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activeX/activeX1.xml" ContentType="application/vnd.ms-office.activeX+xml"/>
  <Override PartName="/ppt/activeX/activeX2.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activeX/activeX3.xml" ContentType="application/vnd.ms-office.activeX+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activeX/activeX4.xml" ContentType="application/vnd.ms-office.activeX+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activeX/activeX5.xml" ContentType="application/vnd.ms-office.activeX+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activeX/activeX6.xml" ContentType="application/vnd.ms-office.activeX+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activeX/activeX7.xml" ContentType="application/vnd.ms-office.activeX+xml"/>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embeddings/oleObject460.bin" ContentType="application/vnd.openxmlformats-officedocument.oleObject"/>
  <Override PartName="/ppt/embeddings/oleObject1170.bin" ContentType="application/vnd.openxmlformats-officedocument.oleObject"/>
  <Override PartName="/ppt/embeddings/oleObject1180.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 id="2147483679" r:id="rId3"/>
    <p:sldMasterId id="2147483691" r:id="rId4"/>
    <p:sldMasterId id="2147483703" r:id="rId5"/>
  </p:sldMasterIdLst>
  <p:notesMasterIdLst>
    <p:notesMasterId r:id="rId68"/>
  </p:notesMasterIdLst>
  <p:sldIdLst>
    <p:sldId id="352" r:id="rId6"/>
    <p:sldId id="316" r:id="rId7"/>
    <p:sldId id="351" r:id="rId8"/>
    <p:sldId id="317" r:id="rId9"/>
    <p:sldId id="318" r:id="rId10"/>
    <p:sldId id="353" r:id="rId11"/>
    <p:sldId id="354" r:id="rId12"/>
    <p:sldId id="355" r:id="rId13"/>
    <p:sldId id="319" r:id="rId14"/>
    <p:sldId id="320" r:id="rId15"/>
    <p:sldId id="321" r:id="rId16"/>
    <p:sldId id="378" r:id="rId17"/>
    <p:sldId id="381" r:id="rId18"/>
    <p:sldId id="379" r:id="rId19"/>
    <p:sldId id="322" r:id="rId20"/>
    <p:sldId id="323" r:id="rId21"/>
    <p:sldId id="324" r:id="rId22"/>
    <p:sldId id="325" r:id="rId23"/>
    <p:sldId id="326" r:id="rId24"/>
    <p:sldId id="357" r:id="rId25"/>
    <p:sldId id="358" r:id="rId26"/>
    <p:sldId id="359" r:id="rId27"/>
    <p:sldId id="327" r:id="rId28"/>
    <p:sldId id="328" r:id="rId29"/>
    <p:sldId id="363" r:id="rId30"/>
    <p:sldId id="356" r:id="rId31"/>
    <p:sldId id="330" r:id="rId32"/>
    <p:sldId id="331" r:id="rId33"/>
    <p:sldId id="360" r:id="rId34"/>
    <p:sldId id="361" r:id="rId35"/>
    <p:sldId id="364" r:id="rId36"/>
    <p:sldId id="332" r:id="rId37"/>
    <p:sldId id="333" r:id="rId38"/>
    <p:sldId id="334" r:id="rId39"/>
    <p:sldId id="362" r:id="rId40"/>
    <p:sldId id="336" r:id="rId41"/>
    <p:sldId id="337" r:id="rId42"/>
    <p:sldId id="338" r:id="rId43"/>
    <p:sldId id="339" r:id="rId44"/>
    <p:sldId id="365" r:id="rId45"/>
    <p:sldId id="341" r:id="rId46"/>
    <p:sldId id="367" r:id="rId47"/>
    <p:sldId id="368" r:id="rId48"/>
    <p:sldId id="342" r:id="rId49"/>
    <p:sldId id="343" r:id="rId50"/>
    <p:sldId id="344" r:id="rId51"/>
    <p:sldId id="369" r:id="rId52"/>
    <p:sldId id="370" r:id="rId53"/>
    <p:sldId id="371" r:id="rId54"/>
    <p:sldId id="345" r:id="rId55"/>
    <p:sldId id="373" r:id="rId56"/>
    <p:sldId id="346" r:id="rId57"/>
    <p:sldId id="347" r:id="rId58"/>
    <p:sldId id="348" r:id="rId59"/>
    <p:sldId id="374" r:id="rId60"/>
    <p:sldId id="375" r:id="rId61"/>
    <p:sldId id="376" r:id="rId62"/>
    <p:sldId id="349" r:id="rId63"/>
    <p:sldId id="350" r:id="rId64"/>
    <p:sldId id="377" r:id="rId65"/>
    <p:sldId id="382" r:id="rId66"/>
    <p:sldId id="383" r:id="rId67"/>
  </p:sldIdLst>
  <p:sldSz cx="9144000" cy="6858000" type="screen4x3"/>
  <p:notesSz cx="6858000" cy="9144000"/>
  <p:defaultTextStyle>
    <a:defPPr>
      <a:defRPr lang="zh-CN"/>
    </a:defPPr>
    <a:lvl1pPr algn="l" rtl="0" fontAlgn="base">
      <a:spcBef>
        <a:spcPct val="0"/>
      </a:spcBef>
      <a:spcAft>
        <a:spcPct val="0"/>
      </a:spcAft>
      <a:defRPr sz="2800" b="1" kern="1200">
        <a:solidFill>
          <a:srgbClr val="1C1C1C"/>
        </a:solidFill>
        <a:latin typeface="Times New Roman" pitchFamily="18" charset="0"/>
        <a:ea typeface="宋体" pitchFamily="2" charset="-122"/>
        <a:cs typeface="+mn-cs"/>
      </a:defRPr>
    </a:lvl1pPr>
    <a:lvl2pPr marL="457200" algn="l" rtl="0" fontAlgn="base">
      <a:spcBef>
        <a:spcPct val="0"/>
      </a:spcBef>
      <a:spcAft>
        <a:spcPct val="0"/>
      </a:spcAft>
      <a:defRPr sz="2800" b="1" kern="1200">
        <a:solidFill>
          <a:srgbClr val="1C1C1C"/>
        </a:solidFill>
        <a:latin typeface="Times New Roman" pitchFamily="18" charset="0"/>
        <a:ea typeface="宋体" pitchFamily="2" charset="-122"/>
        <a:cs typeface="+mn-cs"/>
      </a:defRPr>
    </a:lvl2pPr>
    <a:lvl3pPr marL="914400" algn="l" rtl="0" fontAlgn="base">
      <a:spcBef>
        <a:spcPct val="0"/>
      </a:spcBef>
      <a:spcAft>
        <a:spcPct val="0"/>
      </a:spcAft>
      <a:defRPr sz="2800" b="1" kern="1200">
        <a:solidFill>
          <a:srgbClr val="1C1C1C"/>
        </a:solidFill>
        <a:latin typeface="Times New Roman" pitchFamily="18" charset="0"/>
        <a:ea typeface="宋体" pitchFamily="2" charset="-122"/>
        <a:cs typeface="+mn-cs"/>
      </a:defRPr>
    </a:lvl3pPr>
    <a:lvl4pPr marL="1371600" algn="l" rtl="0" fontAlgn="base">
      <a:spcBef>
        <a:spcPct val="0"/>
      </a:spcBef>
      <a:spcAft>
        <a:spcPct val="0"/>
      </a:spcAft>
      <a:defRPr sz="2800" b="1" kern="1200">
        <a:solidFill>
          <a:srgbClr val="1C1C1C"/>
        </a:solidFill>
        <a:latin typeface="Times New Roman" pitchFamily="18" charset="0"/>
        <a:ea typeface="宋体" pitchFamily="2" charset="-122"/>
        <a:cs typeface="+mn-cs"/>
      </a:defRPr>
    </a:lvl4pPr>
    <a:lvl5pPr marL="1828800" algn="l" rtl="0" fontAlgn="base">
      <a:spcBef>
        <a:spcPct val="0"/>
      </a:spcBef>
      <a:spcAft>
        <a:spcPct val="0"/>
      </a:spcAft>
      <a:defRPr sz="2800" b="1" kern="1200">
        <a:solidFill>
          <a:srgbClr val="1C1C1C"/>
        </a:solidFill>
        <a:latin typeface="Times New Roman" pitchFamily="18" charset="0"/>
        <a:ea typeface="宋体" pitchFamily="2" charset="-122"/>
        <a:cs typeface="+mn-cs"/>
      </a:defRPr>
    </a:lvl5pPr>
    <a:lvl6pPr marL="2286000" algn="l" defTabSz="914400" rtl="0" eaLnBrk="1" latinLnBrk="0" hangingPunct="1">
      <a:defRPr sz="2800" b="1" kern="1200">
        <a:solidFill>
          <a:srgbClr val="1C1C1C"/>
        </a:solidFill>
        <a:latin typeface="Times New Roman" pitchFamily="18" charset="0"/>
        <a:ea typeface="宋体" pitchFamily="2" charset="-122"/>
        <a:cs typeface="+mn-cs"/>
      </a:defRPr>
    </a:lvl6pPr>
    <a:lvl7pPr marL="2743200" algn="l" defTabSz="914400" rtl="0" eaLnBrk="1" latinLnBrk="0" hangingPunct="1">
      <a:defRPr sz="2800" b="1" kern="1200">
        <a:solidFill>
          <a:srgbClr val="1C1C1C"/>
        </a:solidFill>
        <a:latin typeface="Times New Roman" pitchFamily="18" charset="0"/>
        <a:ea typeface="宋体" pitchFamily="2" charset="-122"/>
        <a:cs typeface="+mn-cs"/>
      </a:defRPr>
    </a:lvl7pPr>
    <a:lvl8pPr marL="3200400" algn="l" defTabSz="914400" rtl="0" eaLnBrk="1" latinLnBrk="0" hangingPunct="1">
      <a:defRPr sz="2800" b="1" kern="1200">
        <a:solidFill>
          <a:srgbClr val="1C1C1C"/>
        </a:solidFill>
        <a:latin typeface="Times New Roman" pitchFamily="18" charset="0"/>
        <a:ea typeface="宋体" pitchFamily="2" charset="-122"/>
        <a:cs typeface="+mn-cs"/>
      </a:defRPr>
    </a:lvl8pPr>
    <a:lvl9pPr marL="3657600" algn="l" defTabSz="914400" rtl="0" eaLnBrk="1" latinLnBrk="0" hangingPunct="1">
      <a:defRPr sz="2800" b="1" kern="1200">
        <a:solidFill>
          <a:srgbClr val="1C1C1C"/>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66"/>
    <a:srgbClr val="D60093"/>
    <a:srgbClr val="FF9999"/>
    <a:srgbClr val="FFFFFF"/>
    <a:srgbClr val="33CCFF"/>
    <a:srgbClr val="FF33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535" autoAdjust="0"/>
  </p:normalViewPr>
  <p:slideViewPr>
    <p:cSldViewPr>
      <p:cViewPr varScale="1">
        <p:scale>
          <a:sx n="82" d="100"/>
          <a:sy n="82" d="100"/>
        </p:scale>
        <p:origin x="-138" y="-9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5" Type="http://schemas.openxmlformats.org/officeDocument/2006/relationships/image" Target="../media/image100.wmf"/><Relationship Id="rId4" Type="http://schemas.openxmlformats.org/officeDocument/2006/relationships/image" Target="../media/image9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image" Target="../media/image13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4.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emf"/><Relationship Id="rId4" Type="http://schemas.openxmlformats.org/officeDocument/2006/relationships/image" Target="../media/image13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5" Type="http://schemas.openxmlformats.org/officeDocument/2006/relationships/image" Target="../media/image144.wmf"/><Relationship Id="rId4" Type="http://schemas.openxmlformats.org/officeDocument/2006/relationships/image" Target="../media/image14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12" Type="http://schemas.openxmlformats.org/officeDocument/2006/relationships/image" Target="../media/image156.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0" Type="http://schemas.openxmlformats.org/officeDocument/2006/relationships/image" Target="../media/image154.wmf"/><Relationship Id="rId4" Type="http://schemas.openxmlformats.org/officeDocument/2006/relationships/image" Target="../media/image148.wmf"/><Relationship Id="rId9" Type="http://schemas.openxmlformats.org/officeDocument/2006/relationships/image" Target="../media/image153.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6.wmf"/><Relationship Id="rId7" Type="http://schemas.openxmlformats.org/officeDocument/2006/relationships/image" Target="../media/image151.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1.wmf"/><Relationship Id="rId5" Type="http://schemas.openxmlformats.org/officeDocument/2006/relationships/image" Target="../media/image160.wmf"/><Relationship Id="rId10" Type="http://schemas.openxmlformats.org/officeDocument/2006/relationships/image" Target="../media/image162.wmf"/><Relationship Id="rId4" Type="http://schemas.openxmlformats.org/officeDocument/2006/relationships/image" Target="../media/image159.wmf"/><Relationship Id="rId9"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63.png"/></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image" Target="../media/image165.emf"/><Relationship Id="rId4" Type="http://schemas.openxmlformats.org/officeDocument/2006/relationships/image" Target="../media/image168.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emf"/><Relationship Id="rId1" Type="http://schemas.openxmlformats.org/officeDocument/2006/relationships/image" Target="../media/image169.emf"/><Relationship Id="rId4" Type="http://schemas.openxmlformats.org/officeDocument/2006/relationships/image" Target="../media/image17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image" Target="../media/image17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image" Target="../media/image182.wmf"/><Relationship Id="rId1" Type="http://schemas.openxmlformats.org/officeDocument/2006/relationships/image" Target="../media/image181.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image" Target="../media/image185.emf"/><Relationship Id="rId1" Type="http://schemas.openxmlformats.org/officeDocument/2006/relationships/image" Target="../media/image184.emf"/><Relationship Id="rId5" Type="http://schemas.openxmlformats.org/officeDocument/2006/relationships/image" Target="../media/image188.emf"/><Relationship Id="rId4" Type="http://schemas.openxmlformats.org/officeDocument/2006/relationships/image" Target="../media/image187.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image" Target="../media/image190.emf"/><Relationship Id="rId1" Type="http://schemas.openxmlformats.org/officeDocument/2006/relationships/image" Target="../media/image189.emf"/><Relationship Id="rId5" Type="http://schemas.openxmlformats.org/officeDocument/2006/relationships/image" Target="../media/image193.wmf"/><Relationship Id="rId4" Type="http://schemas.openxmlformats.org/officeDocument/2006/relationships/image" Target="../media/image19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98.wmf"/><Relationship Id="rId1" Type="http://schemas.openxmlformats.org/officeDocument/2006/relationships/image" Target="../media/image19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04.wmf"/><Relationship Id="rId7" Type="http://schemas.openxmlformats.org/officeDocument/2006/relationships/image" Target="../media/image176.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175.wmf"/><Relationship Id="rId5" Type="http://schemas.openxmlformats.org/officeDocument/2006/relationships/image" Target="../media/image206.wmf"/><Relationship Id="rId4" Type="http://schemas.openxmlformats.org/officeDocument/2006/relationships/image" Target="../media/image20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7.png"/><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105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105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105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884CB4D-19B3-4EB8-A369-804A14F4E8D9}" type="slidenum">
              <a:rPr lang="en-US" altLang="zh-CN"/>
              <a:pPr>
                <a:defRPr/>
              </a:pPr>
              <a:t>‹#›</a:t>
            </a:fld>
            <a:endParaRPr lang="en-US" altLang="zh-CN"/>
          </a:p>
        </p:txBody>
      </p:sp>
    </p:spTree>
    <p:extLst>
      <p:ext uri="{BB962C8B-B14F-4D97-AF65-F5344CB8AC3E}">
        <p14:creationId xmlns:p14="http://schemas.microsoft.com/office/powerpoint/2010/main" val="193931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3723FE69-FDE6-4190-A7C7-2B16EA7589FA}" type="slidenum">
              <a:rPr lang="en-US" altLang="zh-CN"/>
              <a:pPr>
                <a:defRPr/>
              </a:pPr>
              <a:t>‹#›</a:t>
            </a:fld>
            <a:endParaRPr lang="en-US" altLang="zh-CN"/>
          </a:p>
        </p:txBody>
      </p:sp>
    </p:spTree>
    <p:extLst>
      <p:ext uri="{BB962C8B-B14F-4D97-AF65-F5344CB8AC3E}">
        <p14:creationId xmlns:p14="http://schemas.microsoft.com/office/powerpoint/2010/main" val="423142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7732D59D-D9F0-42B7-B786-EED73409FD3B}" type="slidenum">
              <a:rPr lang="en-US" altLang="zh-CN"/>
              <a:pPr>
                <a:defRPr/>
              </a:pPr>
              <a:t>‹#›</a:t>
            </a:fld>
            <a:endParaRPr lang="en-US" altLang="zh-CN"/>
          </a:p>
        </p:txBody>
      </p:sp>
    </p:spTree>
    <p:extLst>
      <p:ext uri="{BB962C8B-B14F-4D97-AF65-F5344CB8AC3E}">
        <p14:creationId xmlns:p14="http://schemas.microsoft.com/office/powerpoint/2010/main" val="157022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98C8759B-C807-4DE0-A675-366EF879C917}" type="slidenum">
              <a:rPr lang="en-US" altLang="zh-CN"/>
              <a:pPr>
                <a:defRPr/>
              </a:pPr>
              <a:t>‹#›</a:t>
            </a:fld>
            <a:endParaRPr lang="en-US" altLang="zh-CN"/>
          </a:p>
        </p:txBody>
      </p:sp>
    </p:spTree>
    <p:extLst>
      <p:ext uri="{BB962C8B-B14F-4D97-AF65-F5344CB8AC3E}">
        <p14:creationId xmlns:p14="http://schemas.microsoft.com/office/powerpoint/2010/main" val="281319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CBBB9871-EA1D-4500-AFBC-CDA4A86DB09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77422894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1F8DC5D3-415D-4660-9805-457582648E4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91182599"/>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1"/>
          <p:cNvSpPr>
            <a:spLocks noGrp="1" noChangeArrowheads="1"/>
          </p:cNvSpPr>
          <p:nvPr>
            <p:ph type="ftr" sz="quarter" idx="10"/>
          </p:nvPr>
        </p:nvSpPr>
        <p:spPr>
          <a:ln/>
        </p:spPr>
        <p:txBody>
          <a:bodyPr/>
          <a:lstStyle>
            <a:lvl1pPr>
              <a:defRPr/>
            </a:lvl1pPr>
          </a:lstStyle>
          <a:p>
            <a:pPr>
              <a:defRPr/>
            </a:pPr>
            <a:fld id="{6F7AD8DB-5BAA-4574-BBE6-D550D250606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90885774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1"/>
          <p:cNvSpPr>
            <a:spLocks noGrp="1" noChangeArrowheads="1"/>
          </p:cNvSpPr>
          <p:nvPr>
            <p:ph type="ftr" sz="quarter" idx="10"/>
          </p:nvPr>
        </p:nvSpPr>
        <p:spPr>
          <a:ln/>
        </p:spPr>
        <p:txBody>
          <a:bodyPr/>
          <a:lstStyle>
            <a:lvl1pPr>
              <a:defRPr/>
            </a:lvl1pPr>
          </a:lstStyle>
          <a:p>
            <a:pPr>
              <a:defRPr/>
            </a:pPr>
            <a:fld id="{1213A03C-23C5-4E29-98A8-2419D1D3548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468899223"/>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1"/>
          <p:cNvSpPr>
            <a:spLocks noGrp="1" noChangeArrowheads="1"/>
          </p:cNvSpPr>
          <p:nvPr>
            <p:ph type="ftr" sz="quarter" idx="10"/>
          </p:nvPr>
        </p:nvSpPr>
        <p:spPr>
          <a:ln/>
        </p:spPr>
        <p:txBody>
          <a:bodyPr/>
          <a:lstStyle>
            <a:lvl1pPr>
              <a:defRPr/>
            </a:lvl1pPr>
          </a:lstStyle>
          <a:p>
            <a:pPr>
              <a:defRPr/>
            </a:pPr>
            <a:fld id="{EE68B9CC-2BF1-4E38-9D78-2C1B92E94E5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004965741"/>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1"/>
          <p:cNvSpPr>
            <a:spLocks noGrp="1" noChangeArrowheads="1"/>
          </p:cNvSpPr>
          <p:nvPr>
            <p:ph type="ftr" sz="quarter" idx="10"/>
          </p:nvPr>
        </p:nvSpPr>
        <p:spPr>
          <a:ln/>
        </p:spPr>
        <p:txBody>
          <a:bodyPr/>
          <a:lstStyle>
            <a:lvl1pPr>
              <a:defRPr/>
            </a:lvl1pPr>
          </a:lstStyle>
          <a:p>
            <a:pPr>
              <a:defRPr/>
            </a:pPr>
            <a:fld id="{E1B1DF2F-F1B3-4E2D-9188-429816B1017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4699160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1"/>
          <p:cNvSpPr>
            <a:spLocks noGrp="1" noChangeArrowheads="1"/>
          </p:cNvSpPr>
          <p:nvPr>
            <p:ph type="ftr" sz="quarter" idx="10"/>
          </p:nvPr>
        </p:nvSpPr>
        <p:spPr>
          <a:ln/>
        </p:spPr>
        <p:txBody>
          <a:bodyPr/>
          <a:lstStyle>
            <a:lvl1pPr>
              <a:defRPr/>
            </a:lvl1pPr>
          </a:lstStyle>
          <a:p>
            <a:pPr>
              <a:defRPr/>
            </a:pPr>
            <a:fld id="{D3732F7E-D322-49FF-8DCA-D43618C19AF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08384544"/>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738D028F-0F4E-491B-93D0-81EF2E24293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8669125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61E2204B-4C63-4D16-99C1-9B59E6FBB2DF}" type="slidenum">
              <a:rPr lang="en-US" altLang="zh-CN"/>
              <a:pPr>
                <a:defRPr/>
              </a:pPr>
              <a:t>‹#›</a:t>
            </a:fld>
            <a:endParaRPr lang="en-US" altLang="zh-CN"/>
          </a:p>
        </p:txBody>
      </p:sp>
    </p:spTree>
    <p:extLst>
      <p:ext uri="{BB962C8B-B14F-4D97-AF65-F5344CB8AC3E}">
        <p14:creationId xmlns:p14="http://schemas.microsoft.com/office/powerpoint/2010/main" val="178557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F2EEFE41-11E0-4AFC-BF5D-25724A1D2AF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11576983"/>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C1DC148D-0BCD-4C33-9453-DC2B0B318A3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151236503"/>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BB95F7E7-6F09-4CB9-B65D-69AD0D15CEB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04040167"/>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4F6A9EF1-B797-4D6C-BCF6-0B1533C22F7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090001721"/>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D15E45A1-D305-4066-9E43-B9DAC8B7BEA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248852281"/>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3"/>
          <p:cNvSpPr>
            <a:spLocks noGrp="1" noChangeArrowheads="1"/>
          </p:cNvSpPr>
          <p:nvPr>
            <p:ph type="ftr" sz="quarter" idx="10"/>
          </p:nvPr>
        </p:nvSpPr>
        <p:spPr>
          <a:ln/>
        </p:spPr>
        <p:txBody>
          <a:bodyPr/>
          <a:lstStyle>
            <a:lvl1pPr>
              <a:defRPr/>
            </a:lvl1pPr>
          </a:lstStyle>
          <a:p>
            <a:pPr>
              <a:defRPr/>
            </a:pPr>
            <a:fld id="{CADCD613-755A-4CEC-9612-2D01AEBBF09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0390364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3"/>
          <p:cNvSpPr>
            <a:spLocks noGrp="1" noChangeArrowheads="1"/>
          </p:cNvSpPr>
          <p:nvPr>
            <p:ph type="ftr" sz="quarter" idx="10"/>
          </p:nvPr>
        </p:nvSpPr>
        <p:spPr>
          <a:ln/>
        </p:spPr>
        <p:txBody>
          <a:bodyPr/>
          <a:lstStyle>
            <a:lvl1pPr>
              <a:defRPr/>
            </a:lvl1pPr>
          </a:lstStyle>
          <a:p>
            <a:pPr>
              <a:defRPr/>
            </a:pPr>
            <a:fld id="{D4A8EAB2-9FEA-4D8C-8337-CDAF749777D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55774953"/>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3"/>
          <p:cNvSpPr>
            <a:spLocks noGrp="1" noChangeArrowheads="1"/>
          </p:cNvSpPr>
          <p:nvPr>
            <p:ph type="ftr" sz="quarter" idx="10"/>
          </p:nvPr>
        </p:nvSpPr>
        <p:spPr>
          <a:ln/>
        </p:spPr>
        <p:txBody>
          <a:bodyPr/>
          <a:lstStyle>
            <a:lvl1pPr>
              <a:defRPr/>
            </a:lvl1pPr>
          </a:lstStyle>
          <a:p>
            <a:pPr>
              <a:defRPr/>
            </a:pPr>
            <a:fld id="{012A2A86-D786-4F03-B5E8-F65FA714A7B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690920644"/>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3"/>
          <p:cNvSpPr>
            <a:spLocks noGrp="1" noChangeArrowheads="1"/>
          </p:cNvSpPr>
          <p:nvPr>
            <p:ph type="ftr" sz="quarter" idx="10"/>
          </p:nvPr>
        </p:nvSpPr>
        <p:spPr>
          <a:ln/>
        </p:spPr>
        <p:txBody>
          <a:bodyPr/>
          <a:lstStyle>
            <a:lvl1pPr>
              <a:defRPr/>
            </a:lvl1pPr>
          </a:lstStyle>
          <a:p>
            <a:pPr>
              <a:defRPr/>
            </a:pPr>
            <a:fld id="{6BE35218-DB54-48DE-947E-F9A2D14AC8D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69926577"/>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3"/>
          <p:cNvSpPr>
            <a:spLocks noGrp="1" noChangeArrowheads="1"/>
          </p:cNvSpPr>
          <p:nvPr>
            <p:ph type="ftr" sz="quarter" idx="10"/>
          </p:nvPr>
        </p:nvSpPr>
        <p:spPr>
          <a:ln/>
        </p:spPr>
        <p:txBody>
          <a:bodyPr/>
          <a:lstStyle>
            <a:lvl1pPr>
              <a:defRPr/>
            </a:lvl1pPr>
          </a:lstStyle>
          <a:p>
            <a:pPr>
              <a:defRPr/>
            </a:pPr>
            <a:fld id="{0AED37C7-4A67-42CA-A8C4-D61679BEFA7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72502968"/>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3"/>
          <p:cNvSpPr>
            <a:spLocks noGrp="1" noChangeArrowheads="1"/>
          </p:cNvSpPr>
          <p:nvPr>
            <p:ph type="ftr" sz="quarter" idx="10"/>
          </p:nvPr>
        </p:nvSpPr>
        <p:spPr>
          <a:ln/>
        </p:spPr>
        <p:txBody>
          <a:bodyPr/>
          <a:lstStyle>
            <a:lvl1pPr>
              <a:defRPr/>
            </a:lvl1pPr>
          </a:lstStyle>
          <a:p>
            <a:pPr>
              <a:defRPr/>
            </a:pPr>
            <a:fld id="{7CF5FE04-9F37-45D5-81DB-2029BA4F081C}" type="slidenum">
              <a:rPr lang="en-US" altLang="zh-CN"/>
              <a:pPr>
                <a:defRPr/>
              </a:pPr>
              <a:t>‹#›</a:t>
            </a:fld>
            <a:endParaRPr lang="en-US" altLang="zh-CN"/>
          </a:p>
        </p:txBody>
      </p:sp>
    </p:spTree>
    <p:extLst>
      <p:ext uri="{BB962C8B-B14F-4D97-AF65-F5344CB8AC3E}">
        <p14:creationId xmlns:p14="http://schemas.microsoft.com/office/powerpoint/2010/main" val="2284205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3"/>
          <p:cNvSpPr>
            <a:spLocks noGrp="1" noChangeArrowheads="1"/>
          </p:cNvSpPr>
          <p:nvPr>
            <p:ph type="ftr" sz="quarter" idx="10"/>
          </p:nvPr>
        </p:nvSpPr>
        <p:spPr>
          <a:ln/>
        </p:spPr>
        <p:txBody>
          <a:bodyPr/>
          <a:lstStyle>
            <a:lvl1pPr>
              <a:defRPr/>
            </a:lvl1pPr>
          </a:lstStyle>
          <a:p>
            <a:pPr>
              <a:defRPr/>
            </a:pPr>
            <a:fld id="{A3B421DF-922A-477D-A91A-F31FFBFABE1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368641350"/>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3"/>
          <p:cNvSpPr>
            <a:spLocks noGrp="1" noChangeArrowheads="1"/>
          </p:cNvSpPr>
          <p:nvPr>
            <p:ph type="ftr" sz="quarter" idx="10"/>
          </p:nvPr>
        </p:nvSpPr>
        <p:spPr>
          <a:ln/>
        </p:spPr>
        <p:txBody>
          <a:bodyPr/>
          <a:lstStyle>
            <a:lvl1pPr>
              <a:defRPr/>
            </a:lvl1pPr>
          </a:lstStyle>
          <a:p>
            <a:pPr>
              <a:defRPr/>
            </a:pPr>
            <a:fld id="{1C0E9DB2-5871-4E6A-92C8-1606A76EECC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61245633"/>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94B3918A-148C-4F42-97D0-C2F240EF64D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284233899"/>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EE82752C-9FA6-4B65-8B92-BB82DEE0939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36931419"/>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CD61B372-6651-4CB0-B9C1-DA496E4D0ADA}"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03975304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95261FB4-A94F-4D8C-89B9-0F78A308F441}"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503635000"/>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3"/>
          <p:cNvSpPr>
            <a:spLocks noGrp="1" noChangeArrowheads="1"/>
          </p:cNvSpPr>
          <p:nvPr>
            <p:ph type="ftr" sz="quarter" idx="10"/>
          </p:nvPr>
        </p:nvSpPr>
        <p:spPr>
          <a:ln/>
        </p:spPr>
        <p:txBody>
          <a:bodyPr/>
          <a:lstStyle>
            <a:lvl1pPr>
              <a:defRPr/>
            </a:lvl1pPr>
          </a:lstStyle>
          <a:p>
            <a:pPr>
              <a:defRPr/>
            </a:pPr>
            <a:fld id="{579FBD63-CCE6-49CF-B599-E25144A51407}"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218551554"/>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3"/>
          <p:cNvSpPr>
            <a:spLocks noGrp="1" noChangeArrowheads="1"/>
          </p:cNvSpPr>
          <p:nvPr>
            <p:ph type="ftr" sz="quarter" idx="10"/>
          </p:nvPr>
        </p:nvSpPr>
        <p:spPr>
          <a:ln/>
        </p:spPr>
        <p:txBody>
          <a:bodyPr/>
          <a:lstStyle>
            <a:lvl1pPr>
              <a:defRPr/>
            </a:lvl1pPr>
          </a:lstStyle>
          <a:p>
            <a:pPr>
              <a:defRPr/>
            </a:pPr>
            <a:fld id="{4BF9CD9F-D27C-424F-8B14-8EF793AB2256}"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06493898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3"/>
          <p:cNvSpPr>
            <a:spLocks noGrp="1" noChangeArrowheads="1"/>
          </p:cNvSpPr>
          <p:nvPr>
            <p:ph type="ftr" sz="quarter" idx="10"/>
          </p:nvPr>
        </p:nvSpPr>
        <p:spPr>
          <a:ln/>
        </p:spPr>
        <p:txBody>
          <a:bodyPr/>
          <a:lstStyle>
            <a:lvl1pPr>
              <a:defRPr/>
            </a:lvl1pPr>
          </a:lstStyle>
          <a:p>
            <a:pPr>
              <a:defRPr/>
            </a:pPr>
            <a:fld id="{4F9D5693-0F7F-405B-B9F6-E96387DD286D}"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818557539"/>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3"/>
          <p:cNvSpPr>
            <a:spLocks noGrp="1" noChangeArrowheads="1"/>
          </p:cNvSpPr>
          <p:nvPr>
            <p:ph type="ftr" sz="quarter" idx="10"/>
          </p:nvPr>
        </p:nvSpPr>
        <p:spPr>
          <a:ln/>
        </p:spPr>
        <p:txBody>
          <a:bodyPr/>
          <a:lstStyle>
            <a:lvl1pPr>
              <a:defRPr/>
            </a:lvl1pPr>
          </a:lstStyle>
          <a:p>
            <a:pPr>
              <a:defRPr/>
            </a:pPr>
            <a:fld id="{E1A21140-9A36-4D97-A9F1-F79EDB54AC31}"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78817456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3"/>
          <p:cNvSpPr>
            <a:spLocks noGrp="1" noChangeArrowheads="1"/>
          </p:cNvSpPr>
          <p:nvPr>
            <p:ph type="ftr" sz="quarter" idx="10"/>
          </p:nvPr>
        </p:nvSpPr>
        <p:spPr>
          <a:ln/>
        </p:spPr>
        <p:txBody>
          <a:bodyPr/>
          <a:lstStyle>
            <a:lvl1pPr>
              <a:defRPr/>
            </a:lvl1pPr>
          </a:lstStyle>
          <a:p>
            <a:pPr>
              <a:defRPr/>
            </a:pPr>
            <a:fld id="{243C9932-A80E-4C9A-A500-42768BF9388D}" type="slidenum">
              <a:rPr lang="en-US" altLang="zh-CN"/>
              <a:pPr>
                <a:defRPr/>
              </a:pPr>
              <a:t>‹#›</a:t>
            </a:fld>
            <a:endParaRPr lang="en-US" altLang="zh-CN"/>
          </a:p>
        </p:txBody>
      </p:sp>
    </p:spTree>
    <p:extLst>
      <p:ext uri="{BB962C8B-B14F-4D97-AF65-F5344CB8AC3E}">
        <p14:creationId xmlns:p14="http://schemas.microsoft.com/office/powerpoint/2010/main" val="2562836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3"/>
          <p:cNvSpPr>
            <a:spLocks noGrp="1" noChangeArrowheads="1"/>
          </p:cNvSpPr>
          <p:nvPr>
            <p:ph type="ftr" sz="quarter" idx="10"/>
          </p:nvPr>
        </p:nvSpPr>
        <p:spPr>
          <a:ln/>
        </p:spPr>
        <p:txBody>
          <a:bodyPr/>
          <a:lstStyle>
            <a:lvl1pPr>
              <a:defRPr/>
            </a:lvl1pPr>
          </a:lstStyle>
          <a:p>
            <a:pPr>
              <a:defRPr/>
            </a:pPr>
            <a:fld id="{BFAB3095-4E3E-4753-8AA4-4F15E80EB02D}"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706875872"/>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3"/>
          <p:cNvSpPr>
            <a:spLocks noGrp="1" noChangeArrowheads="1"/>
          </p:cNvSpPr>
          <p:nvPr>
            <p:ph type="ftr" sz="quarter" idx="10"/>
          </p:nvPr>
        </p:nvSpPr>
        <p:spPr>
          <a:ln/>
        </p:spPr>
        <p:txBody>
          <a:bodyPr/>
          <a:lstStyle>
            <a:lvl1pPr>
              <a:defRPr/>
            </a:lvl1pPr>
          </a:lstStyle>
          <a:p>
            <a:pPr>
              <a:defRPr/>
            </a:pPr>
            <a:fld id="{49A7FA32-5E8E-4DAB-B506-AAE35FF862B7}"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12338966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3"/>
          <p:cNvSpPr>
            <a:spLocks noGrp="1" noChangeArrowheads="1"/>
          </p:cNvSpPr>
          <p:nvPr>
            <p:ph type="ftr" sz="quarter" idx="10"/>
          </p:nvPr>
        </p:nvSpPr>
        <p:spPr>
          <a:ln/>
        </p:spPr>
        <p:txBody>
          <a:bodyPr/>
          <a:lstStyle>
            <a:lvl1pPr>
              <a:defRPr/>
            </a:lvl1pPr>
          </a:lstStyle>
          <a:p>
            <a:pPr>
              <a:defRPr/>
            </a:pPr>
            <a:fld id="{B802AD63-C598-4D10-BBCD-85E64912997F}"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401354313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51B3A911-2D1C-46FC-AEF0-AEEA1381287E}"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765362778"/>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3"/>
          <p:cNvSpPr>
            <a:spLocks noGrp="1" noChangeArrowheads="1"/>
          </p:cNvSpPr>
          <p:nvPr>
            <p:ph type="ftr" sz="quarter" idx="10"/>
          </p:nvPr>
        </p:nvSpPr>
        <p:spPr>
          <a:ln/>
        </p:spPr>
        <p:txBody>
          <a:bodyPr/>
          <a:lstStyle>
            <a:lvl1pPr>
              <a:defRPr/>
            </a:lvl1pPr>
          </a:lstStyle>
          <a:p>
            <a:pPr>
              <a:defRPr/>
            </a:pPr>
            <a:fld id="{C3F97E2D-8996-4C35-8ED6-2966104E5517}"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37504413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667F1FD6-7622-4294-8F5D-E92FC35490C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3135547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66191B8D-7586-4A67-9AAC-1852B03F5E1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198555342"/>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2"/>
          <p:cNvSpPr>
            <a:spLocks noGrp="1" noChangeArrowheads="1"/>
          </p:cNvSpPr>
          <p:nvPr>
            <p:ph type="ftr" sz="quarter" idx="10"/>
          </p:nvPr>
        </p:nvSpPr>
        <p:spPr>
          <a:ln/>
        </p:spPr>
        <p:txBody>
          <a:bodyPr/>
          <a:lstStyle>
            <a:lvl1pPr>
              <a:defRPr/>
            </a:lvl1pPr>
          </a:lstStyle>
          <a:p>
            <a:pPr>
              <a:defRPr/>
            </a:pPr>
            <a:fld id="{2C6CD3B1-F801-49AF-B716-05F48428D36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16974069"/>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2"/>
          <p:cNvSpPr>
            <a:spLocks noGrp="1" noChangeArrowheads="1"/>
          </p:cNvSpPr>
          <p:nvPr>
            <p:ph type="ftr" sz="quarter" idx="10"/>
          </p:nvPr>
        </p:nvSpPr>
        <p:spPr>
          <a:ln/>
        </p:spPr>
        <p:txBody>
          <a:bodyPr/>
          <a:lstStyle>
            <a:lvl1pPr>
              <a:defRPr/>
            </a:lvl1pPr>
          </a:lstStyle>
          <a:p>
            <a:pPr>
              <a:defRPr/>
            </a:pPr>
            <a:fld id="{BC6C1903-7067-4687-9A99-71C3275A527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48161121"/>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2"/>
          <p:cNvSpPr>
            <a:spLocks noGrp="1" noChangeArrowheads="1"/>
          </p:cNvSpPr>
          <p:nvPr>
            <p:ph type="ftr" sz="quarter" idx="10"/>
          </p:nvPr>
        </p:nvSpPr>
        <p:spPr>
          <a:ln/>
        </p:spPr>
        <p:txBody>
          <a:bodyPr/>
          <a:lstStyle>
            <a:lvl1pPr>
              <a:defRPr/>
            </a:lvl1pPr>
          </a:lstStyle>
          <a:p>
            <a:pPr>
              <a:defRPr/>
            </a:pPr>
            <a:fld id="{D9BB7933-5243-4259-9BD6-7D93F0A49C4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79704005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3"/>
          <p:cNvSpPr>
            <a:spLocks noGrp="1" noChangeArrowheads="1"/>
          </p:cNvSpPr>
          <p:nvPr>
            <p:ph type="ftr" sz="quarter" idx="10"/>
          </p:nvPr>
        </p:nvSpPr>
        <p:spPr>
          <a:ln/>
        </p:spPr>
        <p:txBody>
          <a:bodyPr/>
          <a:lstStyle>
            <a:lvl1pPr>
              <a:defRPr/>
            </a:lvl1pPr>
          </a:lstStyle>
          <a:p>
            <a:pPr>
              <a:defRPr/>
            </a:pPr>
            <a:fld id="{45F065DB-B9A0-40A2-92E8-0DCF242E3BDC}" type="slidenum">
              <a:rPr lang="en-US" altLang="zh-CN"/>
              <a:pPr>
                <a:defRPr/>
              </a:pPr>
              <a:t>‹#›</a:t>
            </a:fld>
            <a:endParaRPr lang="en-US" altLang="zh-CN"/>
          </a:p>
        </p:txBody>
      </p:sp>
    </p:spTree>
    <p:extLst>
      <p:ext uri="{BB962C8B-B14F-4D97-AF65-F5344CB8AC3E}">
        <p14:creationId xmlns:p14="http://schemas.microsoft.com/office/powerpoint/2010/main" val="1126930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2"/>
          <p:cNvSpPr>
            <a:spLocks noGrp="1" noChangeArrowheads="1"/>
          </p:cNvSpPr>
          <p:nvPr>
            <p:ph type="ftr" sz="quarter" idx="10"/>
          </p:nvPr>
        </p:nvSpPr>
        <p:spPr>
          <a:ln/>
        </p:spPr>
        <p:txBody>
          <a:bodyPr/>
          <a:lstStyle>
            <a:lvl1pPr>
              <a:defRPr/>
            </a:lvl1pPr>
          </a:lstStyle>
          <a:p>
            <a:pPr>
              <a:defRPr/>
            </a:pPr>
            <a:fld id="{9BEEA7B1-3EA5-4CD6-9A01-138DC6E4479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17170315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2"/>
          <p:cNvSpPr>
            <a:spLocks noGrp="1" noChangeArrowheads="1"/>
          </p:cNvSpPr>
          <p:nvPr>
            <p:ph type="ftr" sz="quarter" idx="10"/>
          </p:nvPr>
        </p:nvSpPr>
        <p:spPr>
          <a:ln/>
        </p:spPr>
        <p:txBody>
          <a:bodyPr/>
          <a:lstStyle>
            <a:lvl1pPr>
              <a:defRPr/>
            </a:lvl1pPr>
          </a:lstStyle>
          <a:p>
            <a:pPr>
              <a:defRPr/>
            </a:pPr>
            <a:fld id="{24050D36-DCB3-431C-A8D2-49C8C7F872C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900807086"/>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B18B2CB0-7529-41B6-89F5-B953647ED4C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182615221"/>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9E2EDAB2-9E20-49D0-AD42-429694BBC7A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79457376"/>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C82F292A-75E1-4158-B7B0-6FB92FE1FF1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791081945"/>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6CEDA44E-A8D5-40AC-AD58-BDEDB9672D9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0994873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73"/>
          <p:cNvSpPr>
            <a:spLocks noGrp="1" noChangeArrowheads="1"/>
          </p:cNvSpPr>
          <p:nvPr>
            <p:ph type="ftr" sz="quarter" idx="10"/>
          </p:nvPr>
        </p:nvSpPr>
        <p:spPr>
          <a:ln/>
        </p:spPr>
        <p:txBody>
          <a:bodyPr/>
          <a:lstStyle>
            <a:lvl1pPr>
              <a:defRPr/>
            </a:lvl1pPr>
          </a:lstStyle>
          <a:p>
            <a:pPr>
              <a:defRPr/>
            </a:pPr>
            <a:fld id="{A9711CA2-C96C-4673-B892-2D97290DC6B3}" type="slidenum">
              <a:rPr lang="en-US" altLang="zh-CN"/>
              <a:pPr>
                <a:defRPr/>
              </a:pPr>
              <a:t>‹#›</a:t>
            </a:fld>
            <a:endParaRPr lang="en-US" altLang="zh-CN"/>
          </a:p>
        </p:txBody>
      </p:sp>
    </p:spTree>
    <p:extLst>
      <p:ext uri="{BB962C8B-B14F-4D97-AF65-F5344CB8AC3E}">
        <p14:creationId xmlns:p14="http://schemas.microsoft.com/office/powerpoint/2010/main" val="61617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3"/>
          <p:cNvSpPr>
            <a:spLocks noGrp="1" noChangeArrowheads="1"/>
          </p:cNvSpPr>
          <p:nvPr>
            <p:ph type="ftr" sz="quarter" idx="10"/>
          </p:nvPr>
        </p:nvSpPr>
        <p:spPr>
          <a:ln/>
        </p:spPr>
        <p:txBody>
          <a:bodyPr/>
          <a:lstStyle>
            <a:lvl1pPr>
              <a:defRPr/>
            </a:lvl1pPr>
          </a:lstStyle>
          <a:p>
            <a:pPr>
              <a:defRPr/>
            </a:pPr>
            <a:fld id="{63A785AA-D65B-4395-AF3A-3C94524DA477}" type="slidenum">
              <a:rPr lang="en-US" altLang="zh-CN"/>
              <a:pPr>
                <a:defRPr/>
              </a:pPr>
              <a:t>‹#›</a:t>
            </a:fld>
            <a:endParaRPr lang="en-US" altLang="zh-CN"/>
          </a:p>
        </p:txBody>
      </p:sp>
    </p:spTree>
    <p:extLst>
      <p:ext uri="{BB962C8B-B14F-4D97-AF65-F5344CB8AC3E}">
        <p14:creationId xmlns:p14="http://schemas.microsoft.com/office/powerpoint/2010/main" val="187019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5A20AB0D-E598-4D83-892A-03AC8A04B28C}" type="slidenum">
              <a:rPr lang="en-US" altLang="zh-CN"/>
              <a:pPr>
                <a:defRPr/>
              </a:pPr>
              <a:t>‹#›</a:t>
            </a:fld>
            <a:endParaRPr lang="en-US" altLang="zh-CN"/>
          </a:p>
        </p:txBody>
      </p:sp>
    </p:spTree>
    <p:extLst>
      <p:ext uri="{BB962C8B-B14F-4D97-AF65-F5344CB8AC3E}">
        <p14:creationId xmlns:p14="http://schemas.microsoft.com/office/powerpoint/2010/main" val="33500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0F61DB80-F888-4B22-AA3A-A426EF3956FD}" type="slidenum">
              <a:rPr lang="en-US" altLang="zh-CN"/>
              <a:pPr>
                <a:defRPr/>
              </a:pPr>
              <a:t>‹#›</a:t>
            </a:fld>
            <a:endParaRPr lang="en-US" altLang="zh-CN"/>
          </a:p>
        </p:txBody>
      </p:sp>
    </p:spTree>
    <p:extLst>
      <p:ext uri="{BB962C8B-B14F-4D97-AF65-F5344CB8AC3E}">
        <p14:creationId xmlns:p14="http://schemas.microsoft.com/office/powerpoint/2010/main" val="343115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24635;&#30446;&#24405;.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26412;&#31456;&#30446;&#24405;.ppt"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26412;&#31456;&#30446;&#24405;.ppt"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26412;&#31456;&#30446;&#24405;.ppt"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26412;&#31456;&#30446;&#24405;.ppt"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8"/>
          <p:cNvSpPr txBox="1">
            <a:spLocks noChangeArrowheads="1"/>
          </p:cNvSpPr>
          <p:nvPr/>
        </p:nvSpPr>
        <p:spPr bwMode="auto">
          <a:xfrm>
            <a:off x="1028700" y="4763"/>
            <a:ext cx="203041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r>
              <a:rPr kumimoji="1" lang="zh-CN" altLang="en-US">
                <a:solidFill>
                  <a:srgbClr val="FFFFFF"/>
                </a:solidFill>
              </a:rPr>
              <a:t>本章目录</a:t>
            </a:r>
            <a:endParaRPr lang="zh-CN" altLang="en-US">
              <a:solidFill>
                <a:schemeClr val="bg1"/>
              </a:solidFill>
              <a:latin typeface="楷体_GB2312" pitchFamily="49" charset="-122"/>
              <a:ea typeface="楷体_GB2312" pitchFamily="49" charset="-122"/>
            </a:endParaRPr>
          </a:p>
        </p:txBody>
      </p:sp>
      <p:sp>
        <p:nvSpPr>
          <p:cNvPr id="52297" name="Rectangle 73"/>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72BCC84D-BF1A-44D8-A155-92E5F436E984}" type="slidenum">
              <a:rPr lang="en-US" altLang="zh-CN"/>
              <a:pPr>
                <a:defRPr/>
              </a:pPr>
              <a:t>‹#›</a:t>
            </a:fld>
            <a:endParaRPr lang="en-US" altLang="zh-CN"/>
          </a:p>
        </p:txBody>
      </p:sp>
      <p:pic>
        <p:nvPicPr>
          <p:cNvPr id="1029" name="Picture 74"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5"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7"/>
          <p:cNvSpPr txBox="1">
            <a:spLocks noChangeArrowheads="1"/>
          </p:cNvSpPr>
          <p:nvPr/>
        </p:nvSpPr>
        <p:spPr bwMode="auto">
          <a:xfrm>
            <a:off x="914400" y="6527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lang="zh-CN" altLang="en-US" sz="1800">
                <a:solidFill>
                  <a:schemeClr val="bg1"/>
                </a:solidFill>
                <a:latin typeface="楷体_GB2312" pitchFamily="49" charset="-122"/>
                <a:ea typeface="楷体_GB2312" pitchFamily="49" charset="-122"/>
              </a:rPr>
              <a:t>第</a:t>
            </a:r>
            <a:r>
              <a:rPr lang="en-US" altLang="zh-CN" sz="1800">
                <a:solidFill>
                  <a:schemeClr val="bg1"/>
                </a:solidFill>
                <a:latin typeface="楷体_GB2312" pitchFamily="49" charset="-122"/>
                <a:ea typeface="楷体_GB2312" pitchFamily="49" charset="-122"/>
              </a:rPr>
              <a:t>11</a:t>
            </a:r>
            <a:r>
              <a:rPr lang="zh-CN" altLang="en-US" sz="1800">
                <a:solidFill>
                  <a:schemeClr val="bg1"/>
                </a:solidFill>
                <a:latin typeface="楷体_GB2312" pitchFamily="49" charset="-122"/>
                <a:ea typeface="楷体_GB2312" pitchFamily="49" charset="-122"/>
              </a:rPr>
              <a:t>章 电磁感应</a:t>
            </a:r>
          </a:p>
        </p:txBody>
      </p:sp>
      <p:pic>
        <p:nvPicPr>
          <p:cNvPr id="1032" name="Picture 78" descr="arrow">
            <a:hlinkClick r:id="rId16" action="ppaction://hlinkpres?slideindex=1&amp;slidetitl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64450" y="6575425"/>
            <a:ext cx="271463" cy="271463"/>
          </a:xfrm>
          <a:prstGeom prst="rect">
            <a:avLst/>
          </a:prstGeom>
          <a:solidFill>
            <a:srgbClr val="FF9900"/>
          </a:solidFill>
          <a:ln>
            <a:noFill/>
          </a:ln>
          <a:extLst>
            <a:ext uri="{91240B29-F687-4F45-9708-019B960494DF}">
              <a14:hiddenLine xmlns:a14="http://schemas.microsoft.com/office/drawing/2010/main" w="9525">
                <a:solidFill>
                  <a:srgbClr val="FF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0"/>
          <p:cNvSpPr txBox="1">
            <a:spLocks noChangeArrowheads="1"/>
          </p:cNvSpPr>
          <p:nvPr/>
        </p:nvSpPr>
        <p:spPr bwMode="auto">
          <a:xfrm>
            <a:off x="1066800" y="38100"/>
            <a:ext cx="4572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r>
              <a:rPr lang="en-US" altLang="zh-CN" sz="2400" smtClean="0">
                <a:solidFill>
                  <a:srgbClr val="FFFFFF"/>
                </a:solidFill>
                <a:latin typeface="楷体_GB2312" pitchFamily="49" charset="-122"/>
                <a:ea typeface="楷体_GB2312" pitchFamily="49" charset="-122"/>
              </a:rPr>
              <a:t>11</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1 </a:t>
            </a:r>
            <a:r>
              <a:rPr lang="zh-CN" altLang="en-US" sz="2400" smtClean="0">
                <a:solidFill>
                  <a:srgbClr val="FFFFFF"/>
                </a:solidFill>
                <a:latin typeface="楷体_GB2312" pitchFamily="49" charset="-122"/>
                <a:ea typeface="楷体_GB2312" pitchFamily="49" charset="-122"/>
              </a:rPr>
              <a:t>电磁感应定律</a:t>
            </a:r>
          </a:p>
        </p:txBody>
      </p:sp>
      <p:sp>
        <p:nvSpPr>
          <p:cNvPr id="1065" name="Rectangle 41"/>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2">
                    <a:lumMod val="75000"/>
                  </a:schemeClr>
                </a:solidFill>
                <a:latin typeface="Arial" charset="0"/>
              </a:defRPr>
            </a:lvl1pPr>
          </a:lstStyle>
          <a:p>
            <a:pPr>
              <a:defRPr/>
            </a:pPr>
            <a:fld id="{1B94B75B-3ED5-4FF7-8819-415907298786}"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3077" name="Picture 42"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3"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44">
            <a:hlinkClick r:id="rId16" action="ppaction://hlinkpres?slideindex=1&amp;slidetitle="/>
          </p:cNvPr>
          <p:cNvSpPr txBox="1">
            <a:spLocks noChangeArrowheads="1"/>
          </p:cNvSpPr>
          <p:nvPr/>
        </p:nvSpPr>
        <p:spPr bwMode="auto">
          <a:xfrm>
            <a:off x="914400" y="64912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11</a:t>
            </a:r>
            <a:r>
              <a:rPr lang="zh-CN" altLang="en-US" sz="1800" smtClean="0">
                <a:solidFill>
                  <a:srgbClr val="FFFFFF"/>
                </a:solidFill>
                <a:latin typeface="楷体_GB2312" pitchFamily="49" charset="-122"/>
                <a:ea typeface="楷体_GB2312" pitchFamily="49" charset="-122"/>
              </a:rPr>
              <a:t>章 电磁感应</a:t>
            </a:r>
            <a:endParaRPr lang="zh-CN" altLang="en-US" smtClean="0"/>
          </a:p>
        </p:txBody>
      </p:sp>
    </p:spTree>
    <p:extLst>
      <p:ext uri="{BB962C8B-B14F-4D97-AF65-F5344CB8AC3E}">
        <p14:creationId xmlns:p14="http://schemas.microsoft.com/office/powerpoint/2010/main" val="31484541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med">
    <p:random/>
  </p:transition>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7"/>
          <p:cNvSpPr txBox="1">
            <a:spLocks noChangeArrowheads="1"/>
          </p:cNvSpPr>
          <p:nvPr/>
        </p:nvSpPr>
        <p:spPr bwMode="auto">
          <a:xfrm>
            <a:off x="1066800" y="38100"/>
            <a:ext cx="5867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r>
              <a:rPr lang="en-US" altLang="zh-CN" sz="2400">
                <a:solidFill>
                  <a:srgbClr val="FFFFFF"/>
                </a:solidFill>
                <a:latin typeface="楷体_GB2312" pitchFamily="49" charset="-122"/>
                <a:ea typeface="楷体_GB2312" pitchFamily="49" charset="-122"/>
              </a:rPr>
              <a:t>11</a:t>
            </a:r>
            <a:r>
              <a:rPr lang="en-US" altLang="zh-CN" sz="2400">
                <a:solidFill>
                  <a:srgbClr val="FFFFFF"/>
                </a:solidFill>
                <a:latin typeface="Arial" charset="0"/>
                <a:ea typeface="楷体_GB2312" pitchFamily="49" charset="-122"/>
              </a:rPr>
              <a:t>–</a:t>
            </a:r>
            <a:r>
              <a:rPr lang="en-US" altLang="zh-CN" sz="2400">
                <a:solidFill>
                  <a:srgbClr val="FFFFFF"/>
                </a:solidFill>
                <a:latin typeface="楷体_GB2312" pitchFamily="49" charset="-122"/>
                <a:ea typeface="楷体_GB2312" pitchFamily="49" charset="-122"/>
              </a:rPr>
              <a:t>2 </a:t>
            </a:r>
            <a:r>
              <a:rPr lang="zh-CN" altLang="en-US" sz="2400">
                <a:solidFill>
                  <a:srgbClr val="FFFFFF"/>
                </a:solidFill>
                <a:latin typeface="楷体_GB2312" pitchFamily="49" charset="-122"/>
                <a:ea typeface="楷体_GB2312" pitchFamily="49" charset="-122"/>
              </a:rPr>
              <a:t>动生电动势与感生电动势</a:t>
            </a:r>
          </a:p>
        </p:txBody>
      </p:sp>
      <p:sp>
        <p:nvSpPr>
          <p:cNvPr id="1067" name="Rectangle 43"/>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912A3CC3-FD4C-410F-8192-468CEBB3A242}"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44"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5"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6">
            <a:hlinkClick r:id="rId16" action="ppaction://hlinkpres?slideindex=1&amp;slidetitle="/>
          </p:cNvPr>
          <p:cNvSpPr txBox="1">
            <a:spLocks noChangeArrowheads="1"/>
          </p:cNvSpPr>
          <p:nvPr/>
        </p:nvSpPr>
        <p:spPr bwMode="auto">
          <a:xfrm>
            <a:off x="914400" y="64912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r>
              <a:rPr lang="zh-CN" altLang="en-US" sz="1800">
                <a:solidFill>
                  <a:srgbClr val="FFFFFF"/>
                </a:solidFill>
                <a:latin typeface="楷体_GB2312" pitchFamily="49" charset="-122"/>
                <a:ea typeface="楷体_GB2312" pitchFamily="49" charset="-122"/>
              </a:rPr>
              <a:t>第</a:t>
            </a:r>
            <a:r>
              <a:rPr lang="en-US" altLang="zh-CN" sz="1800">
                <a:solidFill>
                  <a:srgbClr val="FFFFFF"/>
                </a:solidFill>
                <a:latin typeface="楷体_GB2312" pitchFamily="49" charset="-122"/>
                <a:ea typeface="楷体_GB2312" pitchFamily="49" charset="-122"/>
              </a:rPr>
              <a:t>11</a:t>
            </a:r>
            <a:r>
              <a:rPr lang="zh-CN" altLang="en-US" sz="1800">
                <a:solidFill>
                  <a:srgbClr val="FFFFFF"/>
                </a:solidFill>
                <a:latin typeface="楷体_GB2312" pitchFamily="49" charset="-122"/>
                <a:ea typeface="楷体_GB2312" pitchFamily="49" charset="-122"/>
              </a:rPr>
              <a:t>章 电磁感应</a:t>
            </a:r>
            <a:endParaRPr lang="zh-CN" altLang="en-US"/>
          </a:p>
        </p:txBody>
      </p:sp>
    </p:spTree>
    <p:extLst>
      <p:ext uri="{BB962C8B-B14F-4D97-AF65-F5344CB8AC3E}">
        <p14:creationId xmlns:p14="http://schemas.microsoft.com/office/powerpoint/2010/main" val="599421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7"/>
          <p:cNvSpPr txBox="1">
            <a:spLocks noChangeArrowheads="1"/>
          </p:cNvSpPr>
          <p:nvPr/>
        </p:nvSpPr>
        <p:spPr bwMode="auto">
          <a:xfrm>
            <a:off x="1066800" y="50800"/>
            <a:ext cx="373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a:solidFill>
                  <a:srgbClr val="FFFFFF"/>
                </a:solidFill>
                <a:latin typeface="楷体_GB2312" pitchFamily="49" charset="-122"/>
                <a:ea typeface="楷体_GB2312" pitchFamily="49" charset="-122"/>
              </a:rPr>
              <a:t>11</a:t>
            </a:r>
            <a:r>
              <a:rPr lang="en-US" altLang="zh-CN" sz="2400">
                <a:solidFill>
                  <a:srgbClr val="FFFFFF"/>
                </a:solidFill>
                <a:latin typeface="Arial" charset="0"/>
                <a:ea typeface="楷体_GB2312" pitchFamily="49" charset="-122"/>
              </a:rPr>
              <a:t>–</a:t>
            </a:r>
            <a:r>
              <a:rPr lang="en-US" altLang="zh-CN" sz="2400">
                <a:solidFill>
                  <a:srgbClr val="FFFFFF"/>
                </a:solidFill>
                <a:latin typeface="楷体_GB2312" pitchFamily="49" charset="-122"/>
                <a:ea typeface="楷体_GB2312" pitchFamily="49" charset="-122"/>
              </a:rPr>
              <a:t>4 </a:t>
            </a:r>
            <a:r>
              <a:rPr lang="zh-CN" altLang="en-US" sz="2400">
                <a:solidFill>
                  <a:srgbClr val="FFFFFF"/>
                </a:solidFill>
                <a:latin typeface="楷体_GB2312" pitchFamily="49" charset="-122"/>
                <a:ea typeface="楷体_GB2312" pitchFamily="49" charset="-122"/>
              </a:rPr>
              <a:t>自感应与互感应</a:t>
            </a:r>
          </a:p>
        </p:txBody>
      </p:sp>
      <p:sp>
        <p:nvSpPr>
          <p:cNvPr id="1067" name="Rectangle 43"/>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26606492-ACDB-447A-A926-C53DF28E040E}" type="slidenum">
              <a:rPr lang="zh-CN" altLang="en-US">
                <a:solidFill>
                  <a:srgbClr val="FFFFCC">
                    <a:lumMod val="75000"/>
                  </a:srgbClr>
                </a:solidFill>
              </a:rPr>
              <a:pPr>
                <a:defRPr/>
              </a:pPr>
              <a:t>‹#›</a:t>
            </a:fld>
            <a:endParaRPr lang="en-US" altLang="zh-CN" dirty="0">
              <a:solidFill>
                <a:srgbClr val="FFFFCC">
                  <a:lumMod val="75000"/>
                </a:srgbClr>
              </a:solidFill>
            </a:endParaRPr>
          </a:p>
        </p:txBody>
      </p:sp>
      <p:pic>
        <p:nvPicPr>
          <p:cNvPr id="1029" name="Picture 44"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5"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6">
            <a:hlinkClick r:id="rId16" action="ppaction://hlinkpres?slideindex=1&amp;slidetitle="/>
          </p:cNvPr>
          <p:cNvSpPr txBox="1">
            <a:spLocks noChangeArrowheads="1"/>
          </p:cNvSpPr>
          <p:nvPr/>
        </p:nvSpPr>
        <p:spPr bwMode="auto">
          <a:xfrm>
            <a:off x="914400" y="64912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a:solidFill>
                  <a:srgbClr val="FFFFFF"/>
                </a:solidFill>
                <a:latin typeface="楷体_GB2312" pitchFamily="49" charset="-122"/>
                <a:ea typeface="楷体_GB2312" pitchFamily="49" charset="-122"/>
              </a:rPr>
              <a:t>第</a:t>
            </a:r>
            <a:r>
              <a:rPr lang="en-US" altLang="zh-CN" sz="1800">
                <a:solidFill>
                  <a:srgbClr val="FFFFFF"/>
                </a:solidFill>
                <a:latin typeface="楷体_GB2312" pitchFamily="49" charset="-122"/>
                <a:ea typeface="楷体_GB2312" pitchFamily="49" charset="-122"/>
              </a:rPr>
              <a:t>11</a:t>
            </a:r>
            <a:r>
              <a:rPr lang="zh-CN" altLang="en-US" sz="1800">
                <a:solidFill>
                  <a:srgbClr val="FFFFFF"/>
                </a:solidFill>
                <a:latin typeface="楷体_GB2312" pitchFamily="49" charset="-122"/>
                <a:ea typeface="楷体_GB2312" pitchFamily="49" charset="-122"/>
              </a:rPr>
              <a:t>章 电磁感应</a:t>
            </a:r>
            <a:endParaRPr lang="zh-CN" altLang="en-US"/>
          </a:p>
        </p:txBody>
      </p:sp>
    </p:spTree>
    <p:extLst>
      <p:ext uri="{BB962C8B-B14F-4D97-AF65-F5344CB8AC3E}">
        <p14:creationId xmlns:p14="http://schemas.microsoft.com/office/powerpoint/2010/main" val="468689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random/>
  </p:transition>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userDrawn="1"/>
        </p:nvSpPr>
        <p:spPr bwMode="auto">
          <a:xfrm>
            <a:off x="1066800" y="-23813"/>
            <a:ext cx="6324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pitchFamily="2" charset="-122"/>
              </a:defRPr>
            </a:lvl1pPr>
            <a:lvl2pPr marL="742950" indent="-285750" eaLnBrk="0" hangingPunct="0">
              <a:defRPr sz="2800">
                <a:solidFill>
                  <a:srgbClr val="000000"/>
                </a:solidFill>
                <a:latin typeface="Times New Roman" pitchFamily="18" charset="0"/>
                <a:ea typeface="宋体" pitchFamily="2" charset="-122"/>
              </a:defRPr>
            </a:lvl2pPr>
            <a:lvl3pPr marL="1143000" indent="-228600" eaLnBrk="0" hangingPunct="0">
              <a:defRPr sz="2800">
                <a:solidFill>
                  <a:srgbClr val="000000"/>
                </a:solidFill>
                <a:latin typeface="Times New Roman" pitchFamily="18" charset="0"/>
                <a:ea typeface="宋体" pitchFamily="2" charset="-122"/>
              </a:defRPr>
            </a:lvl3pPr>
            <a:lvl4pPr marL="1600200" indent="-228600" eaLnBrk="0" hangingPunct="0">
              <a:defRPr sz="2800">
                <a:solidFill>
                  <a:srgbClr val="000000"/>
                </a:solidFill>
                <a:latin typeface="Times New Roman" pitchFamily="18" charset="0"/>
                <a:ea typeface="宋体" pitchFamily="2" charset="-122"/>
              </a:defRPr>
            </a:lvl4pPr>
            <a:lvl5pPr marL="2057400" indent="-228600" eaLnBrk="0" hangingPunct="0">
              <a:defRPr sz="2800">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pitchFamily="2" charset="-122"/>
              </a:defRPr>
            </a:lvl9pPr>
          </a:lstStyle>
          <a:p>
            <a:pPr eaLnBrk="1" hangingPunct="1">
              <a:spcBef>
                <a:spcPct val="50000"/>
              </a:spcBef>
              <a:defRPr/>
            </a:pPr>
            <a:r>
              <a:rPr lang="zh-CN" altLang="en-US" smtClean="0">
                <a:solidFill>
                  <a:srgbClr val="FFFFFF"/>
                </a:solidFill>
                <a:latin typeface="楷体_GB2312" pitchFamily="49" charset="-122"/>
                <a:ea typeface="楷体_GB2312" pitchFamily="49" charset="-122"/>
              </a:rPr>
              <a:t>电磁感应内容提要</a:t>
            </a:r>
          </a:p>
        </p:txBody>
      </p:sp>
      <p:sp>
        <p:nvSpPr>
          <p:cNvPr id="1066" name="Rectangle 42"/>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b="1" smtClean="0">
                <a:solidFill>
                  <a:schemeClr val="bg2">
                    <a:lumMod val="75000"/>
                  </a:schemeClr>
                </a:solidFill>
                <a:latin typeface="Arial" charset="0"/>
                <a:ea typeface="宋体" pitchFamily="2" charset="-122"/>
              </a:defRPr>
            </a:lvl1pPr>
          </a:lstStyle>
          <a:p>
            <a:pPr>
              <a:defRPr/>
            </a:pPr>
            <a:fld id="{1C5216BA-947F-4757-9227-02D41F754E9A}"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43" descr="2">
            <a:hlinkClick r:id="" action="ppaction://hlinkshowjump?jump=previousslide"/>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4" descr="1">
            <a:hlinkClick r:id="" action="ppaction://hlinkshowjump?jump=nextslide"/>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5">
            <a:hlinkClick r:id="rId16"/>
          </p:cNvPr>
          <p:cNvSpPr txBox="1">
            <a:spLocks noChangeArrowheads="1"/>
          </p:cNvSpPr>
          <p:nvPr userDrawn="1"/>
        </p:nvSpPr>
        <p:spPr bwMode="auto">
          <a:xfrm>
            <a:off x="914400" y="64912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pitchFamily="2" charset="-122"/>
              </a:defRPr>
            </a:lvl1pPr>
            <a:lvl2pPr marL="742950" indent="-285750" eaLnBrk="0" hangingPunct="0">
              <a:defRPr sz="2800">
                <a:solidFill>
                  <a:srgbClr val="000000"/>
                </a:solidFill>
                <a:latin typeface="Times New Roman" pitchFamily="18" charset="0"/>
                <a:ea typeface="宋体" pitchFamily="2" charset="-122"/>
              </a:defRPr>
            </a:lvl2pPr>
            <a:lvl3pPr marL="1143000" indent="-228600" eaLnBrk="0" hangingPunct="0">
              <a:defRPr sz="2800">
                <a:solidFill>
                  <a:srgbClr val="000000"/>
                </a:solidFill>
                <a:latin typeface="Times New Roman" pitchFamily="18" charset="0"/>
                <a:ea typeface="宋体" pitchFamily="2" charset="-122"/>
              </a:defRPr>
            </a:lvl3pPr>
            <a:lvl4pPr marL="1600200" indent="-228600" eaLnBrk="0" hangingPunct="0">
              <a:defRPr sz="2800">
                <a:solidFill>
                  <a:srgbClr val="000000"/>
                </a:solidFill>
                <a:latin typeface="Times New Roman" pitchFamily="18" charset="0"/>
                <a:ea typeface="宋体" pitchFamily="2" charset="-122"/>
              </a:defRPr>
            </a:lvl4pPr>
            <a:lvl5pPr marL="2057400" indent="-228600" eaLnBrk="0" hangingPunct="0">
              <a:defRPr sz="2800">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pitchFamily="2" charset="-122"/>
              </a:defRPr>
            </a:lvl9pPr>
          </a:lstStyle>
          <a:p>
            <a:pPr eaLnBrk="1" hangingPunct="1">
              <a:defRPr/>
            </a:pPr>
            <a:r>
              <a:rPr lang="zh-CN" altLang="en-US" sz="1800" dirty="0" smtClean="0">
                <a:solidFill>
                  <a:srgbClr val="FFFFFF"/>
                </a:solidFill>
                <a:latin typeface="楷体_GB2312" pitchFamily="49" charset="-122"/>
                <a:ea typeface="楷体_GB2312" pitchFamily="49" charset="-122"/>
              </a:rPr>
              <a:t>第</a:t>
            </a:r>
            <a:r>
              <a:rPr lang="en-US" altLang="zh-CN" sz="1800" dirty="0" smtClean="0">
                <a:solidFill>
                  <a:srgbClr val="FFFFFF"/>
                </a:solidFill>
                <a:latin typeface="楷体_GB2312" pitchFamily="49" charset="-122"/>
                <a:ea typeface="楷体_GB2312" pitchFamily="49" charset="-122"/>
              </a:rPr>
              <a:t>11</a:t>
            </a:r>
            <a:r>
              <a:rPr lang="zh-CN" altLang="en-US" sz="1800" dirty="0" smtClean="0">
                <a:solidFill>
                  <a:srgbClr val="FFFFFF"/>
                </a:solidFill>
                <a:latin typeface="楷体_GB2312" pitchFamily="49" charset="-122"/>
                <a:ea typeface="楷体_GB2312" pitchFamily="49" charset="-122"/>
              </a:rPr>
              <a:t>章 电磁感应</a:t>
            </a:r>
            <a:endParaRPr lang="zh-CN" altLang="en-US" b="0" dirty="0" smtClean="0"/>
          </a:p>
        </p:txBody>
      </p:sp>
    </p:spTree>
    <p:extLst>
      <p:ext uri="{BB962C8B-B14F-4D97-AF65-F5344CB8AC3E}">
        <p14:creationId xmlns:p14="http://schemas.microsoft.com/office/powerpoint/2010/main" val="855265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2.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9.bin"/><Relationship Id="rId5" Type="http://schemas.openxmlformats.org/officeDocument/2006/relationships/oleObject" Target="../embeddings/oleObject5.bin"/><Relationship Id="rId10" Type="http://schemas.openxmlformats.org/officeDocument/2006/relationships/image" Target="../media/image21.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23.wmf"/><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3.xml"/><Relationship Id="rId1" Type="http://schemas.openxmlformats.org/officeDocument/2006/relationships/vmlDrawing" Target="../drawings/vmlDrawing6.v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video" Target="file:///E:\&#35838;&#20214;\&#22823;&#23398;&#29289;&#29702;\&#22823;&#23398;&#29289;&#29702;C-2017\FLASH-Chap11\DDSGN&#65288;&#30005;&#21160;&#21183;&#27010;&#24565;&#65289;.swf"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1.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32.png"/><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8.wmf"/><Relationship Id="rId3" Type="http://schemas.openxmlformats.org/officeDocument/2006/relationships/slideLayout" Target="../slideLayouts/slideLayout18.xml"/><Relationship Id="rId7" Type="http://schemas.openxmlformats.org/officeDocument/2006/relationships/image" Target="../media/image35.wmf"/><Relationship Id="rId12" Type="http://schemas.openxmlformats.org/officeDocument/2006/relationships/oleObject" Target="../embeddings/oleObject21.bin"/><Relationship Id="rId2" Type="http://schemas.openxmlformats.org/officeDocument/2006/relationships/control" Target="../activeX/activeX4.xml"/><Relationship Id="rId16" Type="http://schemas.openxmlformats.org/officeDocument/2006/relationships/image" Target="../media/image8.png"/><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6.wmf"/><Relationship Id="rId1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4.wmf"/><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6.bin"/><Relationship Id="rId14" Type="http://schemas.openxmlformats.org/officeDocument/2006/relationships/image" Target="../media/image45.wmf"/></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50.wmf"/><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4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2.bin"/><Relationship Id="rId14"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hyperlink" Target="11-2%20&#21160;&#29983;&#30005;&#21160;&#21183;&#19982;&#24863;&#29983;&#30005;&#21160;&#21183;.ppt" TargetMode="External"/><Relationship Id="rId2" Type="http://schemas.openxmlformats.org/officeDocument/2006/relationships/hyperlink" Target="11-1%20&#30005;&#30913;&#24863;&#24212;&#23450;&#24459;.ppt" TargetMode="External"/><Relationship Id="rId1" Type="http://schemas.openxmlformats.org/officeDocument/2006/relationships/slideLayout" Target="../slideLayouts/slideLayout2.xml"/><Relationship Id="rId4" Type="http://schemas.openxmlformats.org/officeDocument/2006/relationships/hyperlink" Target="11-4%20&#33258;&#24863;&#24212;&#19982;&#20114;&#24863;&#24212;.pp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5.xml"/><Relationship Id="rId1" Type="http://schemas.openxmlformats.org/officeDocument/2006/relationships/vmlDrawing" Target="../drawings/vmlDrawing12.v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74.png"/><Relationship Id="rId4" Type="http://schemas.openxmlformats.org/officeDocument/2006/relationships/image" Target="../media/image7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7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3.png"/><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81.wmf"/><Relationship Id="rId2" Type="http://schemas.openxmlformats.org/officeDocument/2006/relationships/slideLayout" Target="../slideLayouts/slideLayout29.xml"/><Relationship Id="rId16" Type="http://schemas.openxmlformats.org/officeDocument/2006/relationships/image" Target="../media/image84.png"/><Relationship Id="rId1" Type="http://schemas.openxmlformats.org/officeDocument/2006/relationships/vmlDrawing" Target="../drawings/vmlDrawing15.vml"/><Relationship Id="rId6" Type="http://schemas.openxmlformats.org/officeDocument/2006/relationships/image" Target="../media/image78.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image" Target="../media/image82.wmf"/><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41.bin"/><Relationship Id="rId1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7.png"/><Relationship Id="rId7" Type="http://schemas.openxmlformats.org/officeDocument/2006/relationships/image" Target="../media/image85.wmf"/><Relationship Id="rId12" Type="http://schemas.openxmlformats.org/officeDocument/2006/relationships/image" Target="../media/image86.wmf"/><Relationship Id="rId2" Type="http://schemas.openxmlformats.org/officeDocument/2006/relationships/slideLayout" Target="../slideLayouts/slideLayout24.xml"/><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oleObject" Target="../embeddings/oleObject460.bin"/><Relationship Id="rId5" Type="http://schemas.openxmlformats.org/officeDocument/2006/relationships/image" Target="../media/image84.wmf"/><Relationship Id="rId10" Type="http://schemas.openxmlformats.org/officeDocument/2006/relationships/image" Target="../media/image86.wmf"/><Relationship Id="rId4" Type="http://schemas.openxmlformats.org/officeDocument/2006/relationships/oleObject" Target="../embeddings/oleObject44.bin"/><Relationship Id="rId9" Type="http://schemas.openxmlformats.org/officeDocument/2006/relationships/oleObject" Target="../embeddings/oleObject46.bin"/></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76.jpeg"/><Relationship Id="rId1" Type="http://schemas.openxmlformats.org/officeDocument/2006/relationships/slideLayout" Target="../slideLayouts/slideLayout24.xml"/><Relationship Id="rId6" Type="http://schemas.openxmlformats.org/officeDocument/2006/relationships/image" Target="../media/image89.png"/><Relationship Id="rId5" Type="http://schemas.openxmlformats.org/officeDocument/2006/relationships/image" Target="../media/image880.png"/><Relationship Id="rId4" Type="http://schemas.openxmlformats.org/officeDocument/2006/relationships/image" Target="../media/image8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88.png"/><Relationship Id="rId17" Type="http://schemas.openxmlformats.org/officeDocument/2006/relationships/image" Target="../media/image106.png"/><Relationship Id="rId2" Type="http://schemas.openxmlformats.org/officeDocument/2006/relationships/image" Target="../media/image91.png"/><Relationship Id="rId16" Type="http://schemas.openxmlformats.org/officeDocument/2006/relationships/image" Target="../media/image105.png"/><Relationship Id="rId1" Type="http://schemas.openxmlformats.org/officeDocument/2006/relationships/slideLayout" Target="../slideLayouts/slideLayout24.xml"/><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3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image" Target="../media/image1060.png"/><Relationship Id="rId1" Type="http://schemas.openxmlformats.org/officeDocument/2006/relationships/slideLayout" Target="../slideLayouts/slideLayout24.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95.png"/><Relationship Id="rId2" Type="http://schemas.openxmlformats.org/officeDocument/2006/relationships/slideLayout" Target="../slideLayouts/slideLayout29.xml"/><Relationship Id="rId1" Type="http://schemas.openxmlformats.org/officeDocument/2006/relationships/vmlDrawing" Target="../drawings/vmlDrawing17.vml"/><Relationship Id="rId6" Type="http://schemas.openxmlformats.org/officeDocument/2006/relationships/image" Target="../media/image90.wmf"/><Relationship Id="rId5" Type="http://schemas.openxmlformats.org/officeDocument/2006/relationships/oleObject" Target="../embeddings/oleObject48.bin"/><Relationship Id="rId4" Type="http://schemas.openxmlformats.org/officeDocument/2006/relationships/image" Target="../media/image89.wmf"/></Relationships>
</file>

<file path=ppt/slides/_rels/slide33.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100.wmf"/><Relationship Id="rId2" Type="http://schemas.openxmlformats.org/officeDocument/2006/relationships/slideLayout" Target="../slideLayouts/slideLayout29.xml"/><Relationship Id="rId1" Type="http://schemas.openxmlformats.org/officeDocument/2006/relationships/vmlDrawing" Target="../drawings/vmlDrawing18.vml"/><Relationship Id="rId6" Type="http://schemas.openxmlformats.org/officeDocument/2006/relationships/image" Target="../media/image9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52.bin"/></Relationships>
</file>

<file path=ppt/slides/_rels/slide34.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105.wmf"/><Relationship Id="rId2" Type="http://schemas.openxmlformats.org/officeDocument/2006/relationships/slideLayout" Target="../slideLayouts/slideLayout29.xml"/><Relationship Id="rId1" Type="http://schemas.openxmlformats.org/officeDocument/2006/relationships/vmlDrawing" Target="../drawings/vmlDrawing19.vml"/><Relationship Id="rId6" Type="http://schemas.openxmlformats.org/officeDocument/2006/relationships/image" Target="../media/image102.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57.bin"/><Relationship Id="rId14" Type="http://schemas.openxmlformats.org/officeDocument/2006/relationships/image" Target="../media/image106.wmf"/></Relationships>
</file>

<file path=ppt/slides/_rels/slide35.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1120.png"/><Relationship Id="rId2" Type="http://schemas.openxmlformats.org/officeDocument/2006/relationships/slideLayout" Target="../slideLayouts/slideLayout29.xml"/><Relationship Id="rId1" Type="http://schemas.openxmlformats.org/officeDocument/2006/relationships/vmlDrawing" Target="../drawings/vmlDrawing20.vml"/><Relationship Id="rId6" Type="http://schemas.openxmlformats.org/officeDocument/2006/relationships/image" Target="../media/image108.wmf"/><Relationship Id="rId11" Type="http://schemas.openxmlformats.org/officeDocument/2006/relationships/image" Target="../media/image1110.png"/><Relationship Id="rId5" Type="http://schemas.openxmlformats.org/officeDocument/2006/relationships/oleObject" Target="../embeddings/oleObject61.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119.png"/><Relationship Id="rId2" Type="http://schemas.openxmlformats.org/officeDocument/2006/relationships/slideLayout" Target="../slideLayouts/slideLayout29.xml"/><Relationship Id="rId1" Type="http://schemas.openxmlformats.org/officeDocument/2006/relationships/vmlDrawing" Target="../drawings/vmlDrawing21.vml"/><Relationship Id="rId6" Type="http://schemas.openxmlformats.org/officeDocument/2006/relationships/image" Target="../media/image112.wmf"/><Relationship Id="rId5" Type="http://schemas.openxmlformats.org/officeDocument/2006/relationships/oleObject" Target="../embeddings/oleObject65.bin"/><Relationship Id="rId4" Type="http://schemas.openxmlformats.org/officeDocument/2006/relationships/image" Target="../media/image111.wmf"/></Relationships>
</file>

<file path=ppt/slides/_rels/slide3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124.wmf"/><Relationship Id="rId2" Type="http://schemas.openxmlformats.org/officeDocument/2006/relationships/slideLayout" Target="../slideLayouts/slideLayout29.xml"/><Relationship Id="rId1" Type="http://schemas.openxmlformats.org/officeDocument/2006/relationships/vmlDrawing" Target="../drawings/vmlDrawing22.vml"/><Relationship Id="rId6" Type="http://schemas.openxmlformats.org/officeDocument/2006/relationships/image" Target="../media/image121.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129.wmf"/><Relationship Id="rId2" Type="http://schemas.openxmlformats.org/officeDocument/2006/relationships/slideLayout" Target="../slideLayouts/slideLayout29.xml"/><Relationship Id="rId1" Type="http://schemas.openxmlformats.org/officeDocument/2006/relationships/vmlDrawing" Target="../drawings/vmlDrawing23.vml"/><Relationship Id="rId6" Type="http://schemas.openxmlformats.org/officeDocument/2006/relationships/image" Target="../media/image126.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74.bin"/><Relationship Id="rId14" Type="http://schemas.openxmlformats.org/officeDocument/2006/relationships/image" Target="../media/image13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image" Target="../media/image133.emf"/><Relationship Id="rId26" Type="http://schemas.openxmlformats.org/officeDocument/2006/relationships/image" Target="../media/image214.png"/><Relationship Id="rId3" Type="http://schemas.openxmlformats.org/officeDocument/2006/relationships/oleObject" Target="../embeddings/oleObject77.bin"/><Relationship Id="rId7" Type="http://schemas.openxmlformats.org/officeDocument/2006/relationships/oleObject" Target="../embeddings/oleObject79.bin"/><Relationship Id="rId25" Type="http://schemas.openxmlformats.org/officeDocument/2006/relationships/image" Target="../media/image213.png"/><Relationship Id="rId2" Type="http://schemas.openxmlformats.org/officeDocument/2006/relationships/slideLayout" Target="../slideLayouts/slideLayout35.xml"/><Relationship Id="rId29" Type="http://schemas.openxmlformats.org/officeDocument/2006/relationships/image" Target="../media/image217.png"/><Relationship Id="rId1" Type="http://schemas.openxmlformats.org/officeDocument/2006/relationships/vmlDrawing" Target="../drawings/vmlDrawing24.vml"/><Relationship Id="rId6" Type="http://schemas.openxmlformats.org/officeDocument/2006/relationships/image" Target="../media/image132.emf"/><Relationship Id="rId5" Type="http://schemas.openxmlformats.org/officeDocument/2006/relationships/oleObject" Target="../embeddings/oleObject78.bin"/><Relationship Id="rId28" Type="http://schemas.openxmlformats.org/officeDocument/2006/relationships/image" Target="../media/image216.png"/><Relationship Id="rId4" Type="http://schemas.openxmlformats.org/officeDocument/2006/relationships/image" Target="../media/image131.wmf"/><Relationship Id="rId27" Type="http://schemas.openxmlformats.org/officeDocument/2006/relationships/image" Target="../media/image21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ontrol" Target="../activeX/activeX6.xml"/><Relationship Id="rId1" Type="http://schemas.openxmlformats.org/officeDocument/2006/relationships/vmlDrawing" Target="../drawings/vmlDrawing25.vml"/><Relationship Id="rId4" Type="http://schemas.openxmlformats.org/officeDocument/2006/relationships/image" Target="../media/image135.png"/></Relationships>
</file>

<file path=ppt/slides/_rels/slide43.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35.xml"/><Relationship Id="rId1" Type="http://schemas.openxmlformats.org/officeDocument/2006/relationships/vmlDrawing" Target="../drawings/vmlDrawing26.vml"/><Relationship Id="rId6" Type="http://schemas.openxmlformats.org/officeDocument/2006/relationships/image" Target="../media/image137.wmf"/><Relationship Id="rId5" Type="http://schemas.openxmlformats.org/officeDocument/2006/relationships/oleObject" Target="../embeddings/oleObject81.bin"/><Relationship Id="rId10" Type="http://schemas.openxmlformats.org/officeDocument/2006/relationships/image" Target="../media/image139.wmf"/><Relationship Id="rId4" Type="http://schemas.openxmlformats.org/officeDocument/2006/relationships/image" Target="../media/image136.emf"/><Relationship Id="rId9"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44.wmf"/><Relationship Id="rId2" Type="http://schemas.openxmlformats.org/officeDocument/2006/relationships/slideLayout" Target="../slideLayouts/slideLayout40.xml"/><Relationship Id="rId1" Type="http://schemas.openxmlformats.org/officeDocument/2006/relationships/vmlDrawing" Target="../drawings/vmlDrawing27.vml"/><Relationship Id="rId6" Type="http://schemas.openxmlformats.org/officeDocument/2006/relationships/image" Target="../media/image141.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94.bin"/><Relationship Id="rId18" Type="http://schemas.openxmlformats.org/officeDocument/2006/relationships/image" Target="../media/image152.wmf"/><Relationship Id="rId26" Type="http://schemas.openxmlformats.org/officeDocument/2006/relationships/image" Target="../media/image156.wmf"/><Relationship Id="rId3" Type="http://schemas.openxmlformats.org/officeDocument/2006/relationships/oleObject" Target="../embeddings/oleObject89.bin"/><Relationship Id="rId21" Type="http://schemas.openxmlformats.org/officeDocument/2006/relationships/oleObject" Target="../embeddings/oleObject98.bin"/><Relationship Id="rId7" Type="http://schemas.openxmlformats.org/officeDocument/2006/relationships/oleObject" Target="../embeddings/oleObject91.bin"/><Relationship Id="rId12" Type="http://schemas.openxmlformats.org/officeDocument/2006/relationships/image" Target="../media/image149.wmf"/><Relationship Id="rId17" Type="http://schemas.openxmlformats.org/officeDocument/2006/relationships/oleObject" Target="../embeddings/oleObject96.bin"/><Relationship Id="rId25" Type="http://schemas.openxmlformats.org/officeDocument/2006/relationships/oleObject" Target="../embeddings/oleObject100.bin"/><Relationship Id="rId2" Type="http://schemas.openxmlformats.org/officeDocument/2006/relationships/slideLayout" Target="../slideLayouts/slideLayout35.xml"/><Relationship Id="rId16" Type="http://schemas.openxmlformats.org/officeDocument/2006/relationships/image" Target="../media/image151.wmf"/><Relationship Id="rId20" Type="http://schemas.openxmlformats.org/officeDocument/2006/relationships/image" Target="../media/image153.wmf"/><Relationship Id="rId1" Type="http://schemas.openxmlformats.org/officeDocument/2006/relationships/vmlDrawing" Target="../drawings/vmlDrawing28.vml"/><Relationship Id="rId6" Type="http://schemas.openxmlformats.org/officeDocument/2006/relationships/image" Target="../media/image146.wmf"/><Relationship Id="rId11" Type="http://schemas.openxmlformats.org/officeDocument/2006/relationships/oleObject" Target="../embeddings/oleObject93.bin"/><Relationship Id="rId24" Type="http://schemas.openxmlformats.org/officeDocument/2006/relationships/image" Target="../media/image155.wmf"/><Relationship Id="rId5" Type="http://schemas.openxmlformats.org/officeDocument/2006/relationships/oleObject" Target="../embeddings/oleObject90.bin"/><Relationship Id="rId15" Type="http://schemas.openxmlformats.org/officeDocument/2006/relationships/oleObject" Target="../embeddings/oleObject95.bin"/><Relationship Id="rId23" Type="http://schemas.openxmlformats.org/officeDocument/2006/relationships/oleObject" Target="../embeddings/oleObject99.bin"/><Relationship Id="rId10" Type="http://schemas.openxmlformats.org/officeDocument/2006/relationships/image" Target="../media/image148.wmf"/><Relationship Id="rId19" Type="http://schemas.openxmlformats.org/officeDocument/2006/relationships/oleObject" Target="../embeddings/oleObject97.bin"/><Relationship Id="rId4" Type="http://schemas.openxmlformats.org/officeDocument/2006/relationships/image" Target="../media/image145.wmf"/><Relationship Id="rId9" Type="http://schemas.openxmlformats.org/officeDocument/2006/relationships/oleObject" Target="../embeddings/oleObject92.bin"/><Relationship Id="rId14" Type="http://schemas.openxmlformats.org/officeDocument/2006/relationships/image" Target="../media/image150.wmf"/><Relationship Id="rId22" Type="http://schemas.openxmlformats.org/officeDocument/2006/relationships/image" Target="../media/image154.wmf"/></Relationships>
</file>

<file path=ppt/slides/_rels/slide46.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oleObject" Target="../embeddings/oleObject106.bin"/><Relationship Id="rId18" Type="http://schemas.openxmlformats.org/officeDocument/2006/relationships/image" Target="../media/image152.wmf"/><Relationship Id="rId3" Type="http://schemas.openxmlformats.org/officeDocument/2006/relationships/oleObject" Target="../embeddings/oleObject101.bin"/><Relationship Id="rId21" Type="http://schemas.openxmlformats.org/officeDocument/2006/relationships/oleObject" Target="../embeddings/oleObject110.bin"/><Relationship Id="rId7" Type="http://schemas.openxmlformats.org/officeDocument/2006/relationships/oleObject" Target="../embeddings/oleObject103.bin"/><Relationship Id="rId12" Type="http://schemas.openxmlformats.org/officeDocument/2006/relationships/image" Target="../media/image160.wmf"/><Relationship Id="rId17" Type="http://schemas.openxmlformats.org/officeDocument/2006/relationships/oleObject" Target="../embeddings/oleObject108.bin"/><Relationship Id="rId2" Type="http://schemas.openxmlformats.org/officeDocument/2006/relationships/slideLayout" Target="../slideLayouts/slideLayout35.xml"/><Relationship Id="rId16" Type="http://schemas.openxmlformats.org/officeDocument/2006/relationships/image" Target="../media/image151.wmf"/><Relationship Id="rId20" Type="http://schemas.openxmlformats.org/officeDocument/2006/relationships/image" Target="../media/image153.wmf"/><Relationship Id="rId1" Type="http://schemas.openxmlformats.org/officeDocument/2006/relationships/vmlDrawing" Target="../drawings/vmlDrawing29.vml"/><Relationship Id="rId6" Type="http://schemas.openxmlformats.org/officeDocument/2006/relationships/image" Target="../media/image158.wmf"/><Relationship Id="rId11" Type="http://schemas.openxmlformats.org/officeDocument/2006/relationships/oleObject" Target="../embeddings/oleObject105.bin"/><Relationship Id="rId5" Type="http://schemas.openxmlformats.org/officeDocument/2006/relationships/oleObject" Target="../embeddings/oleObject102.bin"/><Relationship Id="rId15" Type="http://schemas.openxmlformats.org/officeDocument/2006/relationships/oleObject" Target="../embeddings/oleObject107.bin"/><Relationship Id="rId10" Type="http://schemas.openxmlformats.org/officeDocument/2006/relationships/image" Target="../media/image159.wmf"/><Relationship Id="rId19" Type="http://schemas.openxmlformats.org/officeDocument/2006/relationships/oleObject" Target="../embeddings/oleObject109.bin"/><Relationship Id="rId4" Type="http://schemas.openxmlformats.org/officeDocument/2006/relationships/image" Target="../media/image157.wmf"/><Relationship Id="rId9" Type="http://schemas.openxmlformats.org/officeDocument/2006/relationships/oleObject" Target="../embeddings/oleObject104.bin"/><Relationship Id="rId14" Type="http://schemas.openxmlformats.org/officeDocument/2006/relationships/image" Target="../media/image161.wmf"/><Relationship Id="rId22" Type="http://schemas.openxmlformats.org/officeDocument/2006/relationships/image" Target="../media/image162.w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ontrol" Target="../activeX/activeX7.xml"/><Relationship Id="rId1" Type="http://schemas.openxmlformats.org/officeDocument/2006/relationships/vmlDrawing" Target="../drawings/vmlDrawing30.vml"/><Relationship Id="rId4" Type="http://schemas.openxmlformats.org/officeDocument/2006/relationships/image" Target="../media/image16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image" Target="../media/image167.e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35.xml"/><Relationship Id="rId1" Type="http://schemas.openxmlformats.org/officeDocument/2006/relationships/vmlDrawing" Target="../drawings/vmlDrawing31.vml"/><Relationship Id="rId6" Type="http://schemas.openxmlformats.org/officeDocument/2006/relationships/image" Target="../media/image166.emf"/><Relationship Id="rId5" Type="http://schemas.openxmlformats.org/officeDocument/2006/relationships/oleObject" Target="../embeddings/oleObject112.bin"/><Relationship Id="rId10" Type="http://schemas.openxmlformats.org/officeDocument/2006/relationships/image" Target="../media/image168.emf"/><Relationship Id="rId4" Type="http://schemas.openxmlformats.org/officeDocument/2006/relationships/image" Target="../media/image165.emf"/><Relationship Id="rId9" Type="http://schemas.openxmlformats.org/officeDocument/2006/relationships/oleObject" Target="../embeddings/oleObject11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oleObject" Target="../embeddings/oleObject118.bin"/><Relationship Id="rId3" Type="http://schemas.openxmlformats.org/officeDocument/2006/relationships/oleObject" Target="../embeddings/oleObject115.bin"/><Relationship Id="rId7" Type="http://schemas.openxmlformats.org/officeDocument/2006/relationships/image" Target="../media/image190.png"/><Relationship Id="rId12" Type="http://schemas.openxmlformats.org/officeDocument/2006/relationships/image" Target="../media/image191.png"/><Relationship Id="rId2" Type="http://schemas.openxmlformats.org/officeDocument/2006/relationships/slideLayout" Target="../slideLayouts/slideLayout35.xml"/><Relationship Id="rId16" Type="http://schemas.openxmlformats.org/officeDocument/2006/relationships/image" Target="../media/image172.wmf"/><Relationship Id="rId1" Type="http://schemas.openxmlformats.org/officeDocument/2006/relationships/vmlDrawing" Target="../drawings/vmlDrawing32.vml"/><Relationship Id="rId6" Type="http://schemas.openxmlformats.org/officeDocument/2006/relationships/image" Target="../media/image170.emf"/><Relationship Id="rId11" Type="http://schemas.openxmlformats.org/officeDocument/2006/relationships/image" Target="../media/image171.wmf"/><Relationship Id="rId5" Type="http://schemas.openxmlformats.org/officeDocument/2006/relationships/oleObject" Target="../embeddings/oleObject116.bin"/><Relationship Id="rId15" Type="http://schemas.openxmlformats.org/officeDocument/2006/relationships/oleObject" Target="../embeddings/oleObject1180.bin"/><Relationship Id="rId10" Type="http://schemas.openxmlformats.org/officeDocument/2006/relationships/oleObject" Target="../embeddings/oleObject1170.bin"/><Relationship Id="rId4" Type="http://schemas.openxmlformats.org/officeDocument/2006/relationships/image" Target="../media/image169.emf"/><Relationship Id="rId9" Type="http://schemas.openxmlformats.org/officeDocument/2006/relationships/image" Target="../media/image171.wmf"/><Relationship Id="rId14" Type="http://schemas.openxmlformats.org/officeDocument/2006/relationships/image" Target="../media/image17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35.xml"/><Relationship Id="rId1" Type="http://schemas.openxmlformats.org/officeDocument/2006/relationships/vmlDrawing" Target="../drawings/vmlDrawing33.vml"/><Relationship Id="rId4" Type="http://schemas.openxmlformats.org/officeDocument/2006/relationships/image" Target="../media/image173.wmf"/></Relationships>
</file>

<file path=ppt/slides/_rels/slide52.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40.xml"/><Relationship Id="rId1" Type="http://schemas.openxmlformats.org/officeDocument/2006/relationships/vmlDrawing" Target="../drawings/vmlDrawing34.vml"/><Relationship Id="rId6" Type="http://schemas.openxmlformats.org/officeDocument/2006/relationships/image" Target="../media/image175.wmf"/><Relationship Id="rId5" Type="http://schemas.openxmlformats.org/officeDocument/2006/relationships/oleObject" Target="../embeddings/oleObject121.bin"/><Relationship Id="rId4" Type="http://schemas.openxmlformats.org/officeDocument/2006/relationships/image" Target="../media/image17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40.xml"/><Relationship Id="rId1" Type="http://schemas.openxmlformats.org/officeDocument/2006/relationships/vmlDrawing" Target="../drawings/vmlDrawing35.vml"/><Relationship Id="rId5" Type="http://schemas.openxmlformats.org/officeDocument/2006/relationships/image" Target="../media/image178.png"/><Relationship Id="rId4" Type="http://schemas.openxmlformats.org/officeDocument/2006/relationships/image" Target="../media/image17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40.xml"/><Relationship Id="rId1" Type="http://schemas.openxmlformats.org/officeDocument/2006/relationships/vmlDrawing" Target="../drawings/vmlDrawing36.vml"/><Relationship Id="rId6" Type="http://schemas.openxmlformats.org/officeDocument/2006/relationships/image" Target="../media/image180.wmf"/><Relationship Id="rId5" Type="http://schemas.openxmlformats.org/officeDocument/2006/relationships/oleObject" Target="../embeddings/oleObject125.bin"/><Relationship Id="rId4" Type="http://schemas.openxmlformats.org/officeDocument/2006/relationships/image" Target="../media/image179.wmf"/></Relationships>
</file>

<file path=ppt/slides/_rels/slide55.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40.xml"/><Relationship Id="rId1" Type="http://schemas.openxmlformats.org/officeDocument/2006/relationships/vmlDrawing" Target="../drawings/vmlDrawing37.vml"/><Relationship Id="rId6" Type="http://schemas.openxmlformats.org/officeDocument/2006/relationships/image" Target="../media/image182.wmf"/><Relationship Id="rId5" Type="http://schemas.openxmlformats.org/officeDocument/2006/relationships/oleObject" Target="../embeddings/oleObject127.bin"/><Relationship Id="rId4" Type="http://schemas.openxmlformats.org/officeDocument/2006/relationships/image" Target="../media/image181.emf"/></Relationships>
</file>

<file path=ppt/slides/_rels/slide56.xml.rels><?xml version="1.0" encoding="UTF-8" standalone="yes"?>
<Relationships xmlns="http://schemas.openxmlformats.org/package/2006/relationships"><Relationship Id="rId8" Type="http://schemas.openxmlformats.org/officeDocument/2006/relationships/image" Target="../media/image186.emf"/><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88.emf"/><Relationship Id="rId2" Type="http://schemas.openxmlformats.org/officeDocument/2006/relationships/slideLayout" Target="../slideLayouts/slideLayout40.xml"/><Relationship Id="rId1" Type="http://schemas.openxmlformats.org/officeDocument/2006/relationships/vmlDrawing" Target="../drawings/vmlDrawing38.vml"/><Relationship Id="rId6" Type="http://schemas.openxmlformats.org/officeDocument/2006/relationships/image" Target="../media/image185.e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87.emf"/><Relationship Id="rId4" Type="http://schemas.openxmlformats.org/officeDocument/2006/relationships/image" Target="../media/image184.emf"/><Relationship Id="rId9" Type="http://schemas.openxmlformats.org/officeDocument/2006/relationships/oleObject" Target="../embeddings/oleObject132.bin"/></Relationships>
</file>

<file path=ppt/slides/_rels/slide57.xml.rels><?xml version="1.0" encoding="UTF-8" standalone="yes"?>
<Relationships xmlns="http://schemas.openxmlformats.org/package/2006/relationships"><Relationship Id="rId8" Type="http://schemas.openxmlformats.org/officeDocument/2006/relationships/image" Target="../media/image191.e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93.wmf"/><Relationship Id="rId2" Type="http://schemas.openxmlformats.org/officeDocument/2006/relationships/slideLayout" Target="../slideLayouts/slideLayout40.xml"/><Relationship Id="rId1" Type="http://schemas.openxmlformats.org/officeDocument/2006/relationships/vmlDrawing" Target="../drawings/vmlDrawing39.vml"/><Relationship Id="rId6" Type="http://schemas.openxmlformats.org/officeDocument/2006/relationships/image" Target="../media/image190.e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192.emf"/><Relationship Id="rId4" Type="http://schemas.openxmlformats.org/officeDocument/2006/relationships/image" Target="../media/image189.emf"/><Relationship Id="rId9" Type="http://schemas.openxmlformats.org/officeDocument/2006/relationships/oleObject" Target="../embeddings/oleObject137.bin"/></Relationships>
</file>

<file path=ppt/slides/_rels/slide58.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39.bin"/><Relationship Id="rId7" Type="http://schemas.openxmlformats.org/officeDocument/2006/relationships/oleObject" Target="../embeddings/oleObject140.bin"/><Relationship Id="rId2" Type="http://schemas.openxmlformats.org/officeDocument/2006/relationships/slideLayout" Target="../slideLayouts/slideLayout40.xml"/><Relationship Id="rId1" Type="http://schemas.openxmlformats.org/officeDocument/2006/relationships/vmlDrawing" Target="../drawings/vmlDrawing40.vml"/><Relationship Id="rId6" Type="http://schemas.openxmlformats.org/officeDocument/2006/relationships/image" Target="file:///E:\&#26041;&#27491;&#36716;word&#35838;&#31243;\&#22823;&#23398;&#29289;&#29702;%5b&#31532;&#20108;&#29256;%5d&#65288;&#36213;&#36817;&#33459;&#65289;\&#19979;&#20876;\&#22270;&#29255;\TIF\1014.TIF" TargetMode="External"/><Relationship Id="rId5" Type="http://schemas.openxmlformats.org/officeDocument/2006/relationships/image" Target="../media/image196.png"/><Relationship Id="rId4" Type="http://schemas.openxmlformats.org/officeDocument/2006/relationships/image" Target="../media/image19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40.xml"/><Relationship Id="rId1" Type="http://schemas.openxmlformats.org/officeDocument/2006/relationships/vmlDrawing" Target="../drawings/vmlDrawing41.vml"/><Relationship Id="rId6" Type="http://schemas.openxmlformats.org/officeDocument/2006/relationships/image" Target="../media/image198.wmf"/><Relationship Id="rId5" Type="http://schemas.openxmlformats.org/officeDocument/2006/relationships/oleObject" Target="../embeddings/oleObject142.bin"/><Relationship Id="rId4" Type="http://schemas.openxmlformats.org/officeDocument/2006/relationships/image" Target="../media/image197.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51.xml"/><Relationship Id="rId1" Type="http://schemas.openxmlformats.org/officeDocument/2006/relationships/vmlDrawing" Target="../drawings/vmlDrawing42.vml"/><Relationship Id="rId6" Type="http://schemas.openxmlformats.org/officeDocument/2006/relationships/image" Target="../media/image200.wmf"/><Relationship Id="rId5" Type="http://schemas.openxmlformats.org/officeDocument/2006/relationships/oleObject" Target="../embeddings/oleObject144.bin"/><Relationship Id="rId4" Type="http://schemas.openxmlformats.org/officeDocument/2006/relationships/image" Target="../media/image199.wmf"/></Relationships>
</file>

<file path=ppt/slides/_rels/slide62.x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oleObject" Target="../embeddings/oleObject151.bin"/><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206.wmf"/><Relationship Id="rId2" Type="http://schemas.openxmlformats.org/officeDocument/2006/relationships/slideLayout" Target="../slideLayouts/slideLayout51.xml"/><Relationship Id="rId16" Type="http://schemas.openxmlformats.org/officeDocument/2006/relationships/image" Target="../media/image176.wmf"/><Relationship Id="rId1" Type="http://schemas.openxmlformats.org/officeDocument/2006/relationships/vmlDrawing" Target="../drawings/vmlDrawing43.vml"/><Relationship Id="rId6" Type="http://schemas.openxmlformats.org/officeDocument/2006/relationships/image" Target="../media/image203.wmf"/><Relationship Id="rId11" Type="http://schemas.openxmlformats.org/officeDocument/2006/relationships/oleObject" Target="../embeddings/oleObject150.bin"/><Relationship Id="rId5" Type="http://schemas.openxmlformats.org/officeDocument/2006/relationships/oleObject" Target="../embeddings/oleObject147.bin"/><Relationship Id="rId15" Type="http://schemas.openxmlformats.org/officeDocument/2006/relationships/oleObject" Target="../embeddings/oleObject152.bin"/><Relationship Id="rId10" Type="http://schemas.openxmlformats.org/officeDocument/2006/relationships/image" Target="../media/image205.wmf"/><Relationship Id="rId4" Type="http://schemas.openxmlformats.org/officeDocument/2006/relationships/image" Target="../media/image202.wmf"/><Relationship Id="rId9" Type="http://schemas.openxmlformats.org/officeDocument/2006/relationships/oleObject" Target="../embeddings/oleObject149.bin"/><Relationship Id="rId14" Type="http://schemas.openxmlformats.org/officeDocument/2006/relationships/image" Target="../media/image175.w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61E2204B-4C63-4D16-99C1-9B59E6FBB2DF}" type="slidenum">
              <a:rPr lang="en-US" altLang="zh-CN" smtClean="0"/>
              <a:pPr>
                <a:defRPr/>
              </a:pPr>
              <a:t>1</a:t>
            </a:fld>
            <a:endParaRPr lang="en-US" altLang="zh-CN"/>
          </a:p>
        </p:txBody>
      </p:sp>
      <p:sp>
        <p:nvSpPr>
          <p:cNvPr id="5" name="TextBox 4"/>
          <p:cNvSpPr txBox="1"/>
          <p:nvPr/>
        </p:nvSpPr>
        <p:spPr>
          <a:xfrm>
            <a:off x="1691680" y="2285871"/>
            <a:ext cx="5724644" cy="923330"/>
          </a:xfrm>
          <a:prstGeom prst="rect">
            <a:avLst/>
          </a:prstGeom>
          <a:noFill/>
        </p:spPr>
        <p:txBody>
          <a:bodyPr wrap="none" rtlCol="0">
            <a:spAutoFit/>
          </a:bodyPr>
          <a:lstStyle/>
          <a:p>
            <a:r>
              <a:rPr lang="zh-CN" altLang="en-US" sz="5400" dirty="0" smtClean="0">
                <a:ea typeface="华文楷体" panose="02010600040101010101" pitchFamily="2" charset="-122"/>
              </a:rPr>
              <a:t>第</a:t>
            </a:r>
            <a:r>
              <a:rPr lang="en-US" altLang="zh-CN" sz="5400" dirty="0" smtClean="0">
                <a:ea typeface="华文楷体" panose="02010600040101010101" pitchFamily="2" charset="-122"/>
              </a:rPr>
              <a:t>11</a:t>
            </a:r>
            <a:r>
              <a:rPr lang="zh-CN" altLang="en-US" sz="5400" dirty="0" smtClean="0">
                <a:ea typeface="华文楷体" panose="02010600040101010101" pitchFamily="2" charset="-122"/>
              </a:rPr>
              <a:t>章</a:t>
            </a:r>
            <a:r>
              <a:rPr lang="en-US" altLang="zh-CN" sz="5400" dirty="0" smtClean="0">
                <a:ea typeface="华文楷体" panose="02010600040101010101" pitchFamily="2" charset="-122"/>
              </a:rPr>
              <a:t>	</a:t>
            </a:r>
            <a:r>
              <a:rPr lang="zh-CN" altLang="en-US" sz="5400" dirty="0" smtClean="0">
                <a:ea typeface="华文楷体" panose="02010600040101010101" pitchFamily="2" charset="-122"/>
              </a:rPr>
              <a:t>电磁感应</a:t>
            </a:r>
            <a:endParaRPr lang="zh-CN" altLang="en-US" sz="5400" dirty="0">
              <a:ea typeface="华文楷体" panose="02010600040101010101" pitchFamily="2" charset="-122"/>
            </a:endParaRPr>
          </a:p>
        </p:txBody>
      </p:sp>
      <p:sp>
        <p:nvSpPr>
          <p:cNvPr id="6" name="TextBox 5"/>
          <p:cNvSpPr txBox="1"/>
          <p:nvPr/>
        </p:nvSpPr>
        <p:spPr>
          <a:xfrm>
            <a:off x="2557301" y="3353217"/>
            <a:ext cx="4339650" cy="507831"/>
          </a:xfrm>
          <a:prstGeom prst="rect">
            <a:avLst/>
          </a:prstGeom>
          <a:noFill/>
        </p:spPr>
        <p:txBody>
          <a:bodyPr wrap="none" rtlCol="0">
            <a:spAutoFit/>
          </a:bodyPr>
          <a:lstStyle/>
          <a:p>
            <a:r>
              <a:rPr lang="zh-CN" altLang="en-US" sz="2700" dirty="0" smtClean="0">
                <a:ea typeface="华文楷体" panose="02010600040101010101" pitchFamily="2" charset="-122"/>
              </a:rPr>
              <a:t>稳恒电流能够激发稳恒磁场</a:t>
            </a:r>
            <a:endParaRPr lang="zh-CN" altLang="en-US" sz="2700" dirty="0">
              <a:ea typeface="华文楷体" panose="02010600040101010101" pitchFamily="2" charset="-122"/>
            </a:endParaRPr>
          </a:p>
        </p:txBody>
      </p:sp>
      <p:sp>
        <p:nvSpPr>
          <p:cNvPr id="7" name="TextBox 6"/>
          <p:cNvSpPr txBox="1"/>
          <p:nvPr/>
        </p:nvSpPr>
        <p:spPr>
          <a:xfrm>
            <a:off x="3076674" y="4001289"/>
            <a:ext cx="3300904" cy="507831"/>
          </a:xfrm>
          <a:prstGeom prst="rect">
            <a:avLst/>
          </a:prstGeom>
          <a:noFill/>
        </p:spPr>
        <p:txBody>
          <a:bodyPr wrap="none" rtlCol="0">
            <a:spAutoFit/>
          </a:bodyPr>
          <a:lstStyle/>
          <a:p>
            <a:r>
              <a:rPr lang="zh-CN" altLang="en-US" sz="2700" dirty="0" smtClean="0">
                <a:solidFill>
                  <a:srgbClr val="FF0000"/>
                </a:solidFill>
                <a:ea typeface="华文楷体" panose="02010600040101010101" pitchFamily="2" charset="-122"/>
              </a:rPr>
              <a:t>磁场能否产生电流？</a:t>
            </a:r>
            <a:endParaRPr lang="zh-CN" altLang="en-US" sz="2700" dirty="0">
              <a:solidFill>
                <a:srgbClr val="FF0000"/>
              </a:solidFill>
              <a:ea typeface="华文楷体" panose="02010600040101010101" pitchFamily="2" charset="-122"/>
            </a:endParaRPr>
          </a:p>
        </p:txBody>
      </p:sp>
      <p:sp>
        <p:nvSpPr>
          <p:cNvPr id="2" name="TextBox 1"/>
          <p:cNvSpPr txBox="1"/>
          <p:nvPr/>
        </p:nvSpPr>
        <p:spPr>
          <a:xfrm>
            <a:off x="2211052" y="4903276"/>
            <a:ext cx="5032147" cy="507831"/>
          </a:xfrm>
          <a:prstGeom prst="rect">
            <a:avLst/>
          </a:prstGeom>
          <a:noFill/>
        </p:spPr>
        <p:txBody>
          <a:bodyPr wrap="none" rtlCol="0">
            <a:spAutoFit/>
          </a:bodyPr>
          <a:lstStyle/>
          <a:p>
            <a:r>
              <a:rPr lang="en-US" altLang="zh-CN" sz="2700" dirty="0" smtClean="0">
                <a:ea typeface="华文楷体" panose="02010600040101010101" pitchFamily="2" charset="-122"/>
              </a:rPr>
              <a:t>1831</a:t>
            </a:r>
            <a:r>
              <a:rPr lang="zh-CN" altLang="en-US" sz="2700" dirty="0" smtClean="0">
                <a:ea typeface="华文楷体" panose="02010600040101010101" pitchFamily="2" charset="-122"/>
              </a:rPr>
              <a:t>，法拉第</a:t>
            </a:r>
            <a:r>
              <a:rPr lang="en-US" altLang="zh-CN" sz="2700" dirty="0" smtClean="0">
                <a:ea typeface="华文楷体" panose="02010600040101010101" pitchFamily="2" charset="-122"/>
              </a:rPr>
              <a:t>——</a:t>
            </a:r>
            <a:r>
              <a:rPr lang="zh-CN" altLang="en-US" sz="2700" dirty="0" smtClean="0">
                <a:ea typeface="华文楷体" panose="02010600040101010101" pitchFamily="2" charset="-122"/>
              </a:rPr>
              <a:t>电磁感应现象</a:t>
            </a:r>
          </a:p>
        </p:txBody>
      </p:sp>
    </p:spTree>
    <p:extLst>
      <p:ext uri="{BB962C8B-B14F-4D97-AF65-F5344CB8AC3E}">
        <p14:creationId xmlns:p14="http://schemas.microsoft.com/office/powerpoint/2010/main" val="8757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页脚占位符 1"/>
          <p:cNvSpPr>
            <a:spLocks noGrp="1"/>
          </p:cNvSpPr>
          <p:nvPr>
            <p:ph type="ftr" sz="quarter" idx="10"/>
          </p:nvPr>
        </p:nvSpPr>
        <p:spPr/>
        <p:txBody>
          <a:bodyPr/>
          <a:lstStyle/>
          <a:p>
            <a:pPr>
              <a:defRPr/>
            </a:pPr>
            <a:fld id="{77DC0FD7-D229-4A81-B4E4-0C06DA19D24B}" type="slidenum">
              <a:rPr lang="zh-CN" altLang="en-US">
                <a:solidFill>
                  <a:srgbClr val="FFFFCC">
                    <a:lumMod val="75000"/>
                  </a:srgbClr>
                </a:solidFill>
              </a:rPr>
              <a:pPr>
                <a:defRPr/>
              </a:pPr>
              <a:t>10</a:t>
            </a:fld>
            <a:endParaRPr lang="en-US" altLang="zh-CN">
              <a:solidFill>
                <a:srgbClr val="FFFFCC">
                  <a:lumMod val="75000"/>
                </a:srgbClr>
              </a:solidFill>
            </a:endParaRPr>
          </a:p>
        </p:txBody>
      </p:sp>
      <p:grpSp>
        <p:nvGrpSpPr>
          <p:cNvPr id="6147" name="Group 2"/>
          <p:cNvGrpSpPr>
            <a:grpSpLocks/>
          </p:cNvGrpSpPr>
          <p:nvPr/>
        </p:nvGrpSpPr>
        <p:grpSpPr bwMode="auto">
          <a:xfrm>
            <a:off x="1524000" y="762000"/>
            <a:ext cx="3657600" cy="5562600"/>
            <a:chOff x="960" y="528"/>
            <a:chExt cx="2304" cy="3504"/>
          </a:xfrm>
        </p:grpSpPr>
        <p:sp>
          <p:nvSpPr>
            <p:cNvPr id="6186" name="Rectangle 3"/>
            <p:cNvSpPr>
              <a:spLocks noChangeArrowheads="1"/>
            </p:cNvSpPr>
            <p:nvPr/>
          </p:nvSpPr>
          <p:spPr bwMode="auto">
            <a:xfrm>
              <a:off x="960" y="528"/>
              <a:ext cx="2256" cy="3504"/>
            </a:xfrm>
            <a:prstGeom prst="rect">
              <a:avLst/>
            </a:prstGeom>
            <a:solidFill>
              <a:schemeClr val="bg1"/>
            </a:soli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6187" name="Group 4"/>
            <p:cNvGrpSpPr>
              <a:grpSpLocks/>
            </p:cNvGrpSpPr>
            <p:nvPr/>
          </p:nvGrpSpPr>
          <p:grpSpPr bwMode="auto">
            <a:xfrm>
              <a:off x="960" y="624"/>
              <a:ext cx="2304" cy="3312"/>
              <a:chOff x="960" y="624"/>
              <a:chExt cx="2304" cy="3312"/>
            </a:xfrm>
          </p:grpSpPr>
          <p:sp>
            <p:nvSpPr>
              <p:cNvPr id="6188" name="Arc 5"/>
              <p:cNvSpPr>
                <a:spLocks/>
              </p:cNvSpPr>
              <p:nvPr/>
            </p:nvSpPr>
            <p:spPr bwMode="auto">
              <a:xfrm flipV="1">
                <a:off x="960" y="2982"/>
                <a:ext cx="1056" cy="690"/>
              </a:xfrm>
              <a:custGeom>
                <a:avLst/>
                <a:gdLst>
                  <a:gd name="T0" fmla="*/ 11 w 21600"/>
                  <a:gd name="T1" fmla="*/ 0 h 21146"/>
                  <a:gd name="T2" fmla="*/ 52 w 21600"/>
                  <a:gd name="T3" fmla="*/ 23 h 21146"/>
                  <a:gd name="T4" fmla="*/ 0 w 21600"/>
                  <a:gd name="T5" fmla="*/ 23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89" name="Line 6"/>
              <p:cNvSpPr>
                <a:spLocks noChangeShapeType="1"/>
              </p:cNvSpPr>
              <p:nvPr/>
            </p:nvSpPr>
            <p:spPr bwMode="auto">
              <a:xfrm flipV="1">
                <a:off x="2160" y="624"/>
                <a:ext cx="0" cy="1258"/>
              </a:xfrm>
              <a:prstGeom prst="line">
                <a:avLst/>
              </a:prstGeom>
              <a:noFill/>
              <a:ln w="19050">
                <a:solidFill>
                  <a:srgbClr val="33CCCC"/>
                </a:solidFill>
                <a:round/>
                <a:headEnd type="triangle" w="med" len="me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0" name="Arc 7"/>
              <p:cNvSpPr>
                <a:spLocks/>
              </p:cNvSpPr>
              <p:nvPr/>
            </p:nvSpPr>
            <p:spPr bwMode="auto">
              <a:xfrm flipH="1">
                <a:off x="2208" y="792"/>
                <a:ext cx="912" cy="1121"/>
              </a:xfrm>
              <a:custGeom>
                <a:avLst/>
                <a:gdLst>
                  <a:gd name="T0" fmla="*/ 15 w 21600"/>
                  <a:gd name="T1" fmla="*/ 0 h 19892"/>
                  <a:gd name="T2" fmla="*/ 39 w 21600"/>
                  <a:gd name="T3" fmla="*/ 63 h 19892"/>
                  <a:gd name="T4" fmla="*/ 0 w 21600"/>
                  <a:gd name="T5" fmla="*/ 63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1" name="Arc 8"/>
              <p:cNvSpPr>
                <a:spLocks/>
              </p:cNvSpPr>
              <p:nvPr/>
            </p:nvSpPr>
            <p:spPr bwMode="auto">
              <a:xfrm flipH="1">
                <a:off x="2256" y="1085"/>
                <a:ext cx="1008" cy="816"/>
              </a:xfrm>
              <a:custGeom>
                <a:avLst/>
                <a:gdLst>
                  <a:gd name="T0" fmla="*/ 10 w 21600"/>
                  <a:gd name="T1" fmla="*/ 0 h 21146"/>
                  <a:gd name="T2" fmla="*/ 47 w 21600"/>
                  <a:gd name="T3" fmla="*/ 31 h 21146"/>
                  <a:gd name="T4" fmla="*/ 0 w 21600"/>
                  <a:gd name="T5" fmla="*/ 31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2" name="Arc 9"/>
              <p:cNvSpPr>
                <a:spLocks/>
              </p:cNvSpPr>
              <p:nvPr/>
            </p:nvSpPr>
            <p:spPr bwMode="auto">
              <a:xfrm>
                <a:off x="1008" y="1085"/>
                <a:ext cx="1056" cy="816"/>
              </a:xfrm>
              <a:custGeom>
                <a:avLst/>
                <a:gdLst>
                  <a:gd name="T0" fmla="*/ 11 w 21600"/>
                  <a:gd name="T1" fmla="*/ 0 h 21146"/>
                  <a:gd name="T2" fmla="*/ 52 w 21600"/>
                  <a:gd name="T3" fmla="*/ 31 h 21146"/>
                  <a:gd name="T4" fmla="*/ 0 w 21600"/>
                  <a:gd name="T5" fmla="*/ 31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3" name="Arc 10"/>
              <p:cNvSpPr>
                <a:spLocks/>
              </p:cNvSpPr>
              <p:nvPr/>
            </p:nvSpPr>
            <p:spPr bwMode="auto">
              <a:xfrm>
                <a:off x="1296" y="792"/>
                <a:ext cx="816" cy="1121"/>
              </a:xfrm>
              <a:custGeom>
                <a:avLst/>
                <a:gdLst>
                  <a:gd name="T0" fmla="*/ 12 w 21600"/>
                  <a:gd name="T1" fmla="*/ 0 h 19892"/>
                  <a:gd name="T2" fmla="*/ 31 w 21600"/>
                  <a:gd name="T3" fmla="*/ 63 h 19892"/>
                  <a:gd name="T4" fmla="*/ 0 w 21600"/>
                  <a:gd name="T5" fmla="*/ 63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4" name="Rectangle 11"/>
              <p:cNvSpPr>
                <a:spLocks noChangeArrowheads="1"/>
              </p:cNvSpPr>
              <p:nvPr/>
            </p:nvSpPr>
            <p:spPr bwMode="auto">
              <a:xfrm>
                <a:off x="2016" y="1882"/>
                <a:ext cx="240" cy="109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5" name="Rectangle 12"/>
              <p:cNvSpPr>
                <a:spLocks noChangeArrowheads="1"/>
              </p:cNvSpPr>
              <p:nvPr/>
            </p:nvSpPr>
            <p:spPr bwMode="auto">
              <a:xfrm>
                <a:off x="2016" y="2427"/>
                <a:ext cx="240" cy="545"/>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6" name="Text Box 13"/>
              <p:cNvSpPr txBox="1">
                <a:spLocks noChangeArrowheads="1"/>
              </p:cNvSpPr>
              <p:nvPr/>
            </p:nvSpPr>
            <p:spPr bwMode="auto">
              <a:xfrm>
                <a:off x="2016" y="2640"/>
                <a:ext cx="27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a:solidFill>
                      <a:srgbClr val="EBF7FF"/>
                    </a:solidFill>
                  </a:rPr>
                  <a:t>N</a:t>
                </a:r>
              </a:p>
            </p:txBody>
          </p:sp>
          <p:sp>
            <p:nvSpPr>
              <p:cNvPr id="6197" name="Line 14"/>
              <p:cNvSpPr>
                <a:spLocks noChangeShapeType="1"/>
              </p:cNvSpPr>
              <p:nvPr/>
            </p:nvSpPr>
            <p:spPr bwMode="auto">
              <a:xfrm>
                <a:off x="2112" y="2998"/>
                <a:ext cx="0" cy="938"/>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8" name="Arc 15"/>
              <p:cNvSpPr>
                <a:spLocks/>
              </p:cNvSpPr>
              <p:nvPr/>
            </p:nvSpPr>
            <p:spPr bwMode="auto">
              <a:xfrm flipH="1" flipV="1">
                <a:off x="2160" y="2972"/>
                <a:ext cx="912" cy="948"/>
              </a:xfrm>
              <a:custGeom>
                <a:avLst/>
                <a:gdLst>
                  <a:gd name="T0" fmla="*/ 15 w 21600"/>
                  <a:gd name="T1" fmla="*/ 0 h 19892"/>
                  <a:gd name="T2" fmla="*/ 39 w 21600"/>
                  <a:gd name="T3" fmla="*/ 45 h 19892"/>
                  <a:gd name="T4" fmla="*/ 0 w 21600"/>
                  <a:gd name="T5" fmla="*/ 45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99" name="Arc 16"/>
              <p:cNvSpPr>
                <a:spLocks/>
              </p:cNvSpPr>
              <p:nvPr/>
            </p:nvSpPr>
            <p:spPr bwMode="auto">
              <a:xfrm flipH="1" flipV="1">
                <a:off x="2208" y="2982"/>
                <a:ext cx="1008" cy="690"/>
              </a:xfrm>
              <a:custGeom>
                <a:avLst/>
                <a:gdLst>
                  <a:gd name="T0" fmla="*/ 10 w 21600"/>
                  <a:gd name="T1" fmla="*/ 0 h 21146"/>
                  <a:gd name="T2" fmla="*/ 47 w 21600"/>
                  <a:gd name="T3" fmla="*/ 23 h 21146"/>
                  <a:gd name="T4" fmla="*/ 0 w 21600"/>
                  <a:gd name="T5" fmla="*/ 23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200" name="Arc 17"/>
              <p:cNvSpPr>
                <a:spLocks/>
              </p:cNvSpPr>
              <p:nvPr/>
            </p:nvSpPr>
            <p:spPr bwMode="auto">
              <a:xfrm flipV="1">
                <a:off x="1248" y="2972"/>
                <a:ext cx="816" cy="948"/>
              </a:xfrm>
              <a:custGeom>
                <a:avLst/>
                <a:gdLst>
                  <a:gd name="T0" fmla="*/ 12 w 21600"/>
                  <a:gd name="T1" fmla="*/ 0 h 19892"/>
                  <a:gd name="T2" fmla="*/ 31 w 21600"/>
                  <a:gd name="T3" fmla="*/ 45 h 19892"/>
                  <a:gd name="T4" fmla="*/ 0 w 21600"/>
                  <a:gd name="T5" fmla="*/ 45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6201" name="Object 18"/>
              <p:cNvGraphicFramePr>
                <a:graphicFrameLocks noChangeAspect="1"/>
              </p:cNvGraphicFramePr>
              <p:nvPr/>
            </p:nvGraphicFramePr>
            <p:xfrm>
              <a:off x="1800" y="672"/>
              <a:ext cx="295" cy="319"/>
            </p:xfrm>
            <a:graphic>
              <a:graphicData uri="http://schemas.openxmlformats.org/presentationml/2006/ole">
                <mc:AlternateContent xmlns:mc="http://schemas.openxmlformats.org/markup-compatibility/2006">
                  <mc:Choice xmlns:v="urn:schemas-microsoft-com:vml" Requires="v">
                    <p:oleObj spid="_x0000_s7632" name="Equation" r:id="rId3" imgW="215619" imgH="266353" progId="Equation.3">
                      <p:embed/>
                    </p:oleObj>
                  </mc:Choice>
                  <mc:Fallback>
                    <p:oleObj name="Equation" r:id="rId3" imgW="215619" imgH="26635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 y="672"/>
                            <a:ext cx="29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02" name="Text Box 19"/>
              <p:cNvSpPr txBox="1">
                <a:spLocks noChangeArrowheads="1"/>
              </p:cNvSpPr>
              <p:nvPr/>
            </p:nvSpPr>
            <p:spPr bwMode="auto">
              <a:xfrm>
                <a:off x="2016" y="1840"/>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a:solidFill>
                      <a:srgbClr val="FFFFFF"/>
                    </a:solidFill>
                  </a:rPr>
                  <a:t>S</a:t>
                </a:r>
              </a:p>
            </p:txBody>
          </p:sp>
        </p:grpSp>
      </p:grpSp>
      <p:grpSp>
        <p:nvGrpSpPr>
          <p:cNvPr id="179220" name="Group 20"/>
          <p:cNvGrpSpPr>
            <a:grpSpLocks/>
          </p:cNvGrpSpPr>
          <p:nvPr/>
        </p:nvGrpSpPr>
        <p:grpSpPr bwMode="auto">
          <a:xfrm>
            <a:off x="5257800" y="990600"/>
            <a:ext cx="3581400" cy="5181600"/>
            <a:chOff x="3312" y="672"/>
            <a:chExt cx="2256" cy="3264"/>
          </a:xfrm>
        </p:grpSpPr>
        <p:grpSp>
          <p:nvGrpSpPr>
            <p:cNvPr id="6164" name="Group 21"/>
            <p:cNvGrpSpPr>
              <a:grpSpLocks/>
            </p:cNvGrpSpPr>
            <p:nvPr/>
          </p:nvGrpSpPr>
          <p:grpSpPr bwMode="auto">
            <a:xfrm>
              <a:off x="4797" y="2057"/>
              <a:ext cx="275" cy="919"/>
              <a:chOff x="4797" y="2057"/>
              <a:chExt cx="275" cy="919"/>
            </a:xfrm>
          </p:grpSpPr>
          <p:graphicFrame>
            <p:nvGraphicFramePr>
              <p:cNvPr id="6184" name="Object 22"/>
              <p:cNvGraphicFramePr>
                <a:graphicFrameLocks noChangeAspect="1"/>
              </p:cNvGraphicFramePr>
              <p:nvPr/>
            </p:nvGraphicFramePr>
            <p:xfrm>
              <a:off x="4797" y="2638"/>
              <a:ext cx="275" cy="338"/>
            </p:xfrm>
            <a:graphic>
              <a:graphicData uri="http://schemas.openxmlformats.org/presentationml/2006/ole">
                <mc:AlternateContent xmlns:mc="http://schemas.openxmlformats.org/markup-compatibility/2006">
                  <mc:Choice xmlns:v="urn:schemas-microsoft-com:vml" Requires="v">
                    <p:oleObj spid="_x0000_s7633" name="Equation" r:id="rId5" imgW="126725" imgH="177415" progId="Equation.3">
                      <p:embed/>
                    </p:oleObj>
                  </mc:Choice>
                  <mc:Fallback>
                    <p:oleObj name="Equation" r:id="rId5" imgW="126725" imgH="1774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 y="2638"/>
                            <a:ext cx="275"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85" name="AutoShape 23"/>
              <p:cNvSpPr>
                <a:spLocks noChangeArrowheads="1"/>
              </p:cNvSpPr>
              <p:nvPr/>
            </p:nvSpPr>
            <p:spPr bwMode="auto">
              <a:xfrm flipV="1">
                <a:off x="4800" y="2057"/>
                <a:ext cx="144" cy="542"/>
              </a:xfrm>
              <a:prstGeom prst="downArrow">
                <a:avLst>
                  <a:gd name="adj1" fmla="val 50000"/>
                  <a:gd name="adj2" fmla="val 94097"/>
                </a:avLst>
              </a:prstGeom>
              <a:solidFill>
                <a:srgbClr val="DBF4F9"/>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6165" name="Group 24"/>
            <p:cNvGrpSpPr>
              <a:grpSpLocks/>
            </p:cNvGrpSpPr>
            <p:nvPr/>
          </p:nvGrpSpPr>
          <p:grpSpPr bwMode="auto">
            <a:xfrm>
              <a:off x="3312" y="672"/>
              <a:ext cx="2256" cy="3264"/>
              <a:chOff x="3312" y="672"/>
              <a:chExt cx="2256" cy="3264"/>
            </a:xfrm>
          </p:grpSpPr>
          <p:grpSp>
            <p:nvGrpSpPr>
              <p:cNvPr id="6166" name="Group 25"/>
              <p:cNvGrpSpPr>
                <a:grpSpLocks/>
              </p:cNvGrpSpPr>
              <p:nvPr/>
            </p:nvGrpSpPr>
            <p:grpSpPr bwMode="auto">
              <a:xfrm>
                <a:off x="3312" y="720"/>
                <a:ext cx="2256" cy="1284"/>
                <a:chOff x="2976" y="624"/>
                <a:chExt cx="2256" cy="1476"/>
              </a:xfrm>
            </p:grpSpPr>
            <p:sp>
              <p:nvSpPr>
                <p:cNvPr id="6179" name="Line 26"/>
                <p:cNvSpPr>
                  <a:spLocks noChangeShapeType="1"/>
                </p:cNvSpPr>
                <p:nvPr/>
              </p:nvSpPr>
              <p:spPr bwMode="auto">
                <a:xfrm flipV="1">
                  <a:off x="4128" y="624"/>
                  <a:ext cx="0" cy="1440"/>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80" name="Arc 27"/>
                <p:cNvSpPr>
                  <a:spLocks/>
                </p:cNvSpPr>
                <p:nvPr/>
              </p:nvSpPr>
              <p:spPr bwMode="auto">
                <a:xfrm flipH="1">
                  <a:off x="4176" y="816"/>
                  <a:ext cx="912" cy="1284"/>
                </a:xfrm>
                <a:custGeom>
                  <a:avLst/>
                  <a:gdLst>
                    <a:gd name="T0" fmla="*/ 15 w 21600"/>
                    <a:gd name="T1" fmla="*/ 0 h 19892"/>
                    <a:gd name="T2" fmla="*/ 39 w 21600"/>
                    <a:gd name="T3" fmla="*/ 83 h 19892"/>
                    <a:gd name="T4" fmla="*/ 0 w 21600"/>
                    <a:gd name="T5" fmla="*/ 83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81" name="Arc 28"/>
                <p:cNvSpPr>
                  <a:spLocks/>
                </p:cNvSpPr>
                <p:nvPr/>
              </p:nvSpPr>
              <p:spPr bwMode="auto">
                <a:xfrm flipH="1">
                  <a:off x="4224" y="1152"/>
                  <a:ext cx="1008" cy="934"/>
                </a:xfrm>
                <a:custGeom>
                  <a:avLst/>
                  <a:gdLst>
                    <a:gd name="T0" fmla="*/ 10 w 21600"/>
                    <a:gd name="T1" fmla="*/ 0 h 21146"/>
                    <a:gd name="T2" fmla="*/ 47 w 21600"/>
                    <a:gd name="T3" fmla="*/ 41 h 21146"/>
                    <a:gd name="T4" fmla="*/ 0 w 21600"/>
                    <a:gd name="T5" fmla="*/ 41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82" name="Arc 29"/>
                <p:cNvSpPr>
                  <a:spLocks/>
                </p:cNvSpPr>
                <p:nvPr/>
              </p:nvSpPr>
              <p:spPr bwMode="auto">
                <a:xfrm>
                  <a:off x="2976" y="1152"/>
                  <a:ext cx="1056" cy="934"/>
                </a:xfrm>
                <a:custGeom>
                  <a:avLst/>
                  <a:gdLst>
                    <a:gd name="T0" fmla="*/ 11 w 21600"/>
                    <a:gd name="T1" fmla="*/ 0 h 21146"/>
                    <a:gd name="T2" fmla="*/ 52 w 21600"/>
                    <a:gd name="T3" fmla="*/ 41 h 21146"/>
                    <a:gd name="T4" fmla="*/ 0 w 21600"/>
                    <a:gd name="T5" fmla="*/ 41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83" name="Arc 30"/>
                <p:cNvSpPr>
                  <a:spLocks/>
                </p:cNvSpPr>
                <p:nvPr/>
              </p:nvSpPr>
              <p:spPr bwMode="auto">
                <a:xfrm>
                  <a:off x="3264" y="816"/>
                  <a:ext cx="816" cy="1284"/>
                </a:xfrm>
                <a:custGeom>
                  <a:avLst/>
                  <a:gdLst>
                    <a:gd name="T0" fmla="*/ 12 w 21600"/>
                    <a:gd name="T1" fmla="*/ 0 h 19892"/>
                    <a:gd name="T2" fmla="*/ 31 w 21600"/>
                    <a:gd name="T3" fmla="*/ 83 h 19892"/>
                    <a:gd name="T4" fmla="*/ 0 w 21600"/>
                    <a:gd name="T5" fmla="*/ 83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type="triangl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6167" name="Group 31"/>
              <p:cNvGrpSpPr>
                <a:grpSpLocks/>
              </p:cNvGrpSpPr>
              <p:nvPr/>
            </p:nvGrpSpPr>
            <p:grpSpPr bwMode="auto">
              <a:xfrm>
                <a:off x="3312" y="2975"/>
                <a:ext cx="2256" cy="961"/>
                <a:chOff x="2928" y="3072"/>
                <a:chExt cx="2256" cy="1104"/>
              </a:xfrm>
            </p:grpSpPr>
            <p:sp>
              <p:nvSpPr>
                <p:cNvPr id="6174" name="Line 32"/>
                <p:cNvSpPr>
                  <a:spLocks noChangeShapeType="1"/>
                </p:cNvSpPr>
                <p:nvPr/>
              </p:nvSpPr>
              <p:spPr bwMode="auto">
                <a:xfrm>
                  <a:off x="4080" y="3102"/>
                  <a:ext cx="0" cy="1074"/>
                </a:xfrm>
                <a:prstGeom prst="line">
                  <a:avLst/>
                </a:prstGeom>
                <a:noFill/>
                <a:ln w="19050">
                  <a:solidFill>
                    <a:srgbClr val="33CCCC"/>
                  </a:solidFill>
                  <a:round/>
                  <a:headEnd type="triangle" w="med" len="me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5" name="Arc 33"/>
                <p:cNvSpPr>
                  <a:spLocks/>
                </p:cNvSpPr>
                <p:nvPr/>
              </p:nvSpPr>
              <p:spPr bwMode="auto">
                <a:xfrm flipH="1" flipV="1">
                  <a:off x="4128" y="3072"/>
                  <a:ext cx="912" cy="1086"/>
                </a:xfrm>
                <a:custGeom>
                  <a:avLst/>
                  <a:gdLst>
                    <a:gd name="T0" fmla="*/ 15 w 21600"/>
                    <a:gd name="T1" fmla="*/ 0 h 19892"/>
                    <a:gd name="T2" fmla="*/ 39 w 21600"/>
                    <a:gd name="T3" fmla="*/ 59 h 19892"/>
                    <a:gd name="T4" fmla="*/ 0 w 21600"/>
                    <a:gd name="T5" fmla="*/ 59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6" name="Arc 34"/>
                <p:cNvSpPr>
                  <a:spLocks/>
                </p:cNvSpPr>
                <p:nvPr/>
              </p:nvSpPr>
              <p:spPr bwMode="auto">
                <a:xfrm flipH="1" flipV="1">
                  <a:off x="4176" y="3084"/>
                  <a:ext cx="1008" cy="790"/>
                </a:xfrm>
                <a:custGeom>
                  <a:avLst/>
                  <a:gdLst>
                    <a:gd name="T0" fmla="*/ 10 w 21600"/>
                    <a:gd name="T1" fmla="*/ 0 h 21146"/>
                    <a:gd name="T2" fmla="*/ 47 w 21600"/>
                    <a:gd name="T3" fmla="*/ 30 h 21146"/>
                    <a:gd name="T4" fmla="*/ 0 w 21600"/>
                    <a:gd name="T5" fmla="*/ 30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7" name="Arc 35"/>
                <p:cNvSpPr>
                  <a:spLocks/>
                </p:cNvSpPr>
                <p:nvPr/>
              </p:nvSpPr>
              <p:spPr bwMode="auto">
                <a:xfrm flipV="1">
                  <a:off x="2928" y="3084"/>
                  <a:ext cx="1056" cy="790"/>
                </a:xfrm>
                <a:custGeom>
                  <a:avLst/>
                  <a:gdLst>
                    <a:gd name="T0" fmla="*/ 11 w 21600"/>
                    <a:gd name="T1" fmla="*/ 0 h 21146"/>
                    <a:gd name="T2" fmla="*/ 52 w 21600"/>
                    <a:gd name="T3" fmla="*/ 30 h 21146"/>
                    <a:gd name="T4" fmla="*/ 0 w 21600"/>
                    <a:gd name="T5" fmla="*/ 30 h 21146"/>
                    <a:gd name="T6" fmla="*/ 0 60000 65536"/>
                    <a:gd name="T7" fmla="*/ 0 60000 65536"/>
                    <a:gd name="T8" fmla="*/ 0 60000 65536"/>
                  </a:gdLst>
                  <a:ahLst/>
                  <a:cxnLst>
                    <a:cxn ang="T6">
                      <a:pos x="T0" y="T1"/>
                    </a:cxn>
                    <a:cxn ang="T7">
                      <a:pos x="T2" y="T3"/>
                    </a:cxn>
                    <a:cxn ang="T8">
                      <a:pos x="T4" y="T5"/>
                    </a:cxn>
                  </a:cxnLst>
                  <a:rect l="0" t="0" r="r" b="b"/>
                  <a:pathLst>
                    <a:path w="21600" h="21146" fill="none" extrusionOk="0">
                      <a:moveTo>
                        <a:pt x="4404" y="-1"/>
                      </a:moveTo>
                      <a:cubicBezTo>
                        <a:pt x="14421" y="2085"/>
                        <a:pt x="21600" y="10914"/>
                        <a:pt x="21600" y="21146"/>
                      </a:cubicBezTo>
                    </a:path>
                    <a:path w="21600" h="21146" stroke="0" extrusionOk="0">
                      <a:moveTo>
                        <a:pt x="4404" y="-1"/>
                      </a:moveTo>
                      <a:cubicBezTo>
                        <a:pt x="14421" y="2085"/>
                        <a:pt x="21600" y="10914"/>
                        <a:pt x="21600" y="21146"/>
                      </a:cubicBezTo>
                      <a:lnTo>
                        <a:pt x="0" y="21146"/>
                      </a:lnTo>
                      <a:lnTo>
                        <a:pt x="4404" y="-1"/>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8" name="Arc 36"/>
                <p:cNvSpPr>
                  <a:spLocks/>
                </p:cNvSpPr>
                <p:nvPr/>
              </p:nvSpPr>
              <p:spPr bwMode="auto">
                <a:xfrm flipV="1">
                  <a:off x="3216" y="3072"/>
                  <a:ext cx="816" cy="1086"/>
                </a:xfrm>
                <a:custGeom>
                  <a:avLst/>
                  <a:gdLst>
                    <a:gd name="T0" fmla="*/ 12 w 21600"/>
                    <a:gd name="T1" fmla="*/ 0 h 19892"/>
                    <a:gd name="T2" fmla="*/ 31 w 21600"/>
                    <a:gd name="T3" fmla="*/ 59 h 19892"/>
                    <a:gd name="T4" fmla="*/ 0 w 21600"/>
                    <a:gd name="T5" fmla="*/ 59 h 19892"/>
                    <a:gd name="T6" fmla="*/ 0 60000 65536"/>
                    <a:gd name="T7" fmla="*/ 0 60000 65536"/>
                    <a:gd name="T8" fmla="*/ 0 60000 65536"/>
                  </a:gdLst>
                  <a:ahLst/>
                  <a:cxnLst>
                    <a:cxn ang="T6">
                      <a:pos x="T0" y="T1"/>
                    </a:cxn>
                    <a:cxn ang="T7">
                      <a:pos x="T2" y="T3"/>
                    </a:cxn>
                    <a:cxn ang="T8">
                      <a:pos x="T4" y="T5"/>
                    </a:cxn>
                  </a:cxnLst>
                  <a:rect l="0" t="0" r="r" b="b"/>
                  <a:pathLst>
                    <a:path w="21600" h="19892" fill="none" extrusionOk="0">
                      <a:moveTo>
                        <a:pt x="8419" y="0"/>
                      </a:moveTo>
                      <a:cubicBezTo>
                        <a:pt x="16409" y="3382"/>
                        <a:pt x="21600" y="11216"/>
                        <a:pt x="21600" y="19892"/>
                      </a:cubicBezTo>
                    </a:path>
                    <a:path w="21600" h="19892" stroke="0" extrusionOk="0">
                      <a:moveTo>
                        <a:pt x="8419" y="0"/>
                      </a:moveTo>
                      <a:cubicBezTo>
                        <a:pt x="16409" y="3382"/>
                        <a:pt x="21600" y="11216"/>
                        <a:pt x="21600" y="19892"/>
                      </a:cubicBezTo>
                      <a:lnTo>
                        <a:pt x="0" y="19892"/>
                      </a:lnTo>
                      <a:lnTo>
                        <a:pt x="8419" y="0"/>
                      </a:lnTo>
                      <a:close/>
                    </a:path>
                  </a:pathLst>
                </a:custGeom>
                <a:noFill/>
                <a:ln w="19050">
                  <a:solidFill>
                    <a:srgbClr val="33CC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6168" name="Group 37"/>
              <p:cNvGrpSpPr>
                <a:grpSpLocks/>
              </p:cNvGrpSpPr>
              <p:nvPr/>
            </p:nvGrpSpPr>
            <p:grpSpPr bwMode="auto">
              <a:xfrm>
                <a:off x="4320" y="1872"/>
                <a:ext cx="288" cy="1143"/>
                <a:chOff x="4320" y="1872"/>
                <a:chExt cx="288" cy="1143"/>
              </a:xfrm>
            </p:grpSpPr>
            <p:sp>
              <p:nvSpPr>
                <p:cNvPr id="6170" name="Rectangle 38"/>
                <p:cNvSpPr>
                  <a:spLocks noChangeArrowheads="1"/>
                </p:cNvSpPr>
                <p:nvPr/>
              </p:nvSpPr>
              <p:spPr bwMode="auto">
                <a:xfrm>
                  <a:off x="4320" y="1890"/>
                  <a:ext cx="240" cy="1086"/>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1" name="Text Box 39"/>
                <p:cNvSpPr txBox="1">
                  <a:spLocks noChangeArrowheads="1"/>
                </p:cNvSpPr>
                <p:nvPr/>
              </p:nvSpPr>
              <p:spPr bwMode="auto">
                <a:xfrm>
                  <a:off x="4330" y="1872"/>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a:solidFill>
                        <a:srgbClr val="FFFFFF"/>
                      </a:solidFill>
                    </a:rPr>
                    <a:t>N</a:t>
                  </a:r>
                </a:p>
              </p:txBody>
            </p:sp>
            <p:sp>
              <p:nvSpPr>
                <p:cNvPr id="6172" name="Rectangle 40"/>
                <p:cNvSpPr>
                  <a:spLocks noChangeArrowheads="1"/>
                </p:cNvSpPr>
                <p:nvPr/>
              </p:nvSpPr>
              <p:spPr bwMode="auto">
                <a:xfrm>
                  <a:off x="4320" y="2433"/>
                  <a:ext cx="240" cy="54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73" name="Text Box 41"/>
                <p:cNvSpPr txBox="1">
                  <a:spLocks noChangeArrowheads="1"/>
                </p:cNvSpPr>
                <p:nvPr/>
              </p:nvSpPr>
              <p:spPr bwMode="auto">
                <a:xfrm>
                  <a:off x="4320" y="2688"/>
                  <a:ext cx="24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a:solidFill>
                        <a:srgbClr val="FFFFFF"/>
                      </a:solidFill>
                    </a:rPr>
                    <a:t>S</a:t>
                  </a:r>
                </a:p>
              </p:txBody>
            </p:sp>
          </p:grpSp>
          <p:graphicFrame>
            <p:nvGraphicFramePr>
              <p:cNvPr id="6169" name="Object 42"/>
              <p:cNvGraphicFramePr>
                <a:graphicFrameLocks noChangeAspect="1"/>
              </p:cNvGraphicFramePr>
              <p:nvPr/>
            </p:nvGraphicFramePr>
            <p:xfrm>
              <a:off x="4109" y="672"/>
              <a:ext cx="259" cy="330"/>
            </p:xfrm>
            <a:graphic>
              <a:graphicData uri="http://schemas.openxmlformats.org/presentationml/2006/ole">
                <mc:AlternateContent xmlns:mc="http://schemas.openxmlformats.org/markup-compatibility/2006">
                  <mc:Choice xmlns:v="urn:schemas-microsoft-com:vml" Requires="v">
                    <p:oleObj spid="_x0000_s7634" name="Equation" r:id="rId7" imgW="215619" imgH="266353" progId="Equation.3">
                      <p:embed/>
                    </p:oleObj>
                  </mc:Choice>
                  <mc:Fallback>
                    <p:oleObj name="Equation" r:id="rId7" imgW="215619" imgH="26635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 y="672"/>
                            <a:ext cx="259"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9243" name="Group 43"/>
          <p:cNvGrpSpPr>
            <a:grpSpLocks/>
          </p:cNvGrpSpPr>
          <p:nvPr/>
        </p:nvGrpSpPr>
        <p:grpSpPr bwMode="auto">
          <a:xfrm>
            <a:off x="2514600" y="1257300"/>
            <a:ext cx="2308225" cy="1562100"/>
            <a:chOff x="1584" y="840"/>
            <a:chExt cx="1454" cy="984"/>
          </a:xfrm>
        </p:grpSpPr>
        <p:grpSp>
          <p:nvGrpSpPr>
            <p:cNvPr id="6160" name="Group 44"/>
            <p:cNvGrpSpPr>
              <a:grpSpLocks/>
            </p:cNvGrpSpPr>
            <p:nvPr/>
          </p:nvGrpSpPr>
          <p:grpSpPr bwMode="auto">
            <a:xfrm>
              <a:off x="2781" y="840"/>
              <a:ext cx="257" cy="984"/>
              <a:chOff x="2781" y="840"/>
              <a:chExt cx="257" cy="984"/>
            </a:xfrm>
          </p:grpSpPr>
          <p:graphicFrame>
            <p:nvGraphicFramePr>
              <p:cNvPr id="6162" name="Object 45"/>
              <p:cNvGraphicFramePr>
                <a:graphicFrameLocks noChangeAspect="1"/>
              </p:cNvGraphicFramePr>
              <p:nvPr/>
            </p:nvGraphicFramePr>
            <p:xfrm>
              <a:off x="2781" y="1461"/>
              <a:ext cx="257" cy="363"/>
            </p:xfrm>
            <a:graphic>
              <a:graphicData uri="http://schemas.openxmlformats.org/presentationml/2006/ole">
                <mc:AlternateContent xmlns:mc="http://schemas.openxmlformats.org/markup-compatibility/2006">
                  <mc:Choice xmlns:v="urn:schemas-microsoft-com:vml" Requires="v">
                    <p:oleObj spid="_x0000_s7635" name="Equation" r:id="rId8" imgW="126725" imgH="177415" progId="Equation.3">
                      <p:embed/>
                    </p:oleObj>
                  </mc:Choice>
                  <mc:Fallback>
                    <p:oleObj name="Equation" r:id="rId8" imgW="126725" imgH="1774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 y="1461"/>
                            <a:ext cx="257"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3" name="AutoShape 46"/>
              <p:cNvSpPr>
                <a:spLocks noChangeArrowheads="1"/>
              </p:cNvSpPr>
              <p:nvPr/>
            </p:nvSpPr>
            <p:spPr bwMode="auto">
              <a:xfrm>
                <a:off x="2832" y="840"/>
                <a:ext cx="144" cy="576"/>
              </a:xfrm>
              <a:prstGeom prst="downArrow">
                <a:avLst>
                  <a:gd name="adj1" fmla="val 50000"/>
                  <a:gd name="adj2" fmla="val 100000"/>
                </a:avLst>
              </a:prstGeom>
              <a:solidFill>
                <a:srgbClr val="FF99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6161" name="AutoShape 47"/>
            <p:cNvSpPr>
              <a:spLocks noChangeArrowheads="1"/>
            </p:cNvSpPr>
            <p:nvPr/>
          </p:nvSpPr>
          <p:spPr bwMode="auto">
            <a:xfrm>
              <a:off x="1584" y="1080"/>
              <a:ext cx="1104" cy="384"/>
            </a:xfrm>
            <a:custGeom>
              <a:avLst/>
              <a:gdLst>
                <a:gd name="T0" fmla="*/ 28 w 21600"/>
                <a:gd name="T1" fmla="*/ 0 h 21600"/>
                <a:gd name="T2" fmla="*/ 8 w 21600"/>
                <a:gd name="T3" fmla="*/ 1 h 21600"/>
                <a:gd name="T4" fmla="*/ 0 w 21600"/>
                <a:gd name="T5" fmla="*/ 3 h 21600"/>
                <a:gd name="T6" fmla="*/ 8 w 21600"/>
                <a:gd name="T7" fmla="*/ 6 h 21600"/>
                <a:gd name="T8" fmla="*/ 28 w 21600"/>
                <a:gd name="T9" fmla="*/ 7 h 21600"/>
                <a:gd name="T10" fmla="*/ 48 w 21600"/>
                <a:gd name="T11" fmla="*/ 6 h 21600"/>
                <a:gd name="T12" fmla="*/ 56 w 21600"/>
                <a:gd name="T13" fmla="*/ 3 h 21600"/>
                <a:gd name="T14" fmla="*/ 4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70 w 21600"/>
                <a:gd name="T25" fmla="*/ 3150 h 21600"/>
                <a:gd name="T26" fmla="*/ 1843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solidFill>
              <a:srgbClr val="66CCFF"/>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6150" name="Text Box 48"/>
          <p:cNvSpPr txBox="1">
            <a:spLocks noChangeArrowheads="1"/>
          </p:cNvSpPr>
          <p:nvPr/>
        </p:nvSpPr>
        <p:spPr bwMode="auto">
          <a:xfrm>
            <a:off x="466725" y="838200"/>
            <a:ext cx="681038" cy="5486400"/>
          </a:xfrm>
          <a:prstGeom prst="rect">
            <a:avLst/>
          </a:prstGeom>
          <a:gradFill rotWithShape="0">
            <a:gsLst>
              <a:gs pos="0">
                <a:srgbClr val="FFD3A7"/>
              </a:gs>
              <a:gs pos="50000">
                <a:srgbClr val="FFFFFF"/>
              </a:gs>
              <a:gs pos="100000">
                <a:srgbClr val="FFD3A7"/>
              </a:gs>
            </a:gsLst>
            <a:lin ang="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zh-CN" altLang="en-US" sz="3200" b="0">
                <a:latin typeface="Arial" charset="0"/>
                <a:ea typeface="隶书" pitchFamily="49" charset="-122"/>
              </a:rPr>
              <a:t>用楞次定律判断感应电流方向</a:t>
            </a:r>
          </a:p>
        </p:txBody>
      </p:sp>
      <p:grpSp>
        <p:nvGrpSpPr>
          <p:cNvPr id="179249" name="Group 49"/>
          <p:cNvGrpSpPr>
            <a:grpSpLocks/>
          </p:cNvGrpSpPr>
          <p:nvPr/>
        </p:nvGrpSpPr>
        <p:grpSpPr bwMode="auto">
          <a:xfrm>
            <a:off x="1752600" y="1371600"/>
            <a:ext cx="814388" cy="1104900"/>
            <a:chOff x="1200" y="960"/>
            <a:chExt cx="513" cy="696"/>
          </a:xfrm>
        </p:grpSpPr>
        <p:sp>
          <p:nvSpPr>
            <p:cNvPr id="6158" name="AutoShape 50"/>
            <p:cNvSpPr>
              <a:spLocks noChangeArrowheads="1"/>
            </p:cNvSpPr>
            <p:nvPr/>
          </p:nvSpPr>
          <p:spPr bwMode="auto">
            <a:xfrm>
              <a:off x="1200" y="960"/>
              <a:ext cx="336" cy="528"/>
            </a:xfrm>
            <a:prstGeom prst="curvedRightArrow">
              <a:avLst>
                <a:gd name="adj1" fmla="val 21782"/>
                <a:gd name="adj2" fmla="val 62857"/>
                <a:gd name="adj3" fmla="val 6637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6159" name="Object 51"/>
            <p:cNvGraphicFramePr>
              <a:graphicFrameLocks noChangeAspect="1"/>
            </p:cNvGraphicFramePr>
            <p:nvPr/>
          </p:nvGraphicFramePr>
          <p:xfrm>
            <a:off x="1488" y="1344"/>
            <a:ext cx="225" cy="312"/>
          </p:xfrm>
          <a:graphic>
            <a:graphicData uri="http://schemas.openxmlformats.org/presentationml/2006/ole">
              <mc:AlternateContent xmlns:mc="http://schemas.openxmlformats.org/markup-compatibility/2006">
                <mc:Choice xmlns:v="urn:schemas-microsoft-com:vml" Requires="v">
                  <p:oleObj spid="_x0000_s7636" name="Equation" r:id="rId9" imgW="165028" imgH="228501" progId="Equation.3">
                    <p:embed/>
                  </p:oleObj>
                </mc:Choice>
                <mc:Fallback>
                  <p:oleObj name="Equation" r:id="rId9"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 y="1344"/>
                          <a:ext cx="225"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9252" name="Group 52"/>
          <p:cNvGrpSpPr>
            <a:grpSpLocks/>
          </p:cNvGrpSpPr>
          <p:nvPr/>
        </p:nvGrpSpPr>
        <p:grpSpPr bwMode="auto">
          <a:xfrm>
            <a:off x="7785100" y="1371600"/>
            <a:ext cx="749300" cy="1028700"/>
            <a:chOff x="4808" y="960"/>
            <a:chExt cx="472" cy="648"/>
          </a:xfrm>
        </p:grpSpPr>
        <p:sp>
          <p:nvSpPr>
            <p:cNvPr id="6156" name="AutoShape 53"/>
            <p:cNvSpPr>
              <a:spLocks noChangeArrowheads="1"/>
            </p:cNvSpPr>
            <p:nvPr/>
          </p:nvSpPr>
          <p:spPr bwMode="auto">
            <a:xfrm>
              <a:off x="4992" y="960"/>
              <a:ext cx="288" cy="480"/>
            </a:xfrm>
            <a:prstGeom prst="curvedLeftArrow">
              <a:avLst>
                <a:gd name="adj1" fmla="val 21528"/>
                <a:gd name="adj2" fmla="val 66667"/>
                <a:gd name="adj3" fmla="val 56250"/>
              </a:avLst>
            </a:prstGeom>
            <a:solidFill>
              <a:srgbClr val="FFC99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6157" name="Object 54"/>
            <p:cNvGraphicFramePr>
              <a:graphicFrameLocks noChangeAspect="1"/>
            </p:cNvGraphicFramePr>
            <p:nvPr/>
          </p:nvGraphicFramePr>
          <p:xfrm>
            <a:off x="4808" y="1296"/>
            <a:ext cx="225" cy="312"/>
          </p:xfrm>
          <a:graphic>
            <a:graphicData uri="http://schemas.openxmlformats.org/presentationml/2006/ole">
              <mc:AlternateContent xmlns:mc="http://schemas.openxmlformats.org/markup-compatibility/2006">
                <mc:Choice xmlns:v="urn:schemas-microsoft-com:vml" Requires="v">
                  <p:oleObj spid="_x0000_s7637" name="Equation" r:id="rId11" imgW="165028" imgH="228501" progId="Equation.3">
                    <p:embed/>
                  </p:oleObj>
                </mc:Choice>
                <mc:Fallback>
                  <p:oleObj name="Equation" r:id="rId11" imgW="165028"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8" y="1296"/>
                          <a:ext cx="225"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9255" name="Group 55"/>
          <p:cNvGrpSpPr>
            <a:grpSpLocks/>
          </p:cNvGrpSpPr>
          <p:nvPr/>
        </p:nvGrpSpPr>
        <p:grpSpPr bwMode="auto">
          <a:xfrm>
            <a:off x="5410200" y="762000"/>
            <a:ext cx="3352800" cy="5562600"/>
            <a:chOff x="3408" y="528"/>
            <a:chExt cx="2112" cy="3504"/>
          </a:xfrm>
        </p:grpSpPr>
        <p:sp>
          <p:nvSpPr>
            <p:cNvPr id="6154" name="AutoShape 56"/>
            <p:cNvSpPr>
              <a:spLocks noChangeArrowheads="1"/>
            </p:cNvSpPr>
            <p:nvPr/>
          </p:nvSpPr>
          <p:spPr bwMode="auto">
            <a:xfrm>
              <a:off x="3888" y="1056"/>
              <a:ext cx="1104" cy="384"/>
            </a:xfrm>
            <a:custGeom>
              <a:avLst/>
              <a:gdLst>
                <a:gd name="T0" fmla="*/ 28 w 21600"/>
                <a:gd name="T1" fmla="*/ 0 h 21600"/>
                <a:gd name="T2" fmla="*/ 8 w 21600"/>
                <a:gd name="T3" fmla="*/ 1 h 21600"/>
                <a:gd name="T4" fmla="*/ 0 w 21600"/>
                <a:gd name="T5" fmla="*/ 3 h 21600"/>
                <a:gd name="T6" fmla="*/ 8 w 21600"/>
                <a:gd name="T7" fmla="*/ 6 h 21600"/>
                <a:gd name="T8" fmla="*/ 28 w 21600"/>
                <a:gd name="T9" fmla="*/ 7 h 21600"/>
                <a:gd name="T10" fmla="*/ 48 w 21600"/>
                <a:gd name="T11" fmla="*/ 6 h 21600"/>
                <a:gd name="T12" fmla="*/ 56 w 21600"/>
                <a:gd name="T13" fmla="*/ 3 h 21600"/>
                <a:gd name="T14" fmla="*/ 4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70 w 21600"/>
                <a:gd name="T25" fmla="*/ 3150 h 21600"/>
                <a:gd name="T26" fmla="*/ 1843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solidFill>
              <a:srgbClr val="66CCFF"/>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55" name="Rectangle 57"/>
            <p:cNvSpPr>
              <a:spLocks noChangeArrowheads="1"/>
            </p:cNvSpPr>
            <p:nvPr/>
          </p:nvSpPr>
          <p:spPr bwMode="auto">
            <a:xfrm>
              <a:off x="3408" y="528"/>
              <a:ext cx="2112" cy="3504"/>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Tree>
    <p:extLst>
      <p:ext uri="{BB962C8B-B14F-4D97-AF65-F5344CB8AC3E}">
        <p14:creationId xmlns:p14="http://schemas.microsoft.com/office/powerpoint/2010/main" val="29478955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179243"/>
                                        </p:tgtEl>
                                        <p:attrNameLst>
                                          <p:attrName>style.visibility</p:attrName>
                                        </p:attrNameLst>
                                      </p:cBhvr>
                                      <p:to>
                                        <p:strVal val="visible"/>
                                      </p:to>
                                    </p:set>
                                    <p:anim calcmode="lin" valueType="num">
                                      <p:cBhvr additive="base">
                                        <p:cTn id="7" dur="2000" fill="hold"/>
                                        <p:tgtEl>
                                          <p:spTgt spid="179243"/>
                                        </p:tgtEl>
                                        <p:attrNameLst>
                                          <p:attrName>ppt_x</p:attrName>
                                        </p:attrNameLst>
                                      </p:cBhvr>
                                      <p:tavLst>
                                        <p:tav tm="0">
                                          <p:val>
                                            <p:strVal val="#ppt_x"/>
                                          </p:val>
                                        </p:tav>
                                        <p:tav tm="100000">
                                          <p:val>
                                            <p:strVal val="#ppt_x"/>
                                          </p:val>
                                        </p:tav>
                                      </p:tavLst>
                                    </p:anim>
                                    <p:anim calcmode="lin" valueType="num">
                                      <p:cBhvr additive="base">
                                        <p:cTn id="8" dur="2000" fill="hold"/>
                                        <p:tgtEl>
                                          <p:spTgt spid="17924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9249"/>
                                        </p:tgtEl>
                                        <p:attrNameLst>
                                          <p:attrName>style.visibility</p:attrName>
                                        </p:attrNameLst>
                                      </p:cBhvr>
                                      <p:to>
                                        <p:strVal val="visible"/>
                                      </p:to>
                                    </p:set>
                                    <p:anim calcmode="lin" valueType="num">
                                      <p:cBhvr additive="base">
                                        <p:cTn id="13" dur="500" fill="hold"/>
                                        <p:tgtEl>
                                          <p:spTgt spid="179249"/>
                                        </p:tgtEl>
                                        <p:attrNameLst>
                                          <p:attrName>ppt_x</p:attrName>
                                        </p:attrNameLst>
                                      </p:cBhvr>
                                      <p:tavLst>
                                        <p:tav tm="0">
                                          <p:val>
                                            <p:strVal val="0-#ppt_w/2"/>
                                          </p:val>
                                        </p:tav>
                                        <p:tav tm="100000">
                                          <p:val>
                                            <p:strVal val="#ppt_x"/>
                                          </p:val>
                                        </p:tav>
                                      </p:tavLst>
                                    </p:anim>
                                    <p:anim calcmode="lin" valueType="num">
                                      <p:cBhvr additive="base">
                                        <p:cTn id="14" dur="500" fill="hold"/>
                                        <p:tgtEl>
                                          <p:spTgt spid="17924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79255"/>
                                        </p:tgtEl>
                                        <p:attrNameLst>
                                          <p:attrName>style.visibility</p:attrName>
                                        </p:attrNameLst>
                                      </p:cBhvr>
                                      <p:to>
                                        <p:strVal val="visible"/>
                                      </p:to>
                                    </p:set>
                                    <p:animEffect transition="in" filter="blinds(horizontal)">
                                      <p:cBhvr>
                                        <p:cTn id="19" dur="500"/>
                                        <p:tgtEl>
                                          <p:spTgt spid="1792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179220"/>
                                        </p:tgtEl>
                                        <p:attrNameLst>
                                          <p:attrName>style.visibility</p:attrName>
                                        </p:attrNameLst>
                                      </p:cBhvr>
                                      <p:to>
                                        <p:strVal val="visible"/>
                                      </p:to>
                                    </p:set>
                                    <p:anim calcmode="lin" valueType="num">
                                      <p:cBhvr additive="base">
                                        <p:cTn id="24" dur="2000" fill="hold"/>
                                        <p:tgtEl>
                                          <p:spTgt spid="179220"/>
                                        </p:tgtEl>
                                        <p:attrNameLst>
                                          <p:attrName>ppt_x</p:attrName>
                                        </p:attrNameLst>
                                      </p:cBhvr>
                                      <p:tavLst>
                                        <p:tav tm="0">
                                          <p:val>
                                            <p:strVal val="#ppt_x"/>
                                          </p:val>
                                        </p:tav>
                                        <p:tav tm="100000">
                                          <p:val>
                                            <p:strVal val="#ppt_x"/>
                                          </p:val>
                                        </p:tav>
                                      </p:tavLst>
                                    </p:anim>
                                    <p:anim calcmode="lin" valueType="num">
                                      <p:cBhvr additive="base">
                                        <p:cTn id="25" dur="2000" fill="hold"/>
                                        <p:tgtEl>
                                          <p:spTgt spid="1792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79252"/>
                                        </p:tgtEl>
                                        <p:attrNameLst>
                                          <p:attrName>style.visibility</p:attrName>
                                        </p:attrNameLst>
                                      </p:cBhvr>
                                      <p:to>
                                        <p:strVal val="visible"/>
                                      </p:to>
                                    </p:set>
                                    <p:anim calcmode="lin" valueType="num">
                                      <p:cBhvr additive="base">
                                        <p:cTn id="30" dur="500" fill="hold"/>
                                        <p:tgtEl>
                                          <p:spTgt spid="179252"/>
                                        </p:tgtEl>
                                        <p:attrNameLst>
                                          <p:attrName>ppt_x</p:attrName>
                                        </p:attrNameLst>
                                      </p:cBhvr>
                                      <p:tavLst>
                                        <p:tav tm="0">
                                          <p:val>
                                            <p:strVal val="1+#ppt_w/2"/>
                                          </p:val>
                                        </p:tav>
                                        <p:tav tm="100000">
                                          <p:val>
                                            <p:strVal val="#ppt_x"/>
                                          </p:val>
                                        </p:tav>
                                      </p:tavLst>
                                    </p:anim>
                                    <p:anim calcmode="lin" valueType="num">
                                      <p:cBhvr additive="base">
                                        <p:cTn id="31" dur="500" fill="hold"/>
                                        <p:tgtEl>
                                          <p:spTgt spid="179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页脚占位符 1"/>
          <p:cNvSpPr>
            <a:spLocks noGrp="1"/>
          </p:cNvSpPr>
          <p:nvPr>
            <p:ph type="ftr" sz="quarter" idx="10"/>
          </p:nvPr>
        </p:nvSpPr>
        <p:spPr/>
        <p:txBody>
          <a:bodyPr/>
          <a:lstStyle/>
          <a:p>
            <a:pPr>
              <a:defRPr/>
            </a:pPr>
            <a:fld id="{F0CD91C7-8A58-468D-A5E8-3547B148EEB3}" type="slidenum">
              <a:rPr lang="zh-CN" altLang="en-US">
                <a:solidFill>
                  <a:srgbClr val="FFFFCC">
                    <a:lumMod val="75000"/>
                  </a:srgbClr>
                </a:solidFill>
              </a:rPr>
              <a:pPr>
                <a:defRPr/>
              </a:pPr>
              <a:t>11</a:t>
            </a:fld>
            <a:endParaRPr lang="en-US" altLang="zh-CN">
              <a:solidFill>
                <a:srgbClr val="FFFFCC">
                  <a:lumMod val="75000"/>
                </a:srgbClr>
              </a:solidFill>
            </a:endParaRPr>
          </a:p>
        </p:txBody>
      </p:sp>
      <p:sp>
        <p:nvSpPr>
          <p:cNvPr id="171010" name="Text Box 2"/>
          <p:cNvSpPr txBox="1">
            <a:spLocks noChangeArrowheads="1"/>
          </p:cNvSpPr>
          <p:nvPr/>
        </p:nvSpPr>
        <p:spPr bwMode="auto">
          <a:xfrm>
            <a:off x="533400" y="2174204"/>
            <a:ext cx="3657600" cy="1521891"/>
          </a:xfrm>
          <a:prstGeom prst="rect">
            <a:avLst/>
          </a:prstGeom>
          <a:noFill/>
          <a:ln>
            <a:noFill/>
          </a:ln>
          <a:effectLst/>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lin ang="5400000" scaled="1"/>
                </a:gra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indent="457200" eaLnBrk="1" hangingPunct="1">
              <a:lnSpc>
                <a:spcPct val="120000"/>
              </a:lnSpc>
              <a:spcBef>
                <a:spcPct val="50000"/>
              </a:spcBef>
            </a:pPr>
            <a:r>
              <a:rPr kumimoji="1" lang="zh-CN" altLang="en-US" sz="2700" dirty="0">
                <a:latin typeface="宋体" pitchFamily="2" charset="-122"/>
              </a:rPr>
              <a:t>楞次定律是能量守恒定律在电磁感应现象上的具体体现</a:t>
            </a:r>
            <a:r>
              <a:rPr kumimoji="1" lang="en-US" altLang="zh-CN" sz="2700" dirty="0">
                <a:latin typeface="宋体" pitchFamily="2" charset="-122"/>
              </a:rPr>
              <a:t>. </a:t>
            </a:r>
          </a:p>
        </p:txBody>
      </p:sp>
      <p:grpSp>
        <p:nvGrpSpPr>
          <p:cNvPr id="171011" name="Group 3"/>
          <p:cNvGrpSpPr>
            <a:grpSpLocks/>
          </p:cNvGrpSpPr>
          <p:nvPr/>
        </p:nvGrpSpPr>
        <p:grpSpPr bwMode="auto">
          <a:xfrm>
            <a:off x="5175448" y="2414414"/>
            <a:ext cx="2514600" cy="1981200"/>
            <a:chOff x="1008" y="1200"/>
            <a:chExt cx="1584" cy="1248"/>
          </a:xfrm>
        </p:grpSpPr>
        <p:sp>
          <p:nvSpPr>
            <p:cNvPr id="7193" name="Line 4"/>
            <p:cNvSpPr>
              <a:spLocks noChangeShapeType="1"/>
            </p:cNvSpPr>
            <p:nvPr/>
          </p:nvSpPr>
          <p:spPr bwMode="auto">
            <a:xfrm>
              <a:off x="1008" y="1344"/>
              <a:ext cx="1584" cy="0"/>
            </a:xfrm>
            <a:prstGeom prst="line">
              <a:avLst/>
            </a:prstGeom>
            <a:noFill/>
            <a:ln w="381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94" name="Line 5"/>
            <p:cNvSpPr>
              <a:spLocks noChangeShapeType="1"/>
            </p:cNvSpPr>
            <p:nvPr/>
          </p:nvSpPr>
          <p:spPr bwMode="auto">
            <a:xfrm>
              <a:off x="1008" y="2304"/>
              <a:ext cx="1584" cy="0"/>
            </a:xfrm>
            <a:prstGeom prst="line">
              <a:avLst/>
            </a:prstGeom>
            <a:noFill/>
            <a:ln w="381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95" name="Line 6"/>
            <p:cNvSpPr>
              <a:spLocks noChangeShapeType="1"/>
            </p:cNvSpPr>
            <p:nvPr/>
          </p:nvSpPr>
          <p:spPr bwMode="auto">
            <a:xfrm flipV="1">
              <a:off x="1008" y="1344"/>
              <a:ext cx="0" cy="960"/>
            </a:xfrm>
            <a:prstGeom prst="line">
              <a:avLst/>
            </a:prstGeom>
            <a:noFill/>
            <a:ln w="3810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96" name="Rectangle 7"/>
            <p:cNvSpPr>
              <a:spLocks noChangeArrowheads="1"/>
            </p:cNvSpPr>
            <p:nvPr/>
          </p:nvSpPr>
          <p:spPr bwMode="auto">
            <a:xfrm>
              <a:off x="2112" y="1200"/>
              <a:ext cx="48" cy="12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71016" name="Group 8"/>
          <p:cNvGrpSpPr>
            <a:grpSpLocks/>
          </p:cNvGrpSpPr>
          <p:nvPr/>
        </p:nvGrpSpPr>
        <p:grpSpPr bwMode="auto">
          <a:xfrm>
            <a:off x="7004248" y="2947814"/>
            <a:ext cx="1423987" cy="609600"/>
            <a:chOff x="4335" y="1968"/>
            <a:chExt cx="897" cy="384"/>
          </a:xfrm>
        </p:grpSpPr>
        <p:sp>
          <p:nvSpPr>
            <p:cNvPr id="7191" name="Line 9"/>
            <p:cNvSpPr>
              <a:spLocks noChangeShapeType="1"/>
            </p:cNvSpPr>
            <p:nvPr/>
          </p:nvSpPr>
          <p:spPr bwMode="auto">
            <a:xfrm>
              <a:off x="4335" y="2160"/>
              <a:ext cx="624" cy="0"/>
            </a:xfrm>
            <a:prstGeom prst="line">
              <a:avLst/>
            </a:prstGeom>
            <a:noFill/>
            <a:ln w="28575">
              <a:solidFill>
                <a:srgbClr val="CC00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7192" name="Object 10"/>
            <p:cNvGraphicFramePr>
              <a:graphicFrameLocks noChangeAspect="1"/>
            </p:cNvGraphicFramePr>
            <p:nvPr/>
          </p:nvGraphicFramePr>
          <p:xfrm>
            <a:off x="4934" y="1968"/>
            <a:ext cx="298" cy="384"/>
          </p:xfrm>
          <a:graphic>
            <a:graphicData uri="http://schemas.openxmlformats.org/presentationml/2006/ole">
              <mc:AlternateContent xmlns:mc="http://schemas.openxmlformats.org/markup-compatibility/2006">
                <mc:Choice xmlns:v="urn:schemas-microsoft-com:vml" Requires="v">
                  <p:oleObj spid="_x0000_s8510" name="Equation" r:id="rId3" imgW="177646" imgH="228402" progId="Equation.3">
                    <p:embed/>
                  </p:oleObj>
                </mc:Choice>
                <mc:Fallback>
                  <p:oleObj name="Equation" r:id="rId3" imgW="177646" imgH="2284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 y="1968"/>
                          <a:ext cx="29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19" name="Group 11"/>
          <p:cNvGrpSpPr>
            <a:grpSpLocks/>
          </p:cNvGrpSpPr>
          <p:nvPr/>
        </p:nvGrpSpPr>
        <p:grpSpPr bwMode="auto">
          <a:xfrm>
            <a:off x="6382948" y="3366914"/>
            <a:ext cx="585788" cy="604838"/>
            <a:chOff x="3966" y="2232"/>
            <a:chExt cx="369" cy="381"/>
          </a:xfrm>
        </p:grpSpPr>
        <p:graphicFrame>
          <p:nvGraphicFramePr>
            <p:cNvPr id="7189" name="Object 12"/>
            <p:cNvGraphicFramePr>
              <a:graphicFrameLocks noChangeAspect="1"/>
            </p:cNvGraphicFramePr>
            <p:nvPr/>
          </p:nvGraphicFramePr>
          <p:xfrm>
            <a:off x="3966" y="2232"/>
            <a:ext cx="293" cy="381"/>
          </p:xfrm>
          <a:graphic>
            <a:graphicData uri="http://schemas.openxmlformats.org/presentationml/2006/ole">
              <mc:AlternateContent xmlns:mc="http://schemas.openxmlformats.org/markup-compatibility/2006">
                <mc:Choice xmlns:v="urn:schemas-microsoft-com:vml" Requires="v">
                  <p:oleObj spid="_x0000_s8511" name="Equation" r:id="rId5" imgW="126780" imgH="164814" progId="Equation.DSMT4">
                    <p:embed/>
                  </p:oleObj>
                </mc:Choice>
                <mc:Fallback>
                  <p:oleObj name="Equation" r:id="rId5" imgW="126780" imgH="16481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 y="2232"/>
                          <a:ext cx="293" cy="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0" name="Line 13"/>
            <p:cNvSpPr>
              <a:spLocks noChangeShapeType="1"/>
            </p:cNvSpPr>
            <p:nvPr/>
          </p:nvSpPr>
          <p:spPr bwMode="auto">
            <a:xfrm flipV="1">
              <a:off x="4335" y="2304"/>
              <a:ext cx="0" cy="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71036" name="Group 28"/>
          <p:cNvGrpSpPr>
            <a:grpSpLocks/>
          </p:cNvGrpSpPr>
          <p:nvPr/>
        </p:nvGrpSpPr>
        <p:grpSpPr bwMode="auto">
          <a:xfrm>
            <a:off x="597098" y="4005064"/>
            <a:ext cx="3398838" cy="531813"/>
            <a:chOff x="336" y="2736"/>
            <a:chExt cx="2141" cy="335"/>
          </a:xfrm>
        </p:grpSpPr>
        <p:sp>
          <p:nvSpPr>
            <p:cNvPr id="7186" name="Text Box 16"/>
            <p:cNvSpPr txBox="1">
              <a:spLocks noChangeArrowheads="1"/>
            </p:cNvSpPr>
            <p:nvPr/>
          </p:nvSpPr>
          <p:spPr bwMode="auto">
            <a:xfrm>
              <a:off x="336" y="2736"/>
              <a:ext cx="799" cy="335"/>
            </a:xfrm>
            <a:prstGeom prst="rect">
              <a:avLst/>
            </a:prstGeom>
            <a:gradFill rotWithShape="0">
              <a:gsLst>
                <a:gs pos="0">
                  <a:srgbClr val="F9F0FE"/>
                </a:gs>
                <a:gs pos="50000">
                  <a:srgbClr val="FFFFFF"/>
                </a:gs>
                <a:gs pos="100000">
                  <a:srgbClr val="F9F0FE"/>
                </a:gs>
              </a:gsLst>
              <a:lin ang="5400000" scaled="1"/>
            </a:gradFill>
            <a:ln w="1270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1C1C1C"/>
                  </a:solidFill>
                </a:rPr>
                <a:t>机械能</a:t>
              </a:r>
            </a:p>
          </p:txBody>
        </p:sp>
        <p:sp>
          <p:nvSpPr>
            <p:cNvPr id="7187" name="Text Box 17"/>
            <p:cNvSpPr txBox="1">
              <a:spLocks noChangeArrowheads="1"/>
            </p:cNvSpPr>
            <p:nvPr/>
          </p:nvSpPr>
          <p:spPr bwMode="auto">
            <a:xfrm>
              <a:off x="1680" y="2736"/>
              <a:ext cx="797" cy="333"/>
            </a:xfrm>
            <a:prstGeom prst="rect">
              <a:avLst/>
            </a:prstGeom>
            <a:gradFill rotWithShape="0">
              <a:gsLst>
                <a:gs pos="0">
                  <a:srgbClr val="EBF5FF"/>
                </a:gs>
                <a:gs pos="50000">
                  <a:srgbClr val="FFFFFF"/>
                </a:gs>
                <a:gs pos="100000">
                  <a:srgbClr val="EBF5FF"/>
                </a:gs>
              </a:gsLst>
              <a:lin ang="5400000" scaled="1"/>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1C1C1C"/>
                  </a:solidFill>
                </a:rPr>
                <a:t>焦耳热</a:t>
              </a:r>
              <a:endParaRPr kumimoji="1" lang="zh-CN" altLang="en-US" sz="2400">
                <a:solidFill>
                  <a:srgbClr val="1C1C1C"/>
                </a:solidFill>
              </a:endParaRPr>
            </a:p>
          </p:txBody>
        </p:sp>
        <p:sp>
          <p:nvSpPr>
            <p:cNvPr id="7188" name="AutoShape 18"/>
            <p:cNvSpPr>
              <a:spLocks noChangeArrowheads="1"/>
            </p:cNvSpPr>
            <p:nvPr/>
          </p:nvSpPr>
          <p:spPr bwMode="auto">
            <a:xfrm>
              <a:off x="1200" y="2832"/>
              <a:ext cx="432" cy="144"/>
            </a:xfrm>
            <a:prstGeom prst="rightArrow">
              <a:avLst>
                <a:gd name="adj1" fmla="val 50000"/>
                <a:gd name="adj2" fmla="val 75000"/>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71028" name="Group 20"/>
          <p:cNvGrpSpPr>
            <a:grpSpLocks/>
          </p:cNvGrpSpPr>
          <p:nvPr/>
        </p:nvGrpSpPr>
        <p:grpSpPr bwMode="auto">
          <a:xfrm>
            <a:off x="5453260" y="3030364"/>
            <a:ext cx="1474788" cy="620713"/>
            <a:chOff x="3358" y="2020"/>
            <a:chExt cx="929" cy="391"/>
          </a:xfrm>
        </p:grpSpPr>
        <p:graphicFrame>
          <p:nvGraphicFramePr>
            <p:cNvPr id="7184" name="Object 21"/>
            <p:cNvGraphicFramePr>
              <a:graphicFrameLocks noChangeAspect="1"/>
            </p:cNvGraphicFramePr>
            <p:nvPr/>
          </p:nvGraphicFramePr>
          <p:xfrm>
            <a:off x="3358" y="2020"/>
            <a:ext cx="339" cy="391"/>
          </p:xfrm>
          <a:graphic>
            <a:graphicData uri="http://schemas.openxmlformats.org/presentationml/2006/ole">
              <mc:AlternateContent xmlns:mc="http://schemas.openxmlformats.org/markup-compatibility/2006">
                <mc:Choice xmlns:v="urn:schemas-microsoft-com:vml" Requires="v">
                  <p:oleObj spid="_x0000_s8512" name="Equation" r:id="rId7" imgW="164957" imgH="190335" progId="Equation.DSMT4">
                    <p:embed/>
                  </p:oleObj>
                </mc:Choice>
                <mc:Fallback>
                  <p:oleObj name="Equation" r:id="rId7" imgW="164957" imgH="19033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8" y="2020"/>
                          <a:ext cx="339" cy="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5" name="AutoShape 22"/>
            <p:cNvSpPr>
              <a:spLocks noChangeArrowheads="1"/>
            </p:cNvSpPr>
            <p:nvPr/>
          </p:nvSpPr>
          <p:spPr bwMode="auto">
            <a:xfrm>
              <a:off x="3615" y="2112"/>
              <a:ext cx="672" cy="96"/>
            </a:xfrm>
            <a:prstGeom prst="leftArrow">
              <a:avLst>
                <a:gd name="adj1" fmla="val 50000"/>
                <a:gd name="adj2" fmla="val 175000"/>
              </a:avLst>
            </a:prstGeom>
            <a:solidFill>
              <a:srgbClr val="FF99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7177" name="Text Box 30"/>
          <p:cNvSpPr txBox="1">
            <a:spLocks noChangeArrowheads="1"/>
          </p:cNvSpPr>
          <p:nvPr/>
        </p:nvSpPr>
        <p:spPr bwMode="auto">
          <a:xfrm>
            <a:off x="457200" y="585896"/>
            <a:ext cx="8458200" cy="1464503"/>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rPr>
              <a:t>楞次定律：</a:t>
            </a:r>
            <a:r>
              <a:rPr kumimoji="1" lang="zh-CN" altLang="en-US" dirty="0">
                <a:solidFill>
                  <a:srgbClr val="080808"/>
                </a:solidFill>
              </a:rPr>
              <a:t>闭合回路中感应电流的方向，总是使它所激发的磁场来阻止引起感应电流的磁通量的变化</a:t>
            </a:r>
            <a:r>
              <a:rPr kumimoji="1" lang="en-US" altLang="zh-CN" dirty="0" smtClean="0">
                <a:solidFill>
                  <a:srgbClr val="080808"/>
                </a:solidFill>
              </a:rPr>
              <a:t>.</a:t>
            </a:r>
          </a:p>
          <a:p>
            <a:pPr eaLnBrk="1" hangingPunct="1">
              <a:lnSpc>
                <a:spcPts val="2300"/>
              </a:lnSpc>
              <a:spcBef>
                <a:spcPct val="50000"/>
              </a:spcBef>
            </a:pPr>
            <a:r>
              <a:rPr kumimoji="1" lang="en-US" altLang="zh-CN" dirty="0" smtClean="0">
                <a:solidFill>
                  <a:srgbClr val="080808"/>
                </a:solidFill>
              </a:rPr>
              <a:t>(</a:t>
            </a:r>
            <a:r>
              <a:rPr kumimoji="1" lang="zh-CN" altLang="en-US" dirty="0">
                <a:solidFill>
                  <a:srgbClr val="080808"/>
                </a:solidFill>
              </a:rPr>
              <a:t>感应电流的效果，总是反抗引起感应电流的原因</a:t>
            </a:r>
            <a:r>
              <a:rPr kumimoji="1" lang="en-US" altLang="zh-CN" dirty="0">
                <a:solidFill>
                  <a:srgbClr val="080808"/>
                </a:solidFill>
              </a:rPr>
              <a:t>.)</a:t>
            </a:r>
            <a:endParaRPr kumimoji="1" lang="zh-CN" altLang="en-US" dirty="0">
              <a:solidFill>
                <a:srgbClr val="080808"/>
              </a:solidFill>
            </a:endParaRPr>
          </a:p>
        </p:txBody>
      </p:sp>
      <p:sp>
        <p:nvSpPr>
          <p:cNvPr id="171039" name="Text Box 31"/>
          <p:cNvSpPr txBox="1">
            <a:spLocks noChangeArrowheads="1"/>
          </p:cNvSpPr>
          <p:nvPr/>
        </p:nvSpPr>
        <p:spPr bwMode="auto">
          <a:xfrm>
            <a:off x="467544" y="4941168"/>
            <a:ext cx="8153400" cy="104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a:t>        </a:t>
            </a:r>
            <a:r>
              <a:rPr kumimoji="1" lang="zh-CN" altLang="en-US" dirty="0">
                <a:solidFill>
                  <a:srgbClr val="FF0000"/>
                </a:solidFill>
              </a:rPr>
              <a:t> </a:t>
            </a:r>
            <a:r>
              <a:rPr kumimoji="1" lang="zh-CN" altLang="en-US" sz="2600" dirty="0"/>
              <a:t>维持滑杆运动必须外加一力，此过程为外力克服安培力做功转化为焦耳热.</a:t>
            </a:r>
          </a:p>
        </p:txBody>
      </p:sp>
      <p:grpSp>
        <p:nvGrpSpPr>
          <p:cNvPr id="171040" name="Group 32"/>
          <p:cNvGrpSpPr>
            <a:grpSpLocks/>
          </p:cNvGrpSpPr>
          <p:nvPr/>
        </p:nvGrpSpPr>
        <p:grpSpPr bwMode="auto">
          <a:xfrm>
            <a:off x="4635698" y="2204864"/>
            <a:ext cx="3792538" cy="2647950"/>
            <a:chOff x="2843" y="1500"/>
            <a:chExt cx="2389" cy="1668"/>
          </a:xfrm>
        </p:grpSpPr>
        <p:grpSp>
          <p:nvGrpSpPr>
            <p:cNvPr id="7180" name="Group 33"/>
            <p:cNvGrpSpPr>
              <a:grpSpLocks/>
            </p:cNvGrpSpPr>
            <p:nvPr/>
          </p:nvGrpSpPr>
          <p:grpSpPr bwMode="auto">
            <a:xfrm>
              <a:off x="2852" y="1500"/>
              <a:ext cx="2380" cy="1668"/>
              <a:chOff x="2847" y="1440"/>
              <a:chExt cx="2380" cy="1668"/>
            </a:xfrm>
          </p:grpSpPr>
          <p:sp>
            <p:nvSpPr>
              <p:cNvPr id="7182" name="Text Box 34"/>
              <p:cNvSpPr txBox="1">
                <a:spLocks noChangeArrowheads="1"/>
              </p:cNvSpPr>
              <p:nvPr/>
            </p:nvSpPr>
            <p:spPr bwMode="auto">
              <a:xfrm>
                <a:off x="2895" y="1440"/>
                <a:ext cx="2332"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z="2400" dirty="0">
                    <a:solidFill>
                      <a:srgbClr val="33CCFF"/>
                    </a:solidFill>
                  </a:rPr>
                  <a:t>+    +    +    +    +    +    +    +</a:t>
                </a:r>
              </a:p>
              <a:p>
                <a:pPr eaLnBrk="1" hangingPunct="1">
                  <a:spcBef>
                    <a:spcPct val="50000"/>
                  </a:spcBef>
                </a:pPr>
                <a:r>
                  <a:rPr kumimoji="1" lang="zh-CN" altLang="en-US" sz="2400" dirty="0">
                    <a:solidFill>
                      <a:srgbClr val="33CCFF"/>
                    </a:solidFill>
                  </a:rPr>
                  <a:t>+    +    +    +    +    +    +    +</a:t>
                </a:r>
              </a:p>
              <a:p>
                <a:pPr eaLnBrk="1" hangingPunct="1">
                  <a:spcBef>
                    <a:spcPct val="50000"/>
                  </a:spcBef>
                </a:pPr>
                <a:r>
                  <a:rPr kumimoji="1" lang="zh-CN" altLang="en-US" sz="2400" dirty="0">
                    <a:solidFill>
                      <a:srgbClr val="33CCFF"/>
                    </a:solidFill>
                  </a:rPr>
                  <a:t>+    +    +    +    +    +    +    +</a:t>
                </a:r>
              </a:p>
              <a:p>
                <a:pPr eaLnBrk="1" hangingPunct="1">
                  <a:spcBef>
                    <a:spcPct val="50000"/>
                  </a:spcBef>
                </a:pPr>
                <a:r>
                  <a:rPr kumimoji="1" lang="zh-CN" altLang="en-US" sz="2400" dirty="0">
                    <a:solidFill>
                      <a:srgbClr val="33CCFF"/>
                    </a:solidFill>
                  </a:rPr>
                  <a:t>+    +    +    +    +    +    +    +</a:t>
                </a:r>
              </a:p>
              <a:p>
                <a:pPr eaLnBrk="1" hangingPunct="1">
                  <a:spcBef>
                    <a:spcPct val="50000"/>
                  </a:spcBef>
                </a:pPr>
                <a:r>
                  <a:rPr kumimoji="1" lang="zh-CN" altLang="en-US" sz="2400" dirty="0">
                    <a:solidFill>
                      <a:srgbClr val="33CCFF"/>
                    </a:solidFill>
                  </a:rPr>
                  <a:t>+    +    +    +    +    +    +    +</a:t>
                </a:r>
                <a:endParaRPr kumimoji="1" lang="en-US" altLang="zh-CN" sz="2400" dirty="0">
                  <a:solidFill>
                    <a:srgbClr val="33CCFF"/>
                  </a:solidFill>
                </a:endParaRPr>
              </a:p>
            </p:txBody>
          </p:sp>
          <p:graphicFrame>
            <p:nvGraphicFramePr>
              <p:cNvPr id="7183" name="Object 35"/>
              <p:cNvGraphicFramePr>
                <a:graphicFrameLocks noChangeAspect="1"/>
              </p:cNvGraphicFramePr>
              <p:nvPr/>
            </p:nvGraphicFramePr>
            <p:xfrm>
              <a:off x="2847" y="1488"/>
              <a:ext cx="262" cy="324"/>
            </p:xfrm>
            <a:graphic>
              <a:graphicData uri="http://schemas.openxmlformats.org/presentationml/2006/ole">
                <mc:AlternateContent xmlns:mc="http://schemas.openxmlformats.org/markup-compatibility/2006">
                  <mc:Choice xmlns:v="urn:schemas-microsoft-com:vml" Requires="v">
                    <p:oleObj spid="_x0000_s8513" name="Equation" r:id="rId9" imgW="215619" imgH="266353" progId="Equation.3">
                      <p:embed/>
                    </p:oleObj>
                  </mc:Choice>
                  <mc:Fallback>
                    <p:oleObj name="Equation" r:id="rId9" imgW="215619" imgH="26635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7" y="1488"/>
                            <a:ext cx="262"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1" name="Rectangle 36"/>
            <p:cNvSpPr>
              <a:spLocks noChangeArrowheads="1"/>
            </p:cNvSpPr>
            <p:nvPr/>
          </p:nvSpPr>
          <p:spPr bwMode="auto">
            <a:xfrm>
              <a:off x="2843" y="1500"/>
              <a:ext cx="2389" cy="16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2" name="TextBox 1"/>
          <p:cNvSpPr txBox="1"/>
          <p:nvPr/>
        </p:nvSpPr>
        <p:spPr>
          <a:xfrm>
            <a:off x="234086" y="6021288"/>
            <a:ext cx="8802410" cy="461665"/>
          </a:xfrm>
          <a:prstGeom prst="rect">
            <a:avLst/>
          </a:prstGeom>
          <a:noFill/>
        </p:spPr>
        <p:txBody>
          <a:bodyPr wrap="none" rtlCol="0">
            <a:spAutoFit/>
          </a:bodyPr>
          <a:lstStyle/>
          <a:p>
            <a:r>
              <a:rPr lang="zh-CN" altLang="en-US" sz="2400" dirty="0" smtClean="0">
                <a:solidFill>
                  <a:srgbClr val="D60093"/>
                </a:solidFill>
                <a:ea typeface="华文楷体" panose="02010600040101010101" pitchFamily="2" charset="-122"/>
              </a:rPr>
              <a:t>只判断感应电流引起的机械效果时，采用楞次定律的效果更方便</a:t>
            </a:r>
            <a:r>
              <a:rPr lang="en-US" altLang="zh-CN" sz="2400" dirty="0" smtClean="0">
                <a:solidFill>
                  <a:srgbClr val="D60093"/>
                </a:solidFill>
                <a:ea typeface="华文楷体" panose="02010600040101010101" pitchFamily="2" charset="-122"/>
              </a:rPr>
              <a:t>.</a:t>
            </a:r>
            <a:endParaRPr lang="zh-CN" altLang="en-US" sz="2400" dirty="0" smtClean="0">
              <a:solidFill>
                <a:srgbClr val="D60093"/>
              </a:solidFill>
              <a:ea typeface="华文楷体" panose="02010600040101010101" pitchFamily="2" charset="-122"/>
            </a:endParaRPr>
          </a:p>
        </p:txBody>
      </p:sp>
    </p:spTree>
    <p:extLst>
      <p:ext uri="{BB962C8B-B14F-4D97-AF65-F5344CB8AC3E}">
        <p14:creationId xmlns:p14="http://schemas.microsoft.com/office/powerpoint/2010/main" val="12715516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1040"/>
                                        </p:tgtEl>
                                        <p:attrNameLst>
                                          <p:attrName>style.visibility</p:attrName>
                                        </p:attrNameLst>
                                      </p:cBhvr>
                                      <p:to>
                                        <p:strVal val="visible"/>
                                      </p:to>
                                    </p:set>
                                    <p:animEffect transition="in" filter="box(in)">
                                      <p:cBhvr>
                                        <p:cTn id="7" dur="500"/>
                                        <p:tgtEl>
                                          <p:spTgt spid="171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10"/>
                                        </p:tgtEl>
                                        <p:attrNameLst>
                                          <p:attrName>style.visibility</p:attrName>
                                        </p:attrNameLst>
                                      </p:cBhvr>
                                      <p:to>
                                        <p:strVal val="visible"/>
                                      </p:to>
                                    </p:set>
                                    <p:animEffect transition="in" filter="blinds(horizontal)">
                                      <p:cBhvr>
                                        <p:cTn id="12" dur="500"/>
                                        <p:tgtEl>
                                          <p:spTgt spid="1710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1011"/>
                                        </p:tgtEl>
                                        <p:attrNameLst>
                                          <p:attrName>style.visibility</p:attrName>
                                        </p:attrNameLst>
                                      </p:cBhvr>
                                      <p:to>
                                        <p:strVal val="visible"/>
                                      </p:to>
                                    </p:set>
                                    <p:animEffect transition="in" filter="box(in)">
                                      <p:cBhvr>
                                        <p:cTn id="17" dur="500"/>
                                        <p:tgtEl>
                                          <p:spTgt spid="1710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171016"/>
                                        </p:tgtEl>
                                        <p:attrNameLst>
                                          <p:attrName>style.visibility</p:attrName>
                                        </p:attrNameLst>
                                      </p:cBhvr>
                                      <p:to>
                                        <p:strVal val="visible"/>
                                      </p:to>
                                    </p:set>
                                    <p:anim calcmode="lin" valueType="num">
                                      <p:cBhvr>
                                        <p:cTn id="22" dur="500" fill="hold"/>
                                        <p:tgtEl>
                                          <p:spTgt spid="171016"/>
                                        </p:tgtEl>
                                        <p:attrNameLst>
                                          <p:attrName>ppt_x</p:attrName>
                                        </p:attrNameLst>
                                      </p:cBhvr>
                                      <p:tavLst>
                                        <p:tav tm="0">
                                          <p:val>
                                            <p:strVal val="#ppt_x-#ppt_w/2"/>
                                          </p:val>
                                        </p:tav>
                                        <p:tav tm="100000">
                                          <p:val>
                                            <p:strVal val="#ppt_x"/>
                                          </p:val>
                                        </p:tav>
                                      </p:tavLst>
                                    </p:anim>
                                    <p:anim calcmode="lin" valueType="num">
                                      <p:cBhvr>
                                        <p:cTn id="23" dur="500" fill="hold"/>
                                        <p:tgtEl>
                                          <p:spTgt spid="171016"/>
                                        </p:tgtEl>
                                        <p:attrNameLst>
                                          <p:attrName>ppt_y</p:attrName>
                                        </p:attrNameLst>
                                      </p:cBhvr>
                                      <p:tavLst>
                                        <p:tav tm="0">
                                          <p:val>
                                            <p:strVal val="#ppt_y"/>
                                          </p:val>
                                        </p:tav>
                                        <p:tav tm="100000">
                                          <p:val>
                                            <p:strVal val="#ppt_y"/>
                                          </p:val>
                                        </p:tav>
                                      </p:tavLst>
                                    </p:anim>
                                    <p:anim calcmode="lin" valueType="num">
                                      <p:cBhvr>
                                        <p:cTn id="24" dur="500" fill="hold"/>
                                        <p:tgtEl>
                                          <p:spTgt spid="171016"/>
                                        </p:tgtEl>
                                        <p:attrNameLst>
                                          <p:attrName>ppt_w</p:attrName>
                                        </p:attrNameLst>
                                      </p:cBhvr>
                                      <p:tavLst>
                                        <p:tav tm="0">
                                          <p:val>
                                            <p:fltVal val="0"/>
                                          </p:val>
                                        </p:tav>
                                        <p:tav tm="100000">
                                          <p:val>
                                            <p:strVal val="#ppt_w"/>
                                          </p:val>
                                        </p:tav>
                                      </p:tavLst>
                                    </p:anim>
                                    <p:anim calcmode="lin" valueType="num">
                                      <p:cBhvr>
                                        <p:cTn id="25" dur="500" fill="hold"/>
                                        <p:tgtEl>
                                          <p:spTgt spid="171016"/>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4" fill="hold" nodeType="clickEffect">
                                  <p:stCondLst>
                                    <p:cond delay="0"/>
                                  </p:stCondLst>
                                  <p:childTnLst>
                                    <p:set>
                                      <p:cBhvr>
                                        <p:cTn id="29" dur="1" fill="hold">
                                          <p:stCondLst>
                                            <p:cond delay="0"/>
                                          </p:stCondLst>
                                        </p:cTn>
                                        <p:tgtEl>
                                          <p:spTgt spid="171019"/>
                                        </p:tgtEl>
                                        <p:attrNameLst>
                                          <p:attrName>style.visibility</p:attrName>
                                        </p:attrNameLst>
                                      </p:cBhvr>
                                      <p:to>
                                        <p:strVal val="visible"/>
                                      </p:to>
                                    </p:set>
                                    <p:anim calcmode="lin" valueType="num">
                                      <p:cBhvr>
                                        <p:cTn id="30" dur="500" fill="hold"/>
                                        <p:tgtEl>
                                          <p:spTgt spid="171019"/>
                                        </p:tgtEl>
                                        <p:attrNameLst>
                                          <p:attrName>ppt_x</p:attrName>
                                        </p:attrNameLst>
                                      </p:cBhvr>
                                      <p:tavLst>
                                        <p:tav tm="0">
                                          <p:val>
                                            <p:strVal val="#ppt_x"/>
                                          </p:val>
                                        </p:tav>
                                        <p:tav tm="100000">
                                          <p:val>
                                            <p:strVal val="#ppt_x"/>
                                          </p:val>
                                        </p:tav>
                                      </p:tavLst>
                                    </p:anim>
                                    <p:anim calcmode="lin" valueType="num">
                                      <p:cBhvr>
                                        <p:cTn id="31" dur="500" fill="hold"/>
                                        <p:tgtEl>
                                          <p:spTgt spid="171019"/>
                                        </p:tgtEl>
                                        <p:attrNameLst>
                                          <p:attrName>ppt_y</p:attrName>
                                        </p:attrNameLst>
                                      </p:cBhvr>
                                      <p:tavLst>
                                        <p:tav tm="0">
                                          <p:val>
                                            <p:strVal val="#ppt_y+#ppt_h/2"/>
                                          </p:val>
                                        </p:tav>
                                        <p:tav tm="100000">
                                          <p:val>
                                            <p:strVal val="#ppt_y"/>
                                          </p:val>
                                        </p:tav>
                                      </p:tavLst>
                                    </p:anim>
                                    <p:anim calcmode="lin" valueType="num">
                                      <p:cBhvr>
                                        <p:cTn id="32" dur="500" fill="hold"/>
                                        <p:tgtEl>
                                          <p:spTgt spid="171019"/>
                                        </p:tgtEl>
                                        <p:attrNameLst>
                                          <p:attrName>ppt_w</p:attrName>
                                        </p:attrNameLst>
                                      </p:cBhvr>
                                      <p:tavLst>
                                        <p:tav tm="0">
                                          <p:val>
                                            <p:strVal val="#ppt_w"/>
                                          </p:val>
                                        </p:tav>
                                        <p:tav tm="100000">
                                          <p:val>
                                            <p:strVal val="#ppt_w"/>
                                          </p:val>
                                        </p:tav>
                                      </p:tavLst>
                                    </p:anim>
                                    <p:anim calcmode="lin" valueType="num">
                                      <p:cBhvr>
                                        <p:cTn id="33" dur="500" fill="hold"/>
                                        <p:tgtEl>
                                          <p:spTgt spid="171019"/>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71036"/>
                                        </p:tgtEl>
                                        <p:attrNameLst>
                                          <p:attrName>style.visibility</p:attrName>
                                        </p:attrNameLst>
                                      </p:cBhvr>
                                      <p:to>
                                        <p:strVal val="visible"/>
                                      </p:to>
                                    </p:set>
                                    <p:anim calcmode="lin" valueType="num">
                                      <p:cBhvr additive="base">
                                        <p:cTn id="38" dur="500" fill="hold"/>
                                        <p:tgtEl>
                                          <p:spTgt spid="171036"/>
                                        </p:tgtEl>
                                        <p:attrNameLst>
                                          <p:attrName>ppt_x</p:attrName>
                                        </p:attrNameLst>
                                      </p:cBhvr>
                                      <p:tavLst>
                                        <p:tav tm="0">
                                          <p:val>
                                            <p:strVal val="#ppt_x"/>
                                          </p:val>
                                        </p:tav>
                                        <p:tav tm="100000">
                                          <p:val>
                                            <p:strVal val="#ppt_x"/>
                                          </p:val>
                                        </p:tav>
                                      </p:tavLst>
                                    </p:anim>
                                    <p:anim calcmode="lin" valueType="num">
                                      <p:cBhvr additive="base">
                                        <p:cTn id="39" dur="500" fill="hold"/>
                                        <p:tgtEl>
                                          <p:spTgt spid="17103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5" fill="hold" grpId="0" nodeType="clickEffect">
                                  <p:stCondLst>
                                    <p:cond delay="0"/>
                                  </p:stCondLst>
                                  <p:childTnLst>
                                    <p:set>
                                      <p:cBhvr>
                                        <p:cTn id="43" dur="1" fill="hold">
                                          <p:stCondLst>
                                            <p:cond delay="0"/>
                                          </p:stCondLst>
                                        </p:cTn>
                                        <p:tgtEl>
                                          <p:spTgt spid="171039"/>
                                        </p:tgtEl>
                                        <p:attrNameLst>
                                          <p:attrName>style.visibility</p:attrName>
                                        </p:attrNameLst>
                                      </p:cBhvr>
                                      <p:to>
                                        <p:strVal val="visible"/>
                                      </p:to>
                                    </p:set>
                                    <p:animEffect transition="in" filter="blinds(vertical)">
                                      <p:cBhvr>
                                        <p:cTn id="44" dur="500"/>
                                        <p:tgtEl>
                                          <p:spTgt spid="1710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2" fill="hold" nodeType="clickEffect">
                                  <p:stCondLst>
                                    <p:cond delay="0"/>
                                  </p:stCondLst>
                                  <p:childTnLst>
                                    <p:set>
                                      <p:cBhvr>
                                        <p:cTn id="53" dur="1" fill="hold">
                                          <p:stCondLst>
                                            <p:cond delay="0"/>
                                          </p:stCondLst>
                                        </p:cTn>
                                        <p:tgtEl>
                                          <p:spTgt spid="171028"/>
                                        </p:tgtEl>
                                        <p:attrNameLst>
                                          <p:attrName>style.visibility</p:attrName>
                                        </p:attrNameLst>
                                      </p:cBhvr>
                                      <p:to>
                                        <p:strVal val="visible"/>
                                      </p:to>
                                    </p:set>
                                    <p:anim calcmode="lin" valueType="num">
                                      <p:cBhvr>
                                        <p:cTn id="54" dur="500" fill="hold"/>
                                        <p:tgtEl>
                                          <p:spTgt spid="171028"/>
                                        </p:tgtEl>
                                        <p:attrNameLst>
                                          <p:attrName>ppt_x</p:attrName>
                                        </p:attrNameLst>
                                      </p:cBhvr>
                                      <p:tavLst>
                                        <p:tav tm="0">
                                          <p:val>
                                            <p:strVal val="#ppt_x+#ppt_w/2"/>
                                          </p:val>
                                        </p:tav>
                                        <p:tav tm="100000">
                                          <p:val>
                                            <p:strVal val="#ppt_x"/>
                                          </p:val>
                                        </p:tav>
                                      </p:tavLst>
                                    </p:anim>
                                    <p:anim calcmode="lin" valueType="num">
                                      <p:cBhvr>
                                        <p:cTn id="55" dur="500" fill="hold"/>
                                        <p:tgtEl>
                                          <p:spTgt spid="171028"/>
                                        </p:tgtEl>
                                        <p:attrNameLst>
                                          <p:attrName>ppt_y</p:attrName>
                                        </p:attrNameLst>
                                      </p:cBhvr>
                                      <p:tavLst>
                                        <p:tav tm="0">
                                          <p:val>
                                            <p:strVal val="#ppt_y"/>
                                          </p:val>
                                        </p:tav>
                                        <p:tav tm="100000">
                                          <p:val>
                                            <p:strVal val="#ppt_y"/>
                                          </p:val>
                                        </p:tav>
                                      </p:tavLst>
                                    </p:anim>
                                    <p:anim calcmode="lin" valueType="num">
                                      <p:cBhvr>
                                        <p:cTn id="56" dur="500" fill="hold"/>
                                        <p:tgtEl>
                                          <p:spTgt spid="171028"/>
                                        </p:tgtEl>
                                        <p:attrNameLst>
                                          <p:attrName>ppt_w</p:attrName>
                                        </p:attrNameLst>
                                      </p:cBhvr>
                                      <p:tavLst>
                                        <p:tav tm="0">
                                          <p:val>
                                            <p:fltVal val="0"/>
                                          </p:val>
                                        </p:tav>
                                        <p:tav tm="100000">
                                          <p:val>
                                            <p:strVal val="#ppt_w"/>
                                          </p:val>
                                        </p:tav>
                                      </p:tavLst>
                                    </p:anim>
                                    <p:anim calcmode="lin" valueType="num">
                                      <p:cBhvr>
                                        <p:cTn id="57" dur="500" fill="hold"/>
                                        <p:tgtEl>
                                          <p:spTgt spid="17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P spid="171039" grpId="0" autoUpdateAnimBg="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12</a:t>
            </a:fld>
            <a:endParaRPr lang="en-US" altLang="zh-CN">
              <a:solidFill>
                <a:srgbClr val="FFFFCC">
                  <a:lumMod val="75000"/>
                </a:srgbClr>
              </a:solidFill>
            </a:endParaRPr>
          </a:p>
        </p:txBody>
      </p:sp>
      <p:sp>
        <p:nvSpPr>
          <p:cNvPr id="3" name="Rectangle 2"/>
          <p:cNvSpPr>
            <a:spLocks noChangeArrowheads="1"/>
          </p:cNvSpPr>
          <p:nvPr/>
        </p:nvSpPr>
        <p:spPr bwMode="auto">
          <a:xfrm>
            <a:off x="261938" y="561975"/>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dirty="0">
                <a:solidFill>
                  <a:srgbClr val="CC0000"/>
                </a:solidFill>
                <a:latin typeface="宋体" pitchFamily="2" charset="-122"/>
              </a:rPr>
              <a:t>三</a:t>
            </a:r>
            <a:r>
              <a:rPr kumimoji="1" lang="zh-CN" altLang="en-US" dirty="0" smtClean="0">
                <a:solidFill>
                  <a:srgbClr val="CC0000"/>
                </a:solidFill>
                <a:latin typeface="宋体" pitchFamily="2" charset="-122"/>
              </a:rPr>
              <a:t>、电源及电动势</a:t>
            </a:r>
            <a:r>
              <a:rPr kumimoji="1" lang="zh-CN" altLang="en-US" dirty="0" smtClean="0">
                <a:solidFill>
                  <a:srgbClr val="000000"/>
                </a:solidFill>
              </a:rPr>
              <a:t> </a:t>
            </a:r>
            <a:endParaRPr kumimoji="1" lang="zh-CN" altLang="en-US" dirty="0">
              <a:solidFill>
                <a:srgbClr val="000000"/>
              </a:solidFill>
            </a:endParaRPr>
          </a:p>
        </p:txBody>
      </p:sp>
      <p:pic>
        <p:nvPicPr>
          <p:cNvPr id="4" name="Picture 14"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20813"/>
            <a:ext cx="3097213" cy="2439987"/>
          </a:xfrm>
          <a:prstGeom prst="rect">
            <a:avLst/>
          </a:prstGeom>
          <a:noFill/>
          <a:extLst>
            <a:ext uri="{909E8E84-426E-40DD-AFC4-6F175D3DCCD1}">
              <a14:hiddenFill xmlns:a14="http://schemas.microsoft.com/office/drawing/2010/main">
                <a:solidFill>
                  <a:srgbClr val="FFFFFF"/>
                </a:solidFill>
              </a14:hiddenFill>
            </a:ext>
          </a:extLst>
        </p:spPr>
      </p:pic>
      <p:sp>
        <p:nvSpPr>
          <p:cNvPr id="5" name="弧形 4"/>
          <p:cNvSpPr/>
          <p:nvPr/>
        </p:nvSpPr>
        <p:spPr bwMode="auto">
          <a:xfrm>
            <a:off x="6061075" y="1643063"/>
            <a:ext cx="1258888" cy="1187450"/>
          </a:xfrm>
          <a:prstGeom prst="arc">
            <a:avLst>
              <a:gd name="adj1" fmla="val 12465512"/>
              <a:gd name="adj2" fmla="val 19659155"/>
            </a:avLst>
          </a:prstGeom>
          <a:noFill/>
          <a:ln w="38100" cap="flat" cmpd="sng" algn="ctr">
            <a:solidFill>
              <a:srgbClr val="FF0000"/>
            </a:solidFill>
            <a:prstDash val="solid"/>
            <a:round/>
            <a:headEnd type="none" w="med" len="med"/>
            <a:tailEnd type="none" w="med" len="med"/>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Rectangle 8"/>
          <p:cNvSpPr>
            <a:spLocks noChangeArrowheads="1"/>
          </p:cNvSpPr>
          <p:nvPr/>
        </p:nvSpPr>
        <p:spPr bwMode="auto">
          <a:xfrm>
            <a:off x="576263" y="1219349"/>
            <a:ext cx="46434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lg"/>
              </a14:hiddenLine>
            </a:ext>
          </a:extLst>
        </p:spPr>
        <p:txBody>
          <a:bodyPr>
            <a:spAutoFit/>
          </a:bodyPr>
          <a:lstStyle/>
          <a:p>
            <a:pPr>
              <a:lnSpc>
                <a:spcPct val="125000"/>
              </a:lnSpc>
            </a:pPr>
            <a:r>
              <a:rPr kumimoji="1" lang="zh-CN" altLang="en-US" smtClean="0">
                <a:solidFill>
                  <a:srgbClr val="000066"/>
                </a:solidFill>
                <a:ea typeface="宋体" charset="-122"/>
              </a:rPr>
              <a:t>导体内形成持续电流的条件：</a:t>
            </a:r>
            <a:endParaRPr kumimoji="1" lang="en-US" altLang="zh-CN" smtClean="0">
              <a:solidFill>
                <a:srgbClr val="000066"/>
              </a:solidFill>
              <a:ea typeface="宋体" charset="-122"/>
            </a:endParaRPr>
          </a:p>
        </p:txBody>
      </p:sp>
      <p:sp>
        <p:nvSpPr>
          <p:cNvPr id="7" name="Rectangle 8"/>
          <p:cNvSpPr>
            <a:spLocks noChangeArrowheads="1"/>
          </p:cNvSpPr>
          <p:nvPr/>
        </p:nvSpPr>
        <p:spPr bwMode="auto">
          <a:xfrm>
            <a:off x="1724025" y="2011437"/>
            <a:ext cx="30622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lg"/>
              </a14:hiddenLine>
            </a:ext>
          </a:extLst>
        </p:spPr>
        <p:txBody>
          <a:bodyPr>
            <a:spAutoFit/>
          </a:bodyPr>
          <a:lstStyle/>
          <a:p>
            <a:pPr>
              <a:lnSpc>
                <a:spcPct val="125000"/>
              </a:lnSpc>
            </a:pPr>
            <a:r>
              <a:rPr kumimoji="1" lang="en-US" altLang="zh-CN" baseline="30000" dirty="0" smtClean="0">
                <a:solidFill>
                  <a:srgbClr val="000066"/>
                </a:solidFill>
                <a:ea typeface="宋体" charset="-122"/>
              </a:rPr>
              <a:t>1</a:t>
            </a:r>
            <a:r>
              <a:rPr kumimoji="1" lang="zh-CN" altLang="en-US" dirty="0" smtClean="0">
                <a:solidFill>
                  <a:srgbClr val="000066"/>
                </a:solidFill>
                <a:ea typeface="宋体" charset="-122"/>
              </a:rPr>
              <a:t>载流子、</a:t>
            </a:r>
            <a:r>
              <a:rPr kumimoji="1" lang="en-US" altLang="zh-CN" baseline="30000" dirty="0" smtClean="0">
                <a:solidFill>
                  <a:srgbClr val="000066"/>
                </a:solidFill>
                <a:ea typeface="宋体" charset="-122"/>
              </a:rPr>
              <a:t>2</a:t>
            </a:r>
            <a:r>
              <a:rPr kumimoji="1" lang="zh-CN" altLang="en-US" dirty="0" smtClean="0">
                <a:solidFill>
                  <a:srgbClr val="000066"/>
                </a:solidFill>
                <a:ea typeface="宋体" charset="-122"/>
              </a:rPr>
              <a:t>电势差</a:t>
            </a:r>
            <a:endParaRPr kumimoji="1" lang="en-US" altLang="zh-CN" dirty="0" smtClean="0">
              <a:solidFill>
                <a:srgbClr val="000066"/>
              </a:solidFill>
              <a:ea typeface="宋体" charset="-122"/>
            </a:endParaRPr>
          </a:p>
        </p:txBody>
      </p:sp>
      <p:grpSp>
        <p:nvGrpSpPr>
          <p:cNvPr id="8" name="组合 12"/>
          <p:cNvGrpSpPr>
            <a:grpSpLocks/>
          </p:cNvGrpSpPr>
          <p:nvPr/>
        </p:nvGrpSpPr>
        <p:grpSpPr bwMode="auto">
          <a:xfrm>
            <a:off x="6132513" y="3214688"/>
            <a:ext cx="1214437" cy="523875"/>
            <a:chOff x="6072198" y="3571876"/>
            <a:chExt cx="1214446" cy="523220"/>
          </a:xfrm>
        </p:grpSpPr>
        <p:cxnSp>
          <p:nvCxnSpPr>
            <p:cNvPr id="9" name="直接箭头连接符 10"/>
            <p:cNvCxnSpPr>
              <a:cxnSpLocks noChangeShapeType="1"/>
            </p:cNvCxnSpPr>
            <p:nvPr/>
          </p:nvCxnSpPr>
          <p:spPr bwMode="auto">
            <a:xfrm rot="10800000">
              <a:off x="6072198" y="3571876"/>
              <a:ext cx="1214446" cy="1588"/>
            </a:xfrm>
            <a:prstGeom prst="straightConnector1">
              <a:avLst/>
            </a:prstGeom>
            <a:noFill/>
            <a:ln w="76200" algn="ctr">
              <a:solidFill>
                <a:srgbClr val="00B050"/>
              </a:solidFill>
              <a:round/>
              <a:headEnd/>
              <a:tailEnd type="triangle" w="med" len="med"/>
            </a:ln>
            <a:extLst>
              <a:ext uri="{909E8E84-426E-40DD-AFC4-6F175D3DCCD1}">
                <a14:hiddenFill xmlns:a14="http://schemas.microsoft.com/office/drawing/2010/main">
                  <a:noFill/>
                </a14:hiddenFill>
              </a:ext>
            </a:extLst>
          </p:spPr>
        </p:cxnSp>
        <p:sp>
          <p:nvSpPr>
            <p:cNvPr id="10" name="TextBox 11"/>
            <p:cNvSpPr txBox="1">
              <a:spLocks noChangeArrowheads="1"/>
            </p:cNvSpPr>
            <p:nvPr/>
          </p:nvSpPr>
          <p:spPr bwMode="auto">
            <a:xfrm>
              <a:off x="6286512" y="3571876"/>
              <a:ext cx="714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800">
                  <a:solidFill>
                    <a:schemeClr val="tx1"/>
                  </a:solidFill>
                  <a:latin typeface="Arial" charset="0"/>
                  <a:ea typeface="楷体_GB2312" pitchFamily="49" charset="-122"/>
                </a:defRPr>
              </a:lvl1pPr>
              <a:lvl2pPr marL="742950" indent="-285750" eaLnBrk="0" hangingPunct="0">
                <a:spcBef>
                  <a:spcPct val="0"/>
                </a:spcBef>
                <a:defRPr sz="2800">
                  <a:solidFill>
                    <a:schemeClr val="tx1"/>
                  </a:solidFill>
                  <a:latin typeface="Arial" charset="0"/>
                  <a:ea typeface="楷体_GB2312" pitchFamily="49" charset="-122"/>
                </a:defRPr>
              </a:lvl2pPr>
              <a:lvl3pPr marL="1143000" indent="-228600" eaLnBrk="0" hangingPunct="0">
                <a:spcBef>
                  <a:spcPct val="0"/>
                </a:spcBef>
                <a:defRPr sz="2800">
                  <a:solidFill>
                    <a:schemeClr val="tx1"/>
                  </a:solidFill>
                  <a:latin typeface="Arial" charset="0"/>
                  <a:ea typeface="楷体_GB2312" pitchFamily="49" charset="-122"/>
                </a:defRPr>
              </a:lvl3pPr>
              <a:lvl4pPr marL="1600200" indent="-228600" eaLnBrk="0" hangingPunct="0">
                <a:spcBef>
                  <a:spcPct val="0"/>
                </a:spcBef>
                <a:defRPr sz="2800">
                  <a:solidFill>
                    <a:schemeClr val="tx1"/>
                  </a:solidFill>
                  <a:latin typeface="Arial" charset="0"/>
                  <a:ea typeface="楷体_GB2312" pitchFamily="49" charset="-122"/>
                </a:defRPr>
              </a:lvl4pPr>
              <a:lvl5pPr marL="2057400" indent="-228600" eaLnBrk="0" hangingPunct="0">
                <a:spcBef>
                  <a:spcPct val="0"/>
                </a:spcBef>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defRPr/>
              </a:pPr>
              <a:r>
                <a:rPr lang="en-US" altLang="zh-CN" i="1" kern="0" dirty="0" err="1" smtClean="0">
                  <a:solidFill>
                    <a:srgbClr val="402000"/>
                  </a:solidFill>
                  <a:latin typeface="Times New Roman" panose="02020603050405020304" pitchFamily="18" charset="0"/>
                  <a:cs typeface="Times New Roman" panose="02020603050405020304" pitchFamily="18" charset="0"/>
                </a:rPr>
                <a:t>F</a:t>
              </a:r>
              <a:r>
                <a:rPr lang="en-US" altLang="zh-CN" kern="0" baseline="-25000" dirty="0" err="1" smtClean="0">
                  <a:solidFill>
                    <a:srgbClr val="402000"/>
                  </a:solidFill>
                  <a:latin typeface="Times New Roman" panose="02020603050405020304" pitchFamily="18" charset="0"/>
                  <a:cs typeface="Times New Roman" panose="02020603050405020304" pitchFamily="18" charset="0"/>
                </a:rPr>
                <a:t>k</a:t>
              </a:r>
              <a:endParaRPr lang="zh-CN" altLang="en-US" kern="0" baseline="-25000" dirty="0" smtClean="0">
                <a:solidFill>
                  <a:srgbClr val="402000"/>
                </a:solidFill>
                <a:latin typeface="Times New Roman" panose="02020603050405020304" pitchFamily="18" charset="0"/>
                <a:cs typeface="Times New Roman" panose="02020603050405020304" pitchFamily="18" charset="0"/>
              </a:endParaRPr>
            </a:p>
          </p:txBody>
        </p:sp>
      </p:grpSp>
      <p:sp>
        <p:nvSpPr>
          <p:cNvPr id="11" name="Rectangle 8"/>
          <p:cNvSpPr>
            <a:spLocks noChangeArrowheads="1"/>
          </p:cNvSpPr>
          <p:nvPr/>
        </p:nvSpPr>
        <p:spPr bwMode="auto">
          <a:xfrm>
            <a:off x="2286000" y="3571875"/>
            <a:ext cx="2428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lg"/>
              </a14:hiddenLine>
            </a:ext>
          </a:extLst>
        </p:spPr>
        <p:txBody>
          <a:bodyPr>
            <a:spAutoFit/>
          </a:bodyPr>
          <a:lstStyle/>
          <a:p>
            <a:pPr>
              <a:lnSpc>
                <a:spcPct val="125000"/>
              </a:lnSpc>
            </a:pPr>
            <a:r>
              <a:rPr kumimoji="1" lang="zh-CN" altLang="en-US" smtClean="0">
                <a:solidFill>
                  <a:srgbClr val="FF0000"/>
                </a:solidFill>
                <a:ea typeface="宋体" charset="-122"/>
              </a:rPr>
              <a:t>非静电力 </a:t>
            </a:r>
            <a:r>
              <a:rPr kumimoji="1" lang="en-US" altLang="zh-CN" i="1" smtClean="0">
                <a:solidFill>
                  <a:srgbClr val="FF0000"/>
                </a:solidFill>
                <a:ea typeface="宋体" charset="-122"/>
              </a:rPr>
              <a:t>F</a:t>
            </a:r>
            <a:r>
              <a:rPr kumimoji="1" lang="en-US" altLang="zh-CN" baseline="-25000" smtClean="0">
                <a:solidFill>
                  <a:srgbClr val="FF0000"/>
                </a:solidFill>
                <a:ea typeface="宋体" charset="-122"/>
              </a:rPr>
              <a:t>k</a:t>
            </a:r>
          </a:p>
        </p:txBody>
      </p:sp>
      <p:sp>
        <p:nvSpPr>
          <p:cNvPr id="12" name="Rectangle 8"/>
          <p:cNvSpPr>
            <a:spLocks noChangeArrowheads="1"/>
          </p:cNvSpPr>
          <p:nvPr/>
        </p:nvSpPr>
        <p:spPr bwMode="auto">
          <a:xfrm>
            <a:off x="576264" y="4437112"/>
            <a:ext cx="77406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lg"/>
              </a14:hiddenLine>
            </a:ext>
          </a:extLst>
        </p:spPr>
        <p:txBody>
          <a:bodyPr wrap="square">
            <a:spAutoFit/>
          </a:bodyPr>
          <a:lstStyle/>
          <a:p>
            <a:pPr>
              <a:lnSpc>
                <a:spcPct val="125000"/>
              </a:lnSpc>
            </a:pPr>
            <a:r>
              <a:rPr kumimoji="1" lang="zh-CN" altLang="en-US" dirty="0" smtClean="0">
                <a:solidFill>
                  <a:srgbClr val="FF0000"/>
                </a:solidFill>
                <a:ea typeface="宋体" charset="-122"/>
              </a:rPr>
              <a:t>电源</a:t>
            </a:r>
            <a:r>
              <a:rPr kumimoji="1" lang="en-US" altLang="zh-CN" dirty="0" smtClean="0">
                <a:solidFill>
                  <a:srgbClr val="000066"/>
                </a:solidFill>
                <a:ea typeface="宋体" charset="-122"/>
              </a:rPr>
              <a:t>—</a:t>
            </a:r>
            <a:r>
              <a:rPr kumimoji="1" lang="zh-CN" altLang="en-US" sz="2600" dirty="0" smtClean="0">
                <a:solidFill>
                  <a:srgbClr val="000066"/>
                </a:solidFill>
                <a:ea typeface="宋体" charset="-122"/>
              </a:rPr>
              <a:t>提供非静电力而把其它形式的能量转换成电能的装置，或称电泵。</a:t>
            </a:r>
            <a:endParaRPr kumimoji="1" lang="en-US" altLang="zh-CN" sz="2600" dirty="0" smtClean="0">
              <a:solidFill>
                <a:srgbClr val="000066"/>
              </a:solidFill>
              <a:ea typeface="宋体" charset="-122"/>
            </a:endParaRPr>
          </a:p>
        </p:txBody>
      </p:sp>
      <p:sp>
        <p:nvSpPr>
          <p:cNvPr id="13" name="云形标注 12"/>
          <p:cNvSpPr/>
          <p:nvPr/>
        </p:nvSpPr>
        <p:spPr bwMode="auto">
          <a:xfrm>
            <a:off x="5989638" y="2928938"/>
            <a:ext cx="1428750" cy="800100"/>
          </a:xfrm>
          <a:prstGeom prst="cloudCallout">
            <a:avLst>
              <a:gd name="adj1" fmla="val -89359"/>
              <a:gd name="adj2" fmla="val 161434"/>
            </a:avLst>
          </a:prstGeom>
          <a:no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Rectangle 15"/>
          <p:cNvSpPr>
            <a:spLocks noChangeArrowheads="1"/>
          </p:cNvSpPr>
          <p:nvPr/>
        </p:nvSpPr>
        <p:spPr bwMode="auto">
          <a:xfrm>
            <a:off x="1139826" y="5761831"/>
            <a:ext cx="66135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kumimoji="1" lang="zh-CN" altLang="en-US" dirty="0" smtClean="0">
                <a:solidFill>
                  <a:srgbClr val="000066"/>
                </a:solidFill>
                <a:ea typeface="宋体" charset="-122"/>
              </a:rPr>
              <a:t>非静电力：化学力、光伏效应、电磁感应</a:t>
            </a:r>
          </a:p>
        </p:txBody>
      </p:sp>
      <p:sp>
        <p:nvSpPr>
          <p:cNvPr id="18" name="TextBox 17"/>
          <p:cNvSpPr txBox="1"/>
          <p:nvPr/>
        </p:nvSpPr>
        <p:spPr>
          <a:xfrm>
            <a:off x="5482730" y="1102678"/>
            <a:ext cx="2646878" cy="461665"/>
          </a:xfrm>
          <a:prstGeom prst="rect">
            <a:avLst/>
          </a:prstGeom>
          <a:noFill/>
        </p:spPr>
        <p:txBody>
          <a:bodyPr wrap="none" rtlCol="0">
            <a:spAutoFit/>
          </a:bodyPr>
          <a:lstStyle/>
          <a:p>
            <a:pPr fontAlgn="auto">
              <a:spcBef>
                <a:spcPts val="0"/>
              </a:spcBef>
              <a:spcAft>
                <a:spcPts val="0"/>
              </a:spcAft>
            </a:pPr>
            <a:r>
              <a:rPr lang="zh-CN" altLang="en-US" sz="2400" dirty="0" smtClean="0">
                <a:solidFill>
                  <a:srgbClr val="C00000"/>
                </a:solidFill>
                <a:ea typeface="华文楷体" panose="02010600040101010101" pitchFamily="2" charset="-122"/>
              </a:rPr>
              <a:t>不能形成稳恒电流</a:t>
            </a:r>
          </a:p>
        </p:txBody>
      </p:sp>
    </p:spTree>
    <p:extLst>
      <p:ext uri="{BB962C8B-B14F-4D97-AF65-F5344CB8AC3E}">
        <p14:creationId xmlns:p14="http://schemas.microsoft.com/office/powerpoint/2010/main" val="21704868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4" presetClass="entr" presetSubtype="3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ou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P spid="12" grpId="0"/>
      <p:bldP spid="13" grpId="0" animBg="1"/>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13</a:t>
            </a:fld>
            <a:endParaRPr lang="en-US" altLang="zh-CN">
              <a:solidFill>
                <a:srgbClr val="FFFFCC">
                  <a:lumMod val="75000"/>
                </a:srgbClr>
              </a:solidFill>
            </a:endParaRPr>
          </a:p>
        </p:txBody>
      </p:sp>
      <p:sp>
        <p:nvSpPr>
          <p:cNvPr id="3" name="Rectangle 2"/>
          <p:cNvSpPr>
            <a:spLocks noChangeArrowheads="1"/>
          </p:cNvSpPr>
          <p:nvPr/>
        </p:nvSpPr>
        <p:spPr bwMode="auto">
          <a:xfrm>
            <a:off x="684213" y="1052513"/>
            <a:ext cx="3311525" cy="4608512"/>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 name="Rectangle 3" descr="横虚线"/>
          <p:cNvSpPr>
            <a:spLocks noChangeArrowheads="1"/>
          </p:cNvSpPr>
          <p:nvPr/>
        </p:nvSpPr>
        <p:spPr bwMode="auto">
          <a:xfrm>
            <a:off x="900113" y="2492375"/>
            <a:ext cx="935037" cy="2519363"/>
          </a:xfrm>
          <a:prstGeom prst="rect">
            <a:avLst/>
          </a:prstGeom>
          <a:pattFill prst="dashHorz">
            <a:fgClr>
              <a:srgbClr val="3366FF"/>
            </a:fgClr>
            <a:bgClr>
              <a:srgbClr val="FBFAE2"/>
            </a:bgClr>
          </a:pattFill>
          <a:ln w="19050">
            <a:noFill/>
            <a:miter lim="800000"/>
            <a:headEnd/>
            <a:tailEnd type="none" w="sm" len="lg"/>
          </a:ln>
          <a:effectLst/>
        </p:spPr>
        <p:txBody>
          <a:bodyPr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Oval 4" descr="横虚线"/>
          <p:cNvSpPr>
            <a:spLocks noChangeArrowheads="1"/>
          </p:cNvSpPr>
          <p:nvPr/>
        </p:nvSpPr>
        <p:spPr bwMode="auto">
          <a:xfrm>
            <a:off x="900113" y="4724400"/>
            <a:ext cx="935037" cy="431800"/>
          </a:xfrm>
          <a:prstGeom prst="ellipse">
            <a:avLst/>
          </a:prstGeom>
          <a:pattFill prst="dashHorz">
            <a:fgClr>
              <a:srgbClr val="3366FF"/>
            </a:fgClr>
            <a:bgClr>
              <a:srgbClr val="FBFAE2"/>
            </a:bgClr>
          </a:pattFill>
          <a:ln w="19050" algn="ctr">
            <a:solidFill>
              <a:srgbClr val="000066"/>
            </a:solidFill>
            <a:round/>
            <a:headEnd/>
            <a:tailEnd type="none" w="sm" len="lg"/>
          </a:ln>
          <a:effectLst/>
        </p:spPr>
        <p:txBody>
          <a:bodyPr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Line 5"/>
          <p:cNvSpPr>
            <a:spLocks noChangeShapeType="1"/>
          </p:cNvSpPr>
          <p:nvPr/>
        </p:nvSpPr>
        <p:spPr bwMode="auto">
          <a:xfrm flipV="1">
            <a:off x="900113" y="2203450"/>
            <a:ext cx="0" cy="273685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7" name="Line 6"/>
          <p:cNvSpPr>
            <a:spLocks noChangeShapeType="1"/>
          </p:cNvSpPr>
          <p:nvPr/>
        </p:nvSpPr>
        <p:spPr bwMode="auto">
          <a:xfrm flipV="1">
            <a:off x="1835150" y="2203450"/>
            <a:ext cx="0" cy="273685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8" name="Rectangle 7" descr="横虚线"/>
          <p:cNvSpPr>
            <a:spLocks noChangeArrowheads="1"/>
          </p:cNvSpPr>
          <p:nvPr/>
        </p:nvSpPr>
        <p:spPr bwMode="auto">
          <a:xfrm>
            <a:off x="2844800" y="3284538"/>
            <a:ext cx="935038" cy="1654175"/>
          </a:xfrm>
          <a:prstGeom prst="rect">
            <a:avLst/>
          </a:prstGeom>
          <a:pattFill prst="dashHorz">
            <a:fgClr>
              <a:srgbClr val="3366FF"/>
            </a:fgClr>
            <a:bgClr>
              <a:srgbClr val="FBFAE2"/>
            </a:bgClr>
          </a:pattFill>
          <a:ln w="19050">
            <a:noFill/>
            <a:miter lim="800000"/>
            <a:headEnd/>
            <a:tailEnd type="none" w="sm" len="lg"/>
          </a:ln>
          <a:effectLst/>
        </p:spPr>
        <p:txBody>
          <a:bodyPr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Oval 8" descr="横虚线"/>
          <p:cNvSpPr>
            <a:spLocks noChangeArrowheads="1"/>
          </p:cNvSpPr>
          <p:nvPr/>
        </p:nvSpPr>
        <p:spPr bwMode="auto">
          <a:xfrm>
            <a:off x="2844800" y="4651375"/>
            <a:ext cx="935038" cy="431800"/>
          </a:xfrm>
          <a:prstGeom prst="ellipse">
            <a:avLst/>
          </a:prstGeom>
          <a:pattFill prst="dashHorz">
            <a:fgClr>
              <a:srgbClr val="3366FF"/>
            </a:fgClr>
            <a:bgClr>
              <a:srgbClr val="FBFAE2"/>
            </a:bgClr>
          </a:pattFill>
          <a:ln w="19050" algn="ctr">
            <a:solidFill>
              <a:srgbClr val="000066"/>
            </a:solidFill>
            <a:round/>
            <a:headEnd/>
            <a:tailEnd type="none" w="sm" len="lg"/>
          </a:ln>
          <a:effectLst/>
        </p:spPr>
        <p:txBody>
          <a:bodyPr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Line 9"/>
          <p:cNvSpPr>
            <a:spLocks noChangeShapeType="1"/>
          </p:cNvSpPr>
          <p:nvPr/>
        </p:nvSpPr>
        <p:spPr bwMode="auto">
          <a:xfrm flipV="1">
            <a:off x="2844800" y="2130425"/>
            <a:ext cx="0" cy="273685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Line 10"/>
          <p:cNvSpPr>
            <a:spLocks noChangeShapeType="1"/>
          </p:cNvSpPr>
          <p:nvPr/>
        </p:nvSpPr>
        <p:spPr bwMode="auto">
          <a:xfrm flipV="1">
            <a:off x="3779838" y="2130425"/>
            <a:ext cx="0" cy="273685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Rectangle 11" descr="横虚线"/>
          <p:cNvSpPr>
            <a:spLocks noChangeArrowheads="1"/>
          </p:cNvSpPr>
          <p:nvPr/>
        </p:nvSpPr>
        <p:spPr bwMode="auto">
          <a:xfrm>
            <a:off x="1836738" y="4508500"/>
            <a:ext cx="1079500" cy="144463"/>
          </a:xfrm>
          <a:prstGeom prst="rect">
            <a:avLst/>
          </a:prstGeom>
          <a:pattFill prst="dashHorz">
            <a:fgClr>
              <a:srgbClr val="3366FF"/>
            </a:fgClr>
            <a:bgClr>
              <a:srgbClr val="FBFAE2"/>
            </a:bgClr>
          </a:pattFill>
          <a:ln w="19050" algn="ctr">
            <a:noFill/>
            <a:miter lim="800000"/>
            <a:headEnd/>
            <a:tailEnd type="none" w="sm" len="lg"/>
          </a:ln>
          <a:effectLst/>
        </p:spPr>
        <p:txBody>
          <a:bodyPr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Line 12"/>
          <p:cNvSpPr>
            <a:spLocks noChangeShapeType="1"/>
          </p:cNvSpPr>
          <p:nvPr/>
        </p:nvSpPr>
        <p:spPr bwMode="auto">
          <a:xfrm>
            <a:off x="1836738" y="4508500"/>
            <a:ext cx="1008062" cy="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Line 13"/>
          <p:cNvSpPr>
            <a:spLocks noChangeShapeType="1"/>
          </p:cNvSpPr>
          <p:nvPr/>
        </p:nvSpPr>
        <p:spPr bwMode="auto">
          <a:xfrm>
            <a:off x="1836738" y="4651375"/>
            <a:ext cx="1008062" cy="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Line 14"/>
          <p:cNvSpPr>
            <a:spLocks noChangeShapeType="1"/>
          </p:cNvSpPr>
          <p:nvPr/>
        </p:nvSpPr>
        <p:spPr bwMode="auto">
          <a:xfrm>
            <a:off x="2268538" y="4435475"/>
            <a:ext cx="144462" cy="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6" name="Line 15"/>
          <p:cNvSpPr>
            <a:spLocks noChangeShapeType="1"/>
          </p:cNvSpPr>
          <p:nvPr/>
        </p:nvSpPr>
        <p:spPr bwMode="auto">
          <a:xfrm>
            <a:off x="2341563" y="4435475"/>
            <a:ext cx="0" cy="215900"/>
          </a:xfrm>
          <a:prstGeom prst="line">
            <a:avLst/>
          </a:prstGeom>
          <a:noFill/>
          <a:ln w="19050">
            <a:solidFill>
              <a:srgbClr val="000066"/>
            </a:solidFill>
            <a:round/>
            <a:headEnd/>
            <a:tailEnd type="none" w="sm" len="lg"/>
          </a:ln>
          <a:effectLst/>
        </p:spPr>
        <p:txBody>
          <a:bodyPr lIns="90000" tIns="46800" rIns="90000" bIns="46800">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7" name="Group 17"/>
          <p:cNvGrpSpPr>
            <a:grpSpLocks/>
          </p:cNvGrpSpPr>
          <p:nvPr/>
        </p:nvGrpSpPr>
        <p:grpSpPr bwMode="auto">
          <a:xfrm>
            <a:off x="1404938" y="1484313"/>
            <a:ext cx="1944687" cy="1800225"/>
            <a:chOff x="975" y="845"/>
            <a:chExt cx="1225" cy="1134"/>
          </a:xfrm>
        </p:grpSpPr>
        <p:sp>
          <p:nvSpPr>
            <p:cNvPr id="18" name="Line 18"/>
            <p:cNvSpPr>
              <a:spLocks noChangeShapeType="1"/>
            </p:cNvSpPr>
            <p:nvPr/>
          </p:nvSpPr>
          <p:spPr bwMode="auto">
            <a:xfrm flipV="1">
              <a:off x="2200" y="981"/>
              <a:ext cx="0" cy="998"/>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9" name="Line 19"/>
            <p:cNvSpPr>
              <a:spLocks noChangeShapeType="1"/>
            </p:cNvSpPr>
            <p:nvPr/>
          </p:nvSpPr>
          <p:spPr bwMode="auto">
            <a:xfrm flipH="1">
              <a:off x="1701" y="981"/>
              <a:ext cx="499" cy="0"/>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0" name="Oval 20"/>
            <p:cNvSpPr>
              <a:spLocks noChangeArrowheads="1"/>
            </p:cNvSpPr>
            <p:nvPr/>
          </p:nvSpPr>
          <p:spPr bwMode="auto">
            <a:xfrm>
              <a:off x="1429" y="845"/>
              <a:ext cx="272" cy="272"/>
            </a:xfrm>
            <a:prstGeom prst="ellipse">
              <a:avLst/>
            </a:prstGeom>
            <a:gradFill rotWithShape="1">
              <a:gsLst>
                <a:gs pos="0">
                  <a:srgbClr val="FBFAE2"/>
                </a:gs>
                <a:gs pos="100000">
                  <a:srgbClr val="FF3300"/>
                </a:gs>
              </a:gsLst>
              <a:path path="shape">
                <a:fillToRect l="50000" t="50000" r="50000" b="50000"/>
              </a:path>
            </a:gradFill>
            <a:ln w="19050">
              <a:solidFill>
                <a:srgbClr val="FF0000"/>
              </a:solidFill>
              <a:round/>
              <a:headEnd/>
              <a:tailEnd type="none" w="sm" len="lg"/>
            </a:ln>
            <a:effectLst/>
          </p:spPr>
          <p:txBody>
            <a:bodyPr wrap="none" lIns="90000" tIns="46800" rIns="90000" bIns="46800" anchor="ctr">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Line 21"/>
            <p:cNvSpPr>
              <a:spLocks noChangeShapeType="1"/>
            </p:cNvSpPr>
            <p:nvPr/>
          </p:nvSpPr>
          <p:spPr bwMode="auto">
            <a:xfrm>
              <a:off x="1701" y="845"/>
              <a:ext cx="0" cy="272"/>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Line 22"/>
            <p:cNvSpPr>
              <a:spLocks noChangeShapeType="1"/>
            </p:cNvSpPr>
            <p:nvPr/>
          </p:nvSpPr>
          <p:spPr bwMode="auto">
            <a:xfrm>
              <a:off x="1429" y="845"/>
              <a:ext cx="0" cy="272"/>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Line 23"/>
            <p:cNvSpPr>
              <a:spLocks noChangeShapeType="1"/>
            </p:cNvSpPr>
            <p:nvPr/>
          </p:nvSpPr>
          <p:spPr bwMode="auto">
            <a:xfrm>
              <a:off x="975" y="981"/>
              <a:ext cx="0" cy="499"/>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4" name="Line 24"/>
            <p:cNvSpPr>
              <a:spLocks noChangeShapeType="1"/>
            </p:cNvSpPr>
            <p:nvPr/>
          </p:nvSpPr>
          <p:spPr bwMode="auto">
            <a:xfrm>
              <a:off x="975" y="981"/>
              <a:ext cx="454" cy="0"/>
            </a:xfrm>
            <a:prstGeom prst="line">
              <a:avLst/>
            </a:prstGeom>
            <a:noFill/>
            <a:ln w="19050">
              <a:solidFill>
                <a:srgbClr val="FF0000"/>
              </a:solidFill>
              <a:round/>
              <a:headEnd/>
              <a:tailEnd type="non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5" name="Line 25"/>
            <p:cNvSpPr>
              <a:spLocks noChangeShapeType="1"/>
            </p:cNvSpPr>
            <p:nvPr/>
          </p:nvSpPr>
          <p:spPr bwMode="auto">
            <a:xfrm flipV="1">
              <a:off x="2200" y="1434"/>
              <a:ext cx="0" cy="91"/>
            </a:xfrm>
            <a:prstGeom prst="line">
              <a:avLst/>
            </a:prstGeom>
            <a:noFill/>
            <a:ln w="19050">
              <a:solidFill>
                <a:srgbClr val="FF0000"/>
              </a:solidFill>
              <a:round/>
              <a:headEnd/>
              <a:tailEnd type="triangl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6" name="Line 26"/>
            <p:cNvSpPr>
              <a:spLocks noChangeShapeType="1"/>
            </p:cNvSpPr>
            <p:nvPr/>
          </p:nvSpPr>
          <p:spPr bwMode="auto">
            <a:xfrm>
              <a:off x="975" y="1207"/>
              <a:ext cx="0" cy="91"/>
            </a:xfrm>
            <a:prstGeom prst="line">
              <a:avLst/>
            </a:prstGeom>
            <a:noFill/>
            <a:ln w="19050">
              <a:solidFill>
                <a:srgbClr val="FF0000"/>
              </a:solidFill>
              <a:round/>
              <a:headEnd/>
              <a:tailEnd type="triangl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7" name="Line 27"/>
            <p:cNvSpPr>
              <a:spLocks noChangeShapeType="1"/>
            </p:cNvSpPr>
            <p:nvPr/>
          </p:nvSpPr>
          <p:spPr bwMode="auto">
            <a:xfrm rot="16200000" flipV="1">
              <a:off x="1973" y="936"/>
              <a:ext cx="0" cy="91"/>
            </a:xfrm>
            <a:prstGeom prst="line">
              <a:avLst/>
            </a:prstGeom>
            <a:noFill/>
            <a:ln w="19050">
              <a:solidFill>
                <a:srgbClr val="FF0000"/>
              </a:solidFill>
              <a:round/>
              <a:headEnd/>
              <a:tailEnd type="triangl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8" name="Line 28"/>
            <p:cNvSpPr>
              <a:spLocks noChangeShapeType="1"/>
            </p:cNvSpPr>
            <p:nvPr/>
          </p:nvSpPr>
          <p:spPr bwMode="auto">
            <a:xfrm rot="16200000" flipV="1">
              <a:off x="1246" y="936"/>
              <a:ext cx="0" cy="91"/>
            </a:xfrm>
            <a:prstGeom prst="line">
              <a:avLst/>
            </a:prstGeom>
            <a:noFill/>
            <a:ln w="19050">
              <a:solidFill>
                <a:srgbClr val="FF0000"/>
              </a:solidFill>
              <a:round/>
              <a:headEnd/>
              <a:tailEnd type="triangle" w="sm" len="lg"/>
            </a:ln>
            <a:effectLst/>
          </p:spPr>
          <p:txBody>
            <a:bodyPr lIns="90000" tIns="46800" rIns="90000" bIns="46800">
              <a:spAutoFit/>
            </a:bodyPr>
            <a:lstStyle/>
            <a:p>
              <a:pPr>
                <a:defRPr/>
              </a:pPr>
              <a:endParaRPr lang="zh-CN" altLang="en-US" b="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Tree>
    <p:controls>
      <mc:AlternateContent xmlns:mc="http://schemas.openxmlformats.org/markup-compatibility/2006">
        <mc:Choice xmlns:v="urn:schemas-microsoft-com:vml" Requires="v">
          <p:control spid="48140" name="ShockwaveFlash1" r:id="rId2" imgW="4610744" imgH="4610744"/>
        </mc:Choice>
        <mc:Fallback>
          <p:control name="ShockwaveFlash1" r:id="rId2" imgW="4610744" imgH="4610744">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050925"/>
                  <a:ext cx="4610100" cy="4610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35822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14</a:t>
            </a:fld>
            <a:endParaRPr lang="en-US" altLang="zh-CN">
              <a:solidFill>
                <a:srgbClr val="FFFFCC">
                  <a:lumMod val="75000"/>
                </a:srgbClr>
              </a:solidFill>
            </a:endParaRPr>
          </a:p>
        </p:txBody>
      </p:sp>
      <p:pic>
        <p:nvPicPr>
          <p:cNvPr id="3" name="DDSGN（电动势概念）.swf"/>
          <p:cNvPicPr>
            <a:picLocks noRot="1" noChangeAspect="1"/>
          </p:cNvPicPr>
          <p:nvPr>
            <a:videoFile r:link="rId1"/>
          </p:nvPr>
        </p:nvPicPr>
        <p:blipFill>
          <a:blip r:embed="rId3"/>
          <a:stretch>
            <a:fillRect/>
          </a:stretch>
        </p:blipFill>
        <p:spPr>
          <a:xfrm>
            <a:off x="683568" y="533905"/>
            <a:ext cx="7992888" cy="5994666"/>
          </a:xfrm>
          <a:prstGeom prst="rect">
            <a:avLst/>
          </a:prstGeom>
        </p:spPr>
      </p:pic>
    </p:spTree>
    <p:extLst>
      <p:ext uri="{BB962C8B-B14F-4D97-AF65-F5344CB8AC3E}">
        <p14:creationId xmlns:p14="http://schemas.microsoft.com/office/powerpoint/2010/main" val="15861201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0"/>
          </p:nvPr>
        </p:nvSpPr>
        <p:spPr/>
        <p:txBody>
          <a:bodyPr/>
          <a:lstStyle/>
          <a:p>
            <a:pPr>
              <a:defRPr/>
            </a:pPr>
            <a:fld id="{49E8E7B8-CA91-4CE5-B267-561947E4ADED}" type="slidenum">
              <a:rPr lang="zh-CN" altLang="en-US">
                <a:solidFill>
                  <a:srgbClr val="FFFFCC">
                    <a:lumMod val="75000"/>
                  </a:srgbClr>
                </a:solidFill>
              </a:rPr>
              <a:pPr>
                <a:defRPr/>
              </a:pPr>
              <a:t>15</a:t>
            </a:fld>
            <a:endParaRPr lang="en-US" altLang="zh-CN">
              <a:solidFill>
                <a:srgbClr val="FFFFCC">
                  <a:lumMod val="75000"/>
                </a:srgbClr>
              </a:solidFill>
            </a:endParaRPr>
          </a:p>
        </p:txBody>
      </p:sp>
      <p:graphicFrame>
        <p:nvGraphicFramePr>
          <p:cNvPr id="164893" name="Object 29"/>
          <p:cNvGraphicFramePr>
            <a:graphicFrameLocks noChangeAspect="1"/>
          </p:cNvGraphicFramePr>
          <p:nvPr>
            <p:extLst>
              <p:ext uri="{D42A27DB-BD31-4B8C-83A1-F6EECF244321}">
                <p14:modId xmlns:p14="http://schemas.microsoft.com/office/powerpoint/2010/main" val="2450802165"/>
              </p:ext>
            </p:extLst>
          </p:nvPr>
        </p:nvGraphicFramePr>
        <p:xfrm>
          <a:off x="866775" y="2420888"/>
          <a:ext cx="1624013" cy="1114425"/>
        </p:xfrm>
        <a:graphic>
          <a:graphicData uri="http://schemas.openxmlformats.org/presentationml/2006/ole">
            <mc:AlternateContent xmlns:mc="http://schemas.openxmlformats.org/markup-compatibility/2006">
              <mc:Choice xmlns:v="urn:schemas-microsoft-com:vml" Requires="v">
                <p:oleObj spid="_x0000_s9376" name="Equation" r:id="rId3" imgW="583920" imgH="444240" progId="Equation.DSMT4">
                  <p:embed/>
                </p:oleObj>
              </mc:Choice>
              <mc:Fallback>
                <p:oleObj name="Equation" r:id="rId3" imgW="58392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2420888"/>
                        <a:ext cx="1624013" cy="1114425"/>
                      </a:xfrm>
                      <a:prstGeom prst="rect">
                        <a:avLst/>
                      </a:prstGeom>
                      <a:gradFill rotWithShape="0">
                        <a:gsLst>
                          <a:gs pos="0">
                            <a:srgbClr val="FAEEF8"/>
                          </a:gs>
                          <a:gs pos="50000">
                            <a:schemeClr val="bg1"/>
                          </a:gs>
                          <a:gs pos="100000">
                            <a:srgbClr val="FAEEF8"/>
                          </a:gs>
                        </a:gsLst>
                        <a:lin ang="5400000" scaled="1"/>
                      </a:gradFill>
                      <a:ln w="9525">
                        <a:solidFill>
                          <a:srgbClr val="CC00CC"/>
                        </a:solidFill>
                        <a:miter lim="800000"/>
                        <a:headEnd/>
                        <a:tailEnd/>
                      </a:ln>
                    </p:spPr>
                  </p:pic>
                </p:oleObj>
              </mc:Fallback>
            </mc:AlternateContent>
          </a:graphicData>
        </a:graphic>
      </p:graphicFrame>
      <p:pic>
        <p:nvPicPr>
          <p:cNvPr id="8197" name="Picture 3" descr="08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2276872"/>
            <a:ext cx="55610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
          <p:cNvSpPr txBox="1">
            <a:spLocks noChangeArrowheads="1"/>
          </p:cNvSpPr>
          <p:nvPr/>
        </p:nvSpPr>
        <p:spPr bwMode="auto">
          <a:xfrm>
            <a:off x="304800" y="692696"/>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dirty="0"/>
              <a:t>        </a:t>
            </a:r>
            <a:r>
              <a:rPr lang="zh-CN" altLang="zh-CN" dirty="0">
                <a:latin typeface="楷体_GB2312" panose="02010609030101010101" pitchFamily="49" charset="-122"/>
                <a:ea typeface="楷体_GB2312" panose="02010609030101010101" pitchFamily="49" charset="-122"/>
              </a:rPr>
              <a:t>能</a:t>
            </a:r>
            <a:r>
              <a:rPr lang="zh-CN" altLang="zh-CN" dirty="0" smtClean="0">
                <a:latin typeface="楷体_GB2312" panose="02010609030101010101" pitchFamily="49" charset="-122"/>
                <a:ea typeface="楷体_GB2312" panose="02010609030101010101" pitchFamily="49" charset="-122"/>
              </a:rPr>
              <a:t>把正电荷</a:t>
            </a:r>
            <a:r>
              <a:rPr lang="zh-CN" altLang="zh-CN" dirty="0">
                <a:latin typeface="楷体_GB2312" panose="02010609030101010101" pitchFamily="49" charset="-122"/>
                <a:ea typeface="楷体_GB2312" panose="02010609030101010101" pitchFamily="49" charset="-122"/>
              </a:rPr>
              <a:t>从电势较低的点</a:t>
            </a:r>
            <a:r>
              <a:rPr lang="en-US" altLang="zh-CN" dirty="0">
                <a:latin typeface="楷体_GB2312" panose="02010609030101010101" pitchFamily="49" charset="-122"/>
                <a:ea typeface="楷体_GB2312" panose="02010609030101010101" pitchFamily="49" charset="-122"/>
              </a:rPr>
              <a:t>(</a:t>
            </a:r>
            <a:r>
              <a:rPr lang="zh-CN" altLang="zh-CN" dirty="0">
                <a:latin typeface="楷体_GB2312" panose="02010609030101010101" pitchFamily="49" charset="-122"/>
                <a:ea typeface="楷体_GB2312" panose="02010609030101010101" pitchFamily="49" charset="-122"/>
              </a:rPr>
              <a:t>如电源负极板</a:t>
            </a:r>
            <a:r>
              <a:rPr lang="en-US" altLang="zh-CN" dirty="0">
                <a:latin typeface="楷体_GB2312" panose="02010609030101010101" pitchFamily="49" charset="-122"/>
                <a:ea typeface="楷体_GB2312" panose="02010609030101010101" pitchFamily="49" charset="-122"/>
              </a:rPr>
              <a:t>)</a:t>
            </a:r>
            <a:r>
              <a:rPr lang="zh-CN" altLang="zh-CN" dirty="0">
                <a:latin typeface="楷体_GB2312" panose="02010609030101010101" pitchFamily="49" charset="-122"/>
                <a:ea typeface="楷体_GB2312" panose="02010609030101010101" pitchFamily="49" charset="-122"/>
              </a:rPr>
              <a:t>送到电势较高的点</a:t>
            </a:r>
            <a:r>
              <a:rPr lang="en-US" altLang="zh-CN" dirty="0">
                <a:latin typeface="楷体_GB2312" panose="02010609030101010101" pitchFamily="49" charset="-122"/>
                <a:ea typeface="楷体_GB2312" panose="02010609030101010101" pitchFamily="49" charset="-122"/>
              </a:rPr>
              <a:t>(</a:t>
            </a:r>
            <a:r>
              <a:rPr lang="zh-CN" altLang="zh-CN" dirty="0">
                <a:latin typeface="楷体_GB2312" panose="02010609030101010101" pitchFamily="49" charset="-122"/>
                <a:ea typeface="楷体_GB2312" panose="02010609030101010101" pitchFamily="49" charset="-122"/>
              </a:rPr>
              <a:t>如电源正极板</a:t>
            </a:r>
            <a:r>
              <a:rPr lang="en-US" altLang="zh-CN" dirty="0">
                <a:latin typeface="楷体_GB2312" panose="02010609030101010101" pitchFamily="49" charset="-122"/>
                <a:ea typeface="楷体_GB2312" panose="02010609030101010101" pitchFamily="49" charset="-122"/>
              </a:rPr>
              <a:t>)</a:t>
            </a:r>
            <a:r>
              <a:rPr lang="zh-CN" altLang="zh-CN" dirty="0">
                <a:latin typeface="楷体_GB2312" panose="02010609030101010101" pitchFamily="49" charset="-122"/>
                <a:ea typeface="楷体_GB2312" panose="02010609030101010101" pitchFamily="49" charset="-122"/>
              </a:rPr>
              <a:t>的作用力称为</a:t>
            </a:r>
            <a:r>
              <a:rPr lang="zh-CN" altLang="zh-CN" dirty="0">
                <a:solidFill>
                  <a:srgbClr val="C00000"/>
                </a:solidFill>
                <a:latin typeface="楷体_GB2312" panose="02010609030101010101" pitchFamily="49" charset="-122"/>
                <a:ea typeface="楷体_GB2312" panose="02010609030101010101" pitchFamily="49" charset="-122"/>
              </a:rPr>
              <a:t>非静电力</a:t>
            </a:r>
            <a:r>
              <a:rPr lang="zh-CN" altLang="zh-CN" dirty="0">
                <a:latin typeface="楷体_GB2312" panose="02010609030101010101" pitchFamily="49" charset="-122"/>
                <a:ea typeface="楷体_GB2312" panose="02010609030101010101" pitchFamily="49" charset="-122"/>
              </a:rPr>
              <a:t>，记作</a:t>
            </a:r>
            <a:r>
              <a:rPr lang="en-US" altLang="zh-CN" i="1" dirty="0" err="1">
                <a:latin typeface="楷体_GB2312" panose="02010609030101010101" pitchFamily="49" charset="-122"/>
                <a:ea typeface="楷体_GB2312" panose="02010609030101010101" pitchFamily="49" charset="-122"/>
              </a:rPr>
              <a:t>F</a:t>
            </a:r>
            <a:r>
              <a:rPr lang="en-US" altLang="zh-CN" baseline="-25000" dirty="0" err="1">
                <a:latin typeface="楷体_GB2312" panose="02010609030101010101" pitchFamily="49" charset="-122"/>
                <a:ea typeface="楷体_GB2312" panose="02010609030101010101" pitchFamily="49" charset="-122"/>
              </a:rPr>
              <a:t>k</a:t>
            </a:r>
            <a:r>
              <a:rPr lang="en-US" altLang="zh-CN" dirty="0">
                <a:latin typeface="楷体_GB2312" panose="02010609030101010101" pitchFamily="49" charset="-122"/>
                <a:ea typeface="楷体_GB2312" panose="02010609030101010101" pitchFamily="49" charset="-122"/>
              </a:rPr>
              <a:t>.</a:t>
            </a:r>
            <a:endParaRPr lang="zh-CN" altLang="en-US" dirty="0">
              <a:latin typeface="楷体_GB2312" panose="02010609030101010101" pitchFamily="49" charset="-122"/>
              <a:ea typeface="楷体_GB2312" panose="02010609030101010101" pitchFamily="49" charset="-122"/>
            </a:endParaRPr>
          </a:p>
        </p:txBody>
      </p:sp>
      <p:sp>
        <p:nvSpPr>
          <p:cNvPr id="23" name="TextBox 22"/>
          <p:cNvSpPr txBox="1">
            <a:spLocks noChangeArrowheads="1"/>
          </p:cNvSpPr>
          <p:nvPr/>
        </p:nvSpPr>
        <p:spPr bwMode="auto">
          <a:xfrm>
            <a:off x="179512" y="3949700"/>
            <a:ext cx="87454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dirty="0"/>
              <a:t>        </a:t>
            </a:r>
            <a:r>
              <a:rPr lang="zh-CN" altLang="zh-CN" dirty="0">
                <a:latin typeface="楷体_GB2312" panose="02010609030101010101" pitchFamily="49" charset="-122"/>
                <a:ea typeface="楷体_GB2312" panose="02010609030101010101" pitchFamily="49" charset="-122"/>
              </a:rPr>
              <a:t>一个电源的</a:t>
            </a:r>
            <a:r>
              <a:rPr lang="zh-CN" altLang="zh-CN" dirty="0" smtClean="0">
                <a:ea typeface="楷体_GB2312" panose="02010609030101010101" pitchFamily="49" charset="-122"/>
              </a:rPr>
              <a:t>电动势</a:t>
            </a:r>
            <a:r>
              <a:rPr lang="en-US" altLang="zh-CN" dirty="0" smtClean="0">
                <a:ea typeface="楷体_GB2312" panose="02010609030101010101" pitchFamily="49" charset="-122"/>
              </a:rPr>
              <a:t> </a:t>
            </a:r>
            <a:r>
              <a:rPr lang="en-US" altLang="zh-CN" sz="3200" i="1" dirty="0" smtClean="0">
                <a:ea typeface="楷体_GB2312" panose="02010609030101010101" pitchFamily="49" charset="-122"/>
                <a:cs typeface="Times New Roman" panose="02020603050405020304" pitchFamily="18" charset="0"/>
              </a:rPr>
              <a:t>ε</a:t>
            </a:r>
            <a:r>
              <a:rPr lang="en-US" altLang="zh-CN" sz="3200" i="1" dirty="0" smtClean="0">
                <a:ea typeface="楷体_GB2312" panose="02010609030101010101" pitchFamily="49" charset="-122"/>
                <a:cs typeface="Raavi" pitchFamily="2"/>
              </a:rPr>
              <a:t> </a:t>
            </a:r>
            <a:r>
              <a:rPr lang="zh-CN" altLang="zh-CN" dirty="0">
                <a:ea typeface="楷体_GB2312" panose="02010609030101010101" pitchFamily="49" charset="-122"/>
              </a:rPr>
              <a:t>定义为把单位正电荷从负极通过电源内部移到正极时，电源中的非静电力所做的功，即</a:t>
            </a:r>
          </a:p>
        </p:txBody>
      </p:sp>
      <p:graphicFrame>
        <p:nvGraphicFramePr>
          <p:cNvPr id="3" name="对象 2"/>
          <p:cNvGraphicFramePr>
            <a:graphicFrameLocks noChangeAspect="1"/>
          </p:cNvGraphicFramePr>
          <p:nvPr/>
        </p:nvGraphicFramePr>
        <p:xfrm>
          <a:off x="2971800" y="5289550"/>
          <a:ext cx="2476500" cy="958850"/>
        </p:xfrm>
        <a:graphic>
          <a:graphicData uri="http://schemas.openxmlformats.org/presentationml/2006/ole">
            <mc:AlternateContent xmlns:mc="http://schemas.openxmlformats.org/markup-compatibility/2006">
              <mc:Choice xmlns:v="urn:schemas-microsoft-com:vml" Requires="v">
                <p:oleObj spid="_x0000_s9377" name="Equation" r:id="rId6" imgW="825480" imgH="330120" progId="Equation.DSMT4">
                  <p:embed/>
                </p:oleObj>
              </mc:Choice>
              <mc:Fallback>
                <p:oleObj name="Equation" r:id="rId6" imgW="825480" imgH="3301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289550"/>
                        <a:ext cx="24765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243687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893"/>
                                        </p:tgtEl>
                                        <p:attrNameLst>
                                          <p:attrName>style.visibility</p:attrName>
                                        </p:attrNameLst>
                                      </p:cBhvr>
                                      <p:to>
                                        <p:strVal val="visible"/>
                                      </p:to>
                                    </p:set>
                                    <p:animEffect transition="in" filter="blinds(horizontal)">
                                      <p:cBhvr>
                                        <p:cTn id="7" dur="500"/>
                                        <p:tgtEl>
                                          <p:spTgt spid="164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par>
                          <p:cTn id="13" fill="hold" nodeType="afterGroup">
                            <p:stCondLst>
                              <p:cond delay="500"/>
                            </p:stCondLst>
                            <p:childTnLst>
                              <p:par>
                                <p:cTn id="14" presetID="3" presetClass="entr" presetSubtype="5"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0"/>
          </p:nvPr>
        </p:nvSpPr>
        <p:spPr/>
        <p:txBody>
          <a:bodyPr/>
          <a:lstStyle/>
          <a:p>
            <a:pPr>
              <a:defRPr/>
            </a:pPr>
            <a:fld id="{E144067D-2052-431A-ABA8-55613ABD9279}" type="slidenum">
              <a:rPr lang="zh-CN" altLang="en-US">
                <a:solidFill>
                  <a:srgbClr val="FFFFCC">
                    <a:lumMod val="75000"/>
                  </a:srgbClr>
                </a:solidFill>
              </a:rPr>
              <a:pPr>
                <a:defRPr/>
              </a:pPr>
              <a:t>16</a:t>
            </a:fld>
            <a:endParaRPr lang="en-US" altLang="zh-CN">
              <a:solidFill>
                <a:srgbClr val="FFFFCC">
                  <a:lumMod val="75000"/>
                </a:srgbClr>
              </a:solidFill>
            </a:endParaRPr>
          </a:p>
        </p:txBody>
      </p:sp>
      <p:graphicFrame>
        <p:nvGraphicFramePr>
          <p:cNvPr id="164893" name="Object 29"/>
          <p:cNvGraphicFramePr>
            <a:graphicFrameLocks noChangeAspect="1"/>
          </p:cNvGraphicFramePr>
          <p:nvPr/>
        </p:nvGraphicFramePr>
        <p:xfrm>
          <a:off x="2743200" y="4343400"/>
          <a:ext cx="2909888" cy="914400"/>
        </p:xfrm>
        <a:graphic>
          <a:graphicData uri="http://schemas.openxmlformats.org/presentationml/2006/ole">
            <mc:AlternateContent xmlns:mc="http://schemas.openxmlformats.org/markup-compatibility/2006">
              <mc:Choice xmlns:v="urn:schemas-microsoft-com:vml" Requires="v">
                <p:oleObj spid="_x0000_s10320" name="Equation" r:id="rId3" imgW="838080" imgH="291960" progId="Equation.DSMT4">
                  <p:embed/>
                </p:oleObj>
              </mc:Choice>
              <mc:Fallback>
                <p:oleObj name="Equation" r:id="rId3" imgW="838080" imgH="291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343400"/>
                        <a:ext cx="2909888" cy="914400"/>
                      </a:xfrm>
                      <a:prstGeom prst="rect">
                        <a:avLst/>
                      </a:prstGeom>
                      <a:gradFill rotWithShape="0">
                        <a:gsLst>
                          <a:gs pos="0">
                            <a:srgbClr val="FAEEF8"/>
                          </a:gs>
                          <a:gs pos="50000">
                            <a:schemeClr val="bg1"/>
                          </a:gs>
                          <a:gs pos="100000">
                            <a:srgbClr val="FAEEF8"/>
                          </a:gs>
                        </a:gsLst>
                        <a:lin ang="5400000" scaled="1"/>
                      </a:gradFill>
                      <a:ln w="9525">
                        <a:solidFill>
                          <a:srgbClr val="CC00CC"/>
                        </a:solidFill>
                        <a:miter lim="800000"/>
                        <a:headEnd/>
                        <a:tailEnd/>
                      </a:ln>
                    </p:spPr>
                  </p:pic>
                </p:oleObj>
              </mc:Fallback>
            </mc:AlternateContent>
          </a:graphicData>
        </a:graphic>
      </p:graphicFrame>
      <p:sp>
        <p:nvSpPr>
          <p:cNvPr id="9220" name="TextBox 1"/>
          <p:cNvSpPr txBox="1">
            <a:spLocks noChangeArrowheads="1"/>
          </p:cNvSpPr>
          <p:nvPr/>
        </p:nvSpPr>
        <p:spPr bwMode="auto">
          <a:xfrm>
            <a:off x="304800" y="980728"/>
            <a:ext cx="86201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50000"/>
              </a:lnSpc>
            </a:pPr>
            <a:r>
              <a:rPr lang="en-US" altLang="zh-CN" dirty="0"/>
              <a:t>        </a:t>
            </a:r>
            <a:r>
              <a:rPr lang="zh-CN" altLang="zh-CN" dirty="0">
                <a:ea typeface="楷体_GB2312" panose="02010609030101010101" pitchFamily="49" charset="-122"/>
              </a:rPr>
              <a:t>电动势与电势一样，也是标量．规定</a:t>
            </a:r>
            <a:r>
              <a:rPr lang="zh-CN" altLang="zh-CN" dirty="0">
                <a:solidFill>
                  <a:srgbClr val="C00000"/>
                </a:solidFill>
                <a:ea typeface="楷体_GB2312" panose="02010609030101010101" pitchFamily="49" charset="-122"/>
              </a:rPr>
              <a:t>自负极经电源内部到正极的方向为电动势的正方向</a:t>
            </a:r>
            <a:r>
              <a:rPr lang="zh-CN" altLang="zh-CN" dirty="0">
                <a:ea typeface="楷体_GB2312" panose="02010609030101010101" pitchFamily="49" charset="-122"/>
              </a:rPr>
              <a:t>．</a:t>
            </a:r>
          </a:p>
        </p:txBody>
      </p:sp>
      <p:sp>
        <p:nvSpPr>
          <p:cNvPr id="23" name="TextBox 22"/>
          <p:cNvSpPr txBox="1">
            <a:spLocks noChangeArrowheads="1"/>
          </p:cNvSpPr>
          <p:nvPr/>
        </p:nvSpPr>
        <p:spPr bwMode="auto">
          <a:xfrm>
            <a:off x="304800" y="2735263"/>
            <a:ext cx="86201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50000"/>
              </a:lnSpc>
            </a:pPr>
            <a:r>
              <a:rPr lang="zh-CN" altLang="zh-CN" dirty="0">
                <a:ea typeface="楷体_GB2312" panose="02010609030101010101" pitchFamily="49" charset="-122"/>
              </a:rPr>
              <a:t>电源电动势可定义为把单位正电荷绕闭合回路一周时，电源中非静电力所做的功，即</a:t>
            </a:r>
          </a:p>
        </p:txBody>
      </p:sp>
    </p:spTree>
    <p:extLst>
      <p:ext uri="{BB962C8B-B14F-4D97-AF65-F5344CB8AC3E}">
        <p14:creationId xmlns:p14="http://schemas.microsoft.com/office/powerpoint/2010/main" val="37805724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64893"/>
                                        </p:tgtEl>
                                        <p:attrNameLst>
                                          <p:attrName>style.visibility</p:attrName>
                                        </p:attrNameLst>
                                      </p:cBhvr>
                                      <p:to>
                                        <p:strVal val="visible"/>
                                      </p:to>
                                    </p:set>
                                    <p:animEffect transition="in" filter="blinds(horizontal)">
                                      <p:cBhvr>
                                        <p:cTn id="11" dur="500"/>
                                        <p:tgtEl>
                                          <p:spTgt spid="164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0"/>
          </p:nvPr>
        </p:nvSpPr>
        <p:spPr/>
        <p:txBody>
          <a:bodyPr/>
          <a:lstStyle/>
          <a:p>
            <a:pPr>
              <a:defRPr/>
            </a:pPr>
            <a:fld id="{D3E792A3-F6BB-47A4-96A4-7E535D3E2330}" type="slidenum">
              <a:rPr lang="zh-CN" altLang="en-US">
                <a:solidFill>
                  <a:srgbClr val="FFFFCC">
                    <a:lumMod val="75000"/>
                  </a:srgbClr>
                </a:solidFill>
              </a:rPr>
              <a:pPr>
                <a:defRPr/>
              </a:pPr>
              <a:t>17</a:t>
            </a:fld>
            <a:endParaRPr lang="en-US" altLang="zh-CN">
              <a:solidFill>
                <a:srgbClr val="FFFFCC">
                  <a:lumMod val="75000"/>
                </a:srgbClr>
              </a:solidFill>
            </a:endParaRPr>
          </a:p>
        </p:txBody>
      </p:sp>
      <p:sp>
        <p:nvSpPr>
          <p:cNvPr id="164866" name="Text Box 2"/>
          <p:cNvSpPr txBox="1">
            <a:spLocks noChangeArrowheads="1"/>
          </p:cNvSpPr>
          <p:nvPr/>
        </p:nvSpPr>
        <p:spPr bwMode="auto">
          <a:xfrm>
            <a:off x="304800" y="1111250"/>
            <a:ext cx="3810000" cy="2732088"/>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a:latin typeface="楷体_GB2312" panose="02010609030101010101" pitchFamily="49" charset="-122"/>
                <a:ea typeface="楷体_GB2312" panose="02010609030101010101" pitchFamily="49" charset="-122"/>
              </a:rPr>
              <a:t>不论任何原因使通过回路面积的磁通量发生变化时，回路中产生的感应电动势与磁通量对时间的变化率</a:t>
            </a:r>
            <a:r>
              <a:rPr kumimoji="1" lang="zh-CN" altLang="en-US" dirty="0" smtClean="0">
                <a:latin typeface="楷体_GB2312" panose="02010609030101010101" pitchFamily="49" charset="-122"/>
                <a:ea typeface="楷体_GB2312" panose="02010609030101010101" pitchFamily="49" charset="-122"/>
              </a:rPr>
              <a:t>成</a:t>
            </a:r>
            <a:r>
              <a:rPr kumimoji="1" lang="zh-CN" altLang="en-US" dirty="0" smtClean="0">
                <a:solidFill>
                  <a:srgbClr val="CC00CC"/>
                </a:solidFill>
                <a:latin typeface="楷体_GB2312" panose="02010609030101010101" pitchFamily="49" charset="-122"/>
                <a:ea typeface="楷体_GB2312" panose="02010609030101010101" pitchFamily="49" charset="-122"/>
              </a:rPr>
              <a:t>正比</a:t>
            </a:r>
            <a:r>
              <a:rPr kumimoji="1" lang="en-US" altLang="zh-CN" dirty="0">
                <a:latin typeface="楷体_GB2312" panose="02010609030101010101" pitchFamily="49" charset="-122"/>
                <a:ea typeface="楷体_GB2312" panose="02010609030101010101" pitchFamily="49" charset="-122"/>
              </a:rPr>
              <a:t>. </a:t>
            </a:r>
            <a:endParaRPr kumimoji="1" lang="zh-CN" altLang="en-US" dirty="0">
              <a:latin typeface="楷体_GB2312" panose="02010609030101010101" pitchFamily="49" charset="-122"/>
              <a:ea typeface="楷体_GB2312" panose="02010609030101010101" pitchFamily="49" charset="-122"/>
            </a:endParaRPr>
          </a:p>
        </p:txBody>
      </p:sp>
      <p:graphicFrame>
        <p:nvGraphicFramePr>
          <p:cNvPr id="164883" name="Object 19"/>
          <p:cNvGraphicFramePr>
            <a:graphicFrameLocks noChangeAspect="1"/>
          </p:cNvGraphicFramePr>
          <p:nvPr/>
        </p:nvGraphicFramePr>
        <p:xfrm>
          <a:off x="687388" y="3859213"/>
          <a:ext cx="2222500" cy="941387"/>
        </p:xfrm>
        <a:graphic>
          <a:graphicData uri="http://schemas.openxmlformats.org/presentationml/2006/ole">
            <mc:AlternateContent xmlns:mc="http://schemas.openxmlformats.org/markup-compatibility/2006">
              <mc:Choice xmlns:v="urn:schemas-microsoft-com:vml" Requires="v">
                <p:oleObj spid="_x0000_s5617" name="Equation" r:id="rId4" imgW="838080" imgH="393480" progId="Equation.DSMT4">
                  <p:embed/>
                </p:oleObj>
              </mc:Choice>
              <mc:Fallback>
                <p:oleObj name="Equation" r:id="rId4" imgW="8380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3859213"/>
                        <a:ext cx="22225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892" name="Group 28"/>
          <p:cNvGrpSpPr>
            <a:grpSpLocks/>
          </p:cNvGrpSpPr>
          <p:nvPr/>
        </p:nvGrpSpPr>
        <p:grpSpPr bwMode="auto">
          <a:xfrm>
            <a:off x="381000" y="4562475"/>
            <a:ext cx="5465763" cy="1914525"/>
            <a:chOff x="288" y="2874"/>
            <a:chExt cx="3443" cy="1206"/>
          </a:xfrm>
        </p:grpSpPr>
        <p:grpSp>
          <p:nvGrpSpPr>
            <p:cNvPr id="2057" name="Group 26"/>
            <p:cNvGrpSpPr>
              <a:grpSpLocks/>
            </p:cNvGrpSpPr>
            <p:nvPr/>
          </p:nvGrpSpPr>
          <p:grpSpPr bwMode="auto">
            <a:xfrm>
              <a:off x="288" y="2874"/>
              <a:ext cx="2592" cy="1206"/>
              <a:chOff x="2400" y="2645"/>
              <a:chExt cx="2592" cy="1206"/>
            </a:xfrm>
          </p:grpSpPr>
          <p:sp>
            <p:nvSpPr>
              <p:cNvPr id="2059" name="Text Box 6"/>
              <p:cNvSpPr txBox="1">
                <a:spLocks noChangeArrowheads="1"/>
              </p:cNvSpPr>
              <p:nvPr/>
            </p:nvSpPr>
            <p:spPr bwMode="auto">
              <a:xfrm>
                <a:off x="2400" y="3072"/>
                <a:ext cx="624" cy="333"/>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a:t>SI</a:t>
                </a:r>
                <a:r>
                  <a:rPr kumimoji="1" lang="zh-CN" altLang="en-US"/>
                  <a:t>制</a:t>
                </a:r>
              </a:p>
            </p:txBody>
          </p:sp>
          <p:graphicFrame>
            <p:nvGraphicFramePr>
              <p:cNvPr id="2060" name="Object 9"/>
              <p:cNvGraphicFramePr>
                <a:graphicFrameLocks noChangeAspect="1"/>
              </p:cNvGraphicFramePr>
              <p:nvPr/>
            </p:nvGraphicFramePr>
            <p:xfrm>
              <a:off x="3281" y="3180"/>
              <a:ext cx="305" cy="267"/>
            </p:xfrm>
            <a:graphic>
              <a:graphicData uri="http://schemas.openxmlformats.org/presentationml/2006/ole">
                <mc:AlternateContent xmlns:mc="http://schemas.openxmlformats.org/markup-compatibility/2006">
                  <mc:Choice xmlns:v="urn:schemas-microsoft-com:vml" Requires="v">
                    <p:oleObj spid="_x0000_s5618"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1" y="3180"/>
                            <a:ext cx="30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Text Box 10"/>
              <p:cNvSpPr txBox="1">
                <a:spLocks noChangeArrowheads="1"/>
              </p:cNvSpPr>
              <p:nvPr/>
            </p:nvSpPr>
            <p:spPr bwMode="auto">
              <a:xfrm>
                <a:off x="3952" y="3151"/>
                <a:ext cx="1040"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080808"/>
                    </a:solidFill>
                  </a:rPr>
                  <a:t>韦伯</a:t>
                </a:r>
                <a:r>
                  <a:rPr kumimoji="1" lang="en-US" altLang="zh-CN">
                    <a:solidFill>
                      <a:srgbClr val="080808"/>
                    </a:solidFill>
                  </a:rPr>
                  <a:t>(Wb)</a:t>
                </a:r>
              </a:p>
            </p:txBody>
          </p:sp>
          <p:sp>
            <p:nvSpPr>
              <p:cNvPr id="2062" name="Line 11"/>
              <p:cNvSpPr>
                <a:spLocks noChangeShapeType="1"/>
              </p:cNvSpPr>
              <p:nvPr/>
            </p:nvSpPr>
            <p:spPr bwMode="auto">
              <a:xfrm>
                <a:off x="3566" y="3295"/>
                <a:ext cx="331" cy="0"/>
              </a:xfrm>
              <a:prstGeom prst="line">
                <a:avLst/>
              </a:prstGeom>
              <a:noFill/>
              <a:ln w="38100">
                <a:solidFill>
                  <a:srgbClr val="CC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2063" name="AutoShape 12"/>
              <p:cNvSpPr>
                <a:spLocks/>
              </p:cNvSpPr>
              <p:nvPr/>
            </p:nvSpPr>
            <p:spPr bwMode="auto">
              <a:xfrm>
                <a:off x="3088" y="2863"/>
                <a:ext cx="176" cy="737"/>
              </a:xfrm>
              <a:prstGeom prst="leftBrace">
                <a:avLst>
                  <a:gd name="adj1" fmla="val 34896"/>
                  <a:gd name="adj2" fmla="val 50000"/>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2064" name="Object 14"/>
              <p:cNvGraphicFramePr>
                <a:graphicFrameLocks noChangeAspect="1"/>
              </p:cNvGraphicFramePr>
              <p:nvPr/>
            </p:nvGraphicFramePr>
            <p:xfrm>
              <a:off x="3196" y="2645"/>
              <a:ext cx="467" cy="471"/>
            </p:xfrm>
            <a:graphic>
              <a:graphicData uri="http://schemas.openxmlformats.org/presentationml/2006/ole">
                <mc:AlternateContent xmlns:mc="http://schemas.openxmlformats.org/markup-compatibility/2006">
                  <mc:Choice xmlns:v="urn:schemas-microsoft-com:vml" Requires="v">
                    <p:oleObj spid="_x0000_s5619" name="Equation" r:id="rId8" imgW="152280" imgH="228600" progId="Equation.DSMT4">
                      <p:embed/>
                    </p:oleObj>
                  </mc:Choice>
                  <mc:Fallback>
                    <p:oleObj name="Equation" r:id="rId8" imgW="152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6" y="2645"/>
                            <a:ext cx="467" cy="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Text Box 15"/>
              <p:cNvSpPr txBox="1">
                <a:spLocks noChangeArrowheads="1"/>
              </p:cNvSpPr>
              <p:nvPr/>
            </p:nvSpPr>
            <p:spPr bwMode="auto">
              <a:xfrm>
                <a:off x="3965" y="2754"/>
                <a:ext cx="883"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080808"/>
                    </a:solidFill>
                  </a:rPr>
                  <a:t>伏特</a:t>
                </a:r>
                <a:r>
                  <a:rPr kumimoji="1" lang="en-US" altLang="zh-CN">
                    <a:solidFill>
                      <a:srgbClr val="080808"/>
                    </a:solidFill>
                  </a:rPr>
                  <a:t>(V)</a:t>
                </a:r>
              </a:p>
            </p:txBody>
          </p:sp>
          <p:sp>
            <p:nvSpPr>
              <p:cNvPr id="2066" name="Line 16"/>
              <p:cNvSpPr>
                <a:spLocks noChangeShapeType="1"/>
              </p:cNvSpPr>
              <p:nvPr/>
            </p:nvSpPr>
            <p:spPr bwMode="auto">
              <a:xfrm>
                <a:off x="3624" y="2911"/>
                <a:ext cx="292" cy="0"/>
              </a:xfrm>
              <a:prstGeom prst="line">
                <a:avLst/>
              </a:prstGeom>
              <a:noFill/>
              <a:ln w="38100">
                <a:solidFill>
                  <a:srgbClr val="CC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2067" name="Object 23"/>
              <p:cNvGraphicFramePr>
                <a:graphicFrameLocks noChangeAspect="1"/>
              </p:cNvGraphicFramePr>
              <p:nvPr/>
            </p:nvGraphicFramePr>
            <p:xfrm>
              <a:off x="3312" y="3504"/>
              <a:ext cx="200" cy="299"/>
            </p:xfrm>
            <a:graphic>
              <a:graphicData uri="http://schemas.openxmlformats.org/presentationml/2006/ole">
                <mc:AlternateContent xmlns:mc="http://schemas.openxmlformats.org/markup-compatibility/2006">
                  <mc:Choice xmlns:v="urn:schemas-microsoft-com:vml" Requires="v">
                    <p:oleObj spid="_x0000_s5620" name="Equation" r:id="rId10" imgW="88746" imgH="152136" progId="Equation.DSMT4">
                      <p:embed/>
                    </p:oleObj>
                  </mc:Choice>
                  <mc:Fallback>
                    <p:oleObj name="Equation" r:id="rId10" imgW="88746" imgH="152136"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 y="3504"/>
                            <a:ext cx="200"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 Box 24"/>
              <p:cNvSpPr txBox="1">
                <a:spLocks noChangeArrowheads="1"/>
              </p:cNvSpPr>
              <p:nvPr/>
            </p:nvSpPr>
            <p:spPr bwMode="auto">
              <a:xfrm>
                <a:off x="3949" y="3516"/>
                <a:ext cx="659"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080808"/>
                    </a:solidFill>
                  </a:rPr>
                  <a:t>秒</a:t>
                </a:r>
                <a:r>
                  <a:rPr kumimoji="1" lang="en-US" altLang="zh-CN">
                    <a:solidFill>
                      <a:srgbClr val="080808"/>
                    </a:solidFill>
                  </a:rPr>
                  <a:t>(s)</a:t>
                </a:r>
              </a:p>
            </p:txBody>
          </p:sp>
          <p:sp>
            <p:nvSpPr>
              <p:cNvPr id="2069" name="Line 25"/>
              <p:cNvSpPr>
                <a:spLocks noChangeShapeType="1"/>
              </p:cNvSpPr>
              <p:nvPr/>
            </p:nvSpPr>
            <p:spPr bwMode="auto">
              <a:xfrm>
                <a:off x="3563" y="3660"/>
                <a:ext cx="331" cy="0"/>
              </a:xfrm>
              <a:prstGeom prst="line">
                <a:avLst/>
              </a:prstGeom>
              <a:noFill/>
              <a:ln w="38100">
                <a:solidFill>
                  <a:srgbClr val="CC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aphicFrame>
          <p:nvGraphicFramePr>
            <p:cNvPr id="2058" name="Object 27"/>
            <p:cNvGraphicFramePr>
              <a:graphicFrameLocks noChangeAspect="1"/>
            </p:cNvGraphicFramePr>
            <p:nvPr/>
          </p:nvGraphicFramePr>
          <p:xfrm>
            <a:off x="3072" y="3360"/>
            <a:ext cx="659" cy="266"/>
          </p:xfrm>
          <a:graphic>
            <a:graphicData uri="http://schemas.openxmlformats.org/presentationml/2006/ole">
              <mc:AlternateContent xmlns:mc="http://schemas.openxmlformats.org/markup-compatibility/2006">
                <mc:Choice xmlns:v="urn:schemas-microsoft-com:vml" Requires="v">
                  <p:oleObj spid="_x0000_s5621" name="Equation" r:id="rId12" imgW="368140" imgH="165028" progId="Equation.DSMT4">
                    <p:embed/>
                  </p:oleObj>
                </mc:Choice>
                <mc:Fallback>
                  <p:oleObj name="Equation" r:id="rId12" imgW="368140" imgH="165028"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2" y="3360"/>
                          <a:ext cx="659" cy="266"/>
                        </a:xfrm>
                        <a:prstGeom prst="rect">
                          <a:avLst/>
                        </a:prstGeom>
                        <a:noFill/>
                        <a:ln>
                          <a:noFill/>
                        </a:ln>
                        <a:effectLst/>
                        <a:extLst>
                          <a:ext uri="{909E8E84-426E-40DD-AFC4-6F175D3DCCD1}">
                            <a14:hiddenFill xmlns:a14="http://schemas.microsoft.com/office/drawing/2010/main">
                              <a:solidFill>
                                <a:srgbClr val="FAEEF8"/>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4893" name="Object 29"/>
          <p:cNvGraphicFramePr>
            <a:graphicFrameLocks noChangeAspect="1"/>
          </p:cNvGraphicFramePr>
          <p:nvPr/>
        </p:nvGraphicFramePr>
        <p:xfrm>
          <a:off x="6189663" y="4800600"/>
          <a:ext cx="2633662" cy="1316038"/>
        </p:xfrm>
        <a:graphic>
          <a:graphicData uri="http://schemas.openxmlformats.org/presentationml/2006/ole">
            <mc:AlternateContent xmlns:mc="http://schemas.openxmlformats.org/markup-compatibility/2006">
              <mc:Choice xmlns:v="urn:schemas-microsoft-com:vml" Requires="v">
                <p:oleObj spid="_x0000_s5622" name="Equation" r:id="rId14" imgW="711000" imgH="393480" progId="Equation.DSMT4">
                  <p:embed/>
                </p:oleObj>
              </mc:Choice>
              <mc:Fallback>
                <p:oleObj name="Equation" r:id="rId14" imgW="7110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9663" y="4800600"/>
                        <a:ext cx="2633662" cy="1316038"/>
                      </a:xfrm>
                      <a:prstGeom prst="rect">
                        <a:avLst/>
                      </a:prstGeom>
                      <a:gradFill rotWithShape="0">
                        <a:gsLst>
                          <a:gs pos="0">
                            <a:srgbClr val="FAEEF8"/>
                          </a:gs>
                          <a:gs pos="50000">
                            <a:schemeClr val="bg1"/>
                          </a:gs>
                          <a:gs pos="100000">
                            <a:srgbClr val="FAEEF8"/>
                          </a:gs>
                        </a:gsLst>
                        <a:lin ang="540000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2"/>
          <p:cNvSpPr>
            <a:spLocks noChangeArrowheads="1"/>
          </p:cNvSpPr>
          <p:nvPr/>
        </p:nvSpPr>
        <p:spPr bwMode="auto">
          <a:xfrm>
            <a:off x="261938" y="561975"/>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a:solidFill>
                  <a:srgbClr val="CC0000"/>
                </a:solidFill>
                <a:latin typeface="宋体" pitchFamily="2" charset="-122"/>
              </a:rPr>
              <a:t>四、法拉第电磁感应定律</a:t>
            </a:r>
            <a:r>
              <a:rPr kumimoji="1" lang="zh-CN" altLang="en-US">
                <a:solidFill>
                  <a:srgbClr val="000000"/>
                </a:solidFill>
              </a:rPr>
              <a:t> </a:t>
            </a:r>
          </a:p>
        </p:txBody>
      </p:sp>
    </p:spTree>
    <p:controls>
      <mc:AlternateContent xmlns:mc="http://schemas.openxmlformats.org/markup-compatibility/2006">
        <mc:Choice xmlns:v="urn:schemas-microsoft-com:vml" Requires="v">
          <p:control spid="5580" name="ShockwaveFlash1" r:id="rId2" imgW="4648849" imgH="3505689"/>
        </mc:Choice>
        <mc:Fallback>
          <p:control name="ShockwaveFlash1" r:id="rId2" imgW="4648849" imgH="3505689">
            <p:pic>
              <p:nvPicPr>
                <p:cNvPr id="0" name="ShockwaveFlash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1066800"/>
                  <a:ext cx="4648200" cy="3505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421849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blinds(vertical)">
                                      <p:cBhvr>
                                        <p:cTn id="7" dur="500"/>
                                        <p:tgtEl>
                                          <p:spTgt spid="16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4883"/>
                                        </p:tgtEl>
                                        <p:attrNameLst>
                                          <p:attrName>style.visibility</p:attrName>
                                        </p:attrNameLst>
                                      </p:cBhvr>
                                      <p:to>
                                        <p:strVal val="visible"/>
                                      </p:to>
                                    </p:set>
                                    <p:animEffect transition="in" filter="blinds(horizontal)">
                                      <p:cBhvr>
                                        <p:cTn id="12" dur="500"/>
                                        <p:tgtEl>
                                          <p:spTgt spid="164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64892"/>
                                        </p:tgtEl>
                                        <p:attrNameLst>
                                          <p:attrName>style.visibility</p:attrName>
                                        </p:attrNameLst>
                                      </p:cBhvr>
                                      <p:to>
                                        <p:strVal val="visible"/>
                                      </p:to>
                                    </p:set>
                                    <p:animEffect transition="in" filter="box(out)">
                                      <p:cBhvr>
                                        <p:cTn id="17" dur="500"/>
                                        <p:tgtEl>
                                          <p:spTgt spid="1648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893"/>
                                        </p:tgtEl>
                                        <p:attrNameLst>
                                          <p:attrName>style.visibility</p:attrName>
                                        </p:attrNameLst>
                                      </p:cBhvr>
                                      <p:to>
                                        <p:strVal val="visible"/>
                                      </p:to>
                                    </p:set>
                                    <p:animEffect transition="in" filter="blinds(horizontal)">
                                      <p:cBhvr>
                                        <p:cTn id="22" dur="500"/>
                                        <p:tgtEl>
                                          <p:spTgt spid="164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17E3C19E-4E6C-4067-BA29-05DAC62D9743}" type="slidenum">
              <a:rPr lang="zh-CN" altLang="en-US">
                <a:solidFill>
                  <a:srgbClr val="FFFFCC">
                    <a:lumMod val="75000"/>
                  </a:srgbClr>
                </a:solidFill>
              </a:rPr>
              <a:pPr>
                <a:defRPr/>
              </a:pPr>
              <a:t>18</a:t>
            </a:fld>
            <a:endParaRPr lang="en-US" altLang="zh-CN">
              <a:solidFill>
                <a:srgbClr val="FFFFCC">
                  <a:lumMod val="75000"/>
                </a:srgbClr>
              </a:solidFill>
            </a:endParaRPr>
          </a:p>
        </p:txBody>
      </p:sp>
      <p:sp>
        <p:nvSpPr>
          <p:cNvPr id="10243" name="Text Box 2"/>
          <p:cNvSpPr txBox="1">
            <a:spLocks noChangeArrowheads="1"/>
          </p:cNvSpPr>
          <p:nvPr/>
        </p:nvSpPr>
        <p:spPr bwMode="auto">
          <a:xfrm>
            <a:off x="228600" y="6858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kumimoji="1" lang="zh-CN" altLang="en-US"/>
              <a:t>闭合回路由</a:t>
            </a:r>
            <a:r>
              <a:rPr kumimoji="1" lang="zh-CN" altLang="en-US" i="1"/>
              <a:t> </a:t>
            </a:r>
            <a:r>
              <a:rPr kumimoji="1" lang="en-US" altLang="zh-CN" sz="3200" b="0" i="1"/>
              <a:t>N</a:t>
            </a:r>
            <a:r>
              <a:rPr kumimoji="1" lang="en-US" altLang="zh-CN">
                <a:solidFill>
                  <a:srgbClr val="CC0000"/>
                </a:solidFill>
              </a:rPr>
              <a:t>  </a:t>
            </a:r>
            <a:r>
              <a:rPr kumimoji="1" lang="zh-CN" altLang="en-US"/>
              <a:t>匝密绕线圈组成 </a:t>
            </a:r>
          </a:p>
        </p:txBody>
      </p:sp>
      <p:grpSp>
        <p:nvGrpSpPr>
          <p:cNvPr id="165902" name="Group 14"/>
          <p:cNvGrpSpPr>
            <a:grpSpLocks/>
          </p:cNvGrpSpPr>
          <p:nvPr/>
        </p:nvGrpSpPr>
        <p:grpSpPr bwMode="auto">
          <a:xfrm>
            <a:off x="4876800" y="1625600"/>
            <a:ext cx="3816350" cy="690563"/>
            <a:chOff x="2832" y="1024"/>
            <a:chExt cx="2404" cy="435"/>
          </a:xfrm>
        </p:grpSpPr>
        <p:graphicFrame>
          <p:nvGraphicFramePr>
            <p:cNvPr id="10254" name="Object 4"/>
            <p:cNvGraphicFramePr>
              <a:graphicFrameLocks noChangeAspect="1"/>
            </p:cNvGraphicFramePr>
            <p:nvPr/>
          </p:nvGraphicFramePr>
          <p:xfrm>
            <a:off x="3640" y="1024"/>
            <a:ext cx="1596" cy="435"/>
          </p:xfrm>
          <a:graphic>
            <a:graphicData uri="http://schemas.openxmlformats.org/presentationml/2006/ole">
              <mc:AlternateContent xmlns:mc="http://schemas.openxmlformats.org/markup-compatibility/2006">
                <mc:Choice xmlns:v="urn:schemas-microsoft-com:vml" Requires="v">
                  <p:oleObj spid="_x0000_s11728" name="Equation" r:id="rId3" imgW="685800" imgH="228600" progId="Equation.DSMT4">
                    <p:embed/>
                  </p:oleObj>
                </mc:Choice>
                <mc:Fallback>
                  <p:oleObj name="Equation" r:id="rId3" imgW="685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 y="1024"/>
                          <a:ext cx="1596" cy="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5" name="Text Box 5"/>
            <p:cNvSpPr txBox="1">
              <a:spLocks noChangeArrowheads="1"/>
            </p:cNvSpPr>
            <p:nvPr/>
          </p:nvSpPr>
          <p:spPr bwMode="auto">
            <a:xfrm>
              <a:off x="2832" y="1061"/>
              <a:ext cx="10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rPr>
                <a:t>磁通链</a:t>
              </a:r>
            </a:p>
          </p:txBody>
        </p:sp>
      </p:grpSp>
      <p:sp>
        <p:nvSpPr>
          <p:cNvPr id="165894" name="Text Box 6"/>
          <p:cNvSpPr txBox="1">
            <a:spLocks noChangeArrowheads="1"/>
          </p:cNvSpPr>
          <p:nvPr/>
        </p:nvSpPr>
        <p:spPr bwMode="auto">
          <a:xfrm>
            <a:off x="228600" y="2620963"/>
            <a:ext cx="6934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kumimoji="1" lang="zh-CN" altLang="en-US"/>
              <a:t>若闭合回路的电阻为 </a:t>
            </a:r>
            <a:r>
              <a:rPr kumimoji="1" lang="en-US" altLang="zh-CN" sz="3200" b="0" i="1"/>
              <a:t>R </a:t>
            </a:r>
            <a:r>
              <a:rPr kumimoji="1" lang="en-US" altLang="zh-CN"/>
              <a:t>，</a:t>
            </a:r>
            <a:r>
              <a:rPr kumimoji="1" lang="zh-CN" altLang="en-US"/>
              <a:t>感应电流为</a:t>
            </a:r>
          </a:p>
        </p:txBody>
      </p:sp>
      <p:graphicFrame>
        <p:nvGraphicFramePr>
          <p:cNvPr id="165895" name="Object 7"/>
          <p:cNvGraphicFramePr>
            <a:graphicFrameLocks noChangeAspect="1"/>
          </p:cNvGraphicFramePr>
          <p:nvPr/>
        </p:nvGraphicFramePr>
        <p:xfrm>
          <a:off x="2809875" y="3241675"/>
          <a:ext cx="2914650" cy="1135063"/>
        </p:xfrm>
        <a:graphic>
          <a:graphicData uri="http://schemas.openxmlformats.org/presentationml/2006/ole">
            <mc:AlternateContent xmlns:mc="http://schemas.openxmlformats.org/markup-compatibility/2006">
              <mc:Choice xmlns:v="urn:schemas-microsoft-com:vml" Requires="v">
                <p:oleObj spid="_x0000_s11729" name="Equation" r:id="rId5" imgW="1079280" imgH="393480" progId="Equation.DSMT4">
                  <p:embed/>
                </p:oleObj>
              </mc:Choice>
              <mc:Fallback>
                <p:oleObj name="Equation" r:id="rId5" imgW="10792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75" y="3241675"/>
                        <a:ext cx="291465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1" name="Object 13"/>
          <p:cNvGraphicFramePr>
            <a:graphicFrameLocks noChangeAspect="1"/>
          </p:cNvGraphicFramePr>
          <p:nvPr/>
        </p:nvGraphicFramePr>
        <p:xfrm>
          <a:off x="361950" y="1371600"/>
          <a:ext cx="4229100" cy="1143000"/>
        </p:xfrm>
        <a:graphic>
          <a:graphicData uri="http://schemas.openxmlformats.org/presentationml/2006/ole">
            <mc:AlternateContent xmlns:mc="http://schemas.openxmlformats.org/markup-compatibility/2006">
              <mc:Choice xmlns:v="urn:schemas-microsoft-com:vml" Requires="v">
                <p:oleObj spid="_x0000_s11730" name="Equation" r:id="rId7" imgW="1409400" imgH="393480" progId="Equation.DSMT4">
                  <p:embed/>
                </p:oleObj>
              </mc:Choice>
              <mc:Fallback>
                <p:oleObj name="Equation" r:id="rId7" imgW="14094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1371600"/>
                        <a:ext cx="42291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5905" name="Group 17"/>
          <p:cNvGrpSpPr>
            <a:grpSpLocks/>
          </p:cNvGrpSpPr>
          <p:nvPr/>
        </p:nvGrpSpPr>
        <p:grpSpPr bwMode="auto">
          <a:xfrm>
            <a:off x="533400" y="4368800"/>
            <a:ext cx="7550150" cy="1955800"/>
            <a:chOff x="336" y="2752"/>
            <a:chExt cx="4756" cy="1232"/>
          </a:xfrm>
        </p:grpSpPr>
        <p:graphicFrame>
          <p:nvGraphicFramePr>
            <p:cNvPr id="10249" name="Object 11"/>
            <p:cNvGraphicFramePr>
              <a:graphicFrameLocks noChangeAspect="1"/>
            </p:cNvGraphicFramePr>
            <p:nvPr/>
          </p:nvGraphicFramePr>
          <p:xfrm>
            <a:off x="428" y="3311"/>
            <a:ext cx="4664" cy="673"/>
          </p:xfrm>
          <a:graphic>
            <a:graphicData uri="http://schemas.openxmlformats.org/presentationml/2006/ole">
              <mc:AlternateContent xmlns:mc="http://schemas.openxmlformats.org/markup-compatibility/2006">
                <mc:Choice xmlns:v="urn:schemas-microsoft-com:vml" Requires="v">
                  <p:oleObj spid="_x0000_s11731" name="Equation" r:id="rId9" imgW="2552400" imgH="393480" progId="Equation.DSMT4">
                    <p:embed/>
                  </p:oleObj>
                </mc:Choice>
                <mc:Fallback>
                  <p:oleObj name="Equation" r:id="rId9" imgW="25524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 y="3311"/>
                          <a:ext cx="4664" cy="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0" name="Group 16"/>
            <p:cNvGrpSpPr>
              <a:grpSpLocks/>
            </p:cNvGrpSpPr>
            <p:nvPr/>
          </p:nvGrpSpPr>
          <p:grpSpPr bwMode="auto">
            <a:xfrm>
              <a:off x="336" y="2752"/>
              <a:ext cx="4702" cy="464"/>
              <a:chOff x="482" y="2752"/>
              <a:chExt cx="4702" cy="464"/>
            </a:xfrm>
          </p:grpSpPr>
          <p:sp>
            <p:nvSpPr>
              <p:cNvPr id="10251" name="Text Box 9"/>
              <p:cNvSpPr txBox="1">
                <a:spLocks noChangeArrowheads="1"/>
              </p:cNvSpPr>
              <p:nvPr/>
            </p:nvSpPr>
            <p:spPr bwMode="auto">
              <a:xfrm>
                <a:off x="482" y="2832"/>
                <a:ext cx="47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     到      时间内，通过回路导线感应电量</a:t>
                </a:r>
              </a:p>
            </p:txBody>
          </p:sp>
          <p:graphicFrame>
            <p:nvGraphicFramePr>
              <p:cNvPr id="10252" name="Object 10"/>
              <p:cNvGraphicFramePr>
                <a:graphicFrameLocks noChangeAspect="1"/>
              </p:cNvGraphicFramePr>
              <p:nvPr/>
            </p:nvGraphicFramePr>
            <p:xfrm>
              <a:off x="528" y="2752"/>
              <a:ext cx="263" cy="451"/>
            </p:xfrm>
            <a:graphic>
              <a:graphicData uri="http://schemas.openxmlformats.org/presentationml/2006/ole">
                <mc:AlternateContent xmlns:mc="http://schemas.openxmlformats.org/markup-compatibility/2006">
                  <mc:Choice xmlns:v="urn:schemas-microsoft-com:vml" Requires="v">
                    <p:oleObj spid="_x0000_s11732" name="Equation" r:id="rId11" imgW="114250" imgH="228501" progId="Equation.DSMT4">
                      <p:embed/>
                    </p:oleObj>
                  </mc:Choice>
                  <mc:Fallback>
                    <p:oleObj name="Equation" r:id="rId11" imgW="114250" imgH="22850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 y="2752"/>
                            <a:ext cx="263"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3" name="Object 15"/>
              <p:cNvGraphicFramePr>
                <a:graphicFrameLocks noChangeAspect="1"/>
              </p:cNvGraphicFramePr>
              <p:nvPr/>
            </p:nvGraphicFramePr>
            <p:xfrm>
              <a:off x="1119" y="2765"/>
              <a:ext cx="321" cy="451"/>
            </p:xfrm>
            <a:graphic>
              <a:graphicData uri="http://schemas.openxmlformats.org/presentationml/2006/ole">
                <mc:AlternateContent xmlns:mc="http://schemas.openxmlformats.org/markup-compatibility/2006">
                  <mc:Choice xmlns:v="urn:schemas-microsoft-com:vml" Requires="v">
                    <p:oleObj spid="_x0000_s11733" name="Equation" r:id="rId13" imgW="139700" imgH="228600" progId="Equation.DSMT4">
                      <p:embed/>
                    </p:oleObj>
                  </mc:Choice>
                  <mc:Fallback>
                    <p:oleObj name="Equation" r:id="rId13" imgW="1397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9" y="2765"/>
                            <a:ext cx="321"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319031025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5901"/>
                                        </p:tgtEl>
                                        <p:attrNameLst>
                                          <p:attrName>style.visibility</p:attrName>
                                        </p:attrNameLst>
                                      </p:cBhvr>
                                      <p:to>
                                        <p:strVal val="visible"/>
                                      </p:to>
                                    </p:set>
                                    <p:animEffect transition="in" filter="blinds(vertical)">
                                      <p:cBhvr>
                                        <p:cTn id="7" dur="500"/>
                                        <p:tgtEl>
                                          <p:spTgt spid="165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65902"/>
                                        </p:tgtEl>
                                        <p:attrNameLst>
                                          <p:attrName>style.visibility</p:attrName>
                                        </p:attrNameLst>
                                      </p:cBhvr>
                                      <p:to>
                                        <p:strVal val="visible"/>
                                      </p:to>
                                    </p:set>
                                    <p:animEffect transition="in" filter="barn(inHorizontal)">
                                      <p:cBhvr>
                                        <p:cTn id="12" dur="500"/>
                                        <p:tgtEl>
                                          <p:spTgt spid="1659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5894"/>
                                        </p:tgtEl>
                                        <p:attrNameLst>
                                          <p:attrName>style.visibility</p:attrName>
                                        </p:attrNameLst>
                                      </p:cBhvr>
                                      <p:to>
                                        <p:strVal val="visible"/>
                                      </p:to>
                                    </p:set>
                                    <p:animEffect transition="in" filter="blinds(horizontal)">
                                      <p:cBhvr>
                                        <p:cTn id="17" dur="500"/>
                                        <p:tgtEl>
                                          <p:spTgt spid="1658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65895"/>
                                        </p:tgtEl>
                                        <p:attrNameLst>
                                          <p:attrName>style.visibility</p:attrName>
                                        </p:attrNameLst>
                                      </p:cBhvr>
                                      <p:to>
                                        <p:strVal val="visible"/>
                                      </p:to>
                                    </p:set>
                                    <p:animEffect transition="in" filter="blinds(vertical)">
                                      <p:cBhvr>
                                        <p:cTn id="22" dur="500"/>
                                        <p:tgtEl>
                                          <p:spTgt spid="165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65905"/>
                                        </p:tgtEl>
                                        <p:attrNameLst>
                                          <p:attrName>style.visibility</p:attrName>
                                        </p:attrNameLst>
                                      </p:cBhvr>
                                      <p:to>
                                        <p:strVal val="visible"/>
                                      </p:to>
                                    </p:set>
                                    <p:animEffect transition="in" filter="diamond(in)">
                                      <p:cBhvr>
                                        <p:cTn id="27" dur="500"/>
                                        <p:tgtEl>
                                          <p:spTgt spid="165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0"/>
          </p:nvPr>
        </p:nvSpPr>
        <p:spPr/>
        <p:txBody>
          <a:bodyPr/>
          <a:lstStyle/>
          <a:p>
            <a:pPr>
              <a:defRPr/>
            </a:pPr>
            <a:fld id="{E32E42A4-4AB5-4199-A82A-E4BA8DF282EB}" type="slidenum">
              <a:rPr lang="zh-CN" altLang="en-US">
                <a:solidFill>
                  <a:srgbClr val="FFFFCC">
                    <a:lumMod val="75000"/>
                  </a:srgbClr>
                </a:solidFill>
              </a:rPr>
              <a:pPr>
                <a:defRPr/>
              </a:pPr>
              <a:t>19</a:t>
            </a:fld>
            <a:endParaRPr lang="en-US" altLang="zh-CN">
              <a:solidFill>
                <a:srgbClr val="FFFFCC">
                  <a:lumMod val="75000"/>
                </a:srgbClr>
              </a:solidFill>
            </a:endParaRPr>
          </a:p>
        </p:txBody>
      </p:sp>
      <p:sp>
        <p:nvSpPr>
          <p:cNvPr id="166914" name="Rectangle 2"/>
          <p:cNvSpPr>
            <a:spLocks noChangeArrowheads="1"/>
          </p:cNvSpPr>
          <p:nvPr/>
        </p:nvSpPr>
        <p:spPr bwMode="auto">
          <a:xfrm>
            <a:off x="5105400" y="1057275"/>
            <a:ext cx="381000" cy="381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1268" name="Text Box 4"/>
          <p:cNvSpPr txBox="1">
            <a:spLocks noChangeArrowheads="1"/>
          </p:cNvSpPr>
          <p:nvPr/>
        </p:nvSpPr>
        <p:spPr bwMode="auto">
          <a:xfrm>
            <a:off x="323850" y="969963"/>
            <a:ext cx="4248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kumimoji="1" lang="zh-CN" altLang="en-US"/>
              <a:t>   感应电动势的方向</a:t>
            </a:r>
          </a:p>
        </p:txBody>
      </p:sp>
      <p:grpSp>
        <p:nvGrpSpPr>
          <p:cNvPr id="166953" name="Group 41"/>
          <p:cNvGrpSpPr>
            <a:grpSpLocks/>
          </p:cNvGrpSpPr>
          <p:nvPr/>
        </p:nvGrpSpPr>
        <p:grpSpPr bwMode="auto">
          <a:xfrm>
            <a:off x="3854450" y="2017713"/>
            <a:ext cx="3460750" cy="1030287"/>
            <a:chOff x="2428" y="1271"/>
            <a:chExt cx="2180" cy="649"/>
          </a:xfrm>
        </p:grpSpPr>
        <p:graphicFrame>
          <p:nvGraphicFramePr>
            <p:cNvPr id="11282" name="Object 5"/>
            <p:cNvGraphicFramePr>
              <a:graphicFrameLocks noChangeAspect="1"/>
            </p:cNvGraphicFramePr>
            <p:nvPr/>
          </p:nvGraphicFramePr>
          <p:xfrm>
            <a:off x="2428" y="1271"/>
            <a:ext cx="788" cy="649"/>
          </p:xfrm>
          <a:graphic>
            <a:graphicData uri="http://schemas.openxmlformats.org/presentationml/2006/ole">
              <mc:AlternateContent xmlns:mc="http://schemas.openxmlformats.org/markup-compatibility/2006">
                <mc:Choice xmlns:v="urn:schemas-microsoft-com:vml" Requires="v">
                  <p:oleObj spid="_x0000_s12829" name="Equation" r:id="rId3" imgW="736600" imgH="609600" progId="Equation.3">
                    <p:embed/>
                  </p:oleObj>
                </mc:Choice>
                <mc:Fallback>
                  <p:oleObj name="Equation" r:id="rId3" imgW="7366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 y="1271"/>
                          <a:ext cx="788" cy="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3" name="Object 24"/>
            <p:cNvGraphicFramePr>
              <a:graphicFrameLocks noChangeAspect="1"/>
            </p:cNvGraphicFramePr>
            <p:nvPr/>
          </p:nvGraphicFramePr>
          <p:xfrm>
            <a:off x="3537" y="1384"/>
            <a:ext cx="1071" cy="408"/>
          </p:xfrm>
          <a:graphic>
            <a:graphicData uri="http://schemas.openxmlformats.org/presentationml/2006/ole">
              <mc:AlternateContent xmlns:mc="http://schemas.openxmlformats.org/markup-compatibility/2006">
                <mc:Choice xmlns:v="urn:schemas-microsoft-com:vml" Requires="v">
                  <p:oleObj spid="_x0000_s12830" name="Equation" r:id="rId5" imgW="355138" imgH="177569" progId="Equation.DSMT4">
                    <p:embed/>
                  </p:oleObj>
                </mc:Choice>
                <mc:Fallback>
                  <p:oleObj name="Equation" r:id="rId5" imgW="355138" imgH="17756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 y="1384"/>
                          <a:ext cx="10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46" name="Group 34"/>
          <p:cNvGrpSpPr>
            <a:grpSpLocks/>
          </p:cNvGrpSpPr>
          <p:nvPr/>
        </p:nvGrpSpPr>
        <p:grpSpPr bwMode="auto">
          <a:xfrm>
            <a:off x="1447800" y="3200400"/>
            <a:ext cx="3886200" cy="533400"/>
            <a:chOff x="1601" y="1920"/>
            <a:chExt cx="2448" cy="336"/>
          </a:xfrm>
        </p:grpSpPr>
        <p:graphicFrame>
          <p:nvGraphicFramePr>
            <p:cNvPr id="11280" name="Object 26"/>
            <p:cNvGraphicFramePr>
              <a:graphicFrameLocks noChangeAspect="1"/>
            </p:cNvGraphicFramePr>
            <p:nvPr/>
          </p:nvGraphicFramePr>
          <p:xfrm>
            <a:off x="1601" y="1934"/>
            <a:ext cx="352" cy="322"/>
          </p:xfrm>
          <a:graphic>
            <a:graphicData uri="http://schemas.openxmlformats.org/presentationml/2006/ole">
              <mc:AlternateContent xmlns:mc="http://schemas.openxmlformats.org/markup-compatibility/2006">
                <mc:Choice xmlns:v="urn:schemas-microsoft-com:vml" Requires="v">
                  <p:oleObj spid="_x0000_s12831" name="Equation" r:id="rId7" imgW="126835" imgH="139518" progId="Equation.DSMT4">
                    <p:embed/>
                  </p:oleObj>
                </mc:Choice>
                <mc:Fallback>
                  <p:oleObj name="Equation" r:id="rId7"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 y="1934"/>
                          <a:ext cx="352"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1" name="Text Box 27"/>
            <p:cNvSpPr txBox="1">
              <a:spLocks noChangeArrowheads="1"/>
            </p:cNvSpPr>
            <p:nvPr/>
          </p:nvSpPr>
          <p:spPr bwMode="auto">
            <a:xfrm>
              <a:off x="1908" y="1920"/>
              <a:ext cx="21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与规定的正绕向</a:t>
              </a:r>
              <a:r>
                <a:rPr kumimoji="1" lang="zh-CN" altLang="en-US">
                  <a:solidFill>
                    <a:srgbClr val="CC0000"/>
                  </a:solidFill>
                </a:rPr>
                <a:t>相反</a:t>
              </a:r>
            </a:p>
          </p:txBody>
        </p:sp>
      </p:grpSp>
      <p:graphicFrame>
        <p:nvGraphicFramePr>
          <p:cNvPr id="11271" name="Object 28"/>
          <p:cNvGraphicFramePr>
            <a:graphicFrameLocks noChangeAspect="1"/>
          </p:cNvGraphicFramePr>
          <p:nvPr/>
        </p:nvGraphicFramePr>
        <p:xfrm>
          <a:off x="4191000" y="650875"/>
          <a:ext cx="2286000" cy="1177925"/>
        </p:xfrm>
        <a:graphic>
          <a:graphicData uri="http://schemas.openxmlformats.org/presentationml/2006/ole">
            <mc:AlternateContent xmlns:mc="http://schemas.openxmlformats.org/markup-compatibility/2006">
              <mc:Choice xmlns:v="urn:schemas-microsoft-com:vml" Requires="v">
                <p:oleObj spid="_x0000_s12832" name="Equation" r:id="rId9" imgW="596641" imgH="393529" progId="Equation.DSMT4">
                  <p:embed/>
                </p:oleObj>
              </mc:Choice>
              <mc:Fallback>
                <p:oleObj name="Equation" r:id="rId9" imgW="596641"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650875"/>
                        <a:ext cx="2286000"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44" name="Text Box 32"/>
          <p:cNvSpPr txBox="1">
            <a:spLocks noChangeArrowheads="1"/>
          </p:cNvSpPr>
          <p:nvPr/>
        </p:nvSpPr>
        <p:spPr bwMode="auto">
          <a:xfrm>
            <a:off x="914400" y="2211388"/>
            <a:ext cx="2673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33CC33"/>
              </a:buClr>
              <a:buFontTx/>
              <a:buChar char="•"/>
            </a:pPr>
            <a:r>
              <a:rPr kumimoji="1" lang="zh-CN" altLang="en-US">
                <a:solidFill>
                  <a:srgbClr val="CC0000"/>
                </a:solidFill>
                <a:latin typeface="宋体" pitchFamily="2" charset="-122"/>
                <a:cs typeface="Times New Roman" pitchFamily="18" charset="0"/>
              </a:rPr>
              <a:t>若磁通量增加 </a:t>
            </a:r>
          </a:p>
        </p:txBody>
      </p:sp>
      <p:grpSp>
        <p:nvGrpSpPr>
          <p:cNvPr id="166954" name="Group 42"/>
          <p:cNvGrpSpPr>
            <a:grpSpLocks/>
          </p:cNvGrpSpPr>
          <p:nvPr/>
        </p:nvGrpSpPr>
        <p:grpSpPr bwMode="auto">
          <a:xfrm>
            <a:off x="3810000" y="4191000"/>
            <a:ext cx="3429000" cy="1084263"/>
            <a:chOff x="2400" y="2640"/>
            <a:chExt cx="2160" cy="683"/>
          </a:xfrm>
        </p:grpSpPr>
        <p:graphicFrame>
          <p:nvGraphicFramePr>
            <p:cNvPr id="11278" name="Object 35"/>
            <p:cNvGraphicFramePr>
              <a:graphicFrameLocks noChangeAspect="1"/>
            </p:cNvGraphicFramePr>
            <p:nvPr/>
          </p:nvGraphicFramePr>
          <p:xfrm>
            <a:off x="2400" y="2640"/>
            <a:ext cx="864" cy="683"/>
          </p:xfrm>
          <a:graphic>
            <a:graphicData uri="http://schemas.openxmlformats.org/presentationml/2006/ole">
              <mc:AlternateContent xmlns:mc="http://schemas.openxmlformats.org/markup-compatibility/2006">
                <mc:Choice xmlns:v="urn:schemas-microsoft-com:vml" Requires="v">
                  <p:oleObj spid="_x0000_s12833" name="Equation" r:id="rId11" imgW="495085" imgH="393529" progId="Equation.DSMT4">
                    <p:embed/>
                  </p:oleObj>
                </mc:Choice>
                <mc:Fallback>
                  <p:oleObj name="Equation" r:id="rId11" imgW="495085"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0" y="2640"/>
                          <a:ext cx="864" cy="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9" name="Object 36"/>
            <p:cNvGraphicFramePr>
              <a:graphicFrameLocks noChangeAspect="1"/>
            </p:cNvGraphicFramePr>
            <p:nvPr/>
          </p:nvGraphicFramePr>
          <p:xfrm>
            <a:off x="3489" y="2736"/>
            <a:ext cx="1071" cy="408"/>
          </p:xfrm>
          <a:graphic>
            <a:graphicData uri="http://schemas.openxmlformats.org/presentationml/2006/ole">
              <mc:AlternateContent xmlns:mc="http://schemas.openxmlformats.org/markup-compatibility/2006">
                <mc:Choice xmlns:v="urn:schemas-microsoft-com:vml" Requires="v">
                  <p:oleObj spid="_x0000_s12834" name="Equation" r:id="rId13" imgW="355138" imgH="177569" progId="Equation.DSMT4">
                    <p:embed/>
                  </p:oleObj>
                </mc:Choice>
                <mc:Fallback>
                  <p:oleObj name="Equation" r:id="rId13" imgW="355138" imgH="17756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9" y="2736"/>
                          <a:ext cx="10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49" name="Group 37"/>
          <p:cNvGrpSpPr>
            <a:grpSpLocks/>
          </p:cNvGrpSpPr>
          <p:nvPr/>
        </p:nvGrpSpPr>
        <p:grpSpPr bwMode="auto">
          <a:xfrm>
            <a:off x="1371600" y="5346700"/>
            <a:ext cx="3886200" cy="533400"/>
            <a:chOff x="1601" y="1920"/>
            <a:chExt cx="2448" cy="336"/>
          </a:xfrm>
        </p:grpSpPr>
        <p:graphicFrame>
          <p:nvGraphicFramePr>
            <p:cNvPr id="11276" name="Object 38"/>
            <p:cNvGraphicFramePr>
              <a:graphicFrameLocks noChangeAspect="1"/>
            </p:cNvGraphicFramePr>
            <p:nvPr/>
          </p:nvGraphicFramePr>
          <p:xfrm>
            <a:off x="1601" y="1934"/>
            <a:ext cx="352" cy="322"/>
          </p:xfrm>
          <a:graphic>
            <a:graphicData uri="http://schemas.openxmlformats.org/presentationml/2006/ole">
              <mc:AlternateContent xmlns:mc="http://schemas.openxmlformats.org/markup-compatibility/2006">
                <mc:Choice xmlns:v="urn:schemas-microsoft-com:vml" Requires="v">
                  <p:oleObj spid="_x0000_s12835" name="Equation" r:id="rId15" imgW="126835" imgH="139518" progId="Equation.DSMT4">
                    <p:embed/>
                  </p:oleObj>
                </mc:Choice>
                <mc:Fallback>
                  <p:oleObj name="Equation" r:id="rId15"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 y="1934"/>
                          <a:ext cx="352"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7" name="Text Box 39"/>
            <p:cNvSpPr txBox="1">
              <a:spLocks noChangeArrowheads="1"/>
            </p:cNvSpPr>
            <p:nvPr/>
          </p:nvSpPr>
          <p:spPr bwMode="auto">
            <a:xfrm>
              <a:off x="1908" y="1920"/>
              <a:ext cx="21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与规定的正绕向</a:t>
              </a:r>
              <a:r>
                <a:rPr kumimoji="1" lang="zh-CN" altLang="en-US">
                  <a:solidFill>
                    <a:srgbClr val="CC0000"/>
                  </a:solidFill>
                </a:rPr>
                <a:t>相同</a:t>
              </a:r>
            </a:p>
          </p:txBody>
        </p:sp>
      </p:grpSp>
      <p:sp>
        <p:nvSpPr>
          <p:cNvPr id="166952" name="Text Box 40"/>
          <p:cNvSpPr txBox="1">
            <a:spLocks noChangeArrowheads="1"/>
          </p:cNvSpPr>
          <p:nvPr/>
        </p:nvSpPr>
        <p:spPr bwMode="auto">
          <a:xfrm>
            <a:off x="838200" y="4357688"/>
            <a:ext cx="2673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33CC33"/>
              </a:buClr>
              <a:buFontTx/>
              <a:buChar char="•"/>
            </a:pPr>
            <a:r>
              <a:rPr kumimoji="1" lang="zh-CN" altLang="en-US">
                <a:solidFill>
                  <a:srgbClr val="CC0000"/>
                </a:solidFill>
                <a:latin typeface="宋体" pitchFamily="2" charset="-122"/>
                <a:cs typeface="Times New Roman" pitchFamily="18" charset="0"/>
              </a:rPr>
              <a:t>若磁通量减少 </a:t>
            </a:r>
          </a:p>
        </p:txBody>
      </p:sp>
    </p:spTree>
    <p:extLst>
      <p:ext uri="{BB962C8B-B14F-4D97-AF65-F5344CB8AC3E}">
        <p14:creationId xmlns:p14="http://schemas.microsoft.com/office/powerpoint/2010/main" val="28276699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66944"/>
                                        </p:tgtEl>
                                        <p:attrNameLst>
                                          <p:attrName>style.visibility</p:attrName>
                                        </p:attrNameLst>
                                      </p:cBhvr>
                                      <p:to>
                                        <p:strVal val="visible"/>
                                      </p:to>
                                    </p:set>
                                    <p:animEffect transition="in" filter="slide(fromBottom)">
                                      <p:cBhvr>
                                        <p:cTn id="11" dur="500"/>
                                        <p:tgtEl>
                                          <p:spTgt spid="1669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66953"/>
                                        </p:tgtEl>
                                        <p:attrNameLst>
                                          <p:attrName>style.visibility</p:attrName>
                                        </p:attrNameLst>
                                      </p:cBhvr>
                                      <p:to>
                                        <p:strVal val="visible"/>
                                      </p:to>
                                    </p:set>
                                    <p:animEffect transition="in" filter="strips(downRight)">
                                      <p:cBhvr>
                                        <p:cTn id="16" dur="500"/>
                                        <p:tgtEl>
                                          <p:spTgt spid="1669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66946"/>
                                        </p:tgtEl>
                                        <p:attrNameLst>
                                          <p:attrName>style.visibility</p:attrName>
                                        </p:attrNameLst>
                                      </p:cBhvr>
                                      <p:to>
                                        <p:strVal val="visible"/>
                                      </p:to>
                                    </p:set>
                                    <p:animEffect transition="in" filter="wipe(up)">
                                      <p:cBhvr>
                                        <p:cTn id="21" dur="500"/>
                                        <p:tgtEl>
                                          <p:spTgt spid="1669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66952"/>
                                        </p:tgtEl>
                                        <p:attrNameLst>
                                          <p:attrName>style.visibility</p:attrName>
                                        </p:attrNameLst>
                                      </p:cBhvr>
                                      <p:to>
                                        <p:strVal val="visible"/>
                                      </p:to>
                                    </p:set>
                                    <p:animEffect transition="in" filter="slide(fromBottom)">
                                      <p:cBhvr>
                                        <p:cTn id="26" dur="500"/>
                                        <p:tgtEl>
                                          <p:spTgt spid="1669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166954"/>
                                        </p:tgtEl>
                                        <p:attrNameLst>
                                          <p:attrName>style.visibility</p:attrName>
                                        </p:attrNameLst>
                                      </p:cBhvr>
                                      <p:to>
                                        <p:strVal val="visible"/>
                                      </p:to>
                                    </p:set>
                                    <p:animEffect transition="in" filter="strips(downRight)">
                                      <p:cBhvr>
                                        <p:cTn id="31" dur="500"/>
                                        <p:tgtEl>
                                          <p:spTgt spid="1669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66949"/>
                                        </p:tgtEl>
                                        <p:attrNameLst>
                                          <p:attrName>style.visibility</p:attrName>
                                        </p:attrNameLst>
                                      </p:cBhvr>
                                      <p:to>
                                        <p:strVal val="visible"/>
                                      </p:to>
                                    </p:set>
                                    <p:animEffect transition="in" filter="wipe(up)">
                                      <p:cBhvr>
                                        <p:cTn id="36" dur="500"/>
                                        <p:tgtEl>
                                          <p:spTgt spid="166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p:bldP spid="166944" grpId="0"/>
      <p:bldP spid="1669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3"/>
          <p:cNvSpPr>
            <a:spLocks noGrp="1"/>
          </p:cNvSpPr>
          <p:nvPr>
            <p:ph type="ftr" sz="quarter" idx="10"/>
          </p:nvPr>
        </p:nvSpPr>
        <p:spPr/>
        <p:txBody>
          <a:bodyPr/>
          <a:lstStyle/>
          <a:p>
            <a:pPr>
              <a:defRPr/>
            </a:pPr>
            <a:fld id="{FBCCD65C-853F-4F05-AC22-3A3A2466CFE0}" type="slidenum">
              <a:rPr lang="en-US" altLang="zh-CN"/>
              <a:pPr>
                <a:defRPr/>
              </a:pPr>
              <a:t>2</a:t>
            </a:fld>
            <a:endParaRPr lang="en-US" altLang="zh-CN"/>
          </a:p>
        </p:txBody>
      </p:sp>
      <p:sp>
        <p:nvSpPr>
          <p:cNvPr id="2053" name="Text Box 11">
            <a:hlinkClick r:id="rId2" action="ppaction://hlinkpres?slideindex=1&amp;slidetitle="/>
          </p:cNvPr>
          <p:cNvSpPr txBox="1">
            <a:spLocks noChangeArrowheads="1"/>
          </p:cNvSpPr>
          <p:nvPr/>
        </p:nvSpPr>
        <p:spPr bwMode="auto">
          <a:xfrm>
            <a:off x="1981200" y="2190378"/>
            <a:ext cx="4752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a:solidFill>
                  <a:srgbClr val="D60093"/>
                </a:solidFill>
              </a:rPr>
              <a:t>11-1  </a:t>
            </a:r>
            <a:r>
              <a:rPr kumimoji="1" lang="zh-CN" altLang="en-US">
                <a:solidFill>
                  <a:srgbClr val="D60093"/>
                </a:solidFill>
              </a:rPr>
              <a:t>电磁感应定律</a:t>
            </a:r>
          </a:p>
        </p:txBody>
      </p:sp>
      <p:sp>
        <p:nvSpPr>
          <p:cNvPr id="2054" name="Line 12"/>
          <p:cNvSpPr>
            <a:spLocks noChangeShapeType="1"/>
          </p:cNvSpPr>
          <p:nvPr/>
        </p:nvSpPr>
        <p:spPr bwMode="auto">
          <a:xfrm>
            <a:off x="1997075" y="2780928"/>
            <a:ext cx="50387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5" name="Text Box 13">
            <a:hlinkClick r:id="rId3" action="ppaction://hlinkpres?slideindex=1&amp;slidetitle="/>
          </p:cNvPr>
          <p:cNvSpPr txBox="1">
            <a:spLocks noChangeArrowheads="1"/>
          </p:cNvSpPr>
          <p:nvPr/>
        </p:nvSpPr>
        <p:spPr bwMode="auto">
          <a:xfrm>
            <a:off x="1981200" y="3256012"/>
            <a:ext cx="5111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a:solidFill>
                  <a:srgbClr val="D60093"/>
                </a:solidFill>
              </a:rPr>
              <a:t>11-2  </a:t>
            </a:r>
            <a:r>
              <a:rPr kumimoji="1" lang="zh-CN" altLang="en-US">
                <a:solidFill>
                  <a:srgbClr val="D60093"/>
                </a:solidFill>
              </a:rPr>
              <a:t>动生电动势与感生电动势</a:t>
            </a:r>
          </a:p>
        </p:txBody>
      </p:sp>
      <p:sp>
        <p:nvSpPr>
          <p:cNvPr id="2056" name="Line 14"/>
          <p:cNvSpPr>
            <a:spLocks noChangeShapeType="1"/>
          </p:cNvSpPr>
          <p:nvPr/>
        </p:nvSpPr>
        <p:spPr bwMode="auto">
          <a:xfrm>
            <a:off x="1997075" y="3846562"/>
            <a:ext cx="50387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 name="Text Box 17">
            <a:hlinkClick r:id="rId4" action="ppaction://hlinkpres?slideindex=1&amp;slidetitle="/>
          </p:cNvPr>
          <p:cNvSpPr txBox="1">
            <a:spLocks noChangeArrowheads="1"/>
          </p:cNvSpPr>
          <p:nvPr/>
        </p:nvSpPr>
        <p:spPr bwMode="auto">
          <a:xfrm>
            <a:off x="1981200" y="4422626"/>
            <a:ext cx="4824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a:solidFill>
                  <a:srgbClr val="D60093"/>
                </a:solidFill>
              </a:rPr>
              <a:t>11-4  </a:t>
            </a:r>
            <a:r>
              <a:rPr kumimoji="1" lang="zh-CN" altLang="en-US">
                <a:solidFill>
                  <a:srgbClr val="D60093"/>
                </a:solidFill>
              </a:rPr>
              <a:t>自感应与互感应</a:t>
            </a:r>
          </a:p>
        </p:txBody>
      </p:sp>
      <p:sp>
        <p:nvSpPr>
          <p:cNvPr id="2060" name="Line 18"/>
          <p:cNvSpPr>
            <a:spLocks noChangeShapeType="1"/>
          </p:cNvSpPr>
          <p:nvPr/>
        </p:nvSpPr>
        <p:spPr bwMode="auto">
          <a:xfrm>
            <a:off x="1997075" y="5013176"/>
            <a:ext cx="50387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20</a:t>
            </a:fld>
            <a:endParaRPr lang="en-US" altLang="zh-CN">
              <a:solidFill>
                <a:srgbClr val="FFFFCC">
                  <a:lumMod val="75000"/>
                </a:srgbClr>
              </a:solidFill>
            </a:endParaRPr>
          </a:p>
        </p:txBody>
      </p:sp>
      <p:grpSp>
        <p:nvGrpSpPr>
          <p:cNvPr id="40" name="组合 39"/>
          <p:cNvGrpSpPr/>
          <p:nvPr/>
        </p:nvGrpSpPr>
        <p:grpSpPr>
          <a:xfrm>
            <a:off x="5940152" y="2396604"/>
            <a:ext cx="3113585" cy="1080000"/>
            <a:chOff x="5940152" y="1980000"/>
            <a:chExt cx="3113585" cy="1080000"/>
          </a:xfrm>
        </p:grpSpPr>
        <p:cxnSp>
          <p:nvCxnSpPr>
            <p:cNvPr id="4" name="直接箭头连接符 3"/>
            <p:cNvCxnSpPr/>
            <p:nvPr/>
          </p:nvCxnSpPr>
          <p:spPr bwMode="auto">
            <a:xfrm>
              <a:off x="5940152" y="1980000"/>
              <a:ext cx="259228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bwMode="auto">
            <a:xfrm>
              <a:off x="5940152" y="2520000"/>
              <a:ext cx="259228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箭头连接符 5"/>
            <p:cNvCxnSpPr/>
            <p:nvPr/>
          </p:nvCxnSpPr>
          <p:spPr bwMode="auto">
            <a:xfrm>
              <a:off x="5940152" y="3060000"/>
              <a:ext cx="259228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extBox 15"/>
                <p:cNvSpPr txBox="1"/>
                <p:nvPr/>
              </p:nvSpPr>
              <p:spPr>
                <a:xfrm>
                  <a:off x="8532440" y="2240853"/>
                  <a:ext cx="521297" cy="5582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𝑩</m:t>
                            </m:r>
                          </m:e>
                        </m:acc>
                      </m:oMath>
                    </m:oMathPara>
                  </a14:m>
                  <a:endParaRPr lang="zh-CN" altLang="en-US" sz="2700" i="1" dirty="0" smtClean="0">
                    <a:ea typeface="华文楷体" panose="02010600040101010101" pitchFamily="2" charset="-122"/>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8532440" y="2240853"/>
                  <a:ext cx="521297" cy="558294"/>
                </a:xfrm>
                <a:prstGeom prst="rect">
                  <a:avLst/>
                </a:prstGeom>
                <a:blipFill rotWithShape="1">
                  <a:blip r:embed="rId2"/>
                  <a:stretch>
                    <a:fillRect/>
                  </a:stretch>
                </a:blipFill>
              </p:spPr>
              <p:txBody>
                <a:bodyPr/>
                <a:lstStyle/>
                <a:p>
                  <a:r>
                    <a:rPr lang="zh-CN" altLang="en-US">
                      <a:noFill/>
                    </a:rPr>
                    <a:t> </a:t>
                  </a:r>
                </a:p>
              </p:txBody>
            </p:sp>
          </mc:Fallback>
        </mc:AlternateContent>
      </p:grpSp>
      <p:grpSp>
        <p:nvGrpSpPr>
          <p:cNvPr id="29" name="组合 28"/>
          <p:cNvGrpSpPr/>
          <p:nvPr/>
        </p:nvGrpSpPr>
        <p:grpSpPr>
          <a:xfrm>
            <a:off x="6336296" y="2262461"/>
            <a:ext cx="1332048" cy="1223103"/>
            <a:chOff x="6120272" y="3546504"/>
            <a:chExt cx="1332048" cy="1223103"/>
          </a:xfrm>
        </p:grpSpPr>
        <p:cxnSp>
          <p:nvCxnSpPr>
            <p:cNvPr id="18" name="直接连接符 17"/>
            <p:cNvCxnSpPr>
              <a:cxnSpLocks noChangeAspect="1"/>
            </p:cNvCxnSpPr>
            <p:nvPr/>
          </p:nvCxnSpPr>
          <p:spPr bwMode="auto">
            <a:xfrm flipV="1">
              <a:off x="6552320" y="3546504"/>
              <a:ext cx="900000" cy="450000"/>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V="1">
              <a:off x="6120272" y="4248504"/>
              <a:ext cx="432048" cy="216024"/>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flipV="1">
              <a:off x="6128666" y="4535595"/>
              <a:ext cx="432048" cy="216024"/>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a:cxnSpLocks noChangeAspect="1"/>
            </p:cNvCxnSpPr>
            <p:nvPr/>
          </p:nvCxnSpPr>
          <p:spPr bwMode="auto">
            <a:xfrm flipV="1">
              <a:off x="6552320" y="4319607"/>
              <a:ext cx="900000" cy="450000"/>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7452320" y="3546504"/>
              <a:ext cx="0" cy="773103"/>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6560714" y="4517607"/>
              <a:ext cx="0" cy="252000"/>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6560714" y="3996504"/>
              <a:ext cx="0" cy="252000"/>
            </a:xfrm>
            <a:prstGeom prst="line">
              <a:avLst/>
            </a:prstGeom>
            <a:solidFill>
              <a:schemeClr val="accent1"/>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组合 32"/>
          <p:cNvGrpSpPr/>
          <p:nvPr/>
        </p:nvGrpSpPr>
        <p:grpSpPr>
          <a:xfrm>
            <a:off x="7164288" y="2936604"/>
            <a:ext cx="923493" cy="814035"/>
            <a:chOff x="7164288" y="2520000"/>
            <a:chExt cx="923493" cy="814035"/>
          </a:xfrm>
        </p:grpSpPr>
        <p:cxnSp>
          <p:nvCxnSpPr>
            <p:cNvPr id="31" name="直接箭头连接符 30"/>
            <p:cNvCxnSpPr/>
            <p:nvPr/>
          </p:nvCxnSpPr>
          <p:spPr bwMode="auto">
            <a:xfrm>
              <a:off x="7164288" y="2520000"/>
              <a:ext cx="504056" cy="530972"/>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TextBox 31"/>
                <p:cNvSpPr txBox="1"/>
                <p:nvPr/>
              </p:nvSpPr>
              <p:spPr>
                <a:xfrm>
                  <a:off x="7592132" y="2826204"/>
                  <a:ext cx="49564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i="1" smtClean="0">
                                <a:solidFill>
                                  <a:srgbClr val="FF0000"/>
                                </a:solidFill>
                                <a:latin typeface="Cambria Math"/>
                                <a:ea typeface="华文楷体" panose="02010600040101010101" pitchFamily="2" charset="-122"/>
                              </a:rPr>
                            </m:ctrlPr>
                          </m:accPr>
                          <m:e>
                            <m:r>
                              <a:rPr lang="en-US" altLang="zh-CN" sz="2700" b="1" i="1" smtClean="0">
                                <a:solidFill>
                                  <a:srgbClr val="FF0000"/>
                                </a:solidFill>
                                <a:latin typeface="Cambria Math"/>
                                <a:ea typeface="华文楷体" panose="02010600040101010101" pitchFamily="2" charset="-122"/>
                              </a:rPr>
                              <m:t>𝒏</m:t>
                            </m:r>
                          </m:e>
                        </m:acc>
                      </m:oMath>
                    </m:oMathPara>
                  </a14:m>
                  <a:endParaRPr lang="zh-CN" altLang="en-US" sz="2700" dirty="0" smtClean="0">
                    <a:solidFill>
                      <a:srgbClr val="FF0000"/>
                    </a:solidFill>
                    <a:ea typeface="华文楷体" panose="02010600040101010101" pitchFamily="2" charset="-122"/>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592132" y="2826204"/>
                  <a:ext cx="495649" cy="507831"/>
                </a:xfrm>
                <a:prstGeom prst="rect">
                  <a:avLst/>
                </a:prstGeom>
                <a:blipFill rotWithShape="1">
                  <a:blip r:embed="rId3"/>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6689356" y="2504086"/>
                <a:ext cx="457176"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anose="02010600040101010101" pitchFamily="2" charset="-122"/>
                        </a:rPr>
                        <m:t>𝒓</m:t>
                      </m:r>
                    </m:oMath>
                  </m:oMathPara>
                </a14:m>
                <a:endParaRPr lang="zh-CN" altLang="en-US" sz="2700" dirty="0" smtClean="0">
                  <a:solidFill>
                    <a:srgbClr val="C00000"/>
                  </a:solidFill>
                  <a:ea typeface="华文楷体" panose="02010600040101010101" pitchFamily="2" charset="-122"/>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689356" y="2504086"/>
                <a:ext cx="457176" cy="507831"/>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876256" y="2917394"/>
                <a:ext cx="39946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anose="02010600040101010101" pitchFamily="2" charset="-122"/>
                        </a:rPr>
                        <m:t>𝒍</m:t>
                      </m:r>
                    </m:oMath>
                  </m:oMathPara>
                </a14:m>
                <a:endParaRPr lang="zh-CN" altLang="en-US" sz="2700" dirty="0" smtClean="0">
                  <a:solidFill>
                    <a:srgbClr val="C00000"/>
                  </a:solidFill>
                  <a:ea typeface="华文楷体" panose="02010600040101010101" pitchFamily="2" charset="-122"/>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876256" y="2917394"/>
                <a:ext cx="399468" cy="507831"/>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 y="620688"/>
                <a:ext cx="9144000" cy="1843325"/>
              </a:xfrm>
              <a:prstGeom prst="rect">
                <a:avLst/>
              </a:prstGeom>
              <a:noFill/>
            </p:spPr>
            <p:txBody>
              <a:bodyPr wrap="square" rtlCol="0">
                <a:spAutoFit/>
              </a:bodyPr>
              <a:lstStyle/>
              <a:p>
                <a:r>
                  <a:rPr lang="zh-CN" altLang="en-US" sz="2700" dirty="0" smtClean="0">
                    <a:solidFill>
                      <a:srgbClr val="FF0000"/>
                    </a:solidFill>
                    <a:ea typeface="华文楷体" panose="02010600040101010101" pitchFamily="2" charset="-122"/>
                  </a:rPr>
                  <a:t>例</a:t>
                </a:r>
                <a:r>
                  <a:rPr lang="en-US" altLang="zh-CN" sz="2700" dirty="0" smtClean="0">
                    <a:solidFill>
                      <a:srgbClr val="FF0000"/>
                    </a:solidFill>
                    <a:ea typeface="华文楷体" panose="02010600040101010101" pitchFamily="2" charset="-122"/>
                  </a:rPr>
                  <a:t>11.1 </a:t>
                </a:r>
                <a:r>
                  <a:rPr lang="zh-CN" altLang="en-US" sz="2700" dirty="0" smtClean="0">
                    <a:ea typeface="华文楷体" panose="02010600040101010101" pitchFamily="2" charset="-122"/>
                  </a:rPr>
                  <a:t>如图所示，空间分布着均匀磁场</a:t>
                </a:r>
                <a14:m>
                  <m:oMath xmlns:m="http://schemas.openxmlformats.org/officeDocument/2006/math">
                    <m:r>
                      <a:rPr lang="en-US" altLang="zh-CN" sz="2700" b="1" i="1" smtClean="0">
                        <a:latin typeface="Cambria Math"/>
                        <a:ea typeface="华文楷体" panose="02010600040101010101" pitchFamily="2" charset="-122"/>
                      </a:rPr>
                      <m:t>𝑩</m:t>
                    </m:r>
                    <m:r>
                      <a:rPr lang="en-US" altLang="zh-CN" sz="2700" b="1" i="1" smtClean="0">
                        <a:latin typeface="Cambria Math"/>
                        <a:ea typeface="华文楷体" panose="02010600040101010101" pitchFamily="2" charset="-122"/>
                      </a:rPr>
                      <m:t>=</m:t>
                    </m:r>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𝑩</m:t>
                        </m:r>
                      </m:e>
                      <m:sub>
                        <m:r>
                          <a:rPr lang="en-US" altLang="zh-CN" sz="2700" b="1" i="1" smtClean="0">
                            <a:latin typeface="Cambria Math"/>
                            <a:ea typeface="华文楷体" panose="02010600040101010101" pitchFamily="2" charset="-122"/>
                          </a:rPr>
                          <m:t>𝟎</m:t>
                        </m:r>
                      </m:sub>
                    </m:sSub>
                    <m:func>
                      <m:funcPr>
                        <m:ctrlPr>
                          <a:rPr lang="en-US" altLang="zh-CN" sz="2700" b="1" i="1" smtClean="0">
                            <a:latin typeface="Cambria Math"/>
                            <a:ea typeface="华文楷体" panose="02010600040101010101" pitchFamily="2" charset="-122"/>
                          </a:rPr>
                        </m:ctrlPr>
                      </m:funcPr>
                      <m:fName>
                        <m:r>
                          <m:rPr>
                            <m:sty m:val="p"/>
                          </m:rPr>
                          <a:rPr lang="en-US" altLang="zh-CN" sz="2700" b="0" i="0" smtClean="0">
                            <a:latin typeface="Cambria Math"/>
                            <a:ea typeface="华文楷体" panose="02010600040101010101" pitchFamily="2" charset="-122"/>
                          </a:rPr>
                          <m:t>sin</m:t>
                        </m:r>
                      </m:fName>
                      <m:e>
                        <m:r>
                          <a:rPr lang="zh-CN" altLang="en-US" sz="2700" b="0" i="1" smtClean="0">
                            <a:latin typeface="Cambria Math"/>
                            <a:ea typeface="华文楷体" panose="02010600040101010101" pitchFamily="2" charset="-122"/>
                          </a:rPr>
                          <m:t>𝝎</m:t>
                        </m:r>
                        <m:r>
                          <a:rPr lang="en-US" altLang="zh-CN" sz="2700" b="1" i="1" smtClean="0">
                            <a:latin typeface="Cambria Math"/>
                            <a:ea typeface="华文楷体" panose="02010600040101010101" pitchFamily="2" charset="-122"/>
                          </a:rPr>
                          <m:t>𝒕</m:t>
                        </m:r>
                      </m:e>
                    </m:func>
                  </m:oMath>
                </a14:m>
                <a:r>
                  <a:rPr lang="en-US" altLang="zh-CN" sz="2700" dirty="0" smtClean="0">
                    <a:ea typeface="华文楷体" panose="02010600040101010101" pitchFamily="2" charset="-122"/>
                  </a:rPr>
                  <a:t>. </a:t>
                </a:r>
                <a:r>
                  <a:rPr lang="zh-CN" altLang="en-US" sz="2700" dirty="0" smtClean="0">
                    <a:ea typeface="华文楷体" panose="02010600040101010101" pitchFamily="2" charset="-122"/>
                  </a:rPr>
                  <a:t>一旋转半径为</a:t>
                </a:r>
                <a14:m>
                  <m:oMath xmlns:m="http://schemas.openxmlformats.org/officeDocument/2006/math">
                    <m:r>
                      <a:rPr lang="en-US" altLang="zh-CN" sz="2700" b="1" i="1" smtClean="0">
                        <a:latin typeface="Cambria Math"/>
                        <a:ea typeface="华文楷体" panose="02010600040101010101" pitchFamily="2" charset="-122"/>
                      </a:rPr>
                      <m:t>𝒓</m:t>
                    </m:r>
                  </m:oMath>
                </a14:m>
                <a:r>
                  <a:rPr lang="zh-CN" altLang="en-US" sz="2700" dirty="0" smtClean="0">
                    <a:ea typeface="华文楷体" panose="02010600040101010101" pitchFamily="2" charset="-122"/>
                  </a:rPr>
                  <a:t>、长为</a:t>
                </a:r>
                <a14:m>
                  <m:oMath xmlns:m="http://schemas.openxmlformats.org/officeDocument/2006/math">
                    <m:r>
                      <a:rPr lang="en-US" altLang="zh-CN" sz="2700" b="1" i="1" smtClean="0">
                        <a:latin typeface="Cambria Math"/>
                        <a:ea typeface="华文楷体" panose="02010600040101010101" pitchFamily="2" charset="-122"/>
                      </a:rPr>
                      <m:t>𝒍</m:t>
                    </m:r>
                  </m:oMath>
                </a14:m>
                <a:r>
                  <a:rPr lang="zh-CN" altLang="en-US" sz="2700" dirty="0" smtClean="0">
                    <a:ea typeface="华文楷体" panose="02010600040101010101" pitchFamily="2" charset="-122"/>
                  </a:rPr>
                  <a:t>的矩形导体线圈以匀角速度</a:t>
                </a:r>
                <a14:m>
                  <m:oMath xmlns:m="http://schemas.openxmlformats.org/officeDocument/2006/math">
                    <m:r>
                      <a:rPr lang="zh-CN" altLang="en-US" sz="2700" i="1" smtClean="0">
                        <a:latin typeface="Cambria Math"/>
                        <a:ea typeface="华文楷体" panose="02010600040101010101" pitchFamily="2" charset="-122"/>
                      </a:rPr>
                      <m:t>𝝎</m:t>
                    </m:r>
                  </m:oMath>
                </a14:m>
                <a:r>
                  <a:rPr lang="zh-CN" altLang="en-US" sz="2700" dirty="0" smtClean="0">
                    <a:ea typeface="华文楷体" panose="02010600040101010101" pitchFamily="2" charset="-122"/>
                  </a:rPr>
                  <a:t>绕与磁场垂直的轴</a:t>
                </a:r>
                <a14:m>
                  <m:oMath xmlns:m="http://schemas.openxmlformats.org/officeDocument/2006/math">
                    <m:r>
                      <a:rPr lang="en-US" altLang="zh-CN" sz="2700" b="1" i="1" smtClean="0">
                        <a:latin typeface="Cambria Math"/>
                        <a:ea typeface="华文楷体" panose="02010600040101010101" pitchFamily="2" charset="-122"/>
                      </a:rPr>
                      <m:t>𝑶</m:t>
                    </m:r>
                    <m:sSup>
                      <m:sSupPr>
                        <m:ctrlPr>
                          <a:rPr lang="en-US" altLang="zh-CN" sz="2700" b="1" i="1" smtClean="0">
                            <a:latin typeface="Cambria Math"/>
                            <a:ea typeface="华文楷体" panose="02010600040101010101" pitchFamily="2" charset="-122"/>
                          </a:rPr>
                        </m:ctrlPr>
                      </m:sSupPr>
                      <m:e>
                        <m:r>
                          <a:rPr lang="en-US" altLang="zh-CN" sz="2700" b="1" i="1" smtClean="0">
                            <a:latin typeface="Cambria Math"/>
                            <a:ea typeface="华文楷体" panose="02010600040101010101" pitchFamily="2" charset="-122"/>
                          </a:rPr>
                          <m:t>𝑶</m:t>
                        </m:r>
                      </m:e>
                      <m:sup>
                        <m:r>
                          <a:rPr lang="en-US" altLang="zh-CN" sz="2700" b="1" i="1" smtClean="0">
                            <a:latin typeface="Cambria Math"/>
                            <a:ea typeface="华文楷体" panose="02010600040101010101" pitchFamily="2" charset="-122"/>
                          </a:rPr>
                          <m:t>′</m:t>
                        </m:r>
                      </m:sup>
                    </m:sSup>
                  </m:oMath>
                </a14:m>
                <a:r>
                  <a:rPr lang="zh-CN" altLang="en-US" sz="2700" dirty="0" smtClean="0">
                    <a:ea typeface="华文楷体" panose="02010600040101010101" pitchFamily="2" charset="-122"/>
                  </a:rPr>
                  <a:t>旋转，</a:t>
                </a:r>
                <a14:m>
                  <m:oMath xmlns:m="http://schemas.openxmlformats.org/officeDocument/2006/math">
                    <m:r>
                      <a:rPr lang="en-US" altLang="zh-CN" sz="2700" b="1" i="1" smtClean="0">
                        <a:latin typeface="Cambria Math"/>
                        <a:ea typeface="华文楷体" panose="02010600040101010101" pitchFamily="2" charset="-122"/>
                      </a:rPr>
                      <m:t>𝒕</m:t>
                    </m:r>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𝟎</m:t>
                    </m:r>
                  </m:oMath>
                </a14:m>
                <a:r>
                  <a:rPr lang="zh-CN" altLang="en-US" sz="2700" dirty="0" smtClean="0">
                    <a:ea typeface="华文楷体" panose="02010600040101010101" pitchFamily="2" charset="-122"/>
                  </a:rPr>
                  <a:t>时刻线圈的法向</a:t>
                </a:r>
                <a14:m>
                  <m:oMath xmlns:m="http://schemas.openxmlformats.org/officeDocument/2006/math">
                    <m:acc>
                      <m:accPr>
                        <m:chr m:val="⃑"/>
                        <m:ctrlPr>
                          <a:rPr lang="zh-CN" altLang="en-US"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𝒏</m:t>
                        </m:r>
                      </m:e>
                    </m:acc>
                  </m:oMath>
                </a14:m>
                <a:r>
                  <a:rPr lang="zh-CN" altLang="en-US" sz="2700" dirty="0" smtClean="0">
                    <a:ea typeface="华文楷体" panose="02010600040101010101" pitchFamily="2" charset="-122"/>
                  </a:rPr>
                  <a:t>与</a:t>
                </a:r>
                <a14:m>
                  <m:oMath xmlns:m="http://schemas.openxmlformats.org/officeDocument/2006/math">
                    <m:acc>
                      <m:accPr>
                        <m:chr m:val="⃑"/>
                        <m:ctrlPr>
                          <a:rPr lang="zh-CN" altLang="en-US" sz="2700" i="1" dirty="0" smtClean="0">
                            <a:latin typeface="Cambria Math"/>
                            <a:ea typeface="华文楷体" panose="02010600040101010101" pitchFamily="2" charset="-122"/>
                          </a:rPr>
                        </m:ctrlPr>
                      </m:accPr>
                      <m:e>
                        <m:r>
                          <a:rPr lang="en-US" altLang="zh-CN" sz="2700" b="1" i="1" dirty="0" smtClean="0">
                            <a:latin typeface="Cambria Math"/>
                            <a:ea typeface="华文楷体" panose="02010600040101010101" pitchFamily="2" charset="-122"/>
                          </a:rPr>
                          <m:t>𝑩</m:t>
                        </m:r>
                      </m:e>
                    </m:acc>
                  </m:oMath>
                </a14:m>
                <a:r>
                  <a:rPr lang="zh-CN" altLang="en-US" sz="2700" dirty="0" smtClean="0">
                    <a:ea typeface="华文楷体" panose="02010600040101010101" pitchFamily="2" charset="-122"/>
                  </a:rPr>
                  <a:t>之间的夹角</a:t>
                </a:r>
                <a14:m>
                  <m:oMath xmlns:m="http://schemas.openxmlformats.org/officeDocument/2006/math">
                    <m:sSub>
                      <m:sSubPr>
                        <m:ctrlPr>
                          <a:rPr lang="en-US" altLang="zh-CN" sz="2700" i="1" smtClean="0">
                            <a:latin typeface="Cambria Math"/>
                            <a:ea typeface="华文楷体" panose="02010600040101010101" pitchFamily="2" charset="-122"/>
                          </a:rPr>
                        </m:ctrlPr>
                      </m:sSubPr>
                      <m:e>
                        <m:r>
                          <a:rPr lang="zh-CN" altLang="en-US" sz="2700" i="1" smtClean="0">
                            <a:latin typeface="Cambria Math"/>
                            <a:ea typeface="华文楷体" panose="02010600040101010101" pitchFamily="2" charset="-122"/>
                          </a:rPr>
                          <m:t>𝝋</m:t>
                        </m:r>
                      </m:e>
                      <m:sub>
                        <m:r>
                          <a:rPr lang="en-US" altLang="zh-CN" sz="2700" b="1" i="1" smtClean="0">
                            <a:latin typeface="Cambria Math"/>
                            <a:ea typeface="华文楷体" panose="02010600040101010101" pitchFamily="2" charset="-122"/>
                          </a:rPr>
                          <m:t>𝟎</m:t>
                        </m:r>
                      </m:sub>
                    </m:sSub>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𝟎</m:t>
                    </m:r>
                  </m:oMath>
                </a14:m>
                <a:r>
                  <a:rPr lang="en-US" altLang="zh-CN" sz="2700" dirty="0" smtClean="0">
                    <a:ea typeface="华文楷体" panose="02010600040101010101" pitchFamily="2" charset="-122"/>
                  </a:rPr>
                  <a:t>.</a:t>
                </a:r>
                <a:r>
                  <a:rPr lang="zh-CN" altLang="en-US" sz="2700" dirty="0" smtClean="0">
                    <a:ea typeface="华文楷体" panose="02010600040101010101" pitchFamily="2" charset="-122"/>
                  </a:rPr>
                  <a:t> 求：线圈中的感应电动势</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 y="620688"/>
                <a:ext cx="9144000" cy="1843325"/>
              </a:xfrm>
              <a:prstGeom prst="rect">
                <a:avLst/>
              </a:prstGeom>
              <a:blipFill rotWithShape="1">
                <a:blip r:embed="rId6"/>
                <a:stretch>
                  <a:fillRect l="-1200" t="-3642" b="-5960"/>
                </a:stretch>
              </a:blipFill>
            </p:spPr>
            <p:txBody>
              <a:bodyPr/>
              <a:lstStyle/>
              <a:p>
                <a:r>
                  <a:rPr lang="zh-CN" altLang="en-US">
                    <a:noFill/>
                  </a:rPr>
                  <a:t> </a:t>
                </a:r>
              </a:p>
            </p:txBody>
          </p:sp>
        </mc:Fallback>
      </mc:AlternateContent>
      <p:grpSp>
        <p:nvGrpSpPr>
          <p:cNvPr id="45" name="组合 44"/>
          <p:cNvGrpSpPr/>
          <p:nvPr/>
        </p:nvGrpSpPr>
        <p:grpSpPr>
          <a:xfrm>
            <a:off x="5364088" y="1979629"/>
            <a:ext cx="3504619" cy="1953427"/>
            <a:chOff x="5364088" y="1979629"/>
            <a:chExt cx="3504619" cy="1953427"/>
          </a:xfrm>
        </p:grpSpPr>
        <p:grpSp>
          <p:nvGrpSpPr>
            <p:cNvPr id="39" name="组合 38"/>
            <p:cNvGrpSpPr/>
            <p:nvPr/>
          </p:nvGrpSpPr>
          <p:grpSpPr>
            <a:xfrm>
              <a:off x="5364088" y="1979629"/>
              <a:ext cx="3504619" cy="1953427"/>
              <a:chOff x="5364088" y="1563025"/>
              <a:chExt cx="3504619" cy="1953427"/>
            </a:xfrm>
          </p:grpSpPr>
          <p:cxnSp>
            <p:nvCxnSpPr>
              <p:cNvPr id="36" name="直接连接符 35"/>
              <p:cNvCxnSpPr>
                <a:cxnSpLocks noChangeAspect="1"/>
              </p:cNvCxnSpPr>
              <p:nvPr/>
            </p:nvCxnSpPr>
            <p:spPr bwMode="auto">
              <a:xfrm flipV="1">
                <a:off x="5725990" y="1872857"/>
                <a:ext cx="2700000" cy="1350000"/>
              </a:xfrm>
              <a:prstGeom prst="line">
                <a:avLst/>
              </a:prstGeom>
              <a:solidFill>
                <a:schemeClr val="accent1"/>
              </a:solidFill>
              <a:ln w="19050" cap="flat" cmpd="sng" algn="ctr">
                <a:solidFill>
                  <a:srgbClr val="00B050"/>
                </a:solidFill>
                <a:prstDash val="lgDashDot"/>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7" name="TextBox 36"/>
                  <p:cNvSpPr txBox="1"/>
                  <p:nvPr/>
                </p:nvSpPr>
                <p:spPr>
                  <a:xfrm>
                    <a:off x="5364088" y="3008621"/>
                    <a:ext cx="524503"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00B050"/>
                              </a:solidFill>
                              <a:latin typeface="Cambria Math"/>
                              <a:ea typeface="华文楷体" panose="02010600040101010101" pitchFamily="2" charset="-122"/>
                            </a:rPr>
                            <m:t>𝑶</m:t>
                          </m:r>
                        </m:oMath>
                      </m:oMathPara>
                    </a14:m>
                    <a:endParaRPr lang="zh-CN" altLang="en-US" sz="2700" dirty="0" smtClean="0">
                      <a:solidFill>
                        <a:srgbClr val="00B050"/>
                      </a:solidFill>
                      <a:ea typeface="华文楷体" panose="02010600040101010101" pitchFamily="2" charset="-122"/>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364088" y="3008621"/>
                    <a:ext cx="524503" cy="507831"/>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240073" y="1563025"/>
                    <a:ext cx="62863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700" i="1" smtClean="0">
                                  <a:solidFill>
                                    <a:srgbClr val="00B050"/>
                                  </a:solidFill>
                                  <a:latin typeface="Cambria Math"/>
                                  <a:ea typeface="华文楷体" panose="02010600040101010101" pitchFamily="2" charset="-122"/>
                                </a:rPr>
                              </m:ctrlPr>
                            </m:sSupPr>
                            <m:e>
                              <m:r>
                                <a:rPr lang="en-US" altLang="zh-CN" sz="2700" b="1" i="1" smtClean="0">
                                  <a:solidFill>
                                    <a:srgbClr val="00B050"/>
                                  </a:solidFill>
                                  <a:latin typeface="Cambria Math"/>
                                  <a:ea typeface="华文楷体" panose="02010600040101010101" pitchFamily="2" charset="-122"/>
                                </a:rPr>
                                <m:t>𝑶</m:t>
                              </m:r>
                            </m:e>
                            <m:sup>
                              <m:r>
                                <a:rPr lang="en-US" altLang="zh-CN" sz="2700" b="1" i="1" smtClean="0">
                                  <a:solidFill>
                                    <a:srgbClr val="00B050"/>
                                  </a:solidFill>
                                  <a:latin typeface="Cambria Math"/>
                                  <a:ea typeface="华文楷体" panose="02010600040101010101" pitchFamily="2" charset="-122"/>
                                </a:rPr>
                                <m:t>′</m:t>
                              </m:r>
                            </m:sup>
                          </m:sSup>
                        </m:oMath>
                      </m:oMathPara>
                    </a14:m>
                    <a:endParaRPr lang="zh-CN" altLang="en-US" sz="2700" dirty="0" smtClean="0">
                      <a:ea typeface="华文楷体" panose="02010600040101010101" pitchFamily="2" charset="-122"/>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240073" y="1563025"/>
                    <a:ext cx="628634" cy="507831"/>
                  </a:xfrm>
                  <a:prstGeom prst="rect">
                    <a:avLst/>
                  </a:prstGeom>
                  <a:blipFill rotWithShape="1">
                    <a:blip r:embed="rId8"/>
                    <a:stretch>
                      <a:fillRect/>
                    </a:stretch>
                  </a:blipFill>
                </p:spPr>
                <p:txBody>
                  <a:bodyPr/>
                  <a:lstStyle/>
                  <a:p>
                    <a:r>
                      <a:rPr lang="zh-CN" altLang="en-US">
                        <a:noFill/>
                      </a:rPr>
                      <a:t> </a:t>
                    </a:r>
                  </a:p>
                </p:txBody>
              </p:sp>
            </mc:Fallback>
          </mc:AlternateContent>
        </p:grpSp>
        <p:grpSp>
          <p:nvGrpSpPr>
            <p:cNvPr id="44" name="组合 43"/>
            <p:cNvGrpSpPr/>
            <p:nvPr/>
          </p:nvGrpSpPr>
          <p:grpSpPr>
            <a:xfrm>
              <a:off x="7810524" y="2273015"/>
              <a:ext cx="865932" cy="583696"/>
              <a:chOff x="7810524" y="2273015"/>
              <a:chExt cx="865932" cy="583696"/>
            </a:xfrm>
          </p:grpSpPr>
          <p:sp>
            <p:nvSpPr>
              <p:cNvPr id="42" name="弧形 41"/>
              <p:cNvSpPr/>
              <p:nvPr/>
            </p:nvSpPr>
            <p:spPr bwMode="auto">
              <a:xfrm rot="1591150">
                <a:off x="7810524" y="2273015"/>
                <a:ext cx="488025" cy="488025"/>
              </a:xfrm>
              <a:prstGeom prst="arc">
                <a:avLst>
                  <a:gd name="adj1" fmla="val 13104246"/>
                  <a:gd name="adj2" fmla="val 0"/>
                </a:avLst>
              </a:prstGeom>
              <a:noFill/>
              <a:ln w="19050" cap="flat" cmpd="sng" algn="ctr">
                <a:solidFill>
                  <a:srgbClr val="FF0000"/>
                </a:solidFill>
                <a:prstDash val="solid"/>
                <a:round/>
                <a:headEnd type="arrow" w="med" len="med"/>
                <a:tailEnd type="none"/>
              </a:ln>
              <a:effectLst/>
              <a:extLst/>
            </p:spPr>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8127909" y="2348880"/>
                    <a:ext cx="548547"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700" i="1" smtClean="0">
                              <a:solidFill>
                                <a:srgbClr val="FF0000"/>
                              </a:solidFill>
                              <a:latin typeface="Cambria Math"/>
                              <a:ea typeface="华文楷体" panose="02010600040101010101" pitchFamily="2" charset="-122"/>
                            </a:rPr>
                            <m:t>𝝎</m:t>
                          </m:r>
                        </m:oMath>
                      </m:oMathPara>
                    </a14:m>
                    <a:endParaRPr lang="zh-CN" altLang="en-US" sz="2700" dirty="0" smtClean="0">
                      <a:solidFill>
                        <a:srgbClr val="FF0000"/>
                      </a:solidFill>
                      <a:ea typeface="华文楷体" panose="02010600040101010101" pitchFamily="2" charset="-122"/>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8127909" y="2348880"/>
                    <a:ext cx="548547" cy="507831"/>
                  </a:xfrm>
                  <a:prstGeom prst="rect">
                    <a:avLst/>
                  </a:prstGeom>
                  <a:blipFill rotWithShape="1">
                    <a:blip r:embed="rId9"/>
                    <a:stretch>
                      <a:fillRect/>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46" name="TextBox 45"/>
              <p:cNvSpPr txBox="1"/>
              <p:nvPr/>
            </p:nvSpPr>
            <p:spPr>
              <a:xfrm>
                <a:off x="1" y="2590402"/>
                <a:ext cx="5864106" cy="558294"/>
              </a:xfrm>
              <a:prstGeom prst="rect">
                <a:avLst/>
              </a:prstGeom>
              <a:noFill/>
            </p:spPr>
            <p:txBody>
              <a:bodyPr wrap="none" rtlCol="0">
                <a:spAutoFit/>
              </a:bodyPr>
              <a:lstStyle/>
              <a:p>
                <a:r>
                  <a:rPr lang="zh-CN" altLang="en-US" sz="2700" dirty="0" smtClean="0">
                    <a:solidFill>
                      <a:srgbClr val="FF0000"/>
                    </a:solidFill>
                    <a:ea typeface="华文楷体" panose="02010600040101010101" pitchFamily="2" charset="-122"/>
                  </a:rPr>
                  <a:t>解</a:t>
                </a:r>
                <a:r>
                  <a:rPr lang="zh-CN" altLang="en-US" sz="2700" dirty="0" smtClean="0">
                    <a:ea typeface="华文楷体" panose="02010600040101010101" pitchFamily="2" charset="-122"/>
                  </a:rPr>
                  <a:t>：设</a:t>
                </a:r>
                <a14:m>
                  <m:oMath xmlns:m="http://schemas.openxmlformats.org/officeDocument/2006/math">
                    <m:r>
                      <a:rPr lang="zh-CN" altLang="en-US" sz="2700" i="1" smtClean="0">
                        <a:latin typeface="Cambria Math"/>
                        <a:ea typeface="华文楷体" panose="02010600040101010101" pitchFamily="2" charset="-122"/>
                      </a:rPr>
                      <m:t>𝝋</m:t>
                    </m:r>
                  </m:oMath>
                </a14:m>
                <a:r>
                  <a:rPr lang="zh-CN" altLang="en-US" sz="2700" dirty="0" smtClean="0">
                    <a:ea typeface="华文楷体" panose="02010600040101010101" pitchFamily="2" charset="-122"/>
                  </a:rPr>
                  <a:t>表示</a:t>
                </a:r>
                <a:r>
                  <a:rPr lang="en-US" altLang="zh-CN" sz="2700" i="1" dirty="0" smtClean="0">
                    <a:ea typeface="华文楷体" panose="02010600040101010101" pitchFamily="2" charset="-122"/>
                  </a:rPr>
                  <a:t>t</a:t>
                </a:r>
                <a:r>
                  <a:rPr lang="zh-CN" altLang="en-US" sz="2700" dirty="0" smtClean="0">
                    <a:ea typeface="华文楷体" panose="02010600040101010101" pitchFamily="2" charset="-122"/>
                  </a:rPr>
                  <a:t>时刻</a:t>
                </a:r>
                <a14:m>
                  <m:oMath xmlns:m="http://schemas.openxmlformats.org/officeDocument/2006/math">
                    <m:acc>
                      <m:accPr>
                        <m:chr m:val="⃑"/>
                        <m:ctrlPr>
                          <a:rPr lang="zh-CN" altLang="en-US" sz="2700" i="1">
                            <a:latin typeface="Cambria Math"/>
                            <a:ea typeface="华文楷体" panose="02010600040101010101" pitchFamily="2" charset="-122"/>
                          </a:rPr>
                        </m:ctrlPr>
                      </m:accPr>
                      <m:e>
                        <m:r>
                          <a:rPr lang="en-US" altLang="zh-CN" sz="2700" i="1">
                            <a:latin typeface="Cambria Math"/>
                            <a:ea typeface="华文楷体" panose="02010600040101010101" pitchFamily="2" charset="-122"/>
                          </a:rPr>
                          <m:t>𝒏</m:t>
                        </m:r>
                      </m:e>
                    </m:acc>
                  </m:oMath>
                </a14:m>
                <a:r>
                  <a:rPr lang="zh-CN" altLang="en-US" sz="2700" dirty="0">
                    <a:ea typeface="华文楷体" panose="02010600040101010101" pitchFamily="2" charset="-122"/>
                  </a:rPr>
                  <a:t>与</a:t>
                </a:r>
                <a14:m>
                  <m:oMath xmlns:m="http://schemas.openxmlformats.org/officeDocument/2006/math">
                    <m:acc>
                      <m:accPr>
                        <m:chr m:val="⃑"/>
                        <m:ctrlPr>
                          <a:rPr lang="zh-CN" altLang="en-US" sz="2700" i="1" dirty="0">
                            <a:latin typeface="Cambria Math"/>
                            <a:ea typeface="华文楷体" panose="02010600040101010101" pitchFamily="2" charset="-122"/>
                          </a:rPr>
                        </m:ctrlPr>
                      </m:accPr>
                      <m:e>
                        <m:r>
                          <a:rPr lang="en-US" altLang="zh-CN" sz="2700" i="1" dirty="0">
                            <a:latin typeface="Cambria Math"/>
                            <a:ea typeface="华文楷体" panose="02010600040101010101" pitchFamily="2" charset="-122"/>
                          </a:rPr>
                          <m:t>𝑩</m:t>
                        </m:r>
                      </m:e>
                    </m:acc>
                  </m:oMath>
                </a14:m>
                <a:r>
                  <a:rPr lang="zh-CN" altLang="en-US" sz="2700" dirty="0" smtClean="0">
                    <a:ea typeface="华文楷体" panose="02010600040101010101" pitchFamily="2" charset="-122"/>
                  </a:rPr>
                  <a:t>之间的夹角，</a:t>
                </a:r>
              </a:p>
            </p:txBody>
          </p:sp>
        </mc:Choice>
        <mc:Fallback xmlns="">
          <p:sp>
            <p:nvSpPr>
              <p:cNvPr id="46" name="TextBox 45"/>
              <p:cNvSpPr txBox="1">
                <a:spLocks noRot="1" noChangeAspect="1" noMove="1" noResize="1" noEditPoints="1" noAdjustHandles="1" noChangeArrowheads="1" noChangeShapeType="1" noTextEdit="1"/>
              </p:cNvSpPr>
              <p:nvPr/>
            </p:nvSpPr>
            <p:spPr>
              <a:xfrm>
                <a:off x="1" y="2590402"/>
                <a:ext cx="5864106" cy="558294"/>
              </a:xfrm>
              <a:prstGeom prst="rect">
                <a:avLst/>
              </a:prstGeom>
              <a:blipFill rotWithShape="1">
                <a:blip r:embed="rId10"/>
                <a:stretch>
                  <a:fillRect l="-1871" t="-2174" r="-1247" b="-282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403648" y="3137193"/>
                <a:ext cx="2244461"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700" i="1" smtClean="0">
                          <a:latin typeface="Cambria Math"/>
                          <a:ea typeface="华文楷体" panose="02010600040101010101" pitchFamily="2" charset="-122"/>
                        </a:rPr>
                        <m:t>𝝋</m:t>
                      </m:r>
                      <m:r>
                        <a:rPr lang="en-US" altLang="zh-CN" sz="2700" b="1" i="1" smtClean="0">
                          <a:latin typeface="Cambria Math"/>
                          <a:ea typeface="华文楷体" panose="02010600040101010101" pitchFamily="2" charset="-122"/>
                        </a:rPr>
                        <m:t>=</m:t>
                      </m:r>
                      <m:sSub>
                        <m:sSubPr>
                          <m:ctrlPr>
                            <a:rPr lang="en-US" altLang="zh-CN" sz="2700" b="1" i="1" smtClean="0">
                              <a:latin typeface="Cambria Math"/>
                              <a:ea typeface="华文楷体" panose="02010600040101010101" pitchFamily="2" charset="-122"/>
                            </a:rPr>
                          </m:ctrlPr>
                        </m:sSubPr>
                        <m:e>
                          <m:r>
                            <a:rPr lang="zh-CN" altLang="en-US" sz="2700" b="1" i="1" smtClean="0">
                              <a:latin typeface="Cambria Math"/>
                              <a:ea typeface="华文楷体" panose="02010600040101010101" pitchFamily="2" charset="-122"/>
                            </a:rPr>
                            <m:t>𝝋</m:t>
                          </m:r>
                        </m:e>
                        <m:sub>
                          <m:r>
                            <a:rPr lang="en-US" altLang="zh-CN" sz="2700" b="1" i="1" smtClean="0">
                              <a:latin typeface="Cambria Math"/>
                              <a:ea typeface="华文楷体" panose="02010600040101010101" pitchFamily="2" charset="-122"/>
                            </a:rPr>
                            <m:t>𝟎</m:t>
                          </m:r>
                        </m:sub>
                      </m:sSub>
                      <m:r>
                        <a:rPr lang="en-US" altLang="zh-CN" sz="2700" b="1" i="1" smtClean="0">
                          <a:latin typeface="Cambria Math"/>
                          <a:ea typeface="华文楷体" panose="02010600040101010101" pitchFamily="2" charset="-122"/>
                        </a:rPr>
                        <m:t>+</m:t>
                      </m:r>
                      <m:r>
                        <a:rPr lang="zh-CN" altLang="en-US" sz="2700" b="1" i="1" smtClean="0">
                          <a:latin typeface="Cambria Math"/>
                          <a:ea typeface="华文楷体" panose="02010600040101010101" pitchFamily="2" charset="-122"/>
                        </a:rPr>
                        <m:t>𝝎</m:t>
                      </m:r>
                      <m:r>
                        <a:rPr lang="en-US" altLang="zh-CN" sz="2700" b="1" i="1" smtClean="0">
                          <a:latin typeface="Cambria Math"/>
                          <a:ea typeface="华文楷体" panose="02010600040101010101" pitchFamily="2" charset="-122"/>
                        </a:rPr>
                        <m:t>𝒕</m:t>
                      </m:r>
                    </m:oMath>
                  </m:oMathPara>
                </a14:m>
                <a:endParaRPr lang="zh-CN" altLang="en-US" sz="2700" dirty="0" smtClean="0">
                  <a:ea typeface="华文楷体" panose="02010600040101010101" pitchFamily="2" charset="-122"/>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403648" y="3137193"/>
                <a:ext cx="2244461" cy="507831"/>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451307" y="3137193"/>
                <a:ext cx="1048685"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m:t>
                      </m:r>
                      <m:r>
                        <a:rPr lang="zh-CN" altLang="en-US" sz="2700" b="1" i="1" smtClean="0">
                          <a:latin typeface="Cambria Math"/>
                          <a:ea typeface="华文楷体" panose="02010600040101010101" pitchFamily="2" charset="-122"/>
                        </a:rPr>
                        <m:t>𝝎</m:t>
                      </m:r>
                      <m:r>
                        <a:rPr lang="en-US" altLang="zh-CN" sz="2700" b="1" i="1" smtClean="0">
                          <a:latin typeface="Cambria Math"/>
                          <a:ea typeface="华文楷体" panose="02010600040101010101" pitchFamily="2" charset="-122"/>
                        </a:rPr>
                        <m:t>𝒕</m:t>
                      </m:r>
                    </m:oMath>
                  </m:oMathPara>
                </a14:m>
                <a:endParaRPr lang="zh-CN" altLang="en-US" sz="2700" dirty="0" smtClean="0">
                  <a:ea typeface="华文楷体" panose="02010600040101010101" pitchFamily="2" charset="-122"/>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451307" y="3137193"/>
                <a:ext cx="1048685" cy="507831"/>
              </a:xfrm>
              <a:prstGeom prst="rect">
                <a:avLst/>
              </a:prstGeom>
              <a:blipFill rotWithShape="1">
                <a:blip r:embed="rId12"/>
                <a:stretch>
                  <a:fillRect/>
                </a:stretch>
              </a:blipFill>
            </p:spPr>
            <p:txBody>
              <a:bodyPr/>
              <a:lstStyle/>
              <a:p>
                <a:r>
                  <a:rPr lang="zh-CN" altLang="en-US">
                    <a:noFill/>
                  </a:rPr>
                  <a:t> </a:t>
                </a:r>
              </a:p>
            </p:txBody>
          </p:sp>
        </mc:Fallback>
      </mc:AlternateContent>
      <p:sp>
        <p:nvSpPr>
          <p:cNvPr id="49" name="TextBox 48"/>
          <p:cNvSpPr txBox="1"/>
          <p:nvPr/>
        </p:nvSpPr>
        <p:spPr>
          <a:xfrm>
            <a:off x="358272" y="3768643"/>
            <a:ext cx="5147563" cy="507831"/>
          </a:xfrm>
          <a:prstGeom prst="rect">
            <a:avLst/>
          </a:prstGeom>
          <a:noFill/>
        </p:spPr>
        <p:txBody>
          <a:bodyPr wrap="none" rtlCol="0">
            <a:spAutoFit/>
          </a:bodyPr>
          <a:lstStyle/>
          <a:p>
            <a:r>
              <a:rPr lang="en-US" altLang="zh-CN" sz="2700" i="1" dirty="0" smtClean="0">
                <a:ea typeface="华文楷体" panose="02010600040101010101" pitchFamily="2" charset="-122"/>
              </a:rPr>
              <a:t>t</a:t>
            </a:r>
            <a:r>
              <a:rPr lang="zh-CN" altLang="en-US" sz="2700" dirty="0" smtClean="0">
                <a:ea typeface="华文楷体" panose="02010600040101010101" pitchFamily="2" charset="-122"/>
              </a:rPr>
              <a:t>时刻通过矩形导体线圈的磁通量</a:t>
            </a:r>
          </a:p>
        </p:txBody>
      </p:sp>
      <mc:AlternateContent xmlns:mc="http://schemas.openxmlformats.org/markup-compatibility/2006" xmlns:a14="http://schemas.microsoft.com/office/drawing/2010/main">
        <mc:Choice Requires="a14">
          <p:sp>
            <p:nvSpPr>
              <p:cNvPr id="50" name="TextBox 49"/>
              <p:cNvSpPr txBox="1"/>
              <p:nvPr/>
            </p:nvSpPr>
            <p:spPr>
              <a:xfrm>
                <a:off x="107504" y="4275793"/>
                <a:ext cx="3684983" cy="5609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r>
                            <a:rPr lang="zh-CN" altLang="en-US" sz="2700" i="1" smtClean="0">
                              <a:latin typeface="Cambria Math"/>
                              <a:ea typeface="Cambria Math"/>
                            </a:rPr>
                            <m:t>𝛷</m:t>
                          </m:r>
                        </m:e>
                        <m:sub>
                          <m:r>
                            <a:rPr lang="en-US" altLang="zh-CN" sz="2700" b="1" i="0" smtClean="0">
                              <a:latin typeface="Cambria Math"/>
                              <a:ea typeface="华文楷体" panose="02010600040101010101" pitchFamily="2" charset="-122"/>
                            </a:rPr>
                            <m:t>𝐦</m:t>
                          </m:r>
                        </m:sub>
                      </m:sSub>
                      <m:r>
                        <a:rPr lang="en-US" altLang="zh-CN" sz="2700" b="1" i="1" smtClean="0">
                          <a:latin typeface="Cambria Math"/>
                          <a:ea typeface="华文楷体" panose="02010600040101010101" pitchFamily="2" charset="-122"/>
                        </a:rPr>
                        <m:t>=</m:t>
                      </m:r>
                      <m:acc>
                        <m:accPr>
                          <m:chr m:val="⃑"/>
                          <m:ctrlPr>
                            <a:rPr lang="en-US" altLang="zh-CN" sz="2700" b="1"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𝑩</m:t>
                          </m:r>
                        </m:e>
                      </m:acc>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𝑺</m:t>
                          </m:r>
                        </m:e>
                      </m:acc>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𝑩𝑺</m:t>
                      </m:r>
                      <m:func>
                        <m:funcPr>
                          <m:ctrlPr>
                            <a:rPr lang="en-US" altLang="zh-CN" sz="2700" b="1" i="1" smtClean="0">
                              <a:latin typeface="Cambria Math"/>
                              <a:ea typeface="华文楷体" panose="02010600040101010101" pitchFamily="2" charset="-122"/>
                            </a:rPr>
                          </m:ctrlPr>
                        </m:funcPr>
                        <m:fName>
                          <m:r>
                            <m:rPr>
                              <m:sty m:val="p"/>
                            </m:rPr>
                            <a:rPr lang="en-US" altLang="zh-CN" sz="2700" b="0" i="0" smtClean="0">
                              <a:latin typeface="Cambria Math"/>
                              <a:ea typeface="华文楷体" panose="02010600040101010101" pitchFamily="2" charset="-122"/>
                            </a:rPr>
                            <m:t>cos</m:t>
                          </m:r>
                        </m:fName>
                        <m:e>
                          <m:r>
                            <a:rPr lang="zh-CN" altLang="en-US" sz="2700" b="0" i="1" smtClean="0">
                              <a:latin typeface="Cambria Math"/>
                              <a:ea typeface="华文楷体" panose="02010600040101010101" pitchFamily="2" charset="-122"/>
                            </a:rPr>
                            <m:t>𝝋</m:t>
                          </m:r>
                        </m:e>
                      </m:func>
                    </m:oMath>
                  </m:oMathPara>
                </a14:m>
                <a:endParaRPr lang="zh-CN" altLang="en-US" sz="2700" dirty="0" smtClean="0">
                  <a:ea typeface="华文楷体" panose="02010600040101010101" pitchFamily="2" charset="-122"/>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07504" y="4275793"/>
                <a:ext cx="3684983" cy="560987"/>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83063" y="4329004"/>
                <a:ext cx="209704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𝑩𝑺</m:t>
                      </m:r>
                      <m:func>
                        <m:funcPr>
                          <m:ctrlPr>
                            <a:rPr lang="en-US" altLang="zh-CN" sz="2700" b="1" i="1" smtClean="0">
                              <a:latin typeface="Cambria Math"/>
                              <a:ea typeface="华文楷体" panose="02010600040101010101" pitchFamily="2" charset="-122"/>
                            </a:rPr>
                          </m:ctrlPr>
                        </m:funcPr>
                        <m:fName>
                          <m:r>
                            <m:rPr>
                              <m:sty m:val="p"/>
                            </m:rPr>
                            <a:rPr lang="en-US" altLang="zh-CN" sz="2700" b="0" i="0" smtClean="0">
                              <a:latin typeface="Cambria Math"/>
                              <a:ea typeface="华文楷体" panose="02010600040101010101" pitchFamily="2" charset="-122"/>
                            </a:rPr>
                            <m:t>cos</m:t>
                          </m:r>
                        </m:fName>
                        <m:e>
                          <m:r>
                            <a:rPr lang="zh-CN" altLang="en-US" sz="2700" b="0" i="1" smtClean="0">
                              <a:latin typeface="Cambria Math"/>
                              <a:ea typeface="华文楷体" panose="02010600040101010101" pitchFamily="2" charset="-122"/>
                            </a:rPr>
                            <m:t>𝝎</m:t>
                          </m:r>
                          <m:r>
                            <a:rPr lang="en-US" altLang="zh-CN" sz="2700" b="1" i="1" smtClean="0">
                              <a:latin typeface="Cambria Math"/>
                              <a:ea typeface="华文楷体" panose="02010600040101010101" pitchFamily="2" charset="-122"/>
                            </a:rPr>
                            <m:t>𝒕</m:t>
                          </m:r>
                        </m:e>
                      </m:func>
                    </m:oMath>
                  </m:oMathPara>
                </a14:m>
                <a:endParaRPr lang="zh-CN" altLang="en-US" sz="2700" dirty="0" smtClean="0">
                  <a:ea typeface="华文楷体" panose="02010600040101010101" pitchFamily="2" charset="-122"/>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83063" y="4329004"/>
                <a:ext cx="2097049" cy="507831"/>
              </a:xfrm>
              <a:prstGeom prst="rect">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p:cNvSpPr/>
              <p:nvPr/>
            </p:nvSpPr>
            <p:spPr>
              <a:xfrm>
                <a:off x="5339967" y="4321310"/>
                <a:ext cx="340849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ea typeface="华文楷体" panose="02010600040101010101" pitchFamily="2" charset="-122"/>
                        </a:rPr>
                        <m:t>=</m:t>
                      </m:r>
                      <m:sSub>
                        <m:sSubPr>
                          <m:ctrlPr>
                            <a:rPr lang="en-US" altLang="zh-CN" i="1" smtClean="0">
                              <a:latin typeface="Cambria Math"/>
                              <a:ea typeface="华文楷体" panose="02010600040101010101" pitchFamily="2" charset="-122"/>
                            </a:rPr>
                          </m:ctrlPr>
                        </m:sSubPr>
                        <m:e>
                          <m:r>
                            <a:rPr lang="en-US" altLang="zh-CN" b="1" i="1" smtClean="0">
                              <a:latin typeface="Cambria Math"/>
                              <a:ea typeface="华文楷体" panose="02010600040101010101" pitchFamily="2" charset="-122"/>
                            </a:rPr>
                            <m:t>𝑩</m:t>
                          </m:r>
                        </m:e>
                        <m:sub>
                          <m:r>
                            <a:rPr lang="en-US" altLang="zh-CN" b="1" i="1" smtClean="0">
                              <a:latin typeface="Cambria Math"/>
                              <a:ea typeface="华文楷体" panose="02010600040101010101" pitchFamily="2" charset="-122"/>
                            </a:rPr>
                            <m:t>𝟎</m:t>
                          </m:r>
                        </m:sub>
                      </m:sSub>
                      <m:func>
                        <m:funcPr>
                          <m:ctrlPr>
                            <a:rPr lang="en-US" altLang="zh-CN" i="1" smtClean="0">
                              <a:latin typeface="Cambria Math"/>
                              <a:ea typeface="华文楷体" panose="02010600040101010101" pitchFamily="2" charset="-122"/>
                            </a:rPr>
                          </m:ctrlPr>
                        </m:funcPr>
                        <m:fName>
                          <m:r>
                            <m:rPr>
                              <m:sty m:val="p"/>
                            </m:rPr>
                            <a:rPr lang="en-US" altLang="zh-CN" i="0" smtClean="0">
                              <a:latin typeface="Cambria Math"/>
                              <a:ea typeface="华文楷体" panose="02010600040101010101" pitchFamily="2" charset="-122"/>
                            </a:rPr>
                            <m:t>sin</m:t>
                          </m:r>
                        </m:fName>
                        <m:e>
                          <m:r>
                            <a:rPr lang="zh-CN" altLang="en-US" i="1" smtClean="0">
                              <a:latin typeface="Cambria Math"/>
                              <a:ea typeface="华文楷体" panose="02010600040101010101" pitchFamily="2" charset="-122"/>
                            </a:rPr>
                            <m:t>𝝎</m:t>
                          </m:r>
                          <m:r>
                            <a:rPr lang="en-US" altLang="zh-CN" b="1" i="1" smtClean="0">
                              <a:latin typeface="Cambria Math"/>
                              <a:ea typeface="华文楷体" panose="02010600040101010101" pitchFamily="2" charset="-122"/>
                            </a:rPr>
                            <m:t>𝒕</m:t>
                          </m:r>
                        </m:e>
                      </m:func>
                      <m:r>
                        <a:rPr lang="en-US" altLang="zh-CN" i="1">
                          <a:latin typeface="Cambria Math"/>
                          <a:ea typeface="华文楷体" panose="02010600040101010101" pitchFamily="2" charset="-122"/>
                        </a:rPr>
                        <m:t>𝑺</m:t>
                      </m:r>
                      <m:func>
                        <m:funcPr>
                          <m:ctrlPr>
                            <a:rPr lang="en-US" altLang="zh-CN" i="1">
                              <a:latin typeface="Cambria Math"/>
                              <a:ea typeface="华文楷体" panose="02010600040101010101" pitchFamily="2" charset="-122"/>
                            </a:rPr>
                          </m:ctrlPr>
                        </m:funcPr>
                        <m:fName>
                          <m:r>
                            <m:rPr>
                              <m:sty m:val="p"/>
                            </m:rPr>
                            <a:rPr lang="en-US" altLang="zh-CN" b="0">
                              <a:latin typeface="Cambria Math"/>
                              <a:ea typeface="华文楷体" panose="02010600040101010101" pitchFamily="2" charset="-122"/>
                            </a:rPr>
                            <m:t>cos</m:t>
                          </m:r>
                        </m:fName>
                        <m:e>
                          <m:r>
                            <a:rPr lang="zh-CN" altLang="en-US" b="0" i="1">
                              <a:latin typeface="Cambria Math"/>
                              <a:ea typeface="华文楷体" panose="02010600040101010101" pitchFamily="2" charset="-122"/>
                            </a:rPr>
                            <m:t>𝝎</m:t>
                          </m:r>
                          <m:r>
                            <a:rPr lang="en-US" altLang="zh-CN" i="1">
                              <a:latin typeface="Cambria Math"/>
                              <a:ea typeface="华文楷体" panose="02010600040101010101" pitchFamily="2" charset="-122"/>
                            </a:rPr>
                            <m:t>𝒕</m:t>
                          </m:r>
                        </m:e>
                      </m:func>
                    </m:oMath>
                  </m:oMathPara>
                </a14:m>
                <a:endParaRPr lang="zh-CN" altLang="en-US" dirty="0"/>
              </a:p>
            </p:txBody>
          </p:sp>
        </mc:Choice>
        <mc:Fallback xmlns="">
          <p:sp>
            <p:nvSpPr>
              <p:cNvPr id="52" name="矩形 51"/>
              <p:cNvSpPr>
                <a:spLocks noRot="1" noChangeAspect="1" noMove="1" noResize="1" noEditPoints="1" noAdjustHandles="1" noChangeArrowheads="1" noChangeShapeType="1" noTextEdit="1"/>
              </p:cNvSpPr>
              <p:nvPr/>
            </p:nvSpPr>
            <p:spPr>
              <a:xfrm>
                <a:off x="5339967" y="4321310"/>
                <a:ext cx="3408497" cy="523220"/>
              </a:xfrm>
              <a:prstGeom prst="rect">
                <a:avLst/>
              </a:prstGeom>
              <a:blipFill rotWithShape="1">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835696" y="4941168"/>
                <a:ext cx="31907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ea typeface="华文楷体" panose="02010600040101010101" pitchFamily="2" charset="-122"/>
                        </a:rPr>
                        <m:t>=</m:t>
                      </m:r>
                      <m:sSub>
                        <m:sSubPr>
                          <m:ctrlPr>
                            <a:rPr lang="en-US" altLang="zh-CN" sz="2400" b="1" i="1" smtClean="0">
                              <a:latin typeface="Cambria Math"/>
                              <a:ea typeface="华文楷体" panose="02010600040101010101" pitchFamily="2" charset="-122"/>
                            </a:rPr>
                          </m:ctrlPr>
                        </m:sSubPr>
                        <m:e>
                          <m:r>
                            <a:rPr lang="en-US" altLang="zh-CN" sz="2400" b="1" i="1" smtClean="0">
                              <a:latin typeface="Cambria Math"/>
                              <a:ea typeface="华文楷体" panose="02010600040101010101" pitchFamily="2" charset="-122"/>
                            </a:rPr>
                            <m:t>𝑩</m:t>
                          </m:r>
                        </m:e>
                        <m:sub>
                          <m:r>
                            <a:rPr lang="en-US" altLang="zh-CN" sz="2400" b="1" i="1" smtClean="0">
                              <a:latin typeface="Cambria Math"/>
                              <a:ea typeface="华文楷体" panose="02010600040101010101" pitchFamily="2" charset="-122"/>
                            </a:rPr>
                            <m:t>𝟎</m:t>
                          </m:r>
                        </m:sub>
                      </m:sSub>
                      <m:r>
                        <a:rPr lang="en-US" altLang="zh-CN" sz="2400" b="1" i="1" smtClean="0">
                          <a:latin typeface="Cambria Math"/>
                          <a:ea typeface="华文楷体" panose="02010600040101010101" pitchFamily="2" charset="-122"/>
                        </a:rPr>
                        <m:t>𝟐</m:t>
                      </m:r>
                      <m:r>
                        <a:rPr lang="en-US" altLang="zh-CN" sz="2400" b="1" i="1" smtClean="0">
                          <a:latin typeface="Cambria Math"/>
                          <a:ea typeface="华文楷体" panose="02010600040101010101" pitchFamily="2" charset="-122"/>
                        </a:rPr>
                        <m:t>𝒓𝒍</m:t>
                      </m:r>
                      <m:func>
                        <m:funcPr>
                          <m:ctrlPr>
                            <a:rPr lang="en-US" altLang="zh-CN" sz="2400" i="1">
                              <a:latin typeface="Cambria Math"/>
                              <a:ea typeface="华文楷体" panose="02010600040101010101" pitchFamily="2" charset="-122"/>
                            </a:rPr>
                          </m:ctrlPr>
                        </m:funcPr>
                        <m:fName>
                          <m:r>
                            <m:rPr>
                              <m:sty m:val="p"/>
                            </m:rPr>
                            <a:rPr lang="en-US" altLang="zh-CN" sz="2400">
                              <a:latin typeface="Cambria Math"/>
                              <a:ea typeface="华文楷体" panose="02010600040101010101" pitchFamily="2" charset="-122"/>
                            </a:rPr>
                            <m:t>sin</m:t>
                          </m:r>
                        </m:fName>
                        <m:e>
                          <m:r>
                            <a:rPr lang="zh-CN" altLang="en-US" sz="2400" i="1">
                              <a:latin typeface="Cambria Math"/>
                              <a:ea typeface="华文楷体" panose="02010600040101010101" pitchFamily="2" charset="-122"/>
                            </a:rPr>
                            <m:t>𝝎</m:t>
                          </m:r>
                          <m:r>
                            <a:rPr lang="en-US" altLang="zh-CN" sz="2400" i="1">
                              <a:latin typeface="Cambria Math"/>
                              <a:ea typeface="华文楷体" panose="02010600040101010101" pitchFamily="2" charset="-122"/>
                            </a:rPr>
                            <m:t>𝒕</m:t>
                          </m:r>
                        </m:e>
                      </m:func>
                      <m:func>
                        <m:funcPr>
                          <m:ctrlPr>
                            <a:rPr lang="en-US" altLang="zh-CN" sz="2400" i="1">
                              <a:latin typeface="Cambria Math"/>
                              <a:ea typeface="华文楷体" panose="02010600040101010101" pitchFamily="2" charset="-122"/>
                            </a:rPr>
                          </m:ctrlPr>
                        </m:funcPr>
                        <m:fName>
                          <m:r>
                            <m:rPr>
                              <m:sty m:val="p"/>
                            </m:rPr>
                            <a:rPr lang="en-US" altLang="zh-CN" sz="2400" b="0">
                              <a:latin typeface="Cambria Math"/>
                              <a:ea typeface="华文楷体" panose="02010600040101010101" pitchFamily="2" charset="-122"/>
                            </a:rPr>
                            <m:t>cos</m:t>
                          </m:r>
                        </m:fName>
                        <m:e>
                          <m:r>
                            <a:rPr lang="zh-CN" altLang="en-US" sz="2400" b="0" i="1">
                              <a:latin typeface="Cambria Math"/>
                              <a:ea typeface="华文楷体" panose="02010600040101010101" pitchFamily="2" charset="-122"/>
                            </a:rPr>
                            <m:t>𝝎</m:t>
                          </m:r>
                          <m:r>
                            <a:rPr lang="en-US" altLang="zh-CN" sz="2400" i="1">
                              <a:latin typeface="Cambria Math"/>
                              <a:ea typeface="华文楷体" panose="02010600040101010101" pitchFamily="2" charset="-122"/>
                            </a:rPr>
                            <m:t>𝒕</m:t>
                          </m:r>
                        </m:e>
                      </m:func>
                    </m:oMath>
                  </m:oMathPara>
                </a14:m>
                <a:endParaRPr lang="zh-CN" altLang="en-US" sz="2700" dirty="0" smtClean="0">
                  <a:ea typeface="华文楷体" panose="02010600040101010101" pitchFamily="2" charset="-122"/>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835696" y="4941168"/>
                <a:ext cx="3190745" cy="461665"/>
              </a:xfrm>
              <a:prstGeom prst="rect">
                <a:avLst/>
              </a:prstGeom>
              <a:blipFill rotWithShape="1">
                <a:blip r:embed="rId16"/>
                <a:stretch>
                  <a:fillRect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835696" y="5589240"/>
                <a:ext cx="22786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ea typeface="华文楷体" panose="02010600040101010101" pitchFamily="2" charset="-122"/>
                        </a:rPr>
                        <m:t>=</m:t>
                      </m:r>
                      <m:sSub>
                        <m:sSubPr>
                          <m:ctrlPr>
                            <a:rPr lang="en-US" altLang="zh-CN" sz="2400" b="1" i="1" smtClean="0">
                              <a:latin typeface="Cambria Math"/>
                              <a:ea typeface="华文楷体" panose="02010600040101010101" pitchFamily="2" charset="-122"/>
                            </a:rPr>
                          </m:ctrlPr>
                        </m:sSubPr>
                        <m:e>
                          <m:r>
                            <a:rPr lang="en-US" altLang="zh-CN" sz="2400" b="1" i="1" smtClean="0">
                              <a:latin typeface="Cambria Math"/>
                              <a:ea typeface="华文楷体" panose="02010600040101010101" pitchFamily="2" charset="-122"/>
                            </a:rPr>
                            <m:t>𝑩</m:t>
                          </m:r>
                        </m:e>
                        <m:sub>
                          <m:r>
                            <a:rPr lang="en-US" altLang="zh-CN" sz="2400" b="1" i="1" smtClean="0">
                              <a:latin typeface="Cambria Math"/>
                              <a:ea typeface="华文楷体" panose="02010600040101010101" pitchFamily="2" charset="-122"/>
                            </a:rPr>
                            <m:t>𝟎</m:t>
                          </m:r>
                        </m:sub>
                      </m:sSub>
                      <m:r>
                        <a:rPr lang="en-US" altLang="zh-CN" sz="2400" b="1" i="1" smtClean="0">
                          <a:latin typeface="Cambria Math"/>
                          <a:ea typeface="华文楷体" panose="02010600040101010101" pitchFamily="2" charset="-122"/>
                        </a:rPr>
                        <m:t>𝒓𝒍</m:t>
                      </m:r>
                      <m:func>
                        <m:funcPr>
                          <m:ctrlPr>
                            <a:rPr lang="en-US" altLang="zh-CN" sz="2400" i="1">
                              <a:latin typeface="Cambria Math"/>
                              <a:ea typeface="华文楷体" panose="02010600040101010101" pitchFamily="2" charset="-122"/>
                            </a:rPr>
                          </m:ctrlPr>
                        </m:funcPr>
                        <m:fName>
                          <m:r>
                            <m:rPr>
                              <m:sty m:val="p"/>
                            </m:rPr>
                            <a:rPr lang="en-US" altLang="zh-CN" sz="2400">
                              <a:latin typeface="Cambria Math"/>
                              <a:ea typeface="华文楷体" panose="02010600040101010101" pitchFamily="2" charset="-122"/>
                            </a:rPr>
                            <m:t>sin</m:t>
                          </m:r>
                        </m:fName>
                        <m:e>
                          <m:r>
                            <a:rPr lang="en-US" altLang="zh-CN" sz="2400" b="1" i="1" smtClean="0">
                              <a:latin typeface="Cambria Math"/>
                              <a:ea typeface="华文楷体" panose="02010600040101010101" pitchFamily="2" charset="-122"/>
                            </a:rPr>
                            <m:t>𝟐</m:t>
                          </m:r>
                          <m:r>
                            <a:rPr lang="zh-CN" altLang="en-US" sz="2400" i="1">
                              <a:latin typeface="Cambria Math"/>
                              <a:ea typeface="华文楷体" panose="02010600040101010101" pitchFamily="2" charset="-122"/>
                            </a:rPr>
                            <m:t>𝝎</m:t>
                          </m:r>
                          <m:r>
                            <a:rPr lang="en-US" altLang="zh-CN" sz="2400" i="1">
                              <a:latin typeface="Cambria Math"/>
                              <a:ea typeface="华文楷体" panose="02010600040101010101" pitchFamily="2" charset="-122"/>
                            </a:rPr>
                            <m:t>𝒕</m:t>
                          </m:r>
                        </m:e>
                      </m:func>
                    </m:oMath>
                  </m:oMathPara>
                </a14:m>
                <a:endParaRPr lang="zh-CN" altLang="en-US" sz="2700" dirty="0" smtClean="0">
                  <a:ea typeface="华文楷体" panose="02010600040101010101" pitchFamily="2" charset="-122"/>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835696" y="5589240"/>
                <a:ext cx="2278637" cy="461665"/>
              </a:xfrm>
              <a:prstGeom prst="rect">
                <a:avLst/>
              </a:prstGeom>
              <a:blipFill rotWithShape="1">
                <a:blip r:embed="rId17"/>
                <a:stretch>
                  <a:fillRect b="-2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24326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grpId="0" nodeType="withEffect">
                                  <p:stCondLst>
                                    <p:cond delay="800"/>
                                  </p:stCondLst>
                                  <p:childTnLst>
                                    <p:set>
                                      <p:cBhvr>
                                        <p:cTn id="31" dur="1" fill="hold">
                                          <p:stCondLst>
                                            <p:cond delay="0"/>
                                          </p:stCondLst>
                                        </p:cTn>
                                        <p:tgtEl>
                                          <p:spTgt spid="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 presetClass="entr" presetSubtype="0"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childTnLst>
                                </p:cTn>
                              </p:par>
                              <p:par>
                                <p:cTn id="42" presetID="1" presetClass="entr" presetSubtype="0" fill="hold" grpId="0" nodeType="withEffect">
                                  <p:stCondLst>
                                    <p:cond delay="1500"/>
                                  </p:stCondLst>
                                  <p:childTnLst>
                                    <p:set>
                                      <p:cBhvr>
                                        <p:cTn id="43" dur="1" fill="hold">
                                          <p:stCondLst>
                                            <p:cond delay="0"/>
                                          </p:stCondLst>
                                        </p:cTn>
                                        <p:tgtEl>
                                          <p:spTgt spid="5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6" grpId="0"/>
      <p:bldP spid="47" grpId="0"/>
      <p:bldP spid="48" grpId="0"/>
      <p:bldP spid="49" grpId="0"/>
      <p:bldP spid="50" grpId="0"/>
      <p:bldP spid="51" grpId="0"/>
      <p:bldP spid="52"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21</a:t>
            </a:fld>
            <a:endParaRPr lang="en-US" altLang="zh-CN">
              <a:solidFill>
                <a:srgbClr val="FFFFCC">
                  <a:lumMod val="75000"/>
                </a:srgbClr>
              </a:solidFill>
            </a:endParaRPr>
          </a:p>
        </p:txBody>
      </p:sp>
      <p:sp>
        <p:nvSpPr>
          <p:cNvPr id="3" name="TextBox 2"/>
          <p:cNvSpPr txBox="1"/>
          <p:nvPr/>
        </p:nvSpPr>
        <p:spPr>
          <a:xfrm>
            <a:off x="491761" y="548680"/>
            <a:ext cx="3647152" cy="507831"/>
          </a:xfrm>
          <a:prstGeom prst="rect">
            <a:avLst/>
          </a:prstGeom>
          <a:noFill/>
        </p:spPr>
        <p:txBody>
          <a:bodyPr wrap="none" rtlCol="0">
            <a:spAutoFit/>
          </a:bodyPr>
          <a:lstStyle/>
          <a:p>
            <a:r>
              <a:rPr lang="zh-CN" altLang="en-US" sz="2700" dirty="0" smtClean="0">
                <a:ea typeface="华文楷体" panose="02010600040101010101" pitchFamily="2" charset="-122"/>
              </a:rPr>
              <a:t>线圈中的感应电动势，</a:t>
            </a:r>
          </a:p>
        </p:txBody>
      </p:sp>
      <mc:AlternateContent xmlns:mc="http://schemas.openxmlformats.org/markup-compatibility/2006" xmlns:a14="http://schemas.microsoft.com/office/drawing/2010/main">
        <mc:Choice Requires="a14">
          <p:sp>
            <p:nvSpPr>
              <p:cNvPr id="4" name="TextBox 3"/>
              <p:cNvSpPr txBox="1"/>
              <p:nvPr/>
            </p:nvSpPr>
            <p:spPr>
              <a:xfrm>
                <a:off x="1585015" y="1157916"/>
                <a:ext cx="2111347" cy="9087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r>
                            <a:rPr lang="zh-CN" altLang="en-US" sz="2700" i="1" smtClean="0">
                              <a:latin typeface="Cambria Math"/>
                              <a:ea typeface="华文楷体" panose="02010600040101010101" pitchFamily="2" charset="-122"/>
                            </a:rPr>
                            <m:t>𝜺</m:t>
                          </m:r>
                        </m:e>
                        <m:sub>
                          <m:r>
                            <a:rPr lang="en-US" altLang="zh-CN" sz="2700" b="1" i="0" smtClean="0">
                              <a:latin typeface="Cambria Math"/>
                              <a:ea typeface="华文楷体" panose="02010600040101010101" pitchFamily="2" charset="-122"/>
                            </a:rPr>
                            <m:t>𝐢</m:t>
                          </m:r>
                        </m:sub>
                      </m:sSub>
                      <m:r>
                        <a:rPr lang="en-US" altLang="zh-CN" sz="2700" b="1" i="1" smtClean="0">
                          <a:latin typeface="Cambria Math"/>
                          <a:ea typeface="华文楷体" panose="02010600040101010101" pitchFamily="2" charset="-122"/>
                        </a:rPr>
                        <m:t>=−</m:t>
                      </m:r>
                      <m:f>
                        <m:fPr>
                          <m:ctrlPr>
                            <a:rPr lang="en-US" altLang="zh-CN" sz="2700" b="1" i="1" smtClean="0">
                              <a:latin typeface="Cambria Math"/>
                              <a:ea typeface="华文楷体" panose="02010600040101010101" pitchFamily="2" charset="-122"/>
                            </a:rPr>
                          </m:ctrlPr>
                        </m:fPr>
                        <m:num>
                          <m:r>
                            <a:rPr lang="en-US" altLang="zh-CN" sz="2700" b="1" i="1" smtClean="0">
                              <a:latin typeface="Cambria Math"/>
                              <a:ea typeface="华文楷体" panose="02010600040101010101" pitchFamily="2" charset="-122"/>
                            </a:rPr>
                            <m:t>𝒅</m:t>
                          </m:r>
                          <m:sSub>
                            <m:sSubPr>
                              <m:ctrlPr>
                                <a:rPr lang="en-US" altLang="zh-CN" sz="2700" b="1" i="1" smtClean="0">
                                  <a:latin typeface="Cambria Math"/>
                                  <a:ea typeface="华文楷体" panose="02010600040101010101" pitchFamily="2" charset="-122"/>
                                </a:rPr>
                              </m:ctrlPr>
                            </m:sSubPr>
                            <m:e>
                              <m:r>
                                <a:rPr lang="zh-CN" altLang="en-US" sz="2700" b="1" i="0" smtClean="0">
                                  <a:latin typeface="Cambria Math"/>
                                  <a:ea typeface="华文楷体" panose="02010600040101010101" pitchFamily="2" charset="-122"/>
                                </a:rPr>
                                <m:t>𝚽</m:t>
                              </m:r>
                            </m:e>
                            <m:sub>
                              <m:r>
                                <a:rPr lang="en-US" altLang="zh-CN" sz="2700" b="1" i="0" smtClean="0">
                                  <a:latin typeface="Cambria Math"/>
                                  <a:ea typeface="华文楷体" panose="02010600040101010101" pitchFamily="2" charset="-122"/>
                                </a:rPr>
                                <m:t>𝐦</m:t>
                              </m:r>
                            </m:sub>
                          </m:sSub>
                        </m:num>
                        <m:den>
                          <m:r>
                            <a:rPr lang="en-US" altLang="zh-CN" sz="2700" b="1" i="1" smtClean="0">
                              <a:latin typeface="Cambria Math"/>
                              <a:ea typeface="华文楷体" panose="02010600040101010101" pitchFamily="2" charset="-122"/>
                            </a:rPr>
                            <m:t>𝒅𝒕</m:t>
                          </m:r>
                        </m:den>
                      </m:f>
                    </m:oMath>
                  </m:oMathPara>
                </a14:m>
                <a:endParaRPr lang="zh-CN" altLang="en-US" sz="27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85015" y="1157916"/>
                <a:ext cx="2111347" cy="908710"/>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93696" y="1215335"/>
                <a:ext cx="3194528"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ea typeface="华文楷体" panose="02010600040101010101" pitchFamily="2" charset="-122"/>
                        </a:rPr>
                        <m:t>=−</m:t>
                      </m:r>
                      <m:f>
                        <m:fPr>
                          <m:ctrlPr>
                            <a:rPr lang="en-US" altLang="zh-CN" sz="2400" i="1">
                              <a:latin typeface="Cambria Math"/>
                              <a:ea typeface="华文楷体" panose="02010600040101010101" pitchFamily="2" charset="-122"/>
                            </a:rPr>
                          </m:ctrlPr>
                        </m:fPr>
                        <m:num>
                          <m:r>
                            <a:rPr lang="en-US" altLang="zh-CN" sz="2400" i="1">
                              <a:latin typeface="Cambria Math"/>
                              <a:ea typeface="华文楷体" panose="02010600040101010101" pitchFamily="2" charset="-122"/>
                            </a:rPr>
                            <m:t>𝒅</m:t>
                          </m:r>
                        </m:num>
                        <m:den>
                          <m:r>
                            <a:rPr lang="en-US" altLang="zh-CN" sz="2400" i="1">
                              <a:latin typeface="Cambria Math"/>
                              <a:ea typeface="华文楷体" panose="02010600040101010101" pitchFamily="2" charset="-122"/>
                            </a:rPr>
                            <m:t>𝒅𝒕</m:t>
                          </m:r>
                        </m:den>
                      </m:f>
                      <m:d>
                        <m:dPr>
                          <m:ctrlPr>
                            <a:rPr lang="en-US" altLang="zh-CN" sz="2400" i="1" smtClean="0">
                              <a:latin typeface="Cambria Math"/>
                              <a:ea typeface="华文楷体" panose="02010600040101010101" pitchFamily="2" charset="-122"/>
                            </a:rPr>
                          </m:ctrlPr>
                        </m:dPr>
                        <m:e>
                          <m:sSub>
                            <m:sSubPr>
                              <m:ctrlPr>
                                <a:rPr lang="en-US" altLang="zh-CN" sz="2400" i="1">
                                  <a:latin typeface="Cambria Math"/>
                                  <a:ea typeface="华文楷体" panose="02010600040101010101" pitchFamily="2" charset="-122"/>
                                </a:rPr>
                              </m:ctrlPr>
                            </m:sSubPr>
                            <m:e>
                              <m:r>
                                <a:rPr lang="en-US" altLang="zh-CN" sz="2400" i="1">
                                  <a:latin typeface="Cambria Math"/>
                                  <a:ea typeface="华文楷体" panose="02010600040101010101" pitchFamily="2" charset="-122"/>
                                </a:rPr>
                                <m:t>𝑩</m:t>
                              </m:r>
                            </m:e>
                            <m:sub>
                              <m:r>
                                <a:rPr lang="en-US" altLang="zh-CN" sz="2400" i="1">
                                  <a:latin typeface="Cambria Math"/>
                                  <a:ea typeface="华文楷体" panose="02010600040101010101" pitchFamily="2" charset="-122"/>
                                </a:rPr>
                                <m:t>𝟎</m:t>
                              </m:r>
                            </m:sub>
                          </m:sSub>
                          <m:r>
                            <a:rPr lang="en-US" altLang="zh-CN" sz="2400" i="1">
                              <a:latin typeface="Cambria Math"/>
                              <a:ea typeface="华文楷体" panose="02010600040101010101" pitchFamily="2" charset="-122"/>
                            </a:rPr>
                            <m:t>𝒓𝒍</m:t>
                          </m:r>
                          <m:func>
                            <m:funcPr>
                              <m:ctrlPr>
                                <a:rPr lang="en-US" altLang="zh-CN" sz="2400" i="1">
                                  <a:latin typeface="Cambria Math"/>
                                  <a:ea typeface="华文楷体" panose="02010600040101010101" pitchFamily="2" charset="-122"/>
                                </a:rPr>
                              </m:ctrlPr>
                            </m:funcPr>
                            <m:fName>
                              <m:r>
                                <m:rPr>
                                  <m:sty m:val="p"/>
                                </m:rPr>
                                <a:rPr lang="en-US" altLang="zh-CN" sz="2400">
                                  <a:latin typeface="Cambria Math"/>
                                  <a:ea typeface="华文楷体" panose="02010600040101010101" pitchFamily="2" charset="-122"/>
                                </a:rPr>
                                <m:t>sin</m:t>
                              </m:r>
                            </m:fName>
                            <m:e>
                              <m:r>
                                <a:rPr lang="en-US" altLang="zh-CN" sz="2400" i="1">
                                  <a:latin typeface="Cambria Math"/>
                                  <a:ea typeface="华文楷体" panose="02010600040101010101" pitchFamily="2" charset="-122"/>
                                </a:rPr>
                                <m:t>𝟐</m:t>
                              </m:r>
                              <m:r>
                                <a:rPr lang="zh-CN" altLang="en-US" sz="2400" i="1">
                                  <a:latin typeface="Cambria Math"/>
                                  <a:ea typeface="华文楷体" panose="02010600040101010101" pitchFamily="2" charset="-122"/>
                                </a:rPr>
                                <m:t>𝝎</m:t>
                              </m:r>
                              <m:r>
                                <a:rPr lang="en-US" altLang="zh-CN" sz="2400" i="1">
                                  <a:latin typeface="Cambria Math"/>
                                  <a:ea typeface="华文楷体" panose="02010600040101010101" pitchFamily="2" charset="-122"/>
                                </a:rPr>
                                <m:t>𝒕</m:t>
                              </m:r>
                            </m:e>
                          </m:func>
                        </m:e>
                      </m:d>
                    </m:oMath>
                  </m:oMathPara>
                </a14:m>
                <a:endParaRPr lang="zh-CN" altLang="en-US" sz="27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93696" y="1215335"/>
                <a:ext cx="3194528" cy="79387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84936" y="2138634"/>
                <a:ext cx="3105274" cy="4982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𝟐</m:t>
                      </m:r>
                      <m:r>
                        <a:rPr lang="zh-CN" altLang="en-US" sz="2700" b="1" i="1" smtClean="0">
                          <a:latin typeface="Cambria Math"/>
                          <a:ea typeface="华文楷体" panose="02010600040101010101" pitchFamily="2" charset="-122"/>
                        </a:rPr>
                        <m:t>𝝎</m:t>
                      </m:r>
                      <m:sSub>
                        <m:sSubPr>
                          <m:ctrlPr>
                            <a:rPr lang="en-US" altLang="zh-CN" sz="2400" i="1">
                              <a:latin typeface="Cambria Math"/>
                              <a:ea typeface="华文楷体" panose="02010600040101010101" pitchFamily="2" charset="-122"/>
                            </a:rPr>
                          </m:ctrlPr>
                        </m:sSubPr>
                        <m:e>
                          <m:r>
                            <a:rPr lang="en-US" altLang="zh-CN" sz="2400" i="1">
                              <a:latin typeface="Cambria Math"/>
                              <a:ea typeface="华文楷体" panose="02010600040101010101" pitchFamily="2" charset="-122"/>
                            </a:rPr>
                            <m:t>𝑩</m:t>
                          </m:r>
                        </m:e>
                        <m:sub>
                          <m:r>
                            <a:rPr lang="en-US" altLang="zh-CN" sz="2400" i="1">
                              <a:latin typeface="Cambria Math"/>
                              <a:ea typeface="华文楷体" panose="02010600040101010101" pitchFamily="2" charset="-122"/>
                            </a:rPr>
                            <m:t>𝟎</m:t>
                          </m:r>
                        </m:sub>
                      </m:sSub>
                      <m:r>
                        <a:rPr lang="en-US" altLang="zh-CN" sz="2400" i="1">
                          <a:latin typeface="Cambria Math"/>
                          <a:ea typeface="华文楷体" panose="02010600040101010101" pitchFamily="2" charset="-122"/>
                        </a:rPr>
                        <m:t>𝒓𝒍</m:t>
                      </m:r>
                      <m:func>
                        <m:funcPr>
                          <m:ctrlPr>
                            <a:rPr lang="en-US" altLang="zh-CN" sz="2400" i="1" smtClean="0">
                              <a:latin typeface="Cambria Math"/>
                              <a:ea typeface="华文楷体" panose="02010600040101010101" pitchFamily="2" charset="-122"/>
                            </a:rPr>
                          </m:ctrlPr>
                        </m:funcPr>
                        <m:fName>
                          <m:r>
                            <m:rPr>
                              <m:sty m:val="p"/>
                            </m:rPr>
                            <a:rPr lang="en-US" altLang="zh-CN" sz="2400" i="0" smtClean="0">
                              <a:latin typeface="Cambria Math"/>
                              <a:ea typeface="华文楷体" panose="02010600040101010101" pitchFamily="2" charset="-122"/>
                            </a:rPr>
                            <m:t>cos</m:t>
                          </m:r>
                          <m:r>
                            <a:rPr lang="en-US" altLang="zh-CN" sz="2400" b="1" i="0" smtClean="0">
                              <a:latin typeface="Cambria Math"/>
                              <a:ea typeface="华文楷体" panose="02010600040101010101" pitchFamily="2" charset="-122"/>
                            </a:rPr>
                            <m:t>𝟐</m:t>
                          </m:r>
                        </m:fName>
                        <m:e>
                          <m:r>
                            <a:rPr lang="zh-CN" altLang="en-US" sz="2400" i="1" smtClean="0">
                              <a:latin typeface="Cambria Math"/>
                              <a:ea typeface="华文楷体" panose="02010600040101010101" pitchFamily="2" charset="-122"/>
                            </a:rPr>
                            <m:t>𝝎</m:t>
                          </m:r>
                          <m:r>
                            <a:rPr lang="en-US" altLang="zh-CN" sz="2400" b="1" i="1" smtClean="0">
                              <a:latin typeface="Cambria Math"/>
                              <a:ea typeface="华文楷体" panose="02010600040101010101" pitchFamily="2" charset="-122"/>
                            </a:rPr>
                            <m:t>𝒕</m:t>
                          </m:r>
                        </m:e>
                      </m:func>
                    </m:oMath>
                  </m:oMathPara>
                </a14:m>
                <a:endParaRPr lang="zh-CN" altLang="en-US" sz="27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84936" y="2138634"/>
                <a:ext cx="3105274" cy="498278"/>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 y="4509119"/>
                <a:ext cx="8964488" cy="973793"/>
              </a:xfrm>
              <a:prstGeom prst="rect">
                <a:avLst/>
              </a:prstGeom>
              <a:noFill/>
            </p:spPr>
            <p:txBody>
              <a:bodyPr wrap="square" rtlCol="0">
                <a:spAutoFit/>
              </a:bodyPr>
              <a:lstStyle/>
              <a:p>
                <a:pPr indent="457200"/>
                <a:r>
                  <a:rPr lang="zh-CN" altLang="en-US" sz="2700" dirty="0" smtClean="0">
                    <a:ea typeface="华文楷体" panose="02010600040101010101" pitchFamily="2" charset="-122"/>
                  </a:rPr>
                  <a:t>若</a:t>
                </a:r>
                <a14:m>
                  <m:oMath xmlns:m="http://schemas.openxmlformats.org/officeDocument/2006/math">
                    <m:acc>
                      <m:accPr>
                        <m:chr m:val="⃑"/>
                        <m:ctrlPr>
                          <a:rPr lang="zh-CN" altLang="en-US"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𝑩</m:t>
                        </m:r>
                      </m:e>
                    </m:acc>
                  </m:oMath>
                </a14:m>
                <a:r>
                  <a:rPr lang="zh-CN" altLang="en-US" sz="2700" dirty="0" smtClean="0">
                    <a:ea typeface="华文楷体" panose="02010600040101010101" pitchFamily="2" charset="-122"/>
                  </a:rPr>
                  <a:t>是不随时间变化的稳恒磁场时，就是交流发电机的基本原理</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 y="4509119"/>
                <a:ext cx="8964488" cy="973793"/>
              </a:xfrm>
              <a:prstGeom prst="rect">
                <a:avLst/>
              </a:prstGeom>
              <a:blipFill rotWithShape="1">
                <a:blip r:embed="rId5"/>
                <a:stretch>
                  <a:fillRect l="-1224" b="-163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85015" y="3024367"/>
                <a:ext cx="3674339" cy="507831"/>
              </a:xfrm>
              <a:prstGeom prst="rect">
                <a:avLst/>
              </a:prstGeom>
              <a:noFill/>
            </p:spPr>
            <p:txBody>
              <a:bodyPr wrap="none" rtlCol="0">
                <a:spAutoFit/>
              </a:bodyPr>
              <a:lstStyle/>
              <a:p>
                <a14:m>
                  <m:oMath xmlns:m="http://schemas.openxmlformats.org/officeDocument/2006/math">
                    <m:sSub>
                      <m:sSubPr>
                        <m:ctrlPr>
                          <a:rPr lang="en-US" altLang="zh-CN" sz="2700" i="1" smtClean="0">
                            <a:latin typeface="Cambria Math"/>
                            <a:ea typeface="华文楷体" panose="02010600040101010101" pitchFamily="2" charset="-122"/>
                          </a:rPr>
                        </m:ctrlPr>
                      </m:sSubPr>
                      <m:e>
                        <m:r>
                          <a:rPr lang="zh-CN" altLang="en-US" sz="2700" i="1" smtClean="0">
                            <a:latin typeface="Cambria Math"/>
                            <a:ea typeface="华文楷体" panose="02010600040101010101" pitchFamily="2" charset="-122"/>
                          </a:rPr>
                          <m:t>𝜺</m:t>
                        </m:r>
                      </m:e>
                      <m:sub>
                        <m:r>
                          <a:rPr lang="en-US" altLang="zh-CN" sz="2700" b="1" i="1" smtClean="0">
                            <a:latin typeface="Cambria Math"/>
                            <a:ea typeface="华文楷体" panose="02010600040101010101" pitchFamily="2" charset="-122"/>
                          </a:rPr>
                          <m:t>𝒊</m:t>
                        </m:r>
                      </m:sub>
                    </m:sSub>
                  </m:oMath>
                </a14:m>
                <a:r>
                  <a:rPr lang="zh-CN" altLang="en-US" sz="2700" dirty="0" smtClean="0">
                    <a:ea typeface="华文楷体" panose="02010600040101010101" pitchFamily="2" charset="-122"/>
                  </a:rPr>
                  <a:t>随时间作周期性变化</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85015" y="3024367"/>
                <a:ext cx="3674339" cy="507831"/>
              </a:xfrm>
              <a:prstGeom prst="rect">
                <a:avLst/>
              </a:prstGeom>
              <a:blipFill rotWithShape="1">
                <a:blip r:embed="rId6"/>
                <a:stretch>
                  <a:fillRect t="-13253" r="-2819" b="-313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54632" y="4996015"/>
                <a:ext cx="3199787"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r>
                            <a:rPr lang="zh-CN" altLang="en-US" sz="2700" i="1" smtClean="0">
                              <a:latin typeface="Cambria Math"/>
                              <a:ea typeface="华文楷体" panose="02010600040101010101" pitchFamily="2" charset="-122"/>
                            </a:rPr>
                            <m:t>𝜺</m:t>
                          </m:r>
                        </m:e>
                        <m:sub>
                          <m:r>
                            <a:rPr lang="en-US" altLang="zh-CN" sz="2700" b="1" i="1" smtClean="0">
                              <a:latin typeface="Cambria Math"/>
                              <a:ea typeface="华文楷体" panose="02010600040101010101" pitchFamily="2" charset="-122"/>
                            </a:rPr>
                            <m:t>𝒊</m:t>
                          </m:r>
                        </m:sub>
                      </m:sSub>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𝟐</m:t>
                      </m:r>
                      <m:r>
                        <a:rPr lang="zh-CN" altLang="en-US" sz="2700" b="1" i="1" smtClean="0">
                          <a:latin typeface="Cambria Math"/>
                          <a:ea typeface="华文楷体" panose="02010600040101010101" pitchFamily="2" charset="-122"/>
                        </a:rPr>
                        <m:t>𝝎</m:t>
                      </m:r>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𝑩</m:t>
                          </m:r>
                        </m:e>
                        <m:sub>
                          <m:r>
                            <a:rPr lang="en-US" altLang="zh-CN" sz="2700" b="1" i="1" smtClean="0">
                              <a:latin typeface="Cambria Math"/>
                              <a:ea typeface="华文楷体" panose="02010600040101010101" pitchFamily="2" charset="-122"/>
                            </a:rPr>
                            <m:t>𝟎</m:t>
                          </m:r>
                        </m:sub>
                      </m:sSub>
                      <m:r>
                        <a:rPr lang="en-US" altLang="zh-CN" sz="2700" b="1" i="1" smtClean="0">
                          <a:latin typeface="Cambria Math"/>
                          <a:ea typeface="华文楷体" panose="02010600040101010101" pitchFamily="2" charset="-122"/>
                        </a:rPr>
                        <m:t>𝒓𝒍</m:t>
                      </m:r>
                      <m:func>
                        <m:funcPr>
                          <m:ctrlPr>
                            <a:rPr lang="en-US" altLang="zh-CN" sz="2700" b="1" i="1" smtClean="0">
                              <a:latin typeface="Cambria Math"/>
                              <a:ea typeface="华文楷体" panose="02010600040101010101" pitchFamily="2" charset="-122"/>
                            </a:rPr>
                          </m:ctrlPr>
                        </m:funcPr>
                        <m:fName>
                          <m:r>
                            <m:rPr>
                              <m:sty m:val="p"/>
                            </m:rPr>
                            <a:rPr lang="en-US" altLang="zh-CN" sz="2700" b="0" i="0" smtClean="0">
                              <a:latin typeface="Cambria Math"/>
                              <a:ea typeface="华文楷体" panose="02010600040101010101" pitchFamily="2" charset="-122"/>
                            </a:rPr>
                            <m:t>sin</m:t>
                          </m:r>
                        </m:fName>
                        <m:e>
                          <m:r>
                            <a:rPr lang="zh-CN" altLang="en-US" sz="2700" b="0" i="1" smtClean="0">
                              <a:latin typeface="Cambria Math"/>
                              <a:ea typeface="华文楷体" panose="02010600040101010101" pitchFamily="2" charset="-122"/>
                            </a:rPr>
                            <m:t>𝝎</m:t>
                          </m:r>
                          <m:r>
                            <a:rPr lang="en-US" altLang="zh-CN" sz="2700" b="1" i="1" smtClean="0">
                              <a:latin typeface="Cambria Math"/>
                              <a:ea typeface="华文楷体" panose="02010600040101010101" pitchFamily="2" charset="-122"/>
                            </a:rPr>
                            <m:t>𝒕</m:t>
                          </m:r>
                        </m:e>
                      </m:func>
                    </m:oMath>
                  </m:oMathPara>
                </a14:m>
                <a:endParaRPr lang="zh-CN" altLang="en-US" sz="2700" dirty="0" smtClean="0">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54632" y="4996015"/>
                <a:ext cx="3199787" cy="507831"/>
              </a:xfrm>
              <a:prstGeom prst="rect">
                <a:avLst/>
              </a:prstGeom>
              <a:blipFill rotWithShape="1">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99671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6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22</a:t>
            </a:fld>
            <a:endParaRPr lang="en-US" altLang="zh-CN">
              <a:solidFill>
                <a:srgbClr val="FFFFCC">
                  <a:lumMod val="75000"/>
                </a:srgbClr>
              </a:solidFill>
            </a:endParaRPr>
          </a:p>
        </p:txBody>
      </p:sp>
    </p:spTree>
    <p:controls>
      <mc:AlternateContent xmlns:mc="http://schemas.openxmlformats.org/markup-compatibility/2006">
        <mc:Choice xmlns:v="urn:schemas-microsoft-com:vml" Requires="v">
          <p:control spid="35859" name="obj1" r:id="rId2" imgW="8207353" imgH="6068272"/>
        </mc:Choice>
        <mc:Fallback>
          <p:control name="obj1" r:id="rId2" imgW="8207353" imgH="6068272">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27088" y="836613"/>
                  <a:ext cx="7343775" cy="52657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65634845"/>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852B0EC8-C313-4231-8DB1-823F42117521}" type="slidenum">
              <a:rPr lang="zh-CN" altLang="en-US">
                <a:solidFill>
                  <a:srgbClr val="FFFFCC">
                    <a:lumMod val="75000"/>
                  </a:srgbClr>
                </a:solidFill>
              </a:rPr>
              <a:pPr>
                <a:defRPr/>
              </a:pPr>
              <a:t>23</a:t>
            </a:fld>
            <a:endParaRPr lang="en-US" altLang="zh-CN">
              <a:solidFill>
                <a:srgbClr val="FFFFCC">
                  <a:lumMod val="75000"/>
                </a:srgbClr>
              </a:solidFill>
            </a:endParaRPr>
          </a:p>
        </p:txBody>
      </p:sp>
      <p:sp>
        <p:nvSpPr>
          <p:cNvPr id="12291" name="Text Box 2"/>
          <p:cNvSpPr txBox="1">
            <a:spLocks noChangeArrowheads="1"/>
          </p:cNvSpPr>
          <p:nvPr/>
        </p:nvSpPr>
        <p:spPr bwMode="auto">
          <a:xfrm>
            <a:off x="341313" y="565150"/>
            <a:ext cx="53562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dirty="0">
                <a:solidFill>
                  <a:srgbClr val="FF0000"/>
                </a:solidFill>
                <a:cs typeface="Times New Roman" pitchFamily="18" charset="0"/>
              </a:rPr>
              <a:t>例</a:t>
            </a:r>
            <a:r>
              <a:rPr kumimoji="1" lang="en-US" altLang="zh-CN" dirty="0">
                <a:solidFill>
                  <a:srgbClr val="FF0000"/>
                </a:solidFill>
                <a:ea typeface="黑体" pitchFamily="2" charset="-122"/>
                <a:cs typeface="Times New Roman" pitchFamily="18" charset="0"/>
              </a:rPr>
              <a:t>11.2</a:t>
            </a:r>
            <a:r>
              <a:rPr kumimoji="1" lang="zh-CN" altLang="en-US" dirty="0">
                <a:ea typeface="黑体" pitchFamily="2" charset="-122"/>
                <a:cs typeface="Times New Roman" pitchFamily="18" charset="0"/>
              </a:rPr>
              <a:t>　</a:t>
            </a:r>
            <a:r>
              <a:rPr kumimoji="1" lang="zh-CN" altLang="en-US" dirty="0">
                <a:cs typeface="Times New Roman" pitchFamily="18" charset="0"/>
              </a:rPr>
              <a:t>一根无限长的直导线载有交流电流</a:t>
            </a:r>
            <a:r>
              <a:rPr kumimoji="1" lang="en-US" altLang="zh-CN" i="1" dirty="0" err="1">
                <a:ea typeface="黑体" pitchFamily="2" charset="-122"/>
              </a:rPr>
              <a:t>i</a:t>
            </a:r>
            <a:r>
              <a:rPr kumimoji="1" lang="zh-CN" altLang="en-US" dirty="0">
                <a:ea typeface="黑体" pitchFamily="2" charset="-122"/>
              </a:rPr>
              <a:t>＝</a:t>
            </a:r>
            <a:r>
              <a:rPr kumimoji="1" lang="en-US" altLang="zh-CN" i="1" dirty="0">
                <a:ea typeface="黑体" pitchFamily="2" charset="-122"/>
              </a:rPr>
              <a:t>I</a:t>
            </a:r>
            <a:r>
              <a:rPr kumimoji="1" lang="en-US" altLang="zh-CN" baseline="-30000" dirty="0">
                <a:ea typeface="黑体" pitchFamily="2" charset="-122"/>
              </a:rPr>
              <a:t>0</a:t>
            </a:r>
            <a:r>
              <a:rPr kumimoji="1" lang="en-US" altLang="zh-CN" dirty="0">
                <a:ea typeface="黑体" pitchFamily="2" charset="-122"/>
              </a:rPr>
              <a:t>sin</a:t>
            </a:r>
            <a:r>
              <a:rPr kumimoji="1" lang="en-US" altLang="zh-CN" i="1" dirty="0">
                <a:ea typeface="黑体" pitchFamily="2" charset="-122"/>
              </a:rPr>
              <a:t>ωt</a:t>
            </a:r>
            <a:r>
              <a:rPr kumimoji="1" lang="en-US" altLang="zh-CN" dirty="0">
                <a:ea typeface="黑体" pitchFamily="2" charset="-122"/>
              </a:rPr>
              <a:t>.</a:t>
            </a:r>
            <a:r>
              <a:rPr kumimoji="1" lang="zh-CN" altLang="en-US" dirty="0">
                <a:cs typeface="Times New Roman" pitchFamily="18" charset="0"/>
              </a:rPr>
              <a:t>旁边有一共面矩形线圈</a:t>
            </a:r>
            <a:r>
              <a:rPr kumimoji="1" lang="en-US" altLang="zh-CN" i="1" dirty="0" err="1">
                <a:ea typeface="黑体" pitchFamily="2" charset="-122"/>
              </a:rPr>
              <a:t>abcd</a:t>
            </a:r>
            <a:r>
              <a:rPr kumimoji="1" lang="zh-CN" altLang="en-US" dirty="0">
                <a:ea typeface="黑体" pitchFamily="2" charset="-122"/>
              </a:rPr>
              <a:t>，</a:t>
            </a:r>
            <a:r>
              <a:rPr kumimoji="1" lang="zh-CN" altLang="en-US" dirty="0">
                <a:cs typeface="Times New Roman" pitchFamily="18" charset="0"/>
              </a:rPr>
              <a:t>如图所示</a:t>
            </a:r>
            <a:r>
              <a:rPr kumimoji="1" lang="en-US" altLang="zh-CN" dirty="0">
                <a:cs typeface="Times New Roman" pitchFamily="18" charset="0"/>
              </a:rPr>
              <a:t>.</a:t>
            </a:r>
          </a:p>
          <a:p>
            <a:pPr eaLnBrk="1" hangingPunct="1">
              <a:lnSpc>
                <a:spcPct val="120000"/>
              </a:lnSpc>
            </a:pPr>
            <a:r>
              <a:rPr kumimoji="1" lang="en-US" altLang="zh-CN" i="1" dirty="0">
                <a:ea typeface="黑体" pitchFamily="2" charset="-122"/>
              </a:rPr>
              <a:t>ab</a:t>
            </a:r>
            <a:r>
              <a:rPr kumimoji="1" lang="zh-CN" altLang="en-US" dirty="0">
                <a:ea typeface="黑体" pitchFamily="2" charset="-122"/>
              </a:rPr>
              <a:t>＝</a:t>
            </a:r>
            <a:r>
              <a:rPr kumimoji="1" lang="en-US" altLang="zh-CN" i="1" dirty="0">
                <a:ea typeface="黑体" pitchFamily="2" charset="-122"/>
              </a:rPr>
              <a:t>l</a:t>
            </a:r>
            <a:r>
              <a:rPr kumimoji="1" lang="en-US" altLang="zh-CN" baseline="-30000" dirty="0">
                <a:ea typeface="黑体" pitchFamily="2" charset="-122"/>
              </a:rPr>
              <a:t>1</a:t>
            </a:r>
            <a:r>
              <a:rPr kumimoji="1" lang="zh-CN" altLang="en-US" dirty="0">
                <a:ea typeface="黑体" pitchFamily="2" charset="-122"/>
              </a:rPr>
              <a:t>，</a:t>
            </a:r>
            <a:r>
              <a:rPr kumimoji="1" lang="en-US" altLang="zh-CN" i="1" dirty="0" err="1">
                <a:ea typeface="黑体" pitchFamily="2" charset="-122"/>
              </a:rPr>
              <a:t>bc</a:t>
            </a:r>
            <a:r>
              <a:rPr kumimoji="1" lang="zh-CN" altLang="en-US" dirty="0">
                <a:ea typeface="黑体" pitchFamily="2" charset="-122"/>
              </a:rPr>
              <a:t>＝</a:t>
            </a:r>
            <a:r>
              <a:rPr kumimoji="1" lang="en-US" altLang="zh-CN" i="1" dirty="0">
                <a:ea typeface="黑体" pitchFamily="2" charset="-122"/>
              </a:rPr>
              <a:t>l</a:t>
            </a:r>
            <a:r>
              <a:rPr kumimoji="1" lang="en-US" altLang="zh-CN" baseline="-30000" dirty="0">
                <a:ea typeface="黑体" pitchFamily="2" charset="-122"/>
              </a:rPr>
              <a:t>2</a:t>
            </a:r>
            <a:r>
              <a:rPr kumimoji="1" lang="zh-CN" altLang="en-US" dirty="0">
                <a:ea typeface="黑体" pitchFamily="2" charset="-122"/>
              </a:rPr>
              <a:t>，</a:t>
            </a:r>
            <a:r>
              <a:rPr kumimoji="1" lang="en-US" altLang="zh-CN" i="1" dirty="0">
                <a:ea typeface="黑体" pitchFamily="2" charset="-122"/>
              </a:rPr>
              <a:t>ab</a:t>
            </a:r>
            <a:r>
              <a:rPr kumimoji="1" lang="zh-CN" altLang="en-US" dirty="0">
                <a:cs typeface="Times New Roman" pitchFamily="18" charset="0"/>
              </a:rPr>
              <a:t>与直导线平行且相距为</a:t>
            </a:r>
            <a:r>
              <a:rPr kumimoji="1" lang="en-US" altLang="zh-CN" i="1" dirty="0">
                <a:ea typeface="黑体" pitchFamily="2" charset="-122"/>
              </a:rPr>
              <a:t>d</a:t>
            </a:r>
            <a:r>
              <a:rPr kumimoji="1" lang="en-US" altLang="zh-CN" dirty="0" smtClean="0">
                <a:cs typeface="Times New Roman" pitchFamily="18" charset="0"/>
              </a:rPr>
              <a:t>. </a:t>
            </a:r>
            <a:r>
              <a:rPr kumimoji="1" lang="zh-CN" altLang="en-US" dirty="0" smtClean="0">
                <a:cs typeface="Times New Roman" pitchFamily="18" charset="0"/>
              </a:rPr>
              <a:t>求</a:t>
            </a:r>
            <a:r>
              <a:rPr kumimoji="1" lang="zh-CN" altLang="en-US" dirty="0">
                <a:cs typeface="Times New Roman" pitchFamily="18" charset="0"/>
              </a:rPr>
              <a:t>：线圈中的感应电动势</a:t>
            </a:r>
            <a:r>
              <a:rPr kumimoji="1" lang="en-US" altLang="zh-CN" dirty="0">
                <a:cs typeface="Times New Roman" pitchFamily="18" charset="0"/>
              </a:rPr>
              <a:t>.</a:t>
            </a:r>
          </a:p>
        </p:txBody>
      </p:sp>
      <p:sp>
        <p:nvSpPr>
          <p:cNvPr id="182278" name="Text Box 6"/>
          <p:cNvSpPr txBox="1">
            <a:spLocks noChangeArrowheads="1"/>
          </p:cNvSpPr>
          <p:nvPr/>
        </p:nvSpPr>
        <p:spPr bwMode="auto">
          <a:xfrm>
            <a:off x="341313" y="3798888"/>
            <a:ext cx="53562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zh-CN" dirty="0">
                <a:solidFill>
                  <a:srgbClr val="FF2994"/>
                </a:solidFill>
                <a:cs typeface="Times New Roman" pitchFamily="18" charset="0"/>
              </a:rPr>
              <a:t>解</a:t>
            </a:r>
            <a:r>
              <a:rPr kumimoji="1" lang="zh-CN" altLang="zh-CN" dirty="0">
                <a:cs typeface="Times New Roman" pitchFamily="18" charset="0"/>
              </a:rPr>
              <a:t>　取矩形线圈沿顺时针</a:t>
            </a:r>
            <a:r>
              <a:rPr kumimoji="1" lang="en-US" altLang="zh-CN" i="1" dirty="0" err="1">
                <a:ea typeface="黑体" pitchFamily="2" charset="-122"/>
                <a:cs typeface="Times New Roman" pitchFamily="18" charset="0"/>
              </a:rPr>
              <a:t>abcda</a:t>
            </a:r>
            <a:r>
              <a:rPr kumimoji="1" lang="zh-CN" altLang="en-US" dirty="0">
                <a:cs typeface="Times New Roman" pitchFamily="18" charset="0"/>
              </a:rPr>
              <a:t>方向为回路正绕向，则</a:t>
            </a:r>
          </a:p>
        </p:txBody>
      </p:sp>
      <p:graphicFrame>
        <p:nvGraphicFramePr>
          <p:cNvPr id="182279" name="Object 7"/>
          <p:cNvGraphicFramePr>
            <a:graphicFrameLocks noChangeAspect="1"/>
          </p:cNvGraphicFramePr>
          <p:nvPr/>
        </p:nvGraphicFramePr>
        <p:xfrm>
          <a:off x="844550" y="5051425"/>
          <a:ext cx="7685088" cy="1125538"/>
        </p:xfrm>
        <a:graphic>
          <a:graphicData uri="http://schemas.openxmlformats.org/presentationml/2006/ole">
            <mc:AlternateContent xmlns:mc="http://schemas.openxmlformats.org/markup-compatibility/2006">
              <mc:Choice xmlns:v="urn:schemas-microsoft-com:vml" Requires="v">
                <p:oleObj spid="_x0000_s13392" name="Equation" r:id="rId3" imgW="2768400" imgH="393480" progId="Equation.DSMT4">
                  <p:embed/>
                </p:oleObj>
              </mc:Choice>
              <mc:Fallback>
                <p:oleObj name="Equation" r:id="rId3" imgW="27684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5051425"/>
                        <a:ext cx="768508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4" name="Picture 8" descr="1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763588"/>
            <a:ext cx="312420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0225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anim calcmode="lin" valueType="num">
                                      <p:cBhvr>
                                        <p:cTn id="7" dur="500" fill="hold"/>
                                        <p:tgtEl>
                                          <p:spTgt spid="182278"/>
                                        </p:tgtEl>
                                        <p:attrNameLst>
                                          <p:attrName>ppt_w</p:attrName>
                                        </p:attrNameLst>
                                      </p:cBhvr>
                                      <p:tavLst>
                                        <p:tav tm="0">
                                          <p:val>
                                            <p:fltVal val="0"/>
                                          </p:val>
                                        </p:tav>
                                        <p:tav tm="100000">
                                          <p:val>
                                            <p:strVal val="#ppt_w"/>
                                          </p:val>
                                        </p:tav>
                                      </p:tavLst>
                                    </p:anim>
                                    <p:anim calcmode="lin" valueType="num">
                                      <p:cBhvr>
                                        <p:cTn id="8" dur="500" fill="hold"/>
                                        <p:tgtEl>
                                          <p:spTgt spid="1822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82279"/>
                                        </p:tgtEl>
                                        <p:attrNameLst>
                                          <p:attrName>style.visibility</p:attrName>
                                        </p:attrNameLst>
                                      </p:cBhvr>
                                      <p:to>
                                        <p:strVal val="visible"/>
                                      </p:to>
                                    </p:set>
                                    <p:anim calcmode="lin" valueType="num">
                                      <p:cBhvr>
                                        <p:cTn id="13" dur="500" fill="hold"/>
                                        <p:tgtEl>
                                          <p:spTgt spid="182279"/>
                                        </p:tgtEl>
                                        <p:attrNameLst>
                                          <p:attrName>ppt_w</p:attrName>
                                        </p:attrNameLst>
                                      </p:cBhvr>
                                      <p:tavLst>
                                        <p:tav tm="0">
                                          <p:val>
                                            <p:fltVal val="0"/>
                                          </p:val>
                                        </p:tav>
                                        <p:tav tm="100000">
                                          <p:val>
                                            <p:strVal val="#ppt_w"/>
                                          </p:val>
                                        </p:tav>
                                      </p:tavLst>
                                    </p:anim>
                                    <p:anim calcmode="lin" valueType="num">
                                      <p:cBhvr>
                                        <p:cTn id="14" dur="500" fill="hold"/>
                                        <p:tgtEl>
                                          <p:spTgt spid="1822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7384DA18-4AD1-4BEB-95E3-4C5968957761}" type="slidenum">
              <a:rPr lang="zh-CN" altLang="en-US">
                <a:solidFill>
                  <a:srgbClr val="FFFFCC">
                    <a:lumMod val="75000"/>
                  </a:srgbClr>
                </a:solidFill>
              </a:rPr>
              <a:pPr>
                <a:defRPr/>
              </a:pPr>
              <a:t>24</a:t>
            </a:fld>
            <a:endParaRPr lang="en-US" altLang="zh-CN">
              <a:solidFill>
                <a:srgbClr val="FFFFCC">
                  <a:lumMod val="75000"/>
                </a:srgbClr>
              </a:solidFill>
            </a:endParaRPr>
          </a:p>
        </p:txBody>
      </p:sp>
      <p:sp>
        <p:nvSpPr>
          <p:cNvPr id="13315" name="Text Box 2"/>
          <p:cNvSpPr txBox="1">
            <a:spLocks noChangeArrowheads="1"/>
          </p:cNvSpPr>
          <p:nvPr/>
        </p:nvSpPr>
        <p:spPr bwMode="auto">
          <a:xfrm>
            <a:off x="341313" y="771525"/>
            <a:ext cx="5356225"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zh-CN">
                <a:cs typeface="Times New Roman" pitchFamily="18" charset="0"/>
              </a:rPr>
              <a:t>线圈中感应电动势</a:t>
            </a:r>
            <a:r>
              <a:rPr kumimoji="1" lang="zh-CN" altLang="en-US">
                <a:cs typeface="Times New Roman" pitchFamily="18" charset="0"/>
              </a:rPr>
              <a:t>：</a:t>
            </a:r>
          </a:p>
        </p:txBody>
      </p:sp>
      <p:sp>
        <p:nvSpPr>
          <p:cNvPr id="183299" name="Text Box 3"/>
          <p:cNvSpPr txBox="1">
            <a:spLocks noChangeArrowheads="1"/>
          </p:cNvSpPr>
          <p:nvPr/>
        </p:nvSpPr>
        <p:spPr bwMode="auto">
          <a:xfrm>
            <a:off x="434975" y="2813050"/>
            <a:ext cx="8328025" cy="185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en-US" altLang="zh-CN" sz="3000" i="1" dirty="0" err="1">
                <a:cs typeface="Times New Roman" pitchFamily="18" charset="0"/>
              </a:rPr>
              <a:t>ε</a:t>
            </a:r>
            <a:r>
              <a:rPr kumimoji="1" lang="en-US" altLang="zh-CN" sz="3000" baseline="-25000" dirty="0" err="1">
                <a:cs typeface="Times New Roman" pitchFamily="18" charset="0"/>
              </a:rPr>
              <a:t>i</a:t>
            </a:r>
            <a:r>
              <a:rPr kumimoji="1" lang="zh-CN" altLang="en-US" dirty="0">
                <a:cs typeface="Times New Roman" pitchFamily="18" charset="0"/>
              </a:rPr>
              <a:t>也是随时间作周期性变化的</a:t>
            </a:r>
            <a:r>
              <a:rPr kumimoji="1" lang="zh-CN" altLang="en-US" dirty="0" smtClean="0">
                <a:cs typeface="Times New Roman" pitchFamily="18" charset="0"/>
              </a:rPr>
              <a:t>，</a:t>
            </a:r>
            <a:r>
              <a:rPr kumimoji="1" lang="en-US" altLang="zh-CN" sz="3000" i="1" dirty="0" err="1" smtClean="0">
                <a:solidFill>
                  <a:srgbClr val="1C1C1C"/>
                </a:solidFill>
                <a:cs typeface="Times New Roman" pitchFamily="18" charset="0"/>
              </a:rPr>
              <a:t>ε</a:t>
            </a:r>
            <a:r>
              <a:rPr kumimoji="1" lang="en-US" altLang="zh-CN" sz="3000" baseline="-25000" dirty="0" err="1" smtClean="0">
                <a:solidFill>
                  <a:srgbClr val="1C1C1C"/>
                </a:solidFill>
                <a:cs typeface="Times New Roman" pitchFamily="18" charset="0"/>
              </a:rPr>
              <a:t>i</a:t>
            </a:r>
            <a:r>
              <a:rPr kumimoji="1" lang="en-US" altLang="zh-CN" sz="3000" baseline="-25000" dirty="0" smtClean="0">
                <a:solidFill>
                  <a:srgbClr val="1C1C1C"/>
                </a:solidFill>
                <a:cs typeface="Times New Roman" pitchFamily="18" charset="0"/>
              </a:rPr>
              <a:t> </a:t>
            </a:r>
            <a:r>
              <a:rPr kumimoji="1" lang="zh-CN" altLang="en-US" dirty="0" smtClean="0">
                <a:cs typeface="Times New Roman" pitchFamily="18" charset="0"/>
              </a:rPr>
              <a:t>＞</a:t>
            </a:r>
            <a:r>
              <a:rPr kumimoji="1" lang="en-US" altLang="zh-CN" dirty="0">
                <a:cs typeface="Times New Roman" pitchFamily="18" charset="0"/>
              </a:rPr>
              <a:t>0</a:t>
            </a:r>
            <a:r>
              <a:rPr kumimoji="1" lang="zh-CN" altLang="en-US" dirty="0">
                <a:cs typeface="Times New Roman" pitchFamily="18" charset="0"/>
              </a:rPr>
              <a:t>表示矩形线圈中感应电动势沿顺时针方向</a:t>
            </a:r>
            <a:r>
              <a:rPr kumimoji="1" lang="zh-CN" altLang="en-US" dirty="0" smtClean="0">
                <a:cs typeface="Times New Roman" pitchFamily="18" charset="0"/>
              </a:rPr>
              <a:t>，</a:t>
            </a:r>
            <a:r>
              <a:rPr kumimoji="1" lang="en-US" altLang="zh-CN" sz="3000" i="1" dirty="0" err="1" smtClean="0">
                <a:solidFill>
                  <a:srgbClr val="1C1C1C"/>
                </a:solidFill>
                <a:cs typeface="Times New Roman" pitchFamily="18" charset="0"/>
              </a:rPr>
              <a:t>ε</a:t>
            </a:r>
            <a:r>
              <a:rPr kumimoji="1" lang="en-US" altLang="zh-CN" sz="3000" baseline="-25000" dirty="0" err="1" smtClean="0">
                <a:solidFill>
                  <a:srgbClr val="1C1C1C"/>
                </a:solidFill>
                <a:cs typeface="Times New Roman" pitchFamily="18" charset="0"/>
              </a:rPr>
              <a:t>i</a:t>
            </a:r>
            <a:r>
              <a:rPr kumimoji="1" lang="en-US" altLang="zh-CN" sz="3000" baseline="-25000" dirty="0" smtClean="0">
                <a:solidFill>
                  <a:srgbClr val="1C1C1C"/>
                </a:solidFill>
                <a:cs typeface="Times New Roman" pitchFamily="18" charset="0"/>
              </a:rPr>
              <a:t> </a:t>
            </a:r>
            <a:r>
              <a:rPr kumimoji="1" lang="zh-CN" altLang="en-US" dirty="0" smtClean="0">
                <a:cs typeface="Times New Roman" pitchFamily="18" charset="0"/>
              </a:rPr>
              <a:t>＜</a:t>
            </a:r>
            <a:r>
              <a:rPr kumimoji="1" lang="en-US" altLang="zh-CN" dirty="0">
                <a:cs typeface="Times New Roman" pitchFamily="18" charset="0"/>
              </a:rPr>
              <a:t>0</a:t>
            </a:r>
            <a:r>
              <a:rPr kumimoji="1" lang="zh-CN" altLang="en-US" dirty="0">
                <a:cs typeface="Times New Roman" pitchFamily="18" charset="0"/>
              </a:rPr>
              <a:t>表示它沿逆时针方向</a:t>
            </a:r>
            <a:r>
              <a:rPr kumimoji="1" lang="en-US" altLang="zh-CN" dirty="0">
                <a:cs typeface="Times New Roman" pitchFamily="18" charset="0"/>
              </a:rPr>
              <a:t>.</a:t>
            </a:r>
          </a:p>
        </p:txBody>
      </p:sp>
      <p:graphicFrame>
        <p:nvGraphicFramePr>
          <p:cNvPr id="13317" name="Object 4"/>
          <p:cNvGraphicFramePr>
            <a:graphicFrameLocks noChangeAspect="1"/>
          </p:cNvGraphicFramePr>
          <p:nvPr/>
        </p:nvGraphicFramePr>
        <p:xfrm>
          <a:off x="1350963" y="1600200"/>
          <a:ext cx="6389687" cy="1036638"/>
        </p:xfrm>
        <a:graphic>
          <a:graphicData uri="http://schemas.openxmlformats.org/presentationml/2006/ole">
            <mc:AlternateContent xmlns:mc="http://schemas.openxmlformats.org/markup-compatibility/2006">
              <mc:Choice xmlns:v="urn:schemas-microsoft-com:vml" Requires="v">
                <p:oleObj spid="_x0000_s14416" name="Equation" r:id="rId3" imgW="2361960" imgH="393480" progId="Equation.DSMT4">
                  <p:embed/>
                </p:oleObj>
              </mc:Choice>
              <mc:Fallback>
                <p:oleObj name="Equation" r:id="rId3" imgW="23619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1600200"/>
                        <a:ext cx="638968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20257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p:cTn id="7" dur="500" fill="hold"/>
                                        <p:tgtEl>
                                          <p:spTgt spid="183299"/>
                                        </p:tgtEl>
                                        <p:attrNameLst>
                                          <p:attrName>ppt_w</p:attrName>
                                        </p:attrNameLst>
                                      </p:cBhvr>
                                      <p:tavLst>
                                        <p:tav tm="0">
                                          <p:val>
                                            <p:fltVal val="0"/>
                                          </p:val>
                                        </p:tav>
                                        <p:tav tm="100000">
                                          <p:val>
                                            <p:strVal val="#ppt_w"/>
                                          </p:val>
                                        </p:tav>
                                      </p:tavLst>
                                    </p:anim>
                                    <p:anim calcmode="lin" valueType="num">
                                      <p:cBhvr>
                                        <p:cTn id="8" dur="500" fill="hold"/>
                                        <p:tgtEl>
                                          <p:spTgt spid="1832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25</a:t>
            </a:fld>
            <a:endParaRPr lang="en-US" altLang="zh-CN">
              <a:solidFill>
                <a:srgbClr val="FFFFCC">
                  <a:lumMod val="75000"/>
                </a:srgbClr>
              </a:solidFill>
            </a:endParaRPr>
          </a:p>
        </p:txBody>
      </p:sp>
      <p:sp>
        <p:nvSpPr>
          <p:cNvPr id="3" name="TextBox 2"/>
          <p:cNvSpPr txBox="1"/>
          <p:nvPr/>
        </p:nvSpPr>
        <p:spPr>
          <a:xfrm>
            <a:off x="1907704" y="2420888"/>
            <a:ext cx="4117794" cy="1569660"/>
          </a:xfrm>
          <a:prstGeom prst="rect">
            <a:avLst/>
          </a:prstGeom>
          <a:noFill/>
        </p:spPr>
        <p:txBody>
          <a:bodyPr wrap="none" rtlCol="0">
            <a:spAutoFit/>
          </a:bodyPr>
          <a:lstStyle/>
          <a:p>
            <a:r>
              <a:rPr lang="zh-CN" altLang="en-US" sz="4800" dirty="0" smtClean="0">
                <a:ea typeface="华文楷体" panose="02010600040101010101" pitchFamily="2" charset="-122"/>
              </a:rPr>
              <a:t>作业：</a:t>
            </a:r>
            <a:endParaRPr lang="en-US" altLang="zh-CN" sz="4800" dirty="0" smtClean="0">
              <a:ea typeface="华文楷体" panose="02010600040101010101" pitchFamily="2" charset="-122"/>
            </a:endParaRPr>
          </a:p>
          <a:p>
            <a:r>
              <a:rPr lang="en-US" altLang="zh-CN" sz="4800" dirty="0">
                <a:ea typeface="华文楷体" panose="02010600040101010101" pitchFamily="2" charset="-122"/>
              </a:rPr>
              <a:t> </a:t>
            </a:r>
            <a:r>
              <a:rPr lang="en-US" altLang="zh-CN" sz="4800" dirty="0" smtClean="0">
                <a:ea typeface="华文楷体" panose="02010600040101010101" pitchFamily="2" charset="-122"/>
              </a:rPr>
              <a:t>       </a:t>
            </a:r>
            <a:r>
              <a:rPr lang="en-US" altLang="zh-CN" sz="4800" dirty="0" smtClean="0">
                <a:solidFill>
                  <a:srgbClr val="C00000"/>
                </a:solidFill>
                <a:ea typeface="华文楷体" panose="02010600040101010101" pitchFamily="2" charset="-122"/>
              </a:rPr>
              <a:t>11.4</a:t>
            </a:r>
            <a:r>
              <a:rPr lang="zh-CN" altLang="en-US" sz="4800" dirty="0" smtClean="0">
                <a:solidFill>
                  <a:srgbClr val="C00000"/>
                </a:solidFill>
                <a:ea typeface="华文楷体" panose="02010600040101010101" pitchFamily="2" charset="-122"/>
              </a:rPr>
              <a:t>、</a:t>
            </a:r>
            <a:r>
              <a:rPr lang="en-US" altLang="zh-CN" sz="4800" dirty="0" smtClean="0">
                <a:solidFill>
                  <a:srgbClr val="C00000"/>
                </a:solidFill>
                <a:ea typeface="华文楷体" panose="02010600040101010101" pitchFamily="2" charset="-122"/>
              </a:rPr>
              <a:t>11.6</a:t>
            </a:r>
            <a:endParaRPr lang="zh-CN" altLang="en-US" sz="4800" dirty="0" smtClean="0">
              <a:solidFill>
                <a:srgbClr val="C00000"/>
              </a:solidFill>
              <a:ea typeface="华文楷体" panose="02010600040101010101" pitchFamily="2" charset="-122"/>
            </a:endParaRPr>
          </a:p>
        </p:txBody>
      </p:sp>
    </p:spTree>
    <p:extLst>
      <p:ext uri="{BB962C8B-B14F-4D97-AF65-F5344CB8AC3E}">
        <p14:creationId xmlns:p14="http://schemas.microsoft.com/office/powerpoint/2010/main" val="283774619"/>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AED37C7-4A67-42CA-A8C4-D61679BEFA74}" type="slidenum">
              <a:rPr lang="zh-CN" altLang="en-US" smtClean="0">
                <a:solidFill>
                  <a:srgbClr val="FFFFCC">
                    <a:lumMod val="75000"/>
                  </a:srgbClr>
                </a:solidFill>
              </a:rPr>
              <a:pPr>
                <a:defRPr/>
              </a:pPr>
              <a:t>26</a:t>
            </a:fld>
            <a:endParaRPr lang="en-US" altLang="zh-CN">
              <a:solidFill>
                <a:srgbClr val="FFFFCC">
                  <a:lumMod val="75000"/>
                </a:srgbClr>
              </a:solidFill>
            </a:endParaRPr>
          </a:p>
        </p:txBody>
      </p:sp>
      <p:sp>
        <p:nvSpPr>
          <p:cNvPr id="3" name="TextBox 2"/>
          <p:cNvSpPr txBox="1"/>
          <p:nvPr/>
        </p:nvSpPr>
        <p:spPr>
          <a:xfrm>
            <a:off x="539552" y="1196752"/>
            <a:ext cx="8152873" cy="830997"/>
          </a:xfrm>
          <a:prstGeom prst="rect">
            <a:avLst/>
          </a:prstGeom>
          <a:noFill/>
        </p:spPr>
        <p:txBody>
          <a:bodyPr wrap="none" rtlCol="0">
            <a:spAutoFit/>
          </a:bodyPr>
          <a:lstStyle/>
          <a:p>
            <a:r>
              <a:rPr lang="en-US" altLang="zh-CN" sz="4800" dirty="0" smtClean="0">
                <a:ea typeface="华文楷体" panose="02010600040101010101" pitchFamily="2" charset="-122"/>
              </a:rPr>
              <a:t>11.2 </a:t>
            </a:r>
            <a:r>
              <a:rPr lang="zh-CN" altLang="en-US" sz="4800" dirty="0" smtClean="0">
                <a:ea typeface="华文楷体" panose="02010600040101010101" pitchFamily="2" charset="-122"/>
              </a:rPr>
              <a:t>动生电动势与感生电动势</a:t>
            </a:r>
            <a:endParaRPr lang="zh-CN" altLang="en-US" sz="4800" dirty="0">
              <a:ea typeface="华文楷体" panose="02010600040101010101" pitchFamily="2" charset="-122"/>
            </a:endParaRPr>
          </a:p>
        </p:txBody>
      </p:sp>
      <p:sp>
        <p:nvSpPr>
          <p:cNvPr id="4" name="Text Box 3"/>
          <p:cNvSpPr txBox="1">
            <a:spLocks noChangeArrowheads="1"/>
          </p:cNvSpPr>
          <p:nvPr/>
        </p:nvSpPr>
        <p:spPr bwMode="auto">
          <a:xfrm>
            <a:off x="1905000" y="287645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a:solidFill>
                  <a:srgbClr val="CC0000"/>
                </a:solidFill>
                <a:latin typeface="Times New Roman" pitchFamily="18" charset="0"/>
              </a:rPr>
              <a:t>引起磁通量变化的原因</a:t>
            </a:r>
          </a:p>
        </p:txBody>
      </p:sp>
      <p:sp>
        <p:nvSpPr>
          <p:cNvPr id="5" name="Rectangle 7"/>
          <p:cNvSpPr>
            <a:spLocks noChangeArrowheads="1"/>
          </p:cNvSpPr>
          <p:nvPr/>
        </p:nvSpPr>
        <p:spPr bwMode="auto">
          <a:xfrm>
            <a:off x="381000" y="5416450"/>
            <a:ext cx="38862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Clr>
                <a:srgbClr val="FF0066"/>
              </a:buClr>
              <a:buFont typeface="Wingdings" pitchFamily="2" charset="2"/>
              <a:buChar char="ü"/>
            </a:pPr>
            <a:r>
              <a:rPr kumimoji="1" lang="zh-CN" altLang="en-US">
                <a:solidFill>
                  <a:srgbClr val="000000"/>
                </a:solidFill>
                <a:latin typeface="宋体" pitchFamily="2" charset="-122"/>
              </a:rPr>
              <a:t>回路不动，磁场变化</a:t>
            </a:r>
          </a:p>
        </p:txBody>
      </p:sp>
      <p:sp>
        <p:nvSpPr>
          <p:cNvPr id="6" name="Text Box 33"/>
          <p:cNvSpPr txBox="1">
            <a:spLocks noChangeArrowheads="1"/>
          </p:cNvSpPr>
          <p:nvPr/>
        </p:nvSpPr>
        <p:spPr bwMode="auto">
          <a:xfrm>
            <a:off x="381000" y="3943250"/>
            <a:ext cx="845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20000"/>
              </a:lnSpc>
              <a:buClr>
                <a:srgbClr val="FF0066"/>
              </a:buClr>
              <a:buFont typeface="Wingdings" pitchFamily="2" charset="2"/>
              <a:buChar char="ü"/>
            </a:pPr>
            <a:r>
              <a:rPr kumimoji="1" lang="zh-CN" altLang="en-US" dirty="0">
                <a:latin typeface="宋体" pitchFamily="2" charset="-122"/>
              </a:rPr>
              <a:t>回路或其一部分在磁场中有相对磁场的运动或者回路面积变化、取向变化等 </a:t>
            </a:r>
          </a:p>
        </p:txBody>
      </p:sp>
      <p:grpSp>
        <p:nvGrpSpPr>
          <p:cNvPr id="7" name="Group 35"/>
          <p:cNvGrpSpPr>
            <a:grpSpLocks/>
          </p:cNvGrpSpPr>
          <p:nvPr/>
        </p:nvGrpSpPr>
        <p:grpSpPr bwMode="auto">
          <a:xfrm>
            <a:off x="4495800" y="4499582"/>
            <a:ext cx="3733800" cy="519113"/>
            <a:chOff x="2832" y="1200"/>
            <a:chExt cx="2352" cy="327"/>
          </a:xfrm>
        </p:grpSpPr>
        <p:sp>
          <p:nvSpPr>
            <p:cNvPr id="8" name="AutoShape 4"/>
            <p:cNvSpPr>
              <a:spLocks noChangeArrowheads="1"/>
            </p:cNvSpPr>
            <p:nvPr/>
          </p:nvSpPr>
          <p:spPr bwMode="auto">
            <a:xfrm>
              <a:off x="2832" y="1313"/>
              <a:ext cx="720" cy="144"/>
            </a:xfrm>
            <a:prstGeom prst="rightArrow">
              <a:avLst>
                <a:gd name="adj1" fmla="val 50000"/>
                <a:gd name="adj2" fmla="val 125000"/>
              </a:avLst>
            </a:prstGeom>
            <a:solidFill>
              <a:srgbClr val="FFCC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sp>
          <p:nvSpPr>
            <p:cNvPr id="9" name="Text Box 34"/>
            <p:cNvSpPr txBox="1">
              <a:spLocks noChangeArrowheads="1"/>
            </p:cNvSpPr>
            <p:nvPr/>
          </p:nvSpPr>
          <p:spPr bwMode="auto">
            <a:xfrm>
              <a:off x="3600" y="1200"/>
              <a:ext cx="15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a:solidFill>
                    <a:srgbClr val="FF0000"/>
                  </a:solidFill>
                </a:rPr>
                <a:t>动生电动势</a:t>
              </a:r>
            </a:p>
          </p:txBody>
        </p:sp>
      </p:grpSp>
      <p:grpSp>
        <p:nvGrpSpPr>
          <p:cNvPr id="10" name="Group 37"/>
          <p:cNvGrpSpPr>
            <a:grpSpLocks/>
          </p:cNvGrpSpPr>
          <p:nvPr/>
        </p:nvGrpSpPr>
        <p:grpSpPr bwMode="auto">
          <a:xfrm>
            <a:off x="4173244" y="5374282"/>
            <a:ext cx="3517900" cy="604837"/>
            <a:chOff x="2640" y="1619"/>
            <a:chExt cx="2216" cy="381"/>
          </a:xfrm>
        </p:grpSpPr>
        <p:sp>
          <p:nvSpPr>
            <p:cNvPr id="11" name="AutoShape 6"/>
            <p:cNvSpPr>
              <a:spLocks noChangeArrowheads="1"/>
            </p:cNvSpPr>
            <p:nvPr/>
          </p:nvSpPr>
          <p:spPr bwMode="auto">
            <a:xfrm>
              <a:off x="2640" y="1760"/>
              <a:ext cx="672" cy="160"/>
            </a:xfrm>
            <a:prstGeom prst="rightArrow">
              <a:avLst>
                <a:gd name="adj1" fmla="val 50000"/>
                <a:gd name="adj2" fmla="val 105000"/>
              </a:avLst>
            </a:prstGeom>
            <a:solidFill>
              <a:schemeClr val="accent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sp>
          <p:nvSpPr>
            <p:cNvPr id="12" name="Rectangle 36"/>
            <p:cNvSpPr>
              <a:spLocks noChangeArrowheads="1"/>
            </p:cNvSpPr>
            <p:nvPr/>
          </p:nvSpPr>
          <p:spPr bwMode="auto">
            <a:xfrm>
              <a:off x="3368" y="1619"/>
              <a:ext cx="1488"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Clr>
                  <a:srgbClr val="FF0066"/>
                </a:buClr>
                <a:buFont typeface="Wingdings" pitchFamily="2" charset="2"/>
                <a:buNone/>
              </a:pPr>
              <a:r>
                <a:rPr kumimoji="1" lang="zh-CN" altLang="en-US">
                  <a:solidFill>
                    <a:srgbClr val="0000FF"/>
                  </a:solidFill>
                  <a:latin typeface="Arial Black" pitchFamily="34" charset="0"/>
                </a:rPr>
                <a:t>感生电动势</a:t>
              </a:r>
            </a:p>
          </p:txBody>
        </p:sp>
      </p:grpSp>
      <p:pic>
        <p:nvPicPr>
          <p:cNvPr id="13" name="Picture 3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9545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8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6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页脚占位符 1"/>
          <p:cNvSpPr>
            <a:spLocks noGrp="1"/>
          </p:cNvSpPr>
          <p:nvPr>
            <p:ph type="ftr" sz="quarter" idx="10"/>
          </p:nvPr>
        </p:nvSpPr>
        <p:spPr/>
        <p:txBody>
          <a:bodyPr/>
          <a:lstStyle/>
          <a:p>
            <a:pPr>
              <a:defRPr/>
            </a:pPr>
            <a:fld id="{4A872C88-FAC0-4BEB-BBCF-F08857677931}" type="slidenum">
              <a:rPr lang="zh-CN" altLang="en-US">
                <a:solidFill>
                  <a:srgbClr val="FFFFCC">
                    <a:lumMod val="75000"/>
                  </a:srgbClr>
                </a:solidFill>
              </a:rPr>
              <a:pPr>
                <a:defRPr/>
              </a:pPr>
              <a:t>27</a:t>
            </a:fld>
            <a:endParaRPr lang="en-US" altLang="zh-CN">
              <a:solidFill>
                <a:srgbClr val="FFFFCC">
                  <a:lumMod val="75000"/>
                </a:srgbClr>
              </a:solidFill>
            </a:endParaRPr>
          </a:p>
        </p:txBody>
      </p:sp>
      <p:sp>
        <p:nvSpPr>
          <p:cNvPr id="3075" name="Text Box 16"/>
          <p:cNvSpPr txBox="1">
            <a:spLocks noChangeArrowheads="1"/>
          </p:cNvSpPr>
          <p:nvPr/>
        </p:nvSpPr>
        <p:spPr bwMode="auto">
          <a:xfrm>
            <a:off x="304800" y="623888"/>
            <a:ext cx="426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a:solidFill>
                  <a:srgbClr val="CC0000"/>
                </a:solidFill>
                <a:latin typeface="Times New Roman" pitchFamily="18" charset="0"/>
              </a:rPr>
              <a:t>一、动生电动势</a:t>
            </a:r>
          </a:p>
        </p:txBody>
      </p:sp>
      <p:grpSp>
        <p:nvGrpSpPr>
          <p:cNvPr id="3076" name="Group 17"/>
          <p:cNvGrpSpPr>
            <a:grpSpLocks/>
          </p:cNvGrpSpPr>
          <p:nvPr/>
        </p:nvGrpSpPr>
        <p:grpSpPr bwMode="auto">
          <a:xfrm>
            <a:off x="914400" y="1219200"/>
            <a:ext cx="7589838" cy="519113"/>
            <a:chOff x="576" y="777"/>
            <a:chExt cx="4781" cy="327"/>
          </a:xfrm>
        </p:grpSpPr>
        <p:sp>
          <p:nvSpPr>
            <p:cNvPr id="3097" name="Text Box 18"/>
            <p:cNvSpPr txBox="1">
              <a:spLocks noChangeArrowheads="1"/>
            </p:cNvSpPr>
            <p:nvPr/>
          </p:nvSpPr>
          <p:spPr bwMode="auto">
            <a:xfrm>
              <a:off x="576" y="777"/>
              <a:ext cx="478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r>
                <a:rPr kumimoji="1" lang="zh-CN" altLang="en-US">
                  <a:latin typeface="Times New Roman" pitchFamily="18" charset="0"/>
                </a:rPr>
                <a:t>动生电动势的</a:t>
              </a:r>
              <a:r>
                <a:rPr kumimoji="1" lang="zh-CN" altLang="en-US">
                  <a:solidFill>
                    <a:srgbClr val="CC0000"/>
                  </a:solidFill>
                  <a:latin typeface="Times New Roman" pitchFamily="18" charset="0"/>
                </a:rPr>
                <a:t>非</a:t>
              </a:r>
              <a:r>
                <a:rPr kumimoji="1" lang="zh-CN" altLang="en-US">
                  <a:latin typeface="Times New Roman" pitchFamily="18" charset="0"/>
                </a:rPr>
                <a:t>静电力场来源               </a:t>
              </a:r>
              <a:r>
                <a:rPr kumimoji="1" lang="zh-CN" altLang="en-US">
                  <a:solidFill>
                    <a:srgbClr val="FF0000"/>
                  </a:solidFill>
                  <a:latin typeface="Times New Roman" pitchFamily="18" charset="0"/>
                </a:rPr>
                <a:t>洛仑兹力</a:t>
              </a:r>
            </a:p>
          </p:txBody>
        </p:sp>
        <p:sp>
          <p:nvSpPr>
            <p:cNvPr id="3098" name="AutoShape 19"/>
            <p:cNvSpPr>
              <a:spLocks noChangeArrowheads="1"/>
            </p:cNvSpPr>
            <p:nvPr/>
          </p:nvSpPr>
          <p:spPr bwMode="auto">
            <a:xfrm>
              <a:off x="3744" y="864"/>
              <a:ext cx="624" cy="144"/>
            </a:xfrm>
            <a:prstGeom prst="rightArrow">
              <a:avLst>
                <a:gd name="adj1" fmla="val 50000"/>
                <a:gd name="adj2" fmla="val 108333"/>
              </a:avLst>
            </a:prstGeom>
            <a:solidFill>
              <a:srgbClr val="FFEB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grpSp>
      <p:graphicFrame>
        <p:nvGraphicFramePr>
          <p:cNvPr id="163872" name="Object 32"/>
          <p:cNvGraphicFramePr>
            <a:graphicFrameLocks noChangeAspect="1"/>
          </p:cNvGraphicFramePr>
          <p:nvPr/>
        </p:nvGraphicFramePr>
        <p:xfrm>
          <a:off x="1539875" y="1803400"/>
          <a:ext cx="2559050" cy="690563"/>
        </p:xfrm>
        <a:graphic>
          <a:graphicData uri="http://schemas.openxmlformats.org/presentationml/2006/ole">
            <mc:AlternateContent xmlns:mc="http://schemas.openxmlformats.org/markup-compatibility/2006">
              <mc:Choice xmlns:v="urn:schemas-microsoft-com:vml" Requires="v">
                <p:oleObj spid="_x0000_s15824" name="Equation" r:id="rId3" imgW="876300" imgH="241300" progId="Equation.DSMT4">
                  <p:embed/>
                </p:oleObj>
              </mc:Choice>
              <mc:Fallback>
                <p:oleObj name="Equation" r:id="rId3" imgW="8763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1803400"/>
                        <a:ext cx="255905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73" name="Group 33"/>
          <p:cNvGrpSpPr>
            <a:grpSpLocks/>
          </p:cNvGrpSpPr>
          <p:nvPr/>
        </p:nvGrpSpPr>
        <p:grpSpPr bwMode="auto">
          <a:xfrm>
            <a:off x="304800" y="2600325"/>
            <a:ext cx="3440113" cy="752475"/>
            <a:chOff x="192" y="1684"/>
            <a:chExt cx="2167" cy="474"/>
          </a:xfrm>
        </p:grpSpPr>
        <p:sp>
          <p:nvSpPr>
            <p:cNvPr id="3095" name="Text Box 34"/>
            <p:cNvSpPr txBox="1">
              <a:spLocks noChangeArrowheads="1"/>
            </p:cNvSpPr>
            <p:nvPr/>
          </p:nvSpPr>
          <p:spPr bwMode="auto">
            <a:xfrm>
              <a:off x="192" y="1737"/>
              <a:ext cx="7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a:latin typeface="Times New Roman" pitchFamily="18" charset="0"/>
                </a:rPr>
                <a:t>平衡时</a:t>
              </a:r>
            </a:p>
          </p:txBody>
        </p:sp>
        <p:graphicFrame>
          <p:nvGraphicFramePr>
            <p:cNvPr id="3096" name="Object 35"/>
            <p:cNvGraphicFramePr>
              <a:graphicFrameLocks noChangeAspect="1"/>
            </p:cNvGraphicFramePr>
            <p:nvPr>
              <p:extLst>
                <p:ext uri="{D42A27DB-BD31-4B8C-83A1-F6EECF244321}">
                  <p14:modId xmlns:p14="http://schemas.microsoft.com/office/powerpoint/2010/main" val="851231744"/>
                </p:ext>
              </p:extLst>
            </p:nvPr>
          </p:nvGraphicFramePr>
          <p:xfrm>
            <a:off x="1156" y="1684"/>
            <a:ext cx="1203" cy="474"/>
          </p:xfrm>
          <a:graphic>
            <a:graphicData uri="http://schemas.openxmlformats.org/presentationml/2006/ole">
              <mc:AlternateContent xmlns:mc="http://schemas.openxmlformats.org/markup-compatibility/2006">
                <mc:Choice xmlns:v="urn:schemas-microsoft-com:vml" Requires="v">
                  <p:oleObj spid="_x0000_s15825" name="Equation" r:id="rId5" imgW="660240" imgH="253800" progId="Equation.DSMT4">
                    <p:embed/>
                  </p:oleObj>
                </mc:Choice>
                <mc:Fallback>
                  <p:oleObj name="Equation" r:id="rId5" imgW="660240" imgH="253800" progId="Equation.DSMT4">
                    <p:embed/>
                    <p:pic>
                      <p:nvPicPr>
                        <p:cNvPr id="0" name=""/>
                        <p:cNvPicPr>
                          <a:picLocks noChangeAspect="1" noChangeArrowheads="1"/>
                        </p:cNvPicPr>
                        <p:nvPr/>
                      </p:nvPicPr>
                      <p:blipFill>
                        <a:blip r:embed="rId6"/>
                        <a:srcRect/>
                        <a:stretch>
                          <a:fillRect/>
                        </a:stretch>
                      </p:blipFill>
                      <p:spPr bwMode="auto">
                        <a:xfrm>
                          <a:off x="1156" y="1684"/>
                          <a:ext cx="1203"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3876" name="Object 36"/>
          <p:cNvGraphicFramePr>
            <a:graphicFrameLocks noChangeAspect="1"/>
          </p:cNvGraphicFramePr>
          <p:nvPr>
            <p:extLst>
              <p:ext uri="{D42A27DB-BD31-4B8C-83A1-F6EECF244321}">
                <p14:modId xmlns:p14="http://schemas.microsoft.com/office/powerpoint/2010/main" val="293558191"/>
              </p:ext>
            </p:extLst>
          </p:nvPr>
        </p:nvGraphicFramePr>
        <p:xfrm>
          <a:off x="2301106" y="3429000"/>
          <a:ext cx="2774950" cy="1173163"/>
        </p:xfrm>
        <a:graphic>
          <a:graphicData uri="http://schemas.openxmlformats.org/presentationml/2006/ole">
            <mc:AlternateContent xmlns:mc="http://schemas.openxmlformats.org/markup-compatibility/2006">
              <mc:Choice xmlns:v="urn:schemas-microsoft-com:vml" Requires="v">
                <p:oleObj spid="_x0000_s15826" name="Equation" r:id="rId7" imgW="990600" imgH="419100" progId="Equation.DSMT4">
                  <p:embed/>
                </p:oleObj>
              </mc:Choice>
              <mc:Fallback>
                <p:oleObj name="Equation" r:id="rId7" imgW="9906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106" y="3429000"/>
                        <a:ext cx="2774950" cy="11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8" name="Object 38"/>
          <p:cNvGraphicFramePr>
            <a:graphicFrameLocks noChangeAspect="1"/>
          </p:cNvGraphicFramePr>
          <p:nvPr/>
        </p:nvGraphicFramePr>
        <p:xfrm>
          <a:off x="654050" y="4591050"/>
          <a:ext cx="4865688" cy="895350"/>
        </p:xfrm>
        <a:graphic>
          <a:graphicData uri="http://schemas.openxmlformats.org/presentationml/2006/ole">
            <mc:AlternateContent xmlns:mc="http://schemas.openxmlformats.org/markup-compatibility/2006">
              <mc:Choice xmlns:v="urn:schemas-microsoft-com:vml" Requires="v">
                <p:oleObj spid="_x0000_s15827" name="Equation" r:id="rId9" imgW="1879560" imgH="330120" progId="Equation.DSMT4">
                  <p:embed/>
                </p:oleObj>
              </mc:Choice>
              <mc:Fallback>
                <p:oleObj name="Equation" r:id="rId9" imgW="1879560" imgH="3301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050" y="4591050"/>
                        <a:ext cx="4865688"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89" name="Group 49"/>
          <p:cNvGrpSpPr>
            <a:grpSpLocks/>
          </p:cNvGrpSpPr>
          <p:nvPr/>
        </p:nvGrpSpPr>
        <p:grpSpPr bwMode="auto">
          <a:xfrm>
            <a:off x="6616700" y="4495800"/>
            <a:ext cx="1752600" cy="1828800"/>
            <a:chOff x="4464" y="2976"/>
            <a:chExt cx="1104" cy="1152"/>
          </a:xfrm>
        </p:grpSpPr>
        <p:sp>
          <p:nvSpPr>
            <p:cNvPr id="3086" name="Rectangle 48"/>
            <p:cNvSpPr>
              <a:spLocks noChangeArrowheads="1"/>
            </p:cNvSpPr>
            <p:nvPr/>
          </p:nvSpPr>
          <p:spPr bwMode="auto">
            <a:xfrm>
              <a:off x="4464" y="3024"/>
              <a:ext cx="1104" cy="1104"/>
            </a:xfrm>
            <a:prstGeom prst="rect">
              <a:avLst/>
            </a:prstGeom>
            <a:solidFill>
              <a:schemeClr val="bg1"/>
            </a:solidFill>
            <a:ln w="9525">
              <a:solidFill>
                <a:schemeClr val="tx1"/>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sp>
          <p:nvSpPr>
            <p:cNvPr id="3087" name="Line 40"/>
            <p:cNvSpPr>
              <a:spLocks noChangeShapeType="1"/>
            </p:cNvSpPr>
            <p:nvPr/>
          </p:nvSpPr>
          <p:spPr bwMode="auto">
            <a:xfrm>
              <a:off x="4896" y="3120"/>
              <a:ext cx="0" cy="384"/>
            </a:xfrm>
            <a:prstGeom prst="line">
              <a:avLst/>
            </a:prstGeom>
            <a:noFill/>
            <a:ln w="28575">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latin typeface="Arial Black" pitchFamily="34" charset="0"/>
              </a:endParaRPr>
            </a:p>
          </p:txBody>
        </p:sp>
        <p:sp>
          <p:nvSpPr>
            <p:cNvPr id="3088" name="Line 41"/>
            <p:cNvSpPr>
              <a:spLocks noChangeShapeType="1"/>
            </p:cNvSpPr>
            <p:nvPr/>
          </p:nvSpPr>
          <p:spPr bwMode="auto">
            <a:xfrm>
              <a:off x="4896" y="3648"/>
              <a:ext cx="0" cy="384"/>
            </a:xfrm>
            <a:prstGeom prst="line">
              <a:avLst/>
            </a:prstGeom>
            <a:noFill/>
            <a:ln w="28575">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latin typeface="Arial Black" pitchFamily="34" charset="0"/>
              </a:endParaRPr>
            </a:p>
          </p:txBody>
        </p:sp>
        <p:sp>
          <p:nvSpPr>
            <p:cNvPr id="3089" name="Line 42"/>
            <p:cNvSpPr>
              <a:spLocks noChangeShapeType="1"/>
            </p:cNvSpPr>
            <p:nvPr/>
          </p:nvSpPr>
          <p:spPr bwMode="auto">
            <a:xfrm>
              <a:off x="4656" y="3504"/>
              <a:ext cx="480" cy="0"/>
            </a:xfrm>
            <a:prstGeom prst="line">
              <a:avLst/>
            </a:prstGeom>
            <a:noFill/>
            <a:ln w="38100">
              <a:solidFill>
                <a:srgbClr val="33CCC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latin typeface="Arial Black" pitchFamily="34" charset="0"/>
              </a:endParaRPr>
            </a:p>
          </p:txBody>
        </p:sp>
        <p:sp>
          <p:nvSpPr>
            <p:cNvPr id="3090" name="Line 43"/>
            <p:cNvSpPr>
              <a:spLocks noChangeShapeType="1"/>
            </p:cNvSpPr>
            <p:nvPr/>
          </p:nvSpPr>
          <p:spPr bwMode="auto">
            <a:xfrm>
              <a:off x="4800" y="3648"/>
              <a:ext cx="192" cy="0"/>
            </a:xfrm>
            <a:prstGeom prst="line">
              <a:avLst/>
            </a:prstGeom>
            <a:noFill/>
            <a:ln w="38100">
              <a:solidFill>
                <a:srgbClr val="33CCC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latin typeface="Arial Black" pitchFamily="34" charset="0"/>
              </a:endParaRPr>
            </a:p>
          </p:txBody>
        </p:sp>
        <p:sp>
          <p:nvSpPr>
            <p:cNvPr id="3091" name="Line 44"/>
            <p:cNvSpPr>
              <a:spLocks noChangeShapeType="1"/>
            </p:cNvSpPr>
            <p:nvPr/>
          </p:nvSpPr>
          <p:spPr bwMode="auto">
            <a:xfrm flipV="1">
              <a:off x="5184" y="3360"/>
              <a:ext cx="0" cy="432"/>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latin typeface="Arial Black" pitchFamily="34" charset="0"/>
              </a:endParaRPr>
            </a:p>
          </p:txBody>
        </p:sp>
        <p:sp>
          <p:nvSpPr>
            <p:cNvPr id="3092" name="Text Box 45"/>
            <p:cNvSpPr txBox="1">
              <a:spLocks noChangeArrowheads="1"/>
            </p:cNvSpPr>
            <p:nvPr/>
          </p:nvSpPr>
          <p:spPr bwMode="auto">
            <a:xfrm>
              <a:off x="4656" y="297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lang="en-US" altLang="zh-CN" sz="3200" i="1">
                  <a:latin typeface="Times New Roman" pitchFamily="18" charset="0"/>
                </a:rPr>
                <a:t>b</a:t>
              </a:r>
            </a:p>
          </p:txBody>
        </p:sp>
        <p:sp>
          <p:nvSpPr>
            <p:cNvPr id="3093" name="Text Box 46"/>
            <p:cNvSpPr txBox="1">
              <a:spLocks noChangeArrowheads="1"/>
            </p:cNvSpPr>
            <p:nvPr/>
          </p:nvSpPr>
          <p:spPr bwMode="auto">
            <a:xfrm>
              <a:off x="4656" y="3744"/>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lang="en-US" altLang="zh-CN" sz="3200" i="1">
                  <a:latin typeface="Times New Roman" pitchFamily="18" charset="0"/>
                </a:rPr>
                <a:t>a</a:t>
              </a:r>
            </a:p>
          </p:txBody>
        </p:sp>
        <p:graphicFrame>
          <p:nvGraphicFramePr>
            <p:cNvPr id="3094" name="Object 47"/>
            <p:cNvGraphicFramePr>
              <a:graphicFrameLocks noChangeAspect="1"/>
            </p:cNvGraphicFramePr>
            <p:nvPr/>
          </p:nvGraphicFramePr>
          <p:xfrm>
            <a:off x="5170" y="3360"/>
            <a:ext cx="357" cy="481"/>
          </p:xfrm>
          <a:graphic>
            <a:graphicData uri="http://schemas.openxmlformats.org/presentationml/2006/ole">
              <mc:AlternateContent xmlns:mc="http://schemas.openxmlformats.org/markup-compatibility/2006">
                <mc:Choice xmlns:v="urn:schemas-microsoft-com:vml" Requires="v">
                  <p:oleObj spid="_x0000_s15828" name="Equation" r:id="rId11" imgW="152280" imgH="228600" progId="Equation.DSMT4">
                    <p:embed/>
                  </p:oleObj>
                </mc:Choice>
                <mc:Fallback>
                  <p:oleObj name="Equation" r:id="rId11" imgW="1522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0" y="3360"/>
                          <a:ext cx="357"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082" name="Picture 50" descr="100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7280" y="1878013"/>
            <a:ext cx="35052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2" name="Group 52"/>
          <p:cNvGrpSpPr>
            <a:grpSpLocks/>
          </p:cNvGrpSpPr>
          <p:nvPr/>
        </p:nvGrpSpPr>
        <p:grpSpPr bwMode="auto">
          <a:xfrm>
            <a:off x="352425" y="5638800"/>
            <a:ext cx="5564188" cy="792163"/>
            <a:chOff x="144" y="3552"/>
            <a:chExt cx="3505" cy="499"/>
          </a:xfrm>
        </p:grpSpPr>
        <p:sp>
          <p:nvSpPr>
            <p:cNvPr id="3084" name="Text Box 14"/>
            <p:cNvSpPr txBox="1">
              <a:spLocks noChangeArrowheads="1"/>
            </p:cNvSpPr>
            <p:nvPr/>
          </p:nvSpPr>
          <p:spPr bwMode="auto">
            <a:xfrm>
              <a:off x="144" y="3648"/>
              <a:ext cx="2112"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dirty="0">
                  <a:latin typeface="Times New Roman" pitchFamily="18" charset="0"/>
                </a:rPr>
                <a:t>任意形状导线</a:t>
              </a:r>
              <a:r>
                <a:rPr kumimoji="1" lang="en-US" altLang="zh-CN" i="1" dirty="0">
                  <a:solidFill>
                    <a:srgbClr val="CC0000"/>
                  </a:solidFill>
                  <a:latin typeface="Times New Roman" pitchFamily="18" charset="0"/>
                </a:rPr>
                <a:t>L</a:t>
              </a:r>
              <a:endParaRPr kumimoji="1" lang="en-US" altLang="zh-CN" i="1" dirty="0">
                <a:latin typeface="Times New Roman" pitchFamily="18" charset="0"/>
              </a:endParaRPr>
            </a:p>
          </p:txBody>
        </p:sp>
        <p:graphicFrame>
          <p:nvGraphicFramePr>
            <p:cNvPr id="3085" name="Object 51"/>
            <p:cNvGraphicFramePr>
              <a:graphicFrameLocks noChangeAspect="1"/>
            </p:cNvGraphicFramePr>
            <p:nvPr/>
          </p:nvGraphicFramePr>
          <p:xfrm>
            <a:off x="1889" y="3552"/>
            <a:ext cx="1760" cy="499"/>
          </p:xfrm>
          <a:graphic>
            <a:graphicData uri="http://schemas.openxmlformats.org/presentationml/2006/ole">
              <mc:AlternateContent xmlns:mc="http://schemas.openxmlformats.org/markup-compatibility/2006">
                <mc:Choice xmlns:v="urn:schemas-microsoft-com:vml" Requires="v">
                  <p:oleObj spid="_x0000_s15829" name="Equation" r:id="rId14" imgW="1079280" imgH="291960" progId="Equation.DSMT4">
                    <p:embed/>
                  </p:oleObj>
                </mc:Choice>
                <mc:Fallback>
                  <p:oleObj name="Equation" r:id="rId14" imgW="1079280" imgH="2919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9" y="3552"/>
                          <a:ext cx="1760" cy="499"/>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7946033" y="3573016"/>
            <a:ext cx="1069524" cy="800219"/>
          </a:xfrm>
          <a:prstGeom prst="rect">
            <a:avLst/>
          </a:prstGeom>
          <a:noFill/>
        </p:spPr>
        <p:txBody>
          <a:bodyPr wrap="none" rtlCol="0">
            <a:spAutoFit/>
          </a:bodyPr>
          <a:lstStyle/>
          <a:p>
            <a:r>
              <a:rPr lang="zh-CN" altLang="en-US" sz="2300" dirty="0" smtClean="0">
                <a:solidFill>
                  <a:srgbClr val="FF0000"/>
                </a:solidFill>
                <a:ea typeface="华文楷体" pitchFamily="2" charset="-122"/>
              </a:rPr>
              <a:t>负</a:t>
            </a:r>
            <a:r>
              <a:rPr lang="zh-CN" altLang="en-US" sz="2300" dirty="0">
                <a:solidFill>
                  <a:srgbClr val="FF0000"/>
                </a:solidFill>
                <a:ea typeface="华文楷体" pitchFamily="2" charset="-122"/>
              </a:rPr>
              <a:t>电荷</a:t>
            </a:r>
            <a:endParaRPr lang="en-US" altLang="zh-CN" sz="2300" dirty="0" smtClean="0">
              <a:solidFill>
                <a:srgbClr val="FF0000"/>
              </a:solidFill>
              <a:ea typeface="华文楷体" pitchFamily="2" charset="-122"/>
            </a:endParaRPr>
          </a:p>
          <a:p>
            <a:pPr algn="ctr"/>
            <a:r>
              <a:rPr lang="zh-CN" altLang="en-US" sz="2300" dirty="0" smtClean="0">
                <a:solidFill>
                  <a:srgbClr val="FF0000"/>
                </a:solidFill>
                <a:ea typeface="华文楷体" pitchFamily="2" charset="-122"/>
              </a:rPr>
              <a:t>负极</a:t>
            </a:r>
          </a:p>
        </p:txBody>
      </p:sp>
      <p:sp>
        <p:nvSpPr>
          <p:cNvPr id="28" name="TextBox 27"/>
          <p:cNvSpPr txBox="1"/>
          <p:nvPr/>
        </p:nvSpPr>
        <p:spPr>
          <a:xfrm>
            <a:off x="7946032" y="1885551"/>
            <a:ext cx="1069524" cy="800219"/>
          </a:xfrm>
          <a:prstGeom prst="rect">
            <a:avLst/>
          </a:prstGeom>
          <a:noFill/>
        </p:spPr>
        <p:txBody>
          <a:bodyPr wrap="none" rtlCol="0">
            <a:spAutoFit/>
          </a:bodyPr>
          <a:lstStyle/>
          <a:p>
            <a:pPr algn="ctr"/>
            <a:r>
              <a:rPr lang="zh-CN" altLang="en-US" sz="2300" dirty="0" smtClean="0">
                <a:solidFill>
                  <a:srgbClr val="FF0000"/>
                </a:solidFill>
                <a:ea typeface="华文楷体" pitchFamily="2" charset="-122"/>
              </a:rPr>
              <a:t>正电荷</a:t>
            </a:r>
            <a:endParaRPr lang="en-US" altLang="zh-CN" sz="2300" dirty="0" smtClean="0">
              <a:solidFill>
                <a:srgbClr val="FF0000"/>
              </a:solidFill>
              <a:ea typeface="华文楷体" pitchFamily="2" charset="-122"/>
            </a:endParaRPr>
          </a:p>
          <a:p>
            <a:r>
              <a:rPr lang="zh-CN" altLang="en-US" sz="2300" dirty="0">
                <a:solidFill>
                  <a:srgbClr val="FF0000"/>
                </a:solidFill>
                <a:ea typeface="华文楷体" pitchFamily="2" charset="-122"/>
              </a:rPr>
              <a:t>正</a:t>
            </a:r>
            <a:r>
              <a:rPr lang="zh-CN" altLang="en-US" sz="2300" dirty="0" smtClean="0">
                <a:solidFill>
                  <a:srgbClr val="FF0000"/>
                </a:solidFill>
                <a:ea typeface="华文楷体" pitchFamily="2" charset="-122"/>
              </a:rPr>
              <a:t>极</a:t>
            </a:r>
          </a:p>
        </p:txBody>
      </p:sp>
      <mc:AlternateContent xmlns:mc="http://schemas.openxmlformats.org/markup-compatibility/2006" xmlns:a14="http://schemas.microsoft.com/office/drawing/2010/main">
        <mc:Choice Requires="a14">
          <p:sp>
            <p:nvSpPr>
              <p:cNvPr id="3" name="TextBox 2"/>
              <p:cNvSpPr txBox="1"/>
              <p:nvPr/>
            </p:nvSpPr>
            <p:spPr>
              <a:xfrm>
                <a:off x="21426" y="3717032"/>
                <a:ext cx="2390334" cy="558294"/>
              </a:xfrm>
              <a:prstGeom prst="rect">
                <a:avLst/>
              </a:prstGeom>
              <a:noFill/>
            </p:spPr>
            <p:txBody>
              <a:bodyPr wrap="none" rtlCol="0">
                <a:spAutoFit/>
              </a:bodyPr>
              <a:lstStyle/>
              <a:p>
                <a:r>
                  <a:rPr lang="zh-CN" altLang="en-US" sz="2700" dirty="0" smtClean="0">
                    <a:ea typeface="华文楷体" pitchFamily="2" charset="-122"/>
                  </a:rPr>
                  <a:t>根据</a:t>
                </a:r>
                <a14:m>
                  <m:oMath xmlns:m="http://schemas.openxmlformats.org/officeDocument/2006/math">
                    <m:sSub>
                      <m:sSubPr>
                        <m:ctrlPr>
                          <a:rPr lang="en-US" altLang="zh-CN" sz="2700" i="1" smtClean="0">
                            <a:latin typeface="Cambria Math"/>
                            <a:ea typeface="华文楷体" pitchFamily="2" charset="-122"/>
                          </a:rPr>
                        </m:ctrlPr>
                      </m:sSub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𝑬</m:t>
                            </m:r>
                          </m:e>
                        </m:acc>
                      </m:e>
                      <m:sub>
                        <m:r>
                          <a:rPr lang="en-US" altLang="zh-CN" sz="2700" b="1" i="1" smtClean="0">
                            <a:latin typeface="Cambria Math"/>
                            <a:ea typeface="华文楷体" pitchFamily="2" charset="-122"/>
                          </a:rPr>
                          <m:t>𝒌</m:t>
                        </m:r>
                      </m:sub>
                    </m:sSub>
                  </m:oMath>
                </a14:m>
                <a:r>
                  <a:rPr lang="zh-CN" altLang="en-US" sz="2700" dirty="0" smtClean="0">
                    <a:ea typeface="华文楷体" pitchFamily="2" charset="-122"/>
                  </a:rPr>
                  <a:t>的定义</a:t>
                </a:r>
              </a:p>
            </p:txBody>
          </p:sp>
        </mc:Choice>
        <mc:Fallback xmlns="">
          <p:sp>
            <p:nvSpPr>
              <p:cNvPr id="3" name="TextBox 2"/>
              <p:cNvSpPr txBox="1">
                <a:spLocks noRot="1" noChangeAspect="1" noMove="1" noResize="1" noEditPoints="1" noAdjustHandles="1" noChangeArrowheads="1" noChangeShapeType="1" noTextEdit="1"/>
              </p:cNvSpPr>
              <p:nvPr/>
            </p:nvSpPr>
            <p:spPr>
              <a:xfrm>
                <a:off x="21426" y="3717032"/>
                <a:ext cx="2390334" cy="558294"/>
              </a:xfrm>
              <a:prstGeom prst="rect">
                <a:avLst/>
              </a:prstGeom>
              <a:blipFill rotWithShape="1">
                <a:blip r:embed="rId16"/>
                <a:stretch>
                  <a:fillRect l="-4847" r="-1276" b="-296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06509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2"/>
                                        </p:tgtEl>
                                        <p:attrNameLst>
                                          <p:attrName>style.visibility</p:attrName>
                                        </p:attrNameLst>
                                      </p:cBhvr>
                                      <p:to>
                                        <p:strVal val="visible"/>
                                      </p:to>
                                    </p:set>
                                    <p:animEffect transition="in" filter="blinds(horizontal)">
                                      <p:cBhvr>
                                        <p:cTn id="7" dur="500"/>
                                        <p:tgtEl>
                                          <p:spTgt spid="163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63889"/>
                                        </p:tgtEl>
                                        <p:attrNameLst>
                                          <p:attrName>style.visibility</p:attrName>
                                        </p:attrNameLst>
                                      </p:cBhvr>
                                      <p:to>
                                        <p:strVal val="visible"/>
                                      </p:to>
                                    </p:set>
                                    <p:animEffect transition="in" filter="box(in)">
                                      <p:cBhvr>
                                        <p:cTn id="20" dur="500"/>
                                        <p:tgtEl>
                                          <p:spTgt spid="16388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3873"/>
                                        </p:tgtEl>
                                        <p:attrNameLst>
                                          <p:attrName>style.visibility</p:attrName>
                                        </p:attrNameLst>
                                      </p:cBhvr>
                                      <p:to>
                                        <p:strVal val="visible"/>
                                      </p:to>
                                    </p:set>
                                    <p:animEffect transition="in" filter="blinds(horizontal)">
                                      <p:cBhvr>
                                        <p:cTn id="25" dur="500"/>
                                        <p:tgtEl>
                                          <p:spTgt spid="1638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3876"/>
                                        </p:tgtEl>
                                        <p:attrNameLst>
                                          <p:attrName>style.visibility</p:attrName>
                                        </p:attrNameLst>
                                      </p:cBhvr>
                                      <p:to>
                                        <p:strVal val="visible"/>
                                      </p:to>
                                    </p:set>
                                    <p:animEffect transition="in" filter="blinds(horizontal)">
                                      <p:cBhvr>
                                        <p:cTn id="34" dur="500"/>
                                        <p:tgtEl>
                                          <p:spTgt spid="1638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5" fill="hold" nodeType="clickEffect">
                                  <p:stCondLst>
                                    <p:cond delay="0"/>
                                  </p:stCondLst>
                                  <p:childTnLst>
                                    <p:set>
                                      <p:cBhvr>
                                        <p:cTn id="38" dur="1" fill="hold">
                                          <p:stCondLst>
                                            <p:cond delay="0"/>
                                          </p:stCondLst>
                                        </p:cTn>
                                        <p:tgtEl>
                                          <p:spTgt spid="163878"/>
                                        </p:tgtEl>
                                        <p:attrNameLst>
                                          <p:attrName>style.visibility</p:attrName>
                                        </p:attrNameLst>
                                      </p:cBhvr>
                                      <p:to>
                                        <p:strVal val="visible"/>
                                      </p:to>
                                    </p:set>
                                    <p:animEffect transition="in" filter="blinds(vertical)">
                                      <p:cBhvr>
                                        <p:cTn id="39" dur="500"/>
                                        <p:tgtEl>
                                          <p:spTgt spid="16387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163892"/>
                                        </p:tgtEl>
                                        <p:attrNameLst>
                                          <p:attrName>style.visibility</p:attrName>
                                        </p:attrNameLst>
                                      </p:cBhvr>
                                      <p:to>
                                        <p:strVal val="visible"/>
                                      </p:to>
                                    </p:set>
                                    <p:animEffect transition="in" filter="barn(inHorizontal)">
                                      <p:cBhvr>
                                        <p:cTn id="44" dur="500"/>
                                        <p:tgtEl>
                                          <p:spTgt spid="16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a:spLocks noGrp="1"/>
          </p:cNvSpPr>
          <p:nvPr>
            <p:ph type="ftr" sz="quarter" idx="10"/>
          </p:nvPr>
        </p:nvSpPr>
        <p:spPr/>
        <p:txBody>
          <a:bodyPr/>
          <a:lstStyle/>
          <a:p>
            <a:pPr>
              <a:defRPr/>
            </a:pPr>
            <a:fld id="{8E02E0D0-2788-4FE6-A782-21620F9718B5}" type="slidenum">
              <a:rPr lang="zh-CN" altLang="en-US">
                <a:solidFill>
                  <a:srgbClr val="FFFFCC">
                    <a:lumMod val="75000"/>
                  </a:srgbClr>
                </a:solidFill>
              </a:rPr>
              <a:pPr>
                <a:defRPr/>
              </a:pPr>
              <a:t>28</a:t>
            </a:fld>
            <a:endParaRPr lang="en-US" altLang="zh-CN">
              <a:solidFill>
                <a:srgbClr val="FFFFCC">
                  <a:lumMod val="75000"/>
                </a:srgbClr>
              </a:solidFill>
            </a:endParaRPr>
          </a:p>
        </p:txBody>
      </p:sp>
      <p:pic>
        <p:nvPicPr>
          <p:cNvPr id="4099" name="Picture 4" descr="1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680" y="2564904"/>
            <a:ext cx="29718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5"/>
          <p:cNvGraphicFramePr>
            <a:graphicFrameLocks noChangeAspect="1"/>
          </p:cNvGraphicFramePr>
          <p:nvPr>
            <p:extLst>
              <p:ext uri="{D42A27DB-BD31-4B8C-83A1-F6EECF244321}">
                <p14:modId xmlns:p14="http://schemas.microsoft.com/office/powerpoint/2010/main" val="3064810138"/>
              </p:ext>
            </p:extLst>
          </p:nvPr>
        </p:nvGraphicFramePr>
        <p:xfrm>
          <a:off x="381000" y="620688"/>
          <a:ext cx="8239125" cy="785812"/>
        </p:xfrm>
        <a:graphic>
          <a:graphicData uri="http://schemas.openxmlformats.org/presentationml/2006/ole">
            <mc:AlternateContent xmlns:mc="http://schemas.openxmlformats.org/markup-compatibility/2006">
              <mc:Choice xmlns:v="urn:schemas-microsoft-com:vml" Requires="v">
                <p:oleObj spid="_x0000_s16620" name="Equation" r:id="rId4" imgW="2743200" imgH="266700" progId="Equation.DSMT4">
                  <p:embed/>
                </p:oleObj>
              </mc:Choice>
              <mc:Fallback>
                <p:oleObj name="Equation" r:id="rId4" imgW="27432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20688"/>
                        <a:ext cx="8239125"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279" name="Object 7"/>
          <p:cNvGraphicFramePr>
            <a:graphicFrameLocks noChangeAspect="1"/>
          </p:cNvGraphicFramePr>
          <p:nvPr>
            <p:extLst>
              <p:ext uri="{D42A27DB-BD31-4B8C-83A1-F6EECF244321}">
                <p14:modId xmlns:p14="http://schemas.microsoft.com/office/powerpoint/2010/main" val="3540088467"/>
              </p:ext>
            </p:extLst>
          </p:nvPr>
        </p:nvGraphicFramePr>
        <p:xfrm>
          <a:off x="438150" y="3225874"/>
          <a:ext cx="5143500" cy="2228850"/>
        </p:xfrm>
        <a:graphic>
          <a:graphicData uri="http://schemas.openxmlformats.org/presentationml/2006/ole">
            <mc:AlternateContent xmlns:mc="http://schemas.openxmlformats.org/markup-compatibility/2006">
              <mc:Choice xmlns:v="urn:schemas-microsoft-com:vml" Requires="v">
                <p:oleObj spid="_x0000_s16621" name="Equation" r:id="rId6" imgW="1701800" imgH="762000" progId="Equation.DSMT4">
                  <p:embed/>
                </p:oleObj>
              </mc:Choice>
              <mc:Fallback>
                <p:oleObj name="Equation" r:id="rId6" imgW="1701800" imgH="762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3225874"/>
                        <a:ext cx="5143500" cy="22288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80" name="Text Box 8"/>
          <p:cNvSpPr txBox="1">
            <a:spLocks noChangeArrowheads="1"/>
          </p:cNvSpPr>
          <p:nvPr/>
        </p:nvSpPr>
        <p:spPr bwMode="auto">
          <a:xfrm>
            <a:off x="385763" y="5776491"/>
            <a:ext cx="8056562"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20000"/>
              </a:lnSpc>
            </a:pPr>
            <a:r>
              <a:rPr kumimoji="1" lang="en-US" altLang="zh-CN" i="1">
                <a:solidFill>
                  <a:srgbClr val="CC0000"/>
                </a:solidFill>
                <a:latin typeface="Times New Roman" pitchFamily="18" charset="0"/>
                <a:cs typeface="Times New Roman" pitchFamily="18" charset="0"/>
              </a:rPr>
              <a:t>F</a:t>
            </a:r>
            <a:r>
              <a:rPr kumimoji="1" lang="en-US" altLang="zh-CN">
                <a:solidFill>
                  <a:srgbClr val="CC0000"/>
                </a:solidFill>
                <a:latin typeface="Times New Roman" pitchFamily="18" charset="0"/>
                <a:cs typeface="Times New Roman" pitchFamily="18" charset="0"/>
              </a:rPr>
              <a:t>⊥</a:t>
            </a:r>
            <a:r>
              <a:rPr kumimoji="1" lang="en-US" altLang="zh-CN" i="1">
                <a:solidFill>
                  <a:srgbClr val="CC0000"/>
                </a:solidFill>
                <a:latin typeface="Times New Roman" pitchFamily="18" charset="0"/>
                <a:cs typeface="Times New Roman" pitchFamily="18" charset="0"/>
              </a:rPr>
              <a:t>V</a:t>
            </a:r>
            <a:r>
              <a:rPr kumimoji="1" lang="zh-CN" altLang="en-US">
                <a:latin typeface="Times New Roman" pitchFamily="18" charset="0"/>
                <a:cs typeface="Times New Roman" pitchFamily="18" charset="0"/>
              </a:rPr>
              <a:t>，即总洛仑兹力对电子</a:t>
            </a:r>
            <a:r>
              <a:rPr kumimoji="1" lang="zh-CN" altLang="en-US">
                <a:solidFill>
                  <a:srgbClr val="CC0000"/>
                </a:solidFill>
                <a:latin typeface="Times New Roman" pitchFamily="18" charset="0"/>
                <a:cs typeface="Times New Roman" pitchFamily="18" charset="0"/>
              </a:rPr>
              <a:t>不做</a:t>
            </a:r>
            <a:r>
              <a:rPr kumimoji="1" lang="zh-CN" altLang="en-US">
                <a:latin typeface="Times New Roman" pitchFamily="18" charset="0"/>
                <a:cs typeface="Times New Roman" pitchFamily="18" charset="0"/>
              </a:rPr>
              <a:t>功</a:t>
            </a:r>
            <a:r>
              <a:rPr kumimoji="1" lang="en-US" altLang="zh-CN">
                <a:latin typeface="Times New Roman" pitchFamily="18" charset="0"/>
                <a:cs typeface="Times New Roman" pitchFamily="18" charset="0"/>
              </a:rPr>
              <a:t>. </a:t>
            </a:r>
          </a:p>
        </p:txBody>
      </p:sp>
      <p:grpSp>
        <p:nvGrpSpPr>
          <p:cNvPr id="182282" name="Group 10"/>
          <p:cNvGrpSpPr>
            <a:grpSpLocks/>
          </p:cNvGrpSpPr>
          <p:nvPr/>
        </p:nvGrpSpPr>
        <p:grpSpPr bwMode="auto">
          <a:xfrm>
            <a:off x="304800" y="1709936"/>
            <a:ext cx="5638800" cy="1143000"/>
            <a:chOff x="192" y="1006"/>
            <a:chExt cx="3552" cy="720"/>
          </a:xfrm>
        </p:grpSpPr>
        <mc:AlternateContent xmlns:mc="http://schemas.openxmlformats.org/markup-compatibility/2006" xmlns:a14="http://schemas.microsoft.com/office/drawing/2010/main">
          <mc:Choice Requires="a14">
            <p:sp>
              <p:nvSpPr>
                <p:cNvPr id="4104" name="Text Box 6"/>
                <p:cNvSpPr txBox="1">
                  <a:spLocks noChangeArrowheads="1"/>
                </p:cNvSpPr>
                <p:nvPr/>
              </p:nvSpPr>
              <p:spPr bwMode="auto">
                <a:xfrm>
                  <a:off x="192" y="1008"/>
                  <a:ext cx="3552" cy="7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20000"/>
                    </a:lnSpc>
                  </a:pPr>
                  <a:r>
                    <a:rPr kumimoji="1" lang="zh-CN" altLang="en-US" dirty="0" smtClean="0">
                      <a:latin typeface="Times New Roman" pitchFamily="18" charset="0"/>
                      <a:cs typeface="Times New Roman" pitchFamily="18" charset="0"/>
                    </a:rPr>
                    <a:t>这个力</a:t>
                  </a:r>
                  <a14:m>
                    <m:oMath xmlns:m="http://schemas.openxmlformats.org/officeDocument/2006/math">
                      <m:acc>
                        <m:accPr>
                          <m:chr m:val="⃑"/>
                          <m:ctrlPr>
                            <a:rPr kumimoji="1" lang="zh-CN" altLang="en-US" i="1" smtClean="0">
                              <a:latin typeface="Cambria Math"/>
                              <a:cs typeface="Times New Roman" pitchFamily="18" charset="0"/>
                            </a:rPr>
                          </m:ctrlPr>
                        </m:accPr>
                        <m:e>
                          <m:r>
                            <a:rPr kumimoji="1" lang="en-US" altLang="zh-CN" b="1" i="1" smtClean="0">
                              <a:latin typeface="Cambria Math"/>
                              <a:cs typeface="Times New Roman" pitchFamily="18" charset="0"/>
                            </a:rPr>
                            <m:t>𝑭</m:t>
                          </m:r>
                        </m:e>
                      </m:acc>
                    </m:oMath>
                  </a14:m>
                  <a:r>
                    <a:rPr kumimoji="1" lang="zh-CN" altLang="en-US" dirty="0" smtClean="0">
                      <a:latin typeface="Times New Roman" pitchFamily="18" charset="0"/>
                      <a:cs typeface="Times New Roman" pitchFamily="18" charset="0"/>
                    </a:rPr>
                    <a:t>与合速度         </a:t>
                  </a:r>
                  <a:r>
                    <a:rPr kumimoji="1" lang="zh-CN" altLang="en-US" i="1" dirty="0" smtClean="0">
                      <a:latin typeface="Times New Roman" pitchFamily="18" charset="0"/>
                      <a:cs typeface="Times New Roman" pitchFamily="18" charset="0"/>
                    </a:rPr>
                    <a:t>        </a:t>
                  </a:r>
                  <a:r>
                    <a:rPr kumimoji="1" lang="zh-CN" altLang="en-US" dirty="0" smtClean="0">
                      <a:latin typeface="Times New Roman" pitchFamily="18" charset="0"/>
                      <a:cs typeface="Times New Roman" pitchFamily="18" charset="0"/>
                    </a:rPr>
                    <a:t>的</a:t>
                  </a:r>
                  <a:r>
                    <a:rPr kumimoji="1" lang="zh-CN" altLang="en-US" dirty="0">
                      <a:latin typeface="Times New Roman" pitchFamily="18" charset="0"/>
                      <a:cs typeface="Times New Roman" pitchFamily="18" charset="0"/>
                    </a:rPr>
                    <a:t>点乘为功率，即</a:t>
                  </a:r>
                </a:p>
              </p:txBody>
            </p:sp>
          </mc:Choice>
          <mc:Fallback xmlns="">
            <p:sp>
              <p:nvSpPr>
                <p:cNvPr id="4104" name="Text Box 6"/>
                <p:cNvSpPr txBox="1">
                  <a:spLocks noRot="1" noChangeAspect="1" noMove="1" noResize="1" noEditPoints="1" noAdjustHandles="1" noChangeArrowheads="1" noChangeShapeType="1" noTextEdit="1"/>
                </p:cNvSpPr>
                <p:nvPr/>
              </p:nvSpPr>
              <p:spPr bwMode="auto">
                <a:xfrm>
                  <a:off x="192" y="1008"/>
                  <a:ext cx="3552" cy="718"/>
                </a:xfrm>
                <a:prstGeom prst="rect">
                  <a:avLst/>
                </a:prstGeom>
                <a:blipFill rotWithShape="1">
                  <a:blip r:embed="rId8"/>
                  <a:stretch>
                    <a:fillRect l="-2162" b="-122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105" name="Object 9"/>
                <p:cNvGraphicFramePr>
                  <a:graphicFrameLocks noChangeAspect="1"/>
                </p:cNvGraphicFramePr>
                <p:nvPr>
                  <p:extLst>
                    <p:ext uri="{D42A27DB-BD31-4B8C-83A1-F6EECF244321}">
                      <p14:modId xmlns:p14="http://schemas.microsoft.com/office/powerpoint/2010/main" val="919671361"/>
                    </p:ext>
                  </p:extLst>
                </p:nvPr>
              </p:nvGraphicFramePr>
              <p:xfrm>
                <a:off x="2002" y="1006"/>
                <a:ext cx="888" cy="379"/>
              </p:xfrm>
              <a:graphic>
                <a:graphicData uri="http://schemas.openxmlformats.org/presentationml/2006/ole">
                  <mc:AlternateContent>
                    <mc:Choice xmlns:v="urn:schemas-microsoft-com:vml" Requires="v">
                      <p:oleObj spid="_x0000_s16622" name="Equation" r:id="rId9" imgW="469800" imgH="203040" progId="Equation.DSMT4">
                        <p:embed/>
                      </p:oleObj>
                    </mc:Choice>
                    <mc:Fallback>
                      <p:oleObj name="Equation" r:id="rId9" imgW="469800" imgH="203040" progId="Equation.DSMT4">
                        <p:embed/>
                        <p:pic>
                          <p:nvPicPr>
                            <p:cNvPr id="0" name=""/>
                            <p:cNvPicPr>
                              <a:picLocks noChangeAspect="1" noChangeArrowheads="1"/>
                            </p:cNvPicPr>
                            <p:nvPr/>
                          </p:nvPicPr>
                          <p:blipFill>
                            <a:blip r:embed="rId10"/>
                            <a:srcRect/>
                            <a:stretch>
                              <a:fillRect/>
                            </a:stretch>
                          </p:blipFill>
                          <p:spPr bwMode="auto">
                            <a:xfrm>
                              <a:off x="2002" y="1006"/>
                              <a:ext cx="888" cy="37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105" name="Object 9"/>
                <p:cNvGraphicFramePr>
                  <a:graphicFrameLocks noChangeAspect="1"/>
                </p:cNvGraphicFramePr>
                <p:nvPr>
                  <p:extLst>
                    <p:ext uri="{D42A27DB-BD31-4B8C-83A1-F6EECF244321}">
                      <p14:modId xmlns:p14="http://schemas.microsoft.com/office/powerpoint/2010/main" val="919671361"/>
                    </p:ext>
                  </p:extLst>
                </p:nvPr>
              </p:nvGraphicFramePr>
              <p:xfrm>
                <a:off x="2002" y="1006"/>
                <a:ext cx="888" cy="379"/>
              </p:xfrm>
              <a:graphic>
                <a:graphicData uri="http://schemas.openxmlformats.org/presentationml/2006/ole">
                  <mc:AlternateContent>
                    <mc:Choice xmlns:v="urn:schemas-microsoft-com:vml" Requires="v">
                      <p:oleObj spid="_x0000_s16460" name="Equation" r:id="rId11" imgW="469800" imgH="203040" progId="Equation.DSMT4">
                        <p:embed/>
                      </p:oleObj>
                    </mc:Choice>
                    <mc:Fallback>
                      <p:oleObj name="Equation" r:id="rId11" imgW="469800" imgH="203040" progId="Equation.DSMT4">
                        <p:embed/>
                        <p:pic>
                          <p:nvPicPr>
                            <p:cNvPr id="0" name=""/>
                            <p:cNvPicPr>
                              <a:picLocks noChangeAspect="1" noChangeArrowheads="1"/>
                            </p:cNvPicPr>
                            <p:nvPr/>
                          </p:nvPicPr>
                          <p:blipFill>
                            <a:blip r:embed="rId12"/>
                            <a:srcRect/>
                            <a:stretch>
                              <a:fillRect/>
                            </a:stretch>
                          </p:blipFill>
                          <p:spPr bwMode="auto">
                            <a:xfrm>
                              <a:off x="2002" y="1006"/>
                              <a:ext cx="888"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spTree>
    <p:extLst>
      <p:ext uri="{BB962C8B-B14F-4D97-AF65-F5344CB8AC3E}">
        <p14:creationId xmlns:p14="http://schemas.microsoft.com/office/powerpoint/2010/main" val="1373599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2282"/>
                                        </p:tgtEl>
                                        <p:attrNameLst>
                                          <p:attrName>style.visibility</p:attrName>
                                        </p:attrNameLst>
                                      </p:cBhvr>
                                      <p:to>
                                        <p:strVal val="visible"/>
                                      </p:to>
                                    </p:set>
                                    <p:animEffect transition="in" filter="wipe(up)">
                                      <p:cBhvr>
                                        <p:cTn id="7" dur="500"/>
                                        <p:tgtEl>
                                          <p:spTgt spid="182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82279"/>
                                        </p:tgtEl>
                                        <p:attrNameLst>
                                          <p:attrName>style.visibility</p:attrName>
                                        </p:attrNameLst>
                                      </p:cBhvr>
                                      <p:to>
                                        <p:strVal val="visible"/>
                                      </p:to>
                                    </p:set>
                                    <p:animEffect transition="in" filter="barn(outVertical)">
                                      <p:cBhvr>
                                        <p:cTn id="12" dur="500"/>
                                        <p:tgtEl>
                                          <p:spTgt spid="182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82280"/>
                                        </p:tgtEl>
                                        <p:attrNameLst>
                                          <p:attrName>style.visibility</p:attrName>
                                        </p:attrNameLst>
                                      </p:cBhvr>
                                      <p:to>
                                        <p:strVal val="visible"/>
                                      </p:to>
                                    </p:set>
                                    <p:anim calcmode="lin" valueType="num">
                                      <p:cBhvr>
                                        <p:cTn id="17" dur="500" fill="hold"/>
                                        <p:tgtEl>
                                          <p:spTgt spid="182280"/>
                                        </p:tgtEl>
                                        <p:attrNameLst>
                                          <p:attrName>ppt_w</p:attrName>
                                        </p:attrNameLst>
                                      </p:cBhvr>
                                      <p:tavLst>
                                        <p:tav tm="0">
                                          <p:val>
                                            <p:fltVal val="0"/>
                                          </p:val>
                                        </p:tav>
                                        <p:tav tm="100000">
                                          <p:val>
                                            <p:strVal val="#ppt_w"/>
                                          </p:val>
                                        </p:tav>
                                      </p:tavLst>
                                    </p:anim>
                                    <p:anim calcmode="lin" valueType="num">
                                      <p:cBhvr>
                                        <p:cTn id="18" dur="500" fill="hold"/>
                                        <p:tgtEl>
                                          <p:spTgt spid="1822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D15E45A1-D305-4066-9E43-B9DAC8B7BEA3}" type="slidenum">
              <a:rPr lang="zh-CN" altLang="en-US" smtClean="0">
                <a:solidFill>
                  <a:srgbClr val="FFFFCC">
                    <a:lumMod val="75000"/>
                  </a:srgbClr>
                </a:solidFill>
              </a:rPr>
              <a:pPr>
                <a:defRPr/>
              </a:pPr>
              <a:t>29</a:t>
            </a:fld>
            <a:endParaRPr lang="en-US" altLang="zh-CN">
              <a:solidFill>
                <a:srgbClr val="FFFFCC">
                  <a:lumMod val="75000"/>
                </a:srgbClr>
              </a:solidFill>
            </a:endParaRPr>
          </a:p>
        </p:txBody>
      </p:sp>
      <p:pic>
        <p:nvPicPr>
          <p:cNvPr id="5" name="Picture 3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58" y="54868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27734" y="1556792"/>
                <a:ext cx="8496944" cy="985783"/>
              </a:xfrm>
              <a:prstGeom prst="rect">
                <a:avLst/>
              </a:prstGeom>
              <a:noFill/>
            </p:spPr>
            <p:txBody>
              <a:bodyPr wrap="square" rtlCol="0">
                <a:spAutoFit/>
              </a:bodyPr>
              <a:lstStyle/>
              <a:p>
                <a:pPr indent="457200"/>
                <a:r>
                  <a:rPr lang="zh-CN" altLang="en-US" sz="2700" dirty="0" smtClean="0">
                    <a:ea typeface="华文楷体" pitchFamily="2" charset="-122"/>
                  </a:rPr>
                  <a:t>为使导体棒保持速度为</a:t>
                </a:r>
                <a14:m>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𝒗</m:t>
                        </m:r>
                      </m:e>
                    </m:acc>
                  </m:oMath>
                </a14:m>
                <a:r>
                  <a:rPr lang="zh-CN" altLang="en-US" sz="2700" dirty="0" smtClean="0">
                    <a:ea typeface="华文楷体" pitchFamily="2" charset="-122"/>
                  </a:rPr>
                  <a:t>的匀速运动，必须施加外力</a:t>
                </a:r>
                <a14:m>
                  <m:oMath xmlns:m="http://schemas.openxmlformats.org/officeDocument/2006/math">
                    <m:sSub>
                      <m:sSubPr>
                        <m:ctrlPr>
                          <a:rPr lang="en-US" altLang="zh-CN" sz="2700" i="1" smtClean="0">
                            <a:latin typeface="Cambria Math"/>
                            <a:ea typeface="华文楷体" pitchFamily="2" charset="-122"/>
                          </a:rPr>
                        </m:ctrlPr>
                      </m:sSub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e>
                      <m:sub>
                        <m:r>
                          <a:rPr lang="en-US" altLang="zh-CN" sz="2700" b="1" i="1" smtClean="0">
                            <a:latin typeface="Cambria Math"/>
                            <a:ea typeface="华文楷体" pitchFamily="2" charset="-122"/>
                          </a:rPr>
                          <m:t>𝟎</m:t>
                        </m:r>
                      </m:sub>
                    </m:sSub>
                    <m:r>
                      <a:rPr lang="en-US" altLang="zh-CN" sz="2700" b="1" i="1" smtClean="0">
                        <a:latin typeface="Cambria Math"/>
                        <a:ea typeface="华文楷体" pitchFamily="2" charset="-122"/>
                      </a:rPr>
                      <m:t>=−</m:t>
                    </m:r>
                    <m:sSup>
                      <m:sSupPr>
                        <m:ctrlPr>
                          <a:rPr lang="en-US" altLang="zh-CN" sz="2700" b="1" i="1" smtClean="0">
                            <a:latin typeface="Cambria Math"/>
                            <a:ea typeface="华文楷体" pitchFamily="2" charset="-122"/>
                          </a:rPr>
                        </m:ctrlPr>
                      </m:sSupPr>
                      <m:e>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𝒇</m:t>
                            </m:r>
                          </m:e>
                        </m:acc>
                      </m:e>
                      <m:sup>
                        <m:r>
                          <a:rPr lang="en-US" altLang="zh-CN" sz="2700" b="1" i="1" smtClean="0">
                            <a:latin typeface="Cambria Math"/>
                            <a:ea typeface="华文楷体" pitchFamily="2" charset="-122"/>
                          </a:rPr>
                          <m:t>′</m:t>
                        </m:r>
                      </m:sup>
                    </m:sSup>
                    <m:r>
                      <a:rPr lang="en-US" altLang="zh-CN" sz="2700" b="1" i="1" smtClean="0">
                        <a:latin typeface="Cambria Math"/>
                        <a:ea typeface="华文楷体" pitchFamily="2" charset="-122"/>
                      </a:rPr>
                      <m:t>=</m:t>
                    </m:r>
                    <m:r>
                      <a:rPr lang="en-US" altLang="zh-CN" sz="2700" b="1" i="1" smtClean="0">
                        <a:latin typeface="Cambria Math"/>
                        <a:ea typeface="华文楷体" pitchFamily="2" charset="-122"/>
                      </a:rPr>
                      <m:t>𝒆</m:t>
                    </m:r>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𝒖</m:t>
                        </m:r>
                      </m:e>
                    </m:acc>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𝑩</m:t>
                        </m:r>
                      </m:e>
                    </m:acc>
                  </m:oMath>
                </a14:m>
                <a:r>
                  <a:rPr lang="zh-CN" altLang="en-US" sz="2700" dirty="0" smtClean="0">
                    <a:ea typeface="华文楷体" pitchFamily="2" charset="-122"/>
                  </a:rPr>
                  <a:t>以克服洛伦兹力的一个分量</a:t>
                </a:r>
                <a14:m>
                  <m:oMath xmlns:m="http://schemas.openxmlformats.org/officeDocument/2006/math">
                    <m:sSup>
                      <m:sSupPr>
                        <m:ctrlPr>
                          <a:rPr lang="en-US" altLang="zh-CN" sz="2700" i="1" smtClean="0">
                            <a:latin typeface="Cambria Math"/>
                            <a:ea typeface="华文楷体" pitchFamily="2" charset="-122"/>
                          </a:rPr>
                        </m:ctrlPr>
                      </m:sSup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e>
                      <m:sup>
                        <m:r>
                          <a:rPr lang="en-US" altLang="zh-CN" sz="2700" b="1" i="1" smtClean="0">
                            <a:latin typeface="Cambria Math"/>
                            <a:ea typeface="华文楷体" pitchFamily="2" charset="-122"/>
                          </a:rPr>
                          <m:t>′</m:t>
                        </m:r>
                      </m:sup>
                    </m:sSup>
                  </m:oMath>
                </a14:m>
                <a:r>
                  <a:rPr lang="en-US" altLang="zh-CN" sz="2700" dirty="0" smtClean="0">
                    <a:ea typeface="华文楷体" pitchFamily="2" charset="-122"/>
                  </a:rPr>
                  <a:t>.</a:t>
                </a:r>
                <a:endParaRPr lang="zh-CN" altLang="en-US" sz="2700" dirty="0">
                  <a:ea typeface="华文楷体"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7734" y="1556792"/>
                <a:ext cx="8496944" cy="985783"/>
              </a:xfrm>
              <a:prstGeom prst="rect">
                <a:avLst/>
              </a:prstGeom>
              <a:blipFill rotWithShape="1">
                <a:blip r:embed="rId3"/>
                <a:stretch>
                  <a:fillRect t="-4938" r="-359" b="-15432"/>
                </a:stretch>
              </a:blipFill>
            </p:spPr>
            <p:txBody>
              <a:bodyPr/>
              <a:lstStyle/>
              <a:p>
                <a:r>
                  <a:rPr lang="zh-CN" altLang="en-US">
                    <a:noFill/>
                  </a:rPr>
                  <a:t> </a:t>
                </a:r>
              </a:p>
            </p:txBody>
          </p:sp>
        </mc:Fallback>
      </mc:AlternateContent>
      <p:sp>
        <p:nvSpPr>
          <p:cNvPr id="7" name="TextBox 6"/>
          <p:cNvSpPr txBox="1"/>
          <p:nvPr/>
        </p:nvSpPr>
        <p:spPr>
          <a:xfrm>
            <a:off x="2060133" y="802764"/>
            <a:ext cx="5032147" cy="507831"/>
          </a:xfrm>
          <a:prstGeom prst="rect">
            <a:avLst/>
          </a:prstGeom>
          <a:noFill/>
        </p:spPr>
        <p:txBody>
          <a:bodyPr wrap="none" rtlCol="0">
            <a:spAutoFit/>
          </a:bodyPr>
          <a:lstStyle/>
          <a:p>
            <a:r>
              <a:rPr lang="zh-CN" altLang="en-US" sz="2700" dirty="0" smtClean="0">
                <a:ea typeface="华文楷体" pitchFamily="2" charset="-122"/>
              </a:rPr>
              <a:t>洛伦兹力不做功，电能怎么来？</a:t>
            </a:r>
          </a:p>
        </p:txBody>
      </p:sp>
      <mc:AlternateContent xmlns:mc="http://schemas.openxmlformats.org/markup-compatibility/2006" xmlns:a14="http://schemas.microsoft.com/office/drawing/2010/main">
        <mc:Choice Requires="a14">
          <p:sp>
            <p:nvSpPr>
              <p:cNvPr id="8" name="TextBox 7"/>
              <p:cNvSpPr txBox="1"/>
              <p:nvPr/>
            </p:nvSpPr>
            <p:spPr>
              <a:xfrm>
                <a:off x="899591" y="2636912"/>
                <a:ext cx="4307461" cy="570284"/>
              </a:xfrm>
              <a:prstGeom prst="rect">
                <a:avLst/>
              </a:prstGeom>
              <a:noFill/>
            </p:spPr>
            <p:txBody>
              <a:bodyPr wrap="none" rtlCol="0">
                <a:spAutoFit/>
              </a:bodyPr>
              <a:lstStyle/>
              <a:p>
                <a:r>
                  <a:rPr lang="zh-CN" altLang="en-US" sz="2700" dirty="0" smtClean="0">
                    <a:ea typeface="华文楷体" pitchFamily="2" charset="-122"/>
                  </a:rPr>
                  <a:t>外力</a:t>
                </a:r>
                <a14:m>
                  <m:oMath xmlns:m="http://schemas.openxmlformats.org/officeDocument/2006/math">
                    <m:sSub>
                      <m:sSubPr>
                        <m:ctrlPr>
                          <a:rPr lang="en-US" altLang="zh-CN" sz="2700" i="1" smtClean="0">
                            <a:latin typeface="Cambria Math"/>
                            <a:ea typeface="华文楷体" pitchFamily="2" charset="-122"/>
                          </a:rPr>
                        </m:ctrlPr>
                      </m:sSub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e>
                      <m:sub>
                        <m:r>
                          <a:rPr lang="en-US" altLang="zh-CN" sz="2700" b="1" i="1" smtClean="0">
                            <a:latin typeface="Cambria Math"/>
                            <a:ea typeface="华文楷体" pitchFamily="2" charset="-122"/>
                          </a:rPr>
                          <m:t>𝟎</m:t>
                        </m:r>
                      </m:sub>
                    </m:sSub>
                  </m:oMath>
                </a14:m>
                <a:r>
                  <a:rPr lang="zh-CN" altLang="en-US" sz="2700" dirty="0" smtClean="0">
                    <a:ea typeface="华文楷体" pitchFamily="2" charset="-122"/>
                  </a:rPr>
                  <a:t>克服</a:t>
                </a:r>
                <a14:m>
                  <m:oMath xmlns:m="http://schemas.openxmlformats.org/officeDocument/2006/math">
                    <m:sSup>
                      <m:sSupPr>
                        <m:ctrlPr>
                          <a:rPr lang="en-US" altLang="zh-CN" sz="2700" i="1" smtClean="0">
                            <a:latin typeface="Cambria Math"/>
                            <a:ea typeface="华文楷体" pitchFamily="2" charset="-122"/>
                          </a:rPr>
                        </m:ctrlPr>
                      </m:sSup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e>
                      <m:sup>
                        <m:r>
                          <a:rPr lang="en-US" altLang="zh-CN" sz="2700" b="1" i="1" smtClean="0">
                            <a:latin typeface="Cambria Math"/>
                            <a:ea typeface="华文楷体" pitchFamily="2" charset="-122"/>
                          </a:rPr>
                          <m:t>′</m:t>
                        </m:r>
                      </m:sup>
                    </m:sSup>
                  </m:oMath>
                </a14:m>
                <a:r>
                  <a:rPr lang="zh-CN" altLang="en-US" sz="2700" dirty="0" smtClean="0">
                    <a:ea typeface="华文楷体" pitchFamily="2" charset="-122"/>
                  </a:rPr>
                  <a:t>做功的功率</a:t>
                </a:r>
                <a:r>
                  <a:rPr lang="zh-CN" altLang="en-US" sz="2700" dirty="0">
                    <a:ea typeface="华文楷体" pitchFamily="2" charset="-122"/>
                  </a:rPr>
                  <a:t>，</a:t>
                </a:r>
                <a:endParaRPr lang="zh-CN" altLang="en-US" sz="2700" dirty="0" smtClean="0">
                  <a:ea typeface="华文楷体"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99591" y="2636912"/>
                <a:ext cx="4307461" cy="570284"/>
              </a:xfrm>
              <a:prstGeom prst="rect">
                <a:avLst/>
              </a:prstGeom>
              <a:blipFill rotWithShape="1">
                <a:blip r:embed="rId4"/>
                <a:stretch>
                  <a:fillRect l="-2691" r="-2266" b="-290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11760" y="3284984"/>
                <a:ext cx="2534540"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itchFamily="2" charset="-122"/>
                            </a:rPr>
                          </m:ctrlPr>
                        </m:sSub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e>
                        <m:sub>
                          <m:r>
                            <a:rPr lang="en-US" altLang="zh-CN" sz="2700" b="1" i="1" smtClean="0">
                              <a:latin typeface="Cambria Math"/>
                              <a:ea typeface="华文楷体" pitchFamily="2" charset="-122"/>
                            </a:rPr>
                            <m:t>𝟎</m:t>
                          </m:r>
                        </m:sub>
                      </m:sSub>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𝒗</m:t>
                          </m:r>
                        </m:e>
                      </m:acc>
                      <m:r>
                        <a:rPr lang="en-US" altLang="zh-CN" sz="2700" b="1" i="1" smtClean="0">
                          <a:latin typeface="Cambria Math"/>
                          <a:ea typeface="华文楷体" pitchFamily="2" charset="-122"/>
                        </a:rPr>
                        <m:t>=−</m:t>
                      </m:r>
                      <m:sSup>
                        <m:sSupPr>
                          <m:ctrlPr>
                            <a:rPr lang="en-US" altLang="zh-CN" sz="2700" b="1" i="1" smtClean="0">
                              <a:latin typeface="Cambria Math"/>
                              <a:ea typeface="华文楷体" pitchFamily="2" charset="-122"/>
                            </a:rPr>
                          </m:ctrlPr>
                        </m:sSupPr>
                        <m:e>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𝒇</m:t>
                              </m:r>
                            </m:e>
                          </m:acc>
                        </m:e>
                        <m:sup>
                          <m:r>
                            <a:rPr lang="en-US" altLang="zh-CN" sz="2700" b="1" i="1" smtClean="0">
                              <a:latin typeface="Cambria Math"/>
                              <a:ea typeface="华文楷体" pitchFamily="2" charset="-122"/>
                            </a:rPr>
                            <m:t>′</m:t>
                          </m:r>
                        </m:sup>
                      </m:sSup>
                      <m:r>
                        <a:rPr lang="en-US" altLang="zh-CN" sz="2700" b="1" i="1" smtClean="0">
                          <a:latin typeface="Cambria Math"/>
                          <a:ea typeface="Cambria Math"/>
                        </a:rPr>
                        <m:t>∙</m:t>
                      </m:r>
                      <m:acc>
                        <m:accPr>
                          <m:chr m:val="⃑"/>
                          <m:ctrlPr>
                            <a:rPr lang="en-US" altLang="zh-CN" sz="2700" b="1" i="1" smtClean="0">
                              <a:latin typeface="Cambria Math"/>
                              <a:ea typeface="Cambria Math"/>
                            </a:rPr>
                          </m:ctrlPr>
                        </m:accPr>
                        <m:e>
                          <m:r>
                            <a:rPr lang="en-US" altLang="zh-CN" sz="2700" b="1" i="1" smtClean="0">
                              <a:latin typeface="Cambria Math"/>
                              <a:ea typeface="Cambria Math"/>
                            </a:rPr>
                            <m:t>𝒗</m:t>
                          </m:r>
                        </m:e>
                      </m:acc>
                    </m:oMath>
                  </m:oMathPara>
                </a14:m>
                <a:endParaRPr lang="zh-CN" altLang="en-US" sz="2700" dirty="0" smtClean="0">
                  <a:ea typeface="华文楷体"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11760" y="3284984"/>
                <a:ext cx="2534540" cy="570284"/>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3284984"/>
                <a:ext cx="128272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i="1" smtClean="0">
                          <a:latin typeface="Cambria Math"/>
                          <a:ea typeface="华文楷体" pitchFamily="2" charset="-122"/>
                        </a:rPr>
                        <m:t>=</m:t>
                      </m:r>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𝒇</m:t>
                          </m:r>
                        </m:e>
                      </m:acc>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𝒖</m:t>
                          </m:r>
                        </m:e>
                      </m:acc>
                    </m:oMath>
                  </m:oMathPara>
                </a14:m>
                <a:endParaRPr lang="zh-CN" altLang="en-US" sz="2700" dirty="0" smtClean="0">
                  <a:ea typeface="华文楷体"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88024" y="3284984"/>
                <a:ext cx="1282723" cy="570284"/>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 y="3933056"/>
                <a:ext cx="9144000" cy="985783"/>
              </a:xfrm>
              <a:prstGeom prst="rect">
                <a:avLst/>
              </a:prstGeom>
              <a:noFill/>
            </p:spPr>
            <p:txBody>
              <a:bodyPr wrap="square" rtlCol="0">
                <a:spAutoFit/>
              </a:bodyPr>
              <a:lstStyle/>
              <a:p>
                <a:pPr indent="457200"/>
                <a:r>
                  <a:rPr lang="zh-CN" altLang="en-US" sz="2700" dirty="0" smtClean="0">
                    <a:ea typeface="华文楷体" pitchFamily="2" charset="-122"/>
                  </a:rPr>
                  <a:t>外力</a:t>
                </a:r>
                <a14:m>
                  <m:oMath xmlns:m="http://schemas.openxmlformats.org/officeDocument/2006/math">
                    <m:sSub>
                      <m:sSubPr>
                        <m:ctrlPr>
                          <a:rPr lang="en-US" altLang="zh-CN" sz="2700" i="1">
                            <a:latin typeface="Cambria Math"/>
                            <a:ea typeface="华文楷体" pitchFamily="2" charset="-122"/>
                          </a:rPr>
                        </m:ctrlPr>
                      </m:sSubPr>
                      <m:e>
                        <m:acc>
                          <m:accPr>
                            <m:chr m:val="⃑"/>
                            <m:ctrlPr>
                              <a:rPr lang="en-US" altLang="zh-CN" sz="2700" i="1">
                                <a:latin typeface="Cambria Math"/>
                                <a:ea typeface="华文楷体" pitchFamily="2" charset="-122"/>
                              </a:rPr>
                            </m:ctrlPr>
                          </m:accPr>
                          <m:e>
                            <m:r>
                              <a:rPr lang="en-US" altLang="zh-CN" sz="2700" i="1">
                                <a:latin typeface="Cambria Math"/>
                                <a:ea typeface="华文楷体" pitchFamily="2" charset="-122"/>
                              </a:rPr>
                              <m:t>𝒇</m:t>
                            </m:r>
                          </m:e>
                        </m:acc>
                      </m:e>
                      <m:sub>
                        <m:r>
                          <a:rPr lang="en-US" altLang="zh-CN" sz="2700" i="1">
                            <a:latin typeface="Cambria Math"/>
                            <a:ea typeface="华文楷体" pitchFamily="2" charset="-122"/>
                          </a:rPr>
                          <m:t>𝟎</m:t>
                        </m:r>
                      </m:sub>
                    </m:sSub>
                  </m:oMath>
                </a14:m>
                <a:r>
                  <a:rPr lang="zh-CN" altLang="en-US" sz="2700" dirty="0" smtClean="0">
                    <a:ea typeface="华文楷体" pitchFamily="2" charset="-122"/>
                  </a:rPr>
                  <a:t>克服洛伦兹力的一个分量</a:t>
                </a:r>
                <a14:m>
                  <m:oMath xmlns:m="http://schemas.openxmlformats.org/officeDocument/2006/math">
                    <m:sSup>
                      <m:sSupPr>
                        <m:ctrlPr>
                          <a:rPr lang="en-US" altLang="zh-CN" sz="2700" i="1">
                            <a:latin typeface="Cambria Math"/>
                            <a:ea typeface="华文楷体" pitchFamily="2" charset="-122"/>
                          </a:rPr>
                        </m:ctrlPr>
                      </m:sSupPr>
                      <m:e>
                        <m:acc>
                          <m:accPr>
                            <m:chr m:val="⃑"/>
                            <m:ctrlPr>
                              <a:rPr lang="en-US" altLang="zh-CN" sz="2700" i="1">
                                <a:latin typeface="Cambria Math"/>
                                <a:ea typeface="华文楷体" pitchFamily="2" charset="-122"/>
                              </a:rPr>
                            </m:ctrlPr>
                          </m:accPr>
                          <m:e>
                            <m:r>
                              <a:rPr lang="en-US" altLang="zh-CN" sz="2700" i="1">
                                <a:latin typeface="Cambria Math"/>
                                <a:ea typeface="华文楷体" pitchFamily="2" charset="-122"/>
                              </a:rPr>
                              <m:t>𝒇</m:t>
                            </m:r>
                          </m:e>
                        </m:acc>
                      </m:e>
                      <m:sup>
                        <m:r>
                          <a:rPr lang="en-US" altLang="zh-CN" sz="2700" i="1">
                            <a:latin typeface="Cambria Math"/>
                            <a:ea typeface="华文楷体" pitchFamily="2" charset="-122"/>
                          </a:rPr>
                          <m:t>′</m:t>
                        </m:r>
                      </m:sup>
                    </m:sSup>
                  </m:oMath>
                </a14:m>
                <a:r>
                  <a:rPr lang="zh-CN" altLang="en-US" sz="2700" dirty="0" smtClean="0">
                    <a:ea typeface="华文楷体" pitchFamily="2" charset="-122"/>
                  </a:rPr>
                  <a:t>的</a:t>
                </a:r>
                <a:r>
                  <a:rPr lang="zh-CN" altLang="en-US" sz="2700" dirty="0">
                    <a:ea typeface="华文楷体" pitchFamily="2" charset="-122"/>
                  </a:rPr>
                  <a:t>做</a:t>
                </a:r>
                <a:r>
                  <a:rPr lang="zh-CN" altLang="en-US" sz="2700" dirty="0" smtClean="0">
                    <a:ea typeface="华文楷体" pitchFamily="2" charset="-122"/>
                  </a:rPr>
                  <a:t>功功率等于通过洛伦兹力的另一个分量对电子的定向运动做正功的功率</a:t>
                </a:r>
                <a:r>
                  <a:rPr lang="en-US" altLang="zh-CN" sz="2700" dirty="0" smtClean="0">
                    <a:ea typeface="华文楷体" pitchFamily="2" charset="-122"/>
                  </a:rPr>
                  <a:t>.</a:t>
                </a:r>
                <a:endParaRPr lang="zh-CN" altLang="en-US" sz="2700" dirty="0" smtClean="0">
                  <a:ea typeface="华文楷体" pitchFamily="2" charset="-12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 y="3933056"/>
                <a:ext cx="9144000" cy="985783"/>
              </a:xfrm>
              <a:prstGeom prst="rect">
                <a:avLst/>
              </a:prstGeom>
              <a:blipFill rotWithShape="1">
                <a:blip r:embed="rId7"/>
                <a:stretch>
                  <a:fillRect l="-1200" b="-15432"/>
                </a:stretch>
              </a:blipFill>
            </p:spPr>
            <p:txBody>
              <a:bodyPr/>
              <a:lstStyle/>
              <a:p>
                <a:r>
                  <a:rPr lang="zh-CN" altLang="en-US">
                    <a:noFill/>
                  </a:rPr>
                  <a:t> </a:t>
                </a:r>
              </a:p>
            </p:txBody>
          </p:sp>
        </mc:Fallback>
      </mc:AlternateContent>
      <p:sp>
        <p:nvSpPr>
          <p:cNvPr id="12" name="TextBox 11"/>
          <p:cNvSpPr txBox="1"/>
          <p:nvPr/>
        </p:nvSpPr>
        <p:spPr>
          <a:xfrm>
            <a:off x="589596" y="5085184"/>
            <a:ext cx="3300904" cy="507831"/>
          </a:xfrm>
          <a:prstGeom prst="rect">
            <a:avLst/>
          </a:prstGeom>
          <a:noFill/>
        </p:spPr>
        <p:txBody>
          <a:bodyPr wrap="none" rtlCol="0">
            <a:spAutoFit/>
          </a:bodyPr>
          <a:lstStyle/>
          <a:p>
            <a:r>
              <a:rPr lang="zh-CN" altLang="en-US" sz="2700" dirty="0" smtClean="0">
                <a:ea typeface="华文楷体" pitchFamily="2" charset="-122"/>
              </a:rPr>
              <a:t>外力做功（机械能）</a:t>
            </a:r>
          </a:p>
        </p:txBody>
      </p:sp>
      <p:sp>
        <p:nvSpPr>
          <p:cNvPr id="13" name="TextBox 12"/>
          <p:cNvSpPr txBox="1"/>
          <p:nvPr/>
        </p:nvSpPr>
        <p:spPr>
          <a:xfrm>
            <a:off x="5059938" y="5085184"/>
            <a:ext cx="2608406" cy="507831"/>
          </a:xfrm>
          <a:prstGeom prst="rect">
            <a:avLst/>
          </a:prstGeom>
          <a:noFill/>
        </p:spPr>
        <p:txBody>
          <a:bodyPr wrap="none" rtlCol="0">
            <a:spAutoFit/>
          </a:bodyPr>
          <a:lstStyle/>
          <a:p>
            <a:r>
              <a:rPr lang="zh-CN" altLang="en-US" sz="2700" dirty="0" smtClean="0">
                <a:ea typeface="华文楷体" pitchFamily="2" charset="-122"/>
              </a:rPr>
              <a:t>感应电流的电能</a:t>
            </a:r>
          </a:p>
        </p:txBody>
      </p:sp>
      <p:sp>
        <p:nvSpPr>
          <p:cNvPr id="14" name="AutoShape 18"/>
          <p:cNvSpPr>
            <a:spLocks noChangeArrowheads="1"/>
          </p:cNvSpPr>
          <p:nvPr/>
        </p:nvSpPr>
        <p:spPr bwMode="auto">
          <a:xfrm>
            <a:off x="3999839" y="5216624"/>
            <a:ext cx="685800" cy="228600"/>
          </a:xfrm>
          <a:prstGeom prst="rightArrow">
            <a:avLst>
              <a:gd name="adj1" fmla="val 50000"/>
              <a:gd name="adj2" fmla="val 75000"/>
            </a:avLst>
          </a:prstGeom>
          <a:solidFill>
            <a:srgbClr val="FF0000"/>
          </a:solidFill>
          <a:ln w="28575">
            <a:solidFill>
              <a:srgbClr val="FF0000"/>
            </a:solidFill>
            <a:miter lim="800000"/>
            <a:headEnd/>
            <a:tailEnd/>
          </a:ln>
          <a:effectLst/>
          <a:extLst/>
        </p:spPr>
        <p:txBody>
          <a:bodyPr wrap="none" anchor="ctr"/>
          <a:lstStyle/>
          <a:p>
            <a:endParaRPr lang="zh-CN" altLang="en-US">
              <a:solidFill>
                <a:srgbClr val="000000"/>
              </a:solidFill>
            </a:endParaRPr>
          </a:p>
        </p:txBody>
      </p:sp>
      <p:sp>
        <p:nvSpPr>
          <p:cNvPr id="15" name="TextBox 14"/>
          <p:cNvSpPr txBox="1"/>
          <p:nvPr/>
        </p:nvSpPr>
        <p:spPr>
          <a:xfrm>
            <a:off x="1717423" y="5877272"/>
            <a:ext cx="5118709" cy="507831"/>
          </a:xfrm>
          <a:prstGeom prst="rect">
            <a:avLst/>
          </a:prstGeom>
          <a:noFill/>
        </p:spPr>
        <p:txBody>
          <a:bodyPr wrap="none" rtlCol="0">
            <a:spAutoFit/>
          </a:bodyPr>
          <a:lstStyle/>
          <a:p>
            <a:r>
              <a:rPr lang="zh-CN" altLang="en-US" sz="2700" dirty="0" smtClean="0">
                <a:ea typeface="华文楷体" pitchFamily="2" charset="-122"/>
              </a:rPr>
              <a:t>洛伦兹力起能量转化的传递作用</a:t>
            </a:r>
            <a:r>
              <a:rPr lang="en-US" altLang="zh-CN" sz="2700" dirty="0" smtClean="0">
                <a:ea typeface="华文楷体" pitchFamily="2" charset="-122"/>
              </a:rPr>
              <a:t>.</a:t>
            </a:r>
            <a:endParaRPr lang="zh-CN" altLang="en-US" sz="2700" dirty="0" smtClean="0">
              <a:ea typeface="华文楷体" pitchFamily="2" charset="-122"/>
            </a:endParaRPr>
          </a:p>
        </p:txBody>
      </p:sp>
    </p:spTree>
    <p:extLst>
      <p:ext uri="{BB962C8B-B14F-4D97-AF65-F5344CB8AC3E}">
        <p14:creationId xmlns:p14="http://schemas.microsoft.com/office/powerpoint/2010/main" val="4610513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6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3</a:t>
            </a:fld>
            <a:endParaRPr lang="en-US" altLang="zh-CN">
              <a:solidFill>
                <a:srgbClr val="FFFFCC">
                  <a:lumMod val="75000"/>
                </a:srgbClr>
              </a:solidFill>
            </a:endParaRPr>
          </a:p>
        </p:txBody>
      </p:sp>
      <p:sp>
        <p:nvSpPr>
          <p:cNvPr id="3" name="TextBox 2"/>
          <p:cNvSpPr txBox="1"/>
          <p:nvPr/>
        </p:nvSpPr>
        <p:spPr>
          <a:xfrm>
            <a:off x="2051720" y="2204864"/>
            <a:ext cx="5075107" cy="830997"/>
          </a:xfrm>
          <a:prstGeom prst="rect">
            <a:avLst/>
          </a:prstGeom>
          <a:noFill/>
        </p:spPr>
        <p:txBody>
          <a:bodyPr wrap="none" rtlCol="0">
            <a:spAutoFit/>
          </a:bodyPr>
          <a:lstStyle/>
          <a:p>
            <a:r>
              <a:rPr lang="en-US" altLang="zh-CN" sz="4800" dirty="0" smtClean="0">
                <a:ea typeface="华文楷体" panose="02010600040101010101" pitchFamily="2" charset="-122"/>
              </a:rPr>
              <a:t>11.1 </a:t>
            </a:r>
            <a:r>
              <a:rPr lang="zh-CN" altLang="en-US" sz="4800" dirty="0" smtClean="0">
                <a:ea typeface="华文楷体" panose="02010600040101010101" pitchFamily="2" charset="-122"/>
              </a:rPr>
              <a:t>电磁感应定律</a:t>
            </a:r>
            <a:endParaRPr lang="zh-CN" altLang="en-US" sz="4800" dirty="0">
              <a:ea typeface="华文楷体" panose="02010600040101010101" pitchFamily="2" charset="-122"/>
            </a:endParaRPr>
          </a:p>
        </p:txBody>
      </p:sp>
    </p:spTree>
    <p:extLst>
      <p:ext uri="{BB962C8B-B14F-4D97-AF65-F5344CB8AC3E}">
        <p14:creationId xmlns:p14="http://schemas.microsoft.com/office/powerpoint/2010/main" val="1932090560"/>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D15E45A1-D305-4066-9E43-B9DAC8B7BEA3}" type="slidenum">
              <a:rPr lang="zh-CN" altLang="en-US" smtClean="0">
                <a:solidFill>
                  <a:srgbClr val="FFFFCC">
                    <a:lumMod val="75000"/>
                  </a:srgbClr>
                </a:solidFill>
              </a:rPr>
              <a:pPr>
                <a:defRPr/>
              </a:pPr>
              <a:t>30</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5" name="TextBox 4"/>
              <p:cNvSpPr txBox="1"/>
              <p:nvPr/>
            </p:nvSpPr>
            <p:spPr>
              <a:xfrm>
                <a:off x="35496" y="478309"/>
                <a:ext cx="9144000" cy="2234266"/>
              </a:xfrm>
              <a:prstGeom prst="rect">
                <a:avLst/>
              </a:prstGeom>
              <a:noFill/>
            </p:spPr>
            <p:txBody>
              <a:bodyPr wrap="square" rtlCol="0">
                <a:spAutoFit/>
              </a:bodyPr>
              <a:lstStyle/>
              <a:p>
                <a:r>
                  <a:rPr lang="zh-CN" altLang="en-US" sz="2700" dirty="0" smtClean="0">
                    <a:solidFill>
                      <a:srgbClr val="FF0000"/>
                    </a:solidFill>
                    <a:ea typeface="华文楷体" pitchFamily="2" charset="-122"/>
                  </a:rPr>
                  <a:t>例</a:t>
                </a:r>
                <a:r>
                  <a:rPr lang="en-US" altLang="zh-CN" sz="2700" dirty="0" smtClean="0">
                    <a:solidFill>
                      <a:srgbClr val="FF0000"/>
                    </a:solidFill>
                    <a:ea typeface="华文楷体" pitchFamily="2" charset="-122"/>
                  </a:rPr>
                  <a:t>11.3 </a:t>
                </a:r>
                <a:r>
                  <a:rPr lang="zh-CN" altLang="en-US" sz="2700" dirty="0" smtClean="0">
                    <a:ea typeface="华文楷体" pitchFamily="2" charset="-122"/>
                  </a:rPr>
                  <a:t>如图所示，长度为</a:t>
                </a:r>
                <a:r>
                  <a:rPr lang="en-US" altLang="zh-CN" sz="2700" i="1" dirty="0" smtClean="0">
                    <a:ea typeface="华文楷体" pitchFamily="2" charset="-122"/>
                  </a:rPr>
                  <a:t>L</a:t>
                </a:r>
                <a:r>
                  <a:rPr lang="zh-CN" altLang="en-US" sz="2700" dirty="0" smtClean="0">
                    <a:ea typeface="华文楷体" pitchFamily="2" charset="-122"/>
                  </a:rPr>
                  <a:t>的铜棒在磁感应强度为</a:t>
                </a:r>
                <a14:m>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𝑩</m:t>
                        </m:r>
                      </m:e>
                    </m:acc>
                  </m:oMath>
                </a14:m>
                <a:r>
                  <a:rPr lang="zh-CN" altLang="en-US" sz="2700" dirty="0" smtClean="0">
                    <a:ea typeface="华文楷体" pitchFamily="2" charset="-122"/>
                  </a:rPr>
                  <a:t>的均匀磁场中以角速度</a:t>
                </a:r>
                <a14:m>
                  <m:oMath xmlns:m="http://schemas.openxmlformats.org/officeDocument/2006/math">
                    <m:r>
                      <a:rPr lang="zh-CN" altLang="en-US" sz="2700" i="1" smtClean="0">
                        <a:latin typeface="Cambria Math"/>
                        <a:ea typeface="华文楷体" pitchFamily="2" charset="-122"/>
                      </a:rPr>
                      <m:t>𝝎</m:t>
                    </m:r>
                  </m:oMath>
                </a14:m>
                <a:r>
                  <a:rPr lang="zh-CN" altLang="en-US" sz="2700" dirty="0" smtClean="0">
                    <a:ea typeface="华文楷体" pitchFamily="2" charset="-122"/>
                  </a:rPr>
                  <a:t>绕过</a:t>
                </a:r>
                <a:r>
                  <a:rPr lang="en-US" altLang="zh-CN" sz="2700" i="1" dirty="0" smtClean="0">
                    <a:ea typeface="华文楷体" pitchFamily="2" charset="-122"/>
                  </a:rPr>
                  <a:t>O</a:t>
                </a:r>
                <a:r>
                  <a:rPr lang="zh-CN" altLang="en-US" sz="2700" dirty="0" smtClean="0">
                    <a:ea typeface="华文楷体" pitchFamily="2" charset="-122"/>
                  </a:rPr>
                  <a:t>点的轴沿逆时针方向转动</a:t>
                </a:r>
                <a:r>
                  <a:rPr lang="en-US" altLang="zh-CN" sz="2700" dirty="0" smtClean="0">
                    <a:ea typeface="华文楷体" pitchFamily="2" charset="-122"/>
                  </a:rPr>
                  <a:t>. </a:t>
                </a:r>
                <a:r>
                  <a:rPr lang="zh-CN" altLang="en-US" sz="2700" dirty="0" smtClean="0">
                    <a:ea typeface="华文楷体" pitchFamily="2" charset="-122"/>
                  </a:rPr>
                  <a:t>求</a:t>
                </a:r>
                <a:r>
                  <a:rPr lang="en-US" altLang="zh-CN" sz="2700" dirty="0" smtClean="0">
                    <a:ea typeface="华文楷体" pitchFamily="2" charset="-122"/>
                    <a:sym typeface="Wingdings" pitchFamily="2" charset="2"/>
                  </a:rPr>
                  <a:t>:(1) </a:t>
                </a:r>
                <a:r>
                  <a:rPr lang="zh-CN" altLang="en-US" sz="2700" dirty="0" smtClean="0">
                    <a:ea typeface="华文楷体" pitchFamily="2" charset="-122"/>
                    <a:sym typeface="Wingdings" pitchFamily="2" charset="2"/>
                  </a:rPr>
                  <a:t>棒子感应电动势的大小和方向，</a:t>
                </a:r>
                <a:r>
                  <a:rPr lang="en-US" altLang="zh-CN" sz="2700" dirty="0" smtClean="0">
                    <a:ea typeface="华文楷体" pitchFamily="2" charset="-122"/>
                    <a:sym typeface="Wingdings" pitchFamily="2" charset="2"/>
                  </a:rPr>
                  <a:t>(2) </a:t>
                </a:r>
                <a:r>
                  <a:rPr lang="zh-CN" altLang="en-US" sz="2700" dirty="0" smtClean="0">
                    <a:ea typeface="华文楷体" pitchFamily="2" charset="-122"/>
                    <a:sym typeface="Wingdings" pitchFamily="2" charset="2"/>
                  </a:rPr>
                  <a:t>直径为</a:t>
                </a:r>
                <a:r>
                  <a:rPr lang="en-US" altLang="zh-CN" sz="2700" dirty="0" smtClean="0">
                    <a:ea typeface="华文楷体" pitchFamily="2" charset="-122"/>
                    <a:sym typeface="Wingdings" pitchFamily="2" charset="2"/>
                  </a:rPr>
                  <a:t>OA</a:t>
                </a:r>
                <a:r>
                  <a:rPr lang="zh-CN" altLang="en-US" sz="2700" dirty="0" smtClean="0">
                    <a:ea typeface="华文楷体" pitchFamily="2" charset="-122"/>
                    <a:sym typeface="Wingdings" pitchFamily="2" charset="2"/>
                  </a:rPr>
                  <a:t>的半圆弧导体</a:t>
                </a:r>
                <a14:m>
                  <m:oMath xmlns:m="http://schemas.openxmlformats.org/officeDocument/2006/math">
                    <m:acc>
                      <m:accPr>
                        <m:chr m:val="̂"/>
                        <m:ctrlPr>
                          <a:rPr lang="zh-CN" altLang="en-US" sz="2700" i="1" smtClean="0">
                            <a:latin typeface="Cambria Math"/>
                            <a:ea typeface="华文楷体" pitchFamily="2" charset="-122"/>
                            <a:sym typeface="Wingdings" pitchFamily="2" charset="2"/>
                          </a:rPr>
                        </m:ctrlPr>
                      </m:accPr>
                      <m:e>
                        <m:r>
                          <m:rPr>
                            <m:sty m:val="p"/>
                          </m:rPr>
                          <a:rPr lang="en-US" altLang="zh-CN" sz="2700" i="1">
                            <a:latin typeface="Cambria Math"/>
                            <a:ea typeface="华文楷体" pitchFamily="2" charset="-122"/>
                            <a:sym typeface="Wingdings" pitchFamily="2" charset="2"/>
                          </a:rPr>
                          <m:t>OCA</m:t>
                        </m:r>
                      </m:e>
                    </m:acc>
                  </m:oMath>
                </a14:m>
                <a:r>
                  <a:rPr lang="zh-CN" altLang="en-US" sz="2700" dirty="0" smtClean="0">
                    <a:ea typeface="华文楷体" pitchFamily="2" charset="-122"/>
                  </a:rPr>
                  <a:t>以相同的角速度</a:t>
                </a:r>
                <a14:m>
                  <m:oMath xmlns:m="http://schemas.openxmlformats.org/officeDocument/2006/math">
                    <m:r>
                      <a:rPr lang="zh-CN" altLang="en-US" sz="2700" i="1">
                        <a:latin typeface="Cambria Math"/>
                        <a:ea typeface="华文楷体" pitchFamily="2" charset="-122"/>
                      </a:rPr>
                      <m:t>𝝎</m:t>
                    </m:r>
                  </m:oMath>
                </a14:m>
                <a:r>
                  <a:rPr lang="zh-CN" altLang="en-US" sz="2700" dirty="0">
                    <a:ea typeface="华文楷体" pitchFamily="2" charset="-122"/>
                  </a:rPr>
                  <a:t>绕过</a:t>
                </a:r>
                <a:r>
                  <a:rPr lang="en-US" altLang="zh-CN" sz="2700" i="1" dirty="0" smtClean="0">
                    <a:ea typeface="华文楷体" pitchFamily="2" charset="-122"/>
                  </a:rPr>
                  <a:t>O</a:t>
                </a:r>
                <a:r>
                  <a:rPr lang="zh-CN" altLang="en-US" sz="2700" dirty="0" smtClean="0">
                    <a:ea typeface="华文楷体" pitchFamily="2" charset="-122"/>
                  </a:rPr>
                  <a:t>轴转动时，导体</a:t>
                </a:r>
                <a14:m>
                  <m:oMath xmlns:m="http://schemas.openxmlformats.org/officeDocument/2006/math">
                    <m:acc>
                      <m:accPr>
                        <m:chr m:val="̂"/>
                        <m:ctrlPr>
                          <a:rPr lang="zh-CN" altLang="en-US" sz="2700" i="1">
                            <a:latin typeface="Cambria Math"/>
                            <a:ea typeface="华文楷体" pitchFamily="2" charset="-122"/>
                            <a:sym typeface="Wingdings" pitchFamily="2" charset="2"/>
                          </a:rPr>
                        </m:ctrlPr>
                      </m:accPr>
                      <m:e>
                        <m:r>
                          <m:rPr>
                            <m:sty m:val="p"/>
                          </m:rPr>
                          <a:rPr lang="en-US" altLang="zh-CN" sz="2700" i="1">
                            <a:latin typeface="Cambria Math"/>
                            <a:ea typeface="华文楷体" pitchFamily="2" charset="-122"/>
                            <a:sym typeface="Wingdings" pitchFamily="2" charset="2"/>
                          </a:rPr>
                          <m:t>OCA</m:t>
                        </m:r>
                      </m:e>
                    </m:acc>
                  </m:oMath>
                </a14:m>
                <a:r>
                  <a:rPr lang="zh-CN" altLang="en-US" sz="2700" dirty="0" smtClean="0">
                    <a:ea typeface="华文楷体" pitchFamily="2" charset="-122"/>
                  </a:rPr>
                  <a:t>上的感应电动势</a:t>
                </a:r>
                <a:r>
                  <a:rPr lang="en-US" altLang="zh-CN" sz="2700" dirty="0" smtClean="0">
                    <a:ea typeface="华文楷体" pitchFamily="2" charset="-122"/>
                  </a:rPr>
                  <a:t>.</a:t>
                </a:r>
                <a:endParaRPr lang="zh-CN" altLang="en-US" sz="2700" dirty="0" smtClean="0">
                  <a:ea typeface="华文楷体"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496" y="478309"/>
                <a:ext cx="9144000" cy="2234266"/>
              </a:xfrm>
              <a:prstGeom prst="rect">
                <a:avLst/>
              </a:prstGeom>
              <a:blipFill rotWithShape="1">
                <a:blip r:embed="rId2"/>
                <a:stretch>
                  <a:fillRect l="-1267" t="-545" b="-62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 y="2708920"/>
                <a:ext cx="6084168" cy="665567"/>
              </a:xfrm>
              <a:prstGeom prst="rect">
                <a:avLst/>
              </a:prstGeom>
              <a:noFill/>
            </p:spPr>
            <p:txBody>
              <a:bodyPr wrap="square" rtlCol="0">
                <a:spAutoFit/>
              </a:bodyPr>
              <a:lstStyle/>
              <a:p>
                <a:r>
                  <a:rPr lang="zh-CN" altLang="en-US" sz="2700" dirty="0" smtClean="0">
                    <a:solidFill>
                      <a:srgbClr val="FF0000"/>
                    </a:solidFill>
                    <a:ea typeface="华文楷体" pitchFamily="2" charset="-122"/>
                  </a:rPr>
                  <a:t>解</a:t>
                </a:r>
                <a:r>
                  <a:rPr lang="zh-CN" altLang="en-US" sz="2700" dirty="0" smtClean="0">
                    <a:ea typeface="华文楷体" pitchFamily="2" charset="-122"/>
                  </a:rPr>
                  <a:t>：</a:t>
                </a:r>
                <a:r>
                  <a:rPr lang="en-US" altLang="zh-CN" sz="2700" dirty="0" smtClean="0">
                    <a:ea typeface="华文楷体" pitchFamily="2" charset="-122"/>
                  </a:rPr>
                  <a:t>(1) </a:t>
                </a:r>
                <a:r>
                  <a:rPr lang="zh-CN" altLang="en-US" sz="2700" dirty="0" smtClean="0">
                    <a:ea typeface="华文楷体" pitchFamily="2" charset="-122"/>
                  </a:rPr>
                  <a:t>方法一，用</a:t>
                </a:r>
                <a14:m>
                  <m:oMath xmlns:m="http://schemas.openxmlformats.org/officeDocument/2006/math">
                    <m:sSub>
                      <m:sSubPr>
                        <m:ctrlPr>
                          <a:rPr lang="en-US" altLang="zh-CN" sz="2700" i="1" smtClean="0">
                            <a:latin typeface="Cambria Math"/>
                            <a:ea typeface="华文楷体" pitchFamily="2" charset="-122"/>
                          </a:rPr>
                        </m:ctrlPr>
                      </m:sSubPr>
                      <m:e>
                        <m:r>
                          <a:rPr lang="zh-CN" altLang="en-US" sz="2700" i="1" smtClean="0">
                            <a:latin typeface="Cambria Math"/>
                            <a:ea typeface="华文楷体" pitchFamily="2" charset="-122"/>
                          </a:rPr>
                          <m:t>𝜺</m:t>
                        </m:r>
                      </m:e>
                      <m:sub>
                        <m:r>
                          <a:rPr lang="en-US" altLang="zh-CN" sz="2700" b="1" i="1" smtClean="0">
                            <a:latin typeface="Cambria Math"/>
                            <a:ea typeface="华文楷体" pitchFamily="2" charset="-122"/>
                          </a:rPr>
                          <m:t>𝒊</m:t>
                        </m:r>
                      </m:sub>
                    </m:sSub>
                    <m:r>
                      <a:rPr lang="en-US" altLang="zh-CN" sz="2700" b="1" i="1" smtClean="0">
                        <a:latin typeface="Cambria Math"/>
                        <a:ea typeface="华文楷体" pitchFamily="2" charset="-122"/>
                      </a:rPr>
                      <m:t>=</m:t>
                    </m:r>
                    <m:nary>
                      <m:naryPr>
                        <m:ctrlPr>
                          <a:rPr lang="en-US" altLang="zh-CN" sz="2700" b="1" i="1" smtClean="0">
                            <a:latin typeface="Cambria Math"/>
                            <a:ea typeface="华文楷体" pitchFamily="2" charset="-122"/>
                          </a:rPr>
                        </m:ctrlPr>
                      </m:naryPr>
                      <m:sub>
                        <m:r>
                          <m:rPr>
                            <m:brk m:alnAt="23"/>
                          </m:rPr>
                          <a:rPr lang="en-US" altLang="zh-CN" sz="2700" b="1" i="1" smtClean="0">
                            <a:latin typeface="Cambria Math"/>
                            <a:ea typeface="华文楷体" pitchFamily="2" charset="-122"/>
                          </a:rPr>
                          <m:t>𝑶</m:t>
                        </m:r>
                      </m:sub>
                      <m:sup>
                        <m:r>
                          <a:rPr lang="en-US" altLang="zh-CN" sz="2700" b="1" i="1" smtClean="0">
                            <a:latin typeface="Cambria Math"/>
                            <a:ea typeface="华文楷体" pitchFamily="2" charset="-122"/>
                          </a:rPr>
                          <m:t>𝑨</m:t>
                        </m:r>
                      </m:sup>
                      <m:e>
                        <m:d>
                          <m:dPr>
                            <m:ctrlPr>
                              <a:rPr lang="en-US" altLang="zh-CN" sz="2700" b="1" i="1" smtClean="0">
                                <a:latin typeface="Cambria Math"/>
                                <a:ea typeface="华文楷体" pitchFamily="2" charset="-122"/>
                              </a:rPr>
                            </m:ctrlPr>
                          </m:dPr>
                          <m:e>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𝒗</m:t>
                                </m:r>
                              </m:e>
                            </m:acc>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𝑩</m:t>
                                </m:r>
                              </m:e>
                            </m:acc>
                          </m:e>
                        </m:d>
                        <m:r>
                          <a:rPr lang="en-US" altLang="zh-CN" sz="2700" b="1" i="1" smtClean="0">
                            <a:latin typeface="Cambria Math"/>
                            <a:ea typeface="Cambria Math"/>
                          </a:rPr>
                          <m:t>∙</m:t>
                        </m:r>
                        <m:r>
                          <a:rPr lang="en-US" altLang="zh-CN" sz="2700" b="1" i="1" smtClean="0">
                            <a:latin typeface="Cambria Math"/>
                            <a:ea typeface="Cambria Math"/>
                          </a:rPr>
                          <m:t>𝒅</m:t>
                        </m:r>
                        <m:acc>
                          <m:accPr>
                            <m:chr m:val="⃑"/>
                            <m:ctrlPr>
                              <a:rPr lang="en-US" altLang="zh-CN" sz="2700" b="1" i="1" smtClean="0">
                                <a:latin typeface="Cambria Math"/>
                                <a:ea typeface="Cambria Math"/>
                              </a:rPr>
                            </m:ctrlPr>
                          </m:accPr>
                          <m:e>
                            <m:r>
                              <a:rPr lang="en-US" altLang="zh-CN" sz="2700" b="1" i="1" smtClean="0">
                                <a:latin typeface="Cambria Math"/>
                                <a:ea typeface="Cambria Math"/>
                              </a:rPr>
                              <m:t>𝒍</m:t>
                            </m:r>
                          </m:e>
                        </m:acc>
                      </m:e>
                    </m:nary>
                  </m:oMath>
                </a14:m>
                <a:endParaRPr lang="zh-CN" altLang="en-US" sz="2700" dirty="0" smtClean="0">
                  <a:ea typeface="华文楷体"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708920"/>
                <a:ext cx="6084168" cy="665567"/>
              </a:xfrm>
              <a:prstGeom prst="rect">
                <a:avLst/>
              </a:prstGeom>
              <a:blipFill rotWithShape="1">
                <a:blip r:embed="rId3"/>
                <a:stretch>
                  <a:fillRect l="-1804" b="-15455"/>
                </a:stretch>
              </a:blipFill>
            </p:spPr>
            <p:txBody>
              <a:bodyPr/>
              <a:lstStyle/>
              <a:p>
                <a:r>
                  <a:rPr lang="zh-CN" altLang="en-US">
                    <a:noFill/>
                  </a:rPr>
                  <a:t> </a:t>
                </a:r>
              </a:p>
            </p:txBody>
          </p:sp>
        </mc:Fallback>
      </mc:AlternateContent>
      <p:grpSp>
        <p:nvGrpSpPr>
          <p:cNvPr id="186" name="组合 185"/>
          <p:cNvGrpSpPr/>
          <p:nvPr/>
        </p:nvGrpSpPr>
        <p:grpSpPr>
          <a:xfrm>
            <a:off x="6174932" y="2451492"/>
            <a:ext cx="2468838" cy="2417668"/>
            <a:chOff x="6174932" y="2420888"/>
            <a:chExt cx="2468838" cy="2417668"/>
          </a:xfrm>
        </p:grpSpPr>
        <p:grpSp>
          <p:nvGrpSpPr>
            <p:cNvPr id="88" name="组合 87"/>
            <p:cNvGrpSpPr/>
            <p:nvPr/>
          </p:nvGrpSpPr>
          <p:grpSpPr>
            <a:xfrm>
              <a:off x="6195514" y="2420888"/>
              <a:ext cx="2448256" cy="158786"/>
              <a:chOff x="5940152" y="2792776"/>
              <a:chExt cx="2448256" cy="158786"/>
            </a:xfrm>
          </p:grpSpPr>
          <p:grpSp>
            <p:nvGrpSpPr>
              <p:cNvPr id="9" name="组合 8"/>
              <p:cNvGrpSpPr/>
              <p:nvPr/>
            </p:nvGrpSpPr>
            <p:grpSpPr>
              <a:xfrm>
                <a:off x="5940152" y="2792776"/>
                <a:ext cx="144000" cy="144000"/>
                <a:chOff x="5021562" y="3082990"/>
                <a:chExt cx="144000" cy="144000"/>
              </a:xfrm>
            </p:grpSpPr>
            <p:cxnSp>
              <p:nvCxnSpPr>
                <p:cNvPr id="10" name="直接连接符 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组合 35"/>
              <p:cNvGrpSpPr/>
              <p:nvPr/>
            </p:nvGrpSpPr>
            <p:grpSpPr>
              <a:xfrm>
                <a:off x="6372216" y="2793651"/>
                <a:ext cx="144000" cy="144000"/>
                <a:chOff x="5021562" y="3082990"/>
                <a:chExt cx="144000" cy="144000"/>
              </a:xfrm>
            </p:grpSpPr>
            <p:cxnSp>
              <p:nvCxnSpPr>
                <p:cNvPr id="37" name="直接连接符 36"/>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组合 38"/>
              <p:cNvGrpSpPr/>
              <p:nvPr/>
            </p:nvGrpSpPr>
            <p:grpSpPr>
              <a:xfrm>
                <a:off x="6822004" y="2802773"/>
                <a:ext cx="144000" cy="144000"/>
                <a:chOff x="5021562" y="3082990"/>
                <a:chExt cx="144000" cy="144000"/>
              </a:xfrm>
            </p:grpSpPr>
            <p:cxnSp>
              <p:nvCxnSpPr>
                <p:cNvPr id="40" name="直接连接符 3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组合 41"/>
              <p:cNvGrpSpPr/>
              <p:nvPr/>
            </p:nvGrpSpPr>
            <p:grpSpPr>
              <a:xfrm>
                <a:off x="7283574" y="2798684"/>
                <a:ext cx="144000" cy="144000"/>
                <a:chOff x="5021562" y="3082990"/>
                <a:chExt cx="144000" cy="144000"/>
              </a:xfrm>
            </p:grpSpPr>
            <p:cxnSp>
              <p:nvCxnSpPr>
                <p:cNvPr id="43" name="直接连接符 42"/>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 name="组合 44"/>
              <p:cNvGrpSpPr/>
              <p:nvPr/>
            </p:nvGrpSpPr>
            <p:grpSpPr>
              <a:xfrm>
                <a:off x="7740368" y="2807562"/>
                <a:ext cx="144000" cy="144000"/>
                <a:chOff x="5021562" y="3082990"/>
                <a:chExt cx="144000" cy="144000"/>
              </a:xfrm>
            </p:grpSpPr>
            <p:cxnSp>
              <p:nvCxnSpPr>
                <p:cNvPr id="46" name="直接连接符 4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组合 82"/>
              <p:cNvGrpSpPr/>
              <p:nvPr/>
            </p:nvGrpSpPr>
            <p:grpSpPr>
              <a:xfrm>
                <a:off x="8244408" y="2802779"/>
                <a:ext cx="144000" cy="144000"/>
                <a:chOff x="5021562" y="3082990"/>
                <a:chExt cx="144000" cy="144000"/>
              </a:xfrm>
            </p:grpSpPr>
            <p:cxnSp>
              <p:nvCxnSpPr>
                <p:cNvPr id="84" name="直接连接符 8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接连接符 8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9" name="组合 88"/>
            <p:cNvGrpSpPr/>
            <p:nvPr/>
          </p:nvGrpSpPr>
          <p:grpSpPr>
            <a:xfrm>
              <a:off x="6189010" y="2852936"/>
              <a:ext cx="2448256" cy="158786"/>
              <a:chOff x="5940152" y="2792776"/>
              <a:chExt cx="2448256" cy="158786"/>
            </a:xfrm>
          </p:grpSpPr>
          <p:grpSp>
            <p:nvGrpSpPr>
              <p:cNvPr id="90" name="组合 89"/>
              <p:cNvGrpSpPr/>
              <p:nvPr/>
            </p:nvGrpSpPr>
            <p:grpSpPr>
              <a:xfrm>
                <a:off x="5940152" y="2792776"/>
                <a:ext cx="144000" cy="144000"/>
                <a:chOff x="5021562" y="3082990"/>
                <a:chExt cx="144000" cy="144000"/>
              </a:xfrm>
            </p:grpSpPr>
            <p:cxnSp>
              <p:nvCxnSpPr>
                <p:cNvPr id="106" name="直接连接符 10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接连接符 10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 name="组合 90"/>
              <p:cNvGrpSpPr/>
              <p:nvPr/>
            </p:nvGrpSpPr>
            <p:grpSpPr>
              <a:xfrm>
                <a:off x="6372216" y="2793651"/>
                <a:ext cx="144000" cy="144000"/>
                <a:chOff x="5021562" y="3082990"/>
                <a:chExt cx="144000" cy="144000"/>
              </a:xfrm>
            </p:grpSpPr>
            <p:cxnSp>
              <p:nvCxnSpPr>
                <p:cNvPr id="104" name="直接连接符 10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接连接符 10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组合 91"/>
              <p:cNvGrpSpPr/>
              <p:nvPr/>
            </p:nvGrpSpPr>
            <p:grpSpPr>
              <a:xfrm>
                <a:off x="6822004" y="2802773"/>
                <a:ext cx="144000" cy="144000"/>
                <a:chOff x="5021562" y="3082990"/>
                <a:chExt cx="144000" cy="144000"/>
              </a:xfrm>
            </p:grpSpPr>
            <p:cxnSp>
              <p:nvCxnSpPr>
                <p:cNvPr id="102" name="直接连接符 10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组合 92"/>
              <p:cNvGrpSpPr/>
              <p:nvPr/>
            </p:nvGrpSpPr>
            <p:grpSpPr>
              <a:xfrm>
                <a:off x="7283574" y="2798684"/>
                <a:ext cx="144000" cy="144000"/>
                <a:chOff x="5021562" y="3082990"/>
                <a:chExt cx="144000" cy="144000"/>
              </a:xfrm>
            </p:grpSpPr>
            <p:cxnSp>
              <p:nvCxnSpPr>
                <p:cNvPr id="100" name="直接连接符 9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组合 93"/>
              <p:cNvGrpSpPr/>
              <p:nvPr/>
            </p:nvGrpSpPr>
            <p:grpSpPr>
              <a:xfrm>
                <a:off x="7740368" y="2807562"/>
                <a:ext cx="144000" cy="144000"/>
                <a:chOff x="5021562" y="3082990"/>
                <a:chExt cx="144000" cy="144000"/>
              </a:xfrm>
            </p:grpSpPr>
            <p:cxnSp>
              <p:nvCxnSpPr>
                <p:cNvPr id="98" name="直接连接符 9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5" name="组合 94"/>
              <p:cNvGrpSpPr/>
              <p:nvPr/>
            </p:nvGrpSpPr>
            <p:grpSpPr>
              <a:xfrm>
                <a:off x="8244408" y="2802779"/>
                <a:ext cx="144000" cy="144000"/>
                <a:chOff x="5021562" y="3082990"/>
                <a:chExt cx="144000" cy="144000"/>
              </a:xfrm>
            </p:grpSpPr>
            <p:cxnSp>
              <p:nvCxnSpPr>
                <p:cNvPr id="96" name="直接连接符 9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8" name="组合 107"/>
            <p:cNvGrpSpPr/>
            <p:nvPr/>
          </p:nvGrpSpPr>
          <p:grpSpPr>
            <a:xfrm>
              <a:off x="6174932" y="4679770"/>
              <a:ext cx="2448256" cy="158786"/>
              <a:chOff x="5940152" y="2792776"/>
              <a:chExt cx="2448256" cy="158786"/>
            </a:xfrm>
          </p:grpSpPr>
          <p:grpSp>
            <p:nvGrpSpPr>
              <p:cNvPr id="109" name="组合 108"/>
              <p:cNvGrpSpPr/>
              <p:nvPr/>
            </p:nvGrpSpPr>
            <p:grpSpPr>
              <a:xfrm>
                <a:off x="5940152" y="2792776"/>
                <a:ext cx="144000" cy="144000"/>
                <a:chOff x="5021562" y="3082990"/>
                <a:chExt cx="144000" cy="144000"/>
              </a:xfrm>
            </p:grpSpPr>
            <p:cxnSp>
              <p:nvCxnSpPr>
                <p:cNvPr id="125" name="直接连接符 124"/>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接连接符 125"/>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 name="组合 109"/>
              <p:cNvGrpSpPr/>
              <p:nvPr/>
            </p:nvGrpSpPr>
            <p:grpSpPr>
              <a:xfrm>
                <a:off x="6372216" y="2793651"/>
                <a:ext cx="144000" cy="144000"/>
                <a:chOff x="5021562" y="3082990"/>
                <a:chExt cx="144000" cy="144000"/>
              </a:xfrm>
            </p:grpSpPr>
            <p:cxnSp>
              <p:nvCxnSpPr>
                <p:cNvPr id="123" name="直接连接符 122"/>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连接符 123"/>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 name="组合 110"/>
              <p:cNvGrpSpPr/>
              <p:nvPr/>
            </p:nvGrpSpPr>
            <p:grpSpPr>
              <a:xfrm>
                <a:off x="6822004" y="2802773"/>
                <a:ext cx="144000" cy="144000"/>
                <a:chOff x="5021562" y="3082990"/>
                <a:chExt cx="144000" cy="144000"/>
              </a:xfrm>
            </p:grpSpPr>
            <p:cxnSp>
              <p:nvCxnSpPr>
                <p:cNvPr id="121" name="直接连接符 120"/>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 name="组合 111"/>
              <p:cNvGrpSpPr/>
              <p:nvPr/>
            </p:nvGrpSpPr>
            <p:grpSpPr>
              <a:xfrm>
                <a:off x="7283574" y="2798684"/>
                <a:ext cx="144000" cy="144000"/>
                <a:chOff x="5021562" y="3082990"/>
                <a:chExt cx="144000" cy="144000"/>
              </a:xfrm>
            </p:grpSpPr>
            <p:cxnSp>
              <p:nvCxnSpPr>
                <p:cNvPr id="119" name="直接连接符 118"/>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接连接符 119"/>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 name="组合 112"/>
              <p:cNvGrpSpPr/>
              <p:nvPr/>
            </p:nvGrpSpPr>
            <p:grpSpPr>
              <a:xfrm>
                <a:off x="7740368" y="2807562"/>
                <a:ext cx="144000" cy="144000"/>
                <a:chOff x="5021562" y="3082990"/>
                <a:chExt cx="144000" cy="144000"/>
              </a:xfrm>
            </p:grpSpPr>
            <p:cxnSp>
              <p:nvCxnSpPr>
                <p:cNvPr id="117" name="直接连接符 116"/>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接连接符 117"/>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 name="组合 113"/>
              <p:cNvGrpSpPr/>
              <p:nvPr/>
            </p:nvGrpSpPr>
            <p:grpSpPr>
              <a:xfrm>
                <a:off x="8244408" y="2802779"/>
                <a:ext cx="144000" cy="144000"/>
                <a:chOff x="5021562" y="3082990"/>
                <a:chExt cx="144000" cy="144000"/>
              </a:xfrm>
            </p:grpSpPr>
            <p:cxnSp>
              <p:nvCxnSpPr>
                <p:cNvPr id="115" name="直接连接符 114"/>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接连接符 115"/>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7" name="组合 126"/>
            <p:cNvGrpSpPr/>
            <p:nvPr/>
          </p:nvGrpSpPr>
          <p:grpSpPr>
            <a:xfrm>
              <a:off x="6182810" y="4222072"/>
              <a:ext cx="2448256" cy="158786"/>
              <a:chOff x="5940152" y="2792776"/>
              <a:chExt cx="2448256" cy="158786"/>
            </a:xfrm>
          </p:grpSpPr>
          <p:grpSp>
            <p:nvGrpSpPr>
              <p:cNvPr id="128" name="组合 127"/>
              <p:cNvGrpSpPr/>
              <p:nvPr/>
            </p:nvGrpSpPr>
            <p:grpSpPr>
              <a:xfrm>
                <a:off x="5940152" y="2792776"/>
                <a:ext cx="144000" cy="144000"/>
                <a:chOff x="5021562" y="3082990"/>
                <a:chExt cx="144000" cy="144000"/>
              </a:xfrm>
            </p:grpSpPr>
            <p:cxnSp>
              <p:nvCxnSpPr>
                <p:cNvPr id="144" name="直接连接符 14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接连接符 14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9" name="组合 128"/>
              <p:cNvGrpSpPr/>
              <p:nvPr/>
            </p:nvGrpSpPr>
            <p:grpSpPr>
              <a:xfrm>
                <a:off x="6372216" y="2793651"/>
                <a:ext cx="144000" cy="144000"/>
                <a:chOff x="5021562" y="3082990"/>
                <a:chExt cx="144000" cy="144000"/>
              </a:xfrm>
            </p:grpSpPr>
            <p:cxnSp>
              <p:nvCxnSpPr>
                <p:cNvPr id="142" name="直接连接符 14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接连接符 14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0" name="组合 129"/>
              <p:cNvGrpSpPr/>
              <p:nvPr/>
            </p:nvGrpSpPr>
            <p:grpSpPr>
              <a:xfrm>
                <a:off x="6822004" y="2802773"/>
                <a:ext cx="144000" cy="144000"/>
                <a:chOff x="5021562" y="3082990"/>
                <a:chExt cx="144000" cy="144000"/>
              </a:xfrm>
            </p:grpSpPr>
            <p:cxnSp>
              <p:nvCxnSpPr>
                <p:cNvPr id="140" name="直接连接符 13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接连接符 14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 name="组合 130"/>
              <p:cNvGrpSpPr/>
              <p:nvPr/>
            </p:nvGrpSpPr>
            <p:grpSpPr>
              <a:xfrm>
                <a:off x="7283574" y="2798684"/>
                <a:ext cx="144000" cy="144000"/>
                <a:chOff x="5021562" y="3082990"/>
                <a:chExt cx="144000" cy="144000"/>
              </a:xfrm>
            </p:grpSpPr>
            <p:cxnSp>
              <p:nvCxnSpPr>
                <p:cNvPr id="138" name="直接连接符 13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接连接符 13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2" name="组合 131"/>
              <p:cNvGrpSpPr/>
              <p:nvPr/>
            </p:nvGrpSpPr>
            <p:grpSpPr>
              <a:xfrm>
                <a:off x="7740368" y="2807562"/>
                <a:ext cx="144000" cy="144000"/>
                <a:chOff x="5021562" y="3082990"/>
                <a:chExt cx="144000" cy="144000"/>
              </a:xfrm>
            </p:grpSpPr>
            <p:cxnSp>
              <p:nvCxnSpPr>
                <p:cNvPr id="136" name="直接连接符 13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接连接符 13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组合 132"/>
              <p:cNvGrpSpPr/>
              <p:nvPr/>
            </p:nvGrpSpPr>
            <p:grpSpPr>
              <a:xfrm>
                <a:off x="8244408" y="2802779"/>
                <a:ext cx="144000" cy="144000"/>
                <a:chOff x="5021562" y="3082990"/>
                <a:chExt cx="144000" cy="144000"/>
              </a:xfrm>
            </p:grpSpPr>
            <p:cxnSp>
              <p:nvCxnSpPr>
                <p:cNvPr id="134" name="直接连接符 13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接连接符 13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6" name="组合 145"/>
            <p:cNvGrpSpPr/>
            <p:nvPr/>
          </p:nvGrpSpPr>
          <p:grpSpPr>
            <a:xfrm>
              <a:off x="6191244" y="3284984"/>
              <a:ext cx="2448256" cy="158786"/>
              <a:chOff x="5940152" y="2792776"/>
              <a:chExt cx="2448256" cy="158786"/>
            </a:xfrm>
          </p:grpSpPr>
          <p:grpSp>
            <p:nvGrpSpPr>
              <p:cNvPr id="147" name="组合 146"/>
              <p:cNvGrpSpPr/>
              <p:nvPr/>
            </p:nvGrpSpPr>
            <p:grpSpPr>
              <a:xfrm>
                <a:off x="5940152" y="2792776"/>
                <a:ext cx="144000" cy="144000"/>
                <a:chOff x="5021562" y="3082990"/>
                <a:chExt cx="144000" cy="144000"/>
              </a:xfrm>
            </p:grpSpPr>
            <p:cxnSp>
              <p:nvCxnSpPr>
                <p:cNvPr id="163" name="直接连接符 162"/>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接连接符 163"/>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组合 147"/>
              <p:cNvGrpSpPr/>
              <p:nvPr/>
            </p:nvGrpSpPr>
            <p:grpSpPr>
              <a:xfrm>
                <a:off x="6372216" y="2793651"/>
                <a:ext cx="144000" cy="144000"/>
                <a:chOff x="5021562" y="3082990"/>
                <a:chExt cx="144000" cy="144000"/>
              </a:xfrm>
            </p:grpSpPr>
            <p:cxnSp>
              <p:nvCxnSpPr>
                <p:cNvPr id="161" name="直接连接符 160"/>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接连接符 161"/>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组合 148"/>
              <p:cNvGrpSpPr/>
              <p:nvPr/>
            </p:nvGrpSpPr>
            <p:grpSpPr>
              <a:xfrm>
                <a:off x="6822004" y="2802773"/>
                <a:ext cx="144000" cy="144000"/>
                <a:chOff x="5021562" y="3082990"/>
                <a:chExt cx="144000" cy="144000"/>
              </a:xfrm>
            </p:grpSpPr>
            <p:cxnSp>
              <p:nvCxnSpPr>
                <p:cNvPr id="159" name="直接连接符 158"/>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接连接符 159"/>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组合 149"/>
              <p:cNvGrpSpPr/>
              <p:nvPr/>
            </p:nvGrpSpPr>
            <p:grpSpPr>
              <a:xfrm>
                <a:off x="7283574" y="2798684"/>
                <a:ext cx="144000" cy="144000"/>
                <a:chOff x="5021562" y="3082990"/>
                <a:chExt cx="144000" cy="144000"/>
              </a:xfrm>
            </p:grpSpPr>
            <p:cxnSp>
              <p:nvCxnSpPr>
                <p:cNvPr id="157" name="直接连接符 156"/>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接连接符 157"/>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1" name="组合 150"/>
              <p:cNvGrpSpPr/>
              <p:nvPr/>
            </p:nvGrpSpPr>
            <p:grpSpPr>
              <a:xfrm>
                <a:off x="7740368" y="2807562"/>
                <a:ext cx="144000" cy="144000"/>
                <a:chOff x="5021562" y="3082990"/>
                <a:chExt cx="144000" cy="144000"/>
              </a:xfrm>
            </p:grpSpPr>
            <p:cxnSp>
              <p:nvCxnSpPr>
                <p:cNvPr id="155" name="直接连接符 154"/>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接连接符 155"/>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2" name="组合 151"/>
              <p:cNvGrpSpPr/>
              <p:nvPr/>
            </p:nvGrpSpPr>
            <p:grpSpPr>
              <a:xfrm>
                <a:off x="8244408" y="2802779"/>
                <a:ext cx="144000" cy="144000"/>
                <a:chOff x="5021562" y="3082990"/>
                <a:chExt cx="144000" cy="144000"/>
              </a:xfrm>
            </p:grpSpPr>
            <p:cxnSp>
              <p:nvCxnSpPr>
                <p:cNvPr id="153" name="直接连接符 152"/>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接连接符 153"/>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65" name="组合 164"/>
            <p:cNvGrpSpPr/>
            <p:nvPr/>
          </p:nvGrpSpPr>
          <p:grpSpPr>
            <a:xfrm>
              <a:off x="6183088" y="3762406"/>
              <a:ext cx="2448256" cy="158786"/>
              <a:chOff x="5940152" y="2792776"/>
              <a:chExt cx="2448256" cy="158786"/>
            </a:xfrm>
          </p:grpSpPr>
          <p:grpSp>
            <p:nvGrpSpPr>
              <p:cNvPr id="166" name="组合 165"/>
              <p:cNvGrpSpPr/>
              <p:nvPr/>
            </p:nvGrpSpPr>
            <p:grpSpPr>
              <a:xfrm>
                <a:off x="5940152" y="2792776"/>
                <a:ext cx="144000" cy="144000"/>
                <a:chOff x="5021562" y="3082990"/>
                <a:chExt cx="144000" cy="144000"/>
              </a:xfrm>
            </p:grpSpPr>
            <p:cxnSp>
              <p:nvCxnSpPr>
                <p:cNvPr id="182" name="直接连接符 18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接连接符 18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7" name="组合 166"/>
              <p:cNvGrpSpPr/>
              <p:nvPr/>
            </p:nvGrpSpPr>
            <p:grpSpPr>
              <a:xfrm>
                <a:off x="6372216" y="2793651"/>
                <a:ext cx="144000" cy="144000"/>
                <a:chOff x="5021562" y="3082990"/>
                <a:chExt cx="144000" cy="144000"/>
              </a:xfrm>
            </p:grpSpPr>
            <p:cxnSp>
              <p:nvCxnSpPr>
                <p:cNvPr id="180" name="直接连接符 17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直接连接符 18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8" name="组合 167"/>
              <p:cNvGrpSpPr/>
              <p:nvPr/>
            </p:nvGrpSpPr>
            <p:grpSpPr>
              <a:xfrm>
                <a:off x="6822004" y="2802773"/>
                <a:ext cx="144000" cy="144000"/>
                <a:chOff x="5021562" y="3082990"/>
                <a:chExt cx="144000" cy="144000"/>
              </a:xfrm>
            </p:grpSpPr>
            <p:cxnSp>
              <p:nvCxnSpPr>
                <p:cNvPr id="178" name="直接连接符 17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接连接符 17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组合 168"/>
              <p:cNvGrpSpPr/>
              <p:nvPr/>
            </p:nvGrpSpPr>
            <p:grpSpPr>
              <a:xfrm>
                <a:off x="7283574" y="2798684"/>
                <a:ext cx="144000" cy="144000"/>
                <a:chOff x="5021562" y="3082990"/>
                <a:chExt cx="144000" cy="144000"/>
              </a:xfrm>
            </p:grpSpPr>
            <p:cxnSp>
              <p:nvCxnSpPr>
                <p:cNvPr id="176" name="直接连接符 17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接连接符 17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0" name="组合 169"/>
              <p:cNvGrpSpPr/>
              <p:nvPr/>
            </p:nvGrpSpPr>
            <p:grpSpPr>
              <a:xfrm>
                <a:off x="7740368" y="2807562"/>
                <a:ext cx="144000" cy="144000"/>
                <a:chOff x="5021562" y="3082990"/>
                <a:chExt cx="144000" cy="144000"/>
              </a:xfrm>
            </p:grpSpPr>
            <p:cxnSp>
              <p:nvCxnSpPr>
                <p:cNvPr id="174" name="直接连接符 17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接连接符 17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组合 170"/>
              <p:cNvGrpSpPr/>
              <p:nvPr/>
            </p:nvGrpSpPr>
            <p:grpSpPr>
              <a:xfrm>
                <a:off x="8244408" y="2802779"/>
                <a:ext cx="144000" cy="144000"/>
                <a:chOff x="5021562" y="3082990"/>
                <a:chExt cx="144000" cy="144000"/>
              </a:xfrm>
            </p:grpSpPr>
            <p:cxnSp>
              <p:nvCxnSpPr>
                <p:cNvPr id="172" name="直接连接符 17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接连接符 17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187" name="椭圆 186"/>
          <p:cNvSpPr/>
          <p:nvPr/>
        </p:nvSpPr>
        <p:spPr bwMode="auto">
          <a:xfrm>
            <a:off x="6523634" y="2810387"/>
            <a:ext cx="1640872" cy="1640872"/>
          </a:xfrm>
          <a:prstGeom prst="ellipse">
            <a:avLst/>
          </a:prstGeom>
          <a:noFill/>
          <a:ln w="28575" cap="flat" cmpd="sng" algn="ctr">
            <a:solidFill>
              <a:srgbClr val="FF0000"/>
            </a:solidFill>
            <a:prstDash val="solid"/>
            <a:round/>
            <a:headEnd type="none" w="med" len="med"/>
            <a:tailEnd type="triangle" w="sm"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Arial Black" pitchFamily="34" charset="0"/>
              <a:ea typeface="宋体" pitchFamily="2" charset="-122"/>
            </a:endParaRPr>
          </a:p>
        </p:txBody>
      </p:sp>
      <p:cxnSp>
        <p:nvCxnSpPr>
          <p:cNvPr id="189" name="直接连接符 188"/>
          <p:cNvCxnSpPr/>
          <p:nvPr/>
        </p:nvCxnSpPr>
        <p:spPr bwMode="auto">
          <a:xfrm>
            <a:off x="6301410" y="3630823"/>
            <a:ext cx="2177778" cy="0"/>
          </a:xfrm>
          <a:prstGeom prst="line">
            <a:avLst/>
          </a:pr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接箭头连接符 190"/>
          <p:cNvCxnSpPr/>
          <p:nvPr/>
        </p:nvCxnSpPr>
        <p:spPr bwMode="auto">
          <a:xfrm>
            <a:off x="7344070" y="2475400"/>
            <a:ext cx="0" cy="23069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接连接符 192"/>
          <p:cNvCxnSpPr>
            <a:endCxn id="187" idx="7"/>
          </p:cNvCxnSpPr>
          <p:nvPr/>
        </p:nvCxnSpPr>
        <p:spPr bwMode="auto">
          <a:xfrm flipV="1">
            <a:off x="7344070" y="3050687"/>
            <a:ext cx="580136" cy="580136"/>
          </a:xfrm>
          <a:prstGeom prst="line">
            <a:avLst/>
          </a:prstGeom>
          <a:solidFill>
            <a:schemeClr val="accent1"/>
          </a:solidFill>
          <a:ln w="6350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94" name="TextBox 193"/>
              <p:cNvSpPr txBox="1"/>
              <p:nvPr/>
            </p:nvSpPr>
            <p:spPr>
              <a:xfrm>
                <a:off x="6952610" y="3501008"/>
                <a:ext cx="524503"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itchFamily="2" charset="-122"/>
                        </a:rPr>
                        <m:t>𝑶</m:t>
                      </m:r>
                    </m:oMath>
                  </m:oMathPara>
                </a14:m>
                <a:endParaRPr lang="zh-CN" altLang="en-US" sz="2700" dirty="0" smtClean="0">
                  <a:solidFill>
                    <a:srgbClr val="C00000"/>
                  </a:solidFill>
                  <a:ea typeface="华文楷体" pitchFamily="2" charset="-122"/>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6952610" y="3501008"/>
                <a:ext cx="524503" cy="507831"/>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5" name="TextBox 194"/>
              <p:cNvSpPr txBox="1"/>
              <p:nvPr/>
            </p:nvSpPr>
            <p:spPr>
              <a:xfrm>
                <a:off x="7815885" y="2707532"/>
                <a:ext cx="50045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itchFamily="2" charset="-122"/>
                        </a:rPr>
                        <m:t>𝑨</m:t>
                      </m:r>
                    </m:oMath>
                  </m:oMathPara>
                </a14:m>
                <a:endParaRPr lang="zh-CN" altLang="en-US" sz="2700" dirty="0" smtClean="0">
                  <a:solidFill>
                    <a:srgbClr val="C00000"/>
                  </a:solidFill>
                  <a:ea typeface="华文楷体" pitchFamily="2" charset="-122"/>
                </a:endParaRPr>
              </a:p>
            </p:txBody>
          </p:sp>
        </mc:Choice>
        <mc:Fallback xmlns="">
          <p:sp>
            <p:nvSpPr>
              <p:cNvPr id="195" name="TextBox 194"/>
              <p:cNvSpPr txBox="1">
                <a:spLocks noRot="1" noChangeAspect="1" noMove="1" noResize="1" noEditPoints="1" noAdjustHandles="1" noChangeArrowheads="1" noChangeShapeType="1" noTextEdit="1"/>
              </p:cNvSpPr>
              <p:nvPr/>
            </p:nvSpPr>
            <p:spPr>
              <a:xfrm>
                <a:off x="7815885" y="2707532"/>
                <a:ext cx="500458" cy="507831"/>
              </a:xfrm>
              <a:prstGeom prst="rect">
                <a:avLst/>
              </a:prstGeom>
              <a:blipFill rotWithShape="1">
                <a:blip r:embed="rId5"/>
                <a:stretch>
                  <a:fillRect/>
                </a:stretch>
              </a:blipFill>
            </p:spPr>
            <p:txBody>
              <a:bodyPr/>
              <a:lstStyle/>
              <a:p>
                <a:r>
                  <a:rPr lang="zh-CN" altLang="en-US">
                    <a:noFill/>
                  </a:rPr>
                  <a:t> </a:t>
                </a:r>
              </a:p>
            </p:txBody>
          </p:sp>
        </mc:Fallback>
      </mc:AlternateContent>
      <p:grpSp>
        <p:nvGrpSpPr>
          <p:cNvPr id="207" name="组合 206"/>
          <p:cNvGrpSpPr/>
          <p:nvPr/>
        </p:nvGrpSpPr>
        <p:grpSpPr>
          <a:xfrm>
            <a:off x="6522906" y="2333579"/>
            <a:ext cx="1641600" cy="2045972"/>
            <a:chOff x="6522906" y="2333579"/>
            <a:chExt cx="1641600" cy="2045972"/>
          </a:xfrm>
        </p:grpSpPr>
        <p:sp>
          <p:nvSpPr>
            <p:cNvPr id="198" name="弧形 197"/>
            <p:cNvSpPr/>
            <p:nvPr/>
          </p:nvSpPr>
          <p:spPr bwMode="auto">
            <a:xfrm>
              <a:off x="6522906" y="2737951"/>
              <a:ext cx="1641600" cy="1641600"/>
            </a:xfrm>
            <a:prstGeom prst="arc">
              <a:avLst>
                <a:gd name="adj1" fmla="val 14366395"/>
                <a:gd name="adj2" fmla="val 17687501"/>
              </a:avLst>
            </a:prstGeom>
            <a:noFill/>
            <a:ln w="19050" cap="flat" cmpd="sng" algn="ctr">
              <a:solidFill>
                <a:srgbClr val="CC0000"/>
              </a:solidFill>
              <a:prstDash val="solid"/>
              <a:round/>
              <a:headEnd type="arrow" w="med" len="med"/>
              <a:tailEnd type="none" w="sm" len="lg"/>
            </a:ln>
            <a:effectLst/>
            <a:extLst/>
          </p:spPr>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9" name="TextBox 198"/>
                <p:cNvSpPr txBox="1"/>
                <p:nvPr/>
              </p:nvSpPr>
              <p:spPr>
                <a:xfrm>
                  <a:off x="6996163" y="2333579"/>
                  <a:ext cx="548547"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700" i="1" smtClean="0">
                            <a:solidFill>
                              <a:srgbClr val="C00000"/>
                            </a:solidFill>
                            <a:latin typeface="Cambria Math"/>
                            <a:ea typeface="华文楷体" pitchFamily="2" charset="-122"/>
                          </a:rPr>
                          <m:t>𝝎</m:t>
                        </m:r>
                      </m:oMath>
                    </m:oMathPara>
                  </a14:m>
                  <a:endParaRPr lang="zh-CN" altLang="en-US" sz="2700" dirty="0" smtClean="0">
                    <a:solidFill>
                      <a:srgbClr val="C00000"/>
                    </a:solidFill>
                    <a:ea typeface="华文楷体" pitchFamily="2" charset="-122"/>
                  </a:endParaRPr>
                </a:p>
              </p:txBody>
            </p:sp>
          </mc:Choice>
          <mc:Fallback xmlns="">
            <p:sp>
              <p:nvSpPr>
                <p:cNvPr id="199" name="TextBox 198"/>
                <p:cNvSpPr txBox="1">
                  <a:spLocks noRot="1" noChangeAspect="1" noMove="1" noResize="1" noEditPoints="1" noAdjustHandles="1" noChangeArrowheads="1" noChangeShapeType="1" noTextEdit="1"/>
                </p:cNvSpPr>
                <p:nvPr/>
              </p:nvSpPr>
              <p:spPr>
                <a:xfrm>
                  <a:off x="6996163" y="2333579"/>
                  <a:ext cx="548547" cy="507831"/>
                </a:xfrm>
                <a:prstGeom prst="rect">
                  <a:avLst/>
                </a:prstGeom>
                <a:blipFill rotWithShape="1">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1" name="TextBox 200"/>
              <p:cNvSpPr txBox="1"/>
              <p:nvPr/>
            </p:nvSpPr>
            <p:spPr>
              <a:xfrm>
                <a:off x="8077952" y="4270676"/>
                <a:ext cx="521297" cy="5582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𝑩</m:t>
                          </m:r>
                        </m:e>
                      </m:acc>
                    </m:oMath>
                  </m:oMathPara>
                </a14:m>
                <a:endParaRPr lang="zh-CN" altLang="en-US" sz="2700" dirty="0" smtClean="0">
                  <a:ea typeface="华文楷体" pitchFamily="2" charset="-122"/>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8077952" y="4270676"/>
                <a:ext cx="521297" cy="558294"/>
              </a:xfrm>
              <a:prstGeom prst="rect">
                <a:avLst/>
              </a:prstGeom>
              <a:blipFill rotWithShape="1">
                <a:blip r:embed="rId8"/>
                <a:stretch>
                  <a:fillRect/>
                </a:stretch>
              </a:blipFill>
            </p:spPr>
            <p:txBody>
              <a:bodyPr/>
              <a:lstStyle/>
              <a:p>
                <a:r>
                  <a:rPr lang="zh-CN" altLang="en-US">
                    <a:noFill/>
                  </a:rPr>
                  <a:t> </a:t>
                </a:r>
              </a:p>
            </p:txBody>
          </p:sp>
        </mc:Fallback>
      </mc:AlternateContent>
      <p:grpSp>
        <p:nvGrpSpPr>
          <p:cNvPr id="208" name="组合 207"/>
          <p:cNvGrpSpPr/>
          <p:nvPr/>
        </p:nvGrpSpPr>
        <p:grpSpPr>
          <a:xfrm>
            <a:off x="7489959" y="3152683"/>
            <a:ext cx="590226" cy="534249"/>
            <a:chOff x="7489959" y="3152683"/>
            <a:chExt cx="590226" cy="534249"/>
          </a:xfrm>
        </p:grpSpPr>
        <p:cxnSp>
          <p:nvCxnSpPr>
            <p:cNvPr id="200" name="直接连接符 199"/>
            <p:cNvCxnSpPr>
              <a:cxnSpLocks noChangeAspect="1"/>
            </p:cNvCxnSpPr>
            <p:nvPr/>
          </p:nvCxnSpPr>
          <p:spPr bwMode="auto">
            <a:xfrm flipV="1">
              <a:off x="7640432" y="3258862"/>
              <a:ext cx="72000" cy="72000"/>
            </a:xfrm>
            <a:prstGeom prst="line">
              <a:avLst/>
            </a:prstGeom>
            <a:solidFill>
              <a:schemeClr val="accent1"/>
            </a:solidFill>
            <a:ln w="63500" cap="flat" cmpd="sng" algn="ctr">
              <a:solidFill>
                <a:schemeClr val="bg2">
                  <a:lumMod val="50000"/>
                </a:schemeClr>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2" name="TextBox 201"/>
                <p:cNvSpPr txBox="1"/>
                <p:nvPr/>
              </p:nvSpPr>
              <p:spPr>
                <a:xfrm>
                  <a:off x="7489959" y="3152683"/>
                  <a:ext cx="590226" cy="5342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500" b="1" i="1" smtClean="0">
                            <a:solidFill>
                              <a:schemeClr val="bg2">
                                <a:lumMod val="50000"/>
                              </a:schemeClr>
                            </a:solidFill>
                            <a:latin typeface="Cambria Math"/>
                            <a:ea typeface="华文楷体" pitchFamily="2" charset="-122"/>
                          </a:rPr>
                          <m:t>𝒅</m:t>
                        </m:r>
                        <m:acc>
                          <m:accPr>
                            <m:chr m:val="⃑"/>
                            <m:ctrlPr>
                              <a:rPr lang="en-US" altLang="zh-CN" sz="2500" b="1" i="1" smtClean="0">
                                <a:solidFill>
                                  <a:schemeClr val="bg2">
                                    <a:lumMod val="50000"/>
                                  </a:schemeClr>
                                </a:solidFill>
                                <a:latin typeface="Cambria Math"/>
                                <a:ea typeface="华文楷体" pitchFamily="2" charset="-122"/>
                              </a:rPr>
                            </m:ctrlPr>
                          </m:accPr>
                          <m:e>
                            <m:r>
                              <a:rPr lang="en-US" altLang="zh-CN" sz="2500" b="1" i="1" smtClean="0">
                                <a:solidFill>
                                  <a:schemeClr val="bg2">
                                    <a:lumMod val="50000"/>
                                  </a:schemeClr>
                                </a:solidFill>
                                <a:latin typeface="Cambria Math"/>
                                <a:ea typeface="华文楷体" pitchFamily="2" charset="-122"/>
                              </a:rPr>
                              <m:t>𝒍</m:t>
                            </m:r>
                          </m:e>
                        </m:acc>
                      </m:oMath>
                    </m:oMathPara>
                  </a14:m>
                  <a:endParaRPr lang="zh-CN" altLang="en-US" sz="2500" dirty="0" smtClean="0">
                    <a:ea typeface="华文楷体" pitchFamily="2" charset="-122"/>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7489959" y="3152683"/>
                  <a:ext cx="590226" cy="534249"/>
                </a:xfrm>
                <a:prstGeom prst="rect">
                  <a:avLst/>
                </a:prstGeom>
                <a:blipFill rotWithShape="1">
                  <a:blip r:embed="rId9"/>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10" name="TextBox 209"/>
              <p:cNvSpPr txBox="1"/>
              <p:nvPr/>
            </p:nvSpPr>
            <p:spPr>
              <a:xfrm>
                <a:off x="251520" y="3386010"/>
                <a:ext cx="3568606" cy="569643"/>
              </a:xfrm>
              <a:prstGeom prst="rect">
                <a:avLst/>
              </a:prstGeom>
              <a:noFill/>
            </p:spPr>
            <p:txBody>
              <a:bodyPr wrap="none" rtlCol="0">
                <a:spAutoFit/>
              </a:bodyPr>
              <a:lstStyle/>
              <a:p>
                <a:r>
                  <a:rPr lang="zh-CN" altLang="en-US" sz="2700" dirty="0" smtClean="0">
                    <a:ea typeface="华文楷体" pitchFamily="2" charset="-122"/>
                  </a:rPr>
                  <a:t>在</a:t>
                </a:r>
                <a:r>
                  <a:rPr lang="en-US" altLang="zh-CN" sz="2700" i="1" dirty="0" smtClean="0">
                    <a:ea typeface="华文楷体" pitchFamily="2" charset="-122"/>
                  </a:rPr>
                  <a:t>OA</a:t>
                </a:r>
                <a:r>
                  <a:rPr lang="zh-CN" altLang="en-US" sz="2700" dirty="0" smtClean="0">
                    <a:ea typeface="华文楷体" pitchFamily="2" charset="-122"/>
                  </a:rPr>
                  <a:t>上距轴</a:t>
                </a:r>
                <a14:m>
                  <m:oMath xmlns:m="http://schemas.openxmlformats.org/officeDocument/2006/math">
                    <m:r>
                      <a:rPr lang="en-US" altLang="zh-CN" sz="2700" b="1" i="1" smtClean="0">
                        <a:latin typeface="Cambria Math"/>
                        <a:ea typeface="华文楷体" pitchFamily="2" charset="-122"/>
                      </a:rPr>
                      <m:t>𝒍</m:t>
                    </m:r>
                  </m:oMath>
                </a14:m>
                <a:r>
                  <a:rPr lang="zh-CN" altLang="en-US" sz="2700" dirty="0" smtClean="0">
                    <a:ea typeface="华文楷体" pitchFamily="2" charset="-122"/>
                  </a:rPr>
                  <a:t>取线元</a:t>
                </a:r>
                <a14:m>
                  <m:oMath xmlns:m="http://schemas.openxmlformats.org/officeDocument/2006/math">
                    <m:r>
                      <a:rPr lang="en-US" altLang="zh-CN" sz="2700" b="1" i="1" smtClean="0">
                        <a:latin typeface="Cambria Math"/>
                        <a:ea typeface="华文楷体" pitchFamily="2" charset="-122"/>
                      </a:rPr>
                      <m:t>𝒅</m:t>
                    </m:r>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𝒍</m:t>
                        </m:r>
                      </m:e>
                    </m:acc>
                  </m:oMath>
                </a14:m>
                <a:endParaRPr lang="zh-CN" altLang="en-US" sz="2700" dirty="0" smtClean="0">
                  <a:ea typeface="华文楷体" pitchFamily="2" charset="-122"/>
                </a:endParaRPr>
              </a:p>
            </p:txBody>
          </p:sp>
        </mc:Choice>
        <mc:Fallback xmlns="">
          <p:sp>
            <p:nvSpPr>
              <p:cNvPr id="210" name="TextBox 209"/>
              <p:cNvSpPr txBox="1">
                <a:spLocks noRot="1" noChangeAspect="1" noMove="1" noResize="1" noEditPoints="1" noAdjustHandles="1" noChangeArrowheads="1" noChangeShapeType="1" noTextEdit="1"/>
              </p:cNvSpPr>
              <p:nvPr/>
            </p:nvSpPr>
            <p:spPr>
              <a:xfrm>
                <a:off x="251520" y="3386010"/>
                <a:ext cx="3568606" cy="569643"/>
              </a:xfrm>
              <a:prstGeom prst="rect">
                <a:avLst/>
              </a:prstGeom>
              <a:blipFill rotWithShape="1">
                <a:blip r:embed="rId11"/>
                <a:stretch>
                  <a:fillRect l="-3072" t="-1064" b="-2659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1" name="矩形 210"/>
              <p:cNvSpPr/>
              <p:nvPr/>
            </p:nvSpPr>
            <p:spPr>
              <a:xfrm>
                <a:off x="245592" y="3392504"/>
                <a:ext cx="5847455" cy="1098634"/>
              </a:xfrm>
              <a:prstGeom prst="rect">
                <a:avLst/>
              </a:prstGeom>
            </p:spPr>
            <p:txBody>
              <a:bodyPr wrap="square">
                <a:spAutoFit/>
              </a:bodyPr>
              <a:lstStyle/>
              <a:p>
                <a:r>
                  <a:rPr lang="zh-CN" altLang="en-US" dirty="0" smtClean="0">
                    <a:ea typeface="华文楷体" pitchFamily="2" charset="-122"/>
                  </a:rPr>
                  <a:t>                                      ，其速度</a:t>
                </a:r>
                <a14:m>
                  <m:oMath xmlns:m="http://schemas.openxmlformats.org/officeDocument/2006/math">
                    <m:acc>
                      <m:accPr>
                        <m:chr m:val="⃑"/>
                        <m:ctrlPr>
                          <a:rPr lang="zh-CN" altLang="en-US" i="1" smtClean="0">
                            <a:latin typeface="Cambria Math"/>
                            <a:ea typeface="华文楷体" pitchFamily="2" charset="-122"/>
                          </a:rPr>
                        </m:ctrlPr>
                      </m:accPr>
                      <m:e>
                        <m:r>
                          <a:rPr lang="en-US" altLang="zh-CN" b="1" i="1" smtClean="0">
                            <a:latin typeface="Cambria Math"/>
                            <a:ea typeface="华文楷体" pitchFamily="2" charset="-122"/>
                          </a:rPr>
                          <m:t>𝒗</m:t>
                        </m:r>
                      </m:e>
                    </m:acc>
                  </m:oMath>
                </a14:m>
                <a:r>
                  <a:rPr lang="zh-CN" altLang="en-US" dirty="0" smtClean="0">
                    <a:ea typeface="华文楷体" pitchFamily="2" charset="-122"/>
                  </a:rPr>
                  <a:t>与</a:t>
                </a:r>
                <a14:m>
                  <m:oMath xmlns:m="http://schemas.openxmlformats.org/officeDocument/2006/math">
                    <m:acc>
                      <m:accPr>
                        <m:chr m:val="⃑"/>
                        <m:ctrlPr>
                          <a:rPr lang="zh-CN" altLang="en-US" i="1" dirty="0" smtClean="0">
                            <a:latin typeface="Cambria Math"/>
                            <a:ea typeface="华文楷体" pitchFamily="2" charset="-122"/>
                          </a:rPr>
                        </m:ctrlPr>
                      </m:accPr>
                      <m:e>
                        <m:r>
                          <a:rPr lang="en-US" altLang="zh-CN" b="1" i="1" dirty="0" smtClean="0">
                            <a:latin typeface="Cambria Math"/>
                            <a:ea typeface="华文楷体" pitchFamily="2" charset="-122"/>
                          </a:rPr>
                          <m:t>𝑩</m:t>
                        </m:r>
                      </m:e>
                    </m:acc>
                  </m:oMath>
                </a14:m>
                <a:r>
                  <a:rPr lang="zh-CN" altLang="en-US" dirty="0" smtClean="0">
                    <a:ea typeface="华文楷体" pitchFamily="2" charset="-122"/>
                  </a:rPr>
                  <a:t>垂直，且</a:t>
                </a:r>
                <a:r>
                  <a:rPr lang="en-US" altLang="zh-CN" dirty="0" smtClean="0">
                    <a:ea typeface="华文楷体" pitchFamily="2" charset="-122"/>
                  </a:rPr>
                  <a:t>(</a:t>
                </a:r>
                <a14:m>
                  <m:oMath xmlns:m="http://schemas.openxmlformats.org/officeDocument/2006/math">
                    <m:acc>
                      <m:accPr>
                        <m:chr m:val="⃑"/>
                        <m:ctrlPr>
                          <a:rPr lang="en-US" altLang="zh-CN" i="1" smtClean="0">
                            <a:latin typeface="Cambria Math"/>
                            <a:ea typeface="华文楷体" pitchFamily="2" charset="-122"/>
                          </a:rPr>
                        </m:ctrlPr>
                      </m:accPr>
                      <m:e>
                        <m:r>
                          <a:rPr lang="en-US" altLang="zh-CN" b="1" i="1" smtClean="0">
                            <a:latin typeface="Cambria Math"/>
                            <a:ea typeface="华文楷体" pitchFamily="2" charset="-122"/>
                          </a:rPr>
                          <m:t>𝒗</m:t>
                        </m:r>
                      </m:e>
                    </m:acc>
                    <m:r>
                      <a:rPr lang="en-US" altLang="zh-CN" i="1" smtClean="0">
                        <a:latin typeface="Cambria Math"/>
                        <a:ea typeface="Cambria Math"/>
                      </a:rPr>
                      <m:t>×</m:t>
                    </m:r>
                    <m:acc>
                      <m:accPr>
                        <m:chr m:val="⃑"/>
                        <m:ctrlPr>
                          <a:rPr lang="en-US" altLang="zh-CN" i="1" smtClean="0">
                            <a:latin typeface="Cambria Math"/>
                            <a:ea typeface="Cambria Math"/>
                          </a:rPr>
                        </m:ctrlPr>
                      </m:accPr>
                      <m:e>
                        <m:r>
                          <a:rPr lang="en-US" altLang="zh-CN" b="1" i="1" smtClean="0">
                            <a:latin typeface="Cambria Math"/>
                            <a:ea typeface="Cambria Math"/>
                          </a:rPr>
                          <m:t>𝑩</m:t>
                        </m:r>
                      </m:e>
                    </m:acc>
                  </m:oMath>
                </a14:m>
                <a:r>
                  <a:rPr lang="en-US" altLang="zh-CN" dirty="0" smtClean="0">
                    <a:ea typeface="华文楷体" pitchFamily="2" charset="-122"/>
                  </a:rPr>
                  <a:t>)</a:t>
                </a:r>
                <a:r>
                  <a:rPr lang="zh-CN" altLang="en-US" dirty="0" smtClean="0">
                    <a:ea typeface="华文楷体" pitchFamily="2" charset="-122"/>
                  </a:rPr>
                  <a:t>与</a:t>
                </a:r>
                <a14:m>
                  <m:oMath xmlns:m="http://schemas.openxmlformats.org/officeDocument/2006/math">
                    <m:r>
                      <a:rPr lang="en-US" altLang="zh-CN" b="1" i="1" smtClean="0">
                        <a:latin typeface="Cambria Math"/>
                        <a:ea typeface="华文楷体" pitchFamily="2" charset="-122"/>
                      </a:rPr>
                      <m:t>𝒅</m:t>
                    </m:r>
                    <m:acc>
                      <m:accPr>
                        <m:chr m:val="⃑"/>
                        <m:ctrlPr>
                          <a:rPr lang="en-US" altLang="zh-CN" b="1" i="1" smtClean="0">
                            <a:latin typeface="Cambria Math"/>
                            <a:ea typeface="华文楷体" pitchFamily="2" charset="-122"/>
                          </a:rPr>
                        </m:ctrlPr>
                      </m:accPr>
                      <m:e>
                        <m:r>
                          <a:rPr lang="en-US" altLang="zh-CN" b="1" i="1" smtClean="0">
                            <a:latin typeface="Cambria Math"/>
                            <a:ea typeface="华文楷体" pitchFamily="2" charset="-122"/>
                          </a:rPr>
                          <m:t>𝒍</m:t>
                        </m:r>
                      </m:e>
                    </m:acc>
                  </m:oMath>
                </a14:m>
                <a:r>
                  <a:rPr lang="zh-CN" altLang="en-US" dirty="0" smtClean="0">
                    <a:ea typeface="华文楷体" pitchFamily="2" charset="-122"/>
                  </a:rPr>
                  <a:t>的方向相反</a:t>
                </a:r>
                <a:endParaRPr lang="zh-CN" altLang="en-US" dirty="0">
                  <a:ea typeface="华文楷体" pitchFamily="2" charset="-122"/>
                </a:endParaRPr>
              </a:p>
            </p:txBody>
          </p:sp>
        </mc:Choice>
        <mc:Fallback>
          <p:sp>
            <p:nvSpPr>
              <p:cNvPr id="211" name="矩形 210"/>
              <p:cNvSpPr>
                <a:spLocks noRot="1" noChangeAspect="1" noMove="1" noResize="1" noEditPoints="1" noAdjustHandles="1" noChangeArrowheads="1" noChangeShapeType="1" noTextEdit="1"/>
              </p:cNvSpPr>
              <p:nvPr/>
            </p:nvSpPr>
            <p:spPr>
              <a:xfrm>
                <a:off x="245592" y="3392504"/>
                <a:ext cx="5847455" cy="1098634"/>
              </a:xfrm>
              <a:prstGeom prst="rect">
                <a:avLst/>
              </a:prstGeom>
              <a:blipFill rotWithShape="1">
                <a:blip r:embed="rId12"/>
                <a:stretch>
                  <a:fillRect l="-2083" t="-556" b="-1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2" name="TextBox 211"/>
              <p:cNvSpPr txBox="1"/>
              <p:nvPr/>
            </p:nvSpPr>
            <p:spPr>
              <a:xfrm>
                <a:off x="251520" y="4482198"/>
                <a:ext cx="5844997" cy="6029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CN" sz="2700" i="1" smtClean="0">
                              <a:latin typeface="Cambria Math"/>
                              <a:ea typeface="华文楷体" pitchFamily="2" charset="-122"/>
                            </a:rPr>
                          </m:ctrlPr>
                        </m:dPr>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𝒗</m:t>
                              </m:r>
                            </m:e>
                          </m:acc>
                          <m:r>
                            <a:rPr lang="en-US" altLang="zh-CN" sz="2700" i="1" smtClean="0">
                              <a:latin typeface="Cambria Math"/>
                              <a:ea typeface="Cambria Math"/>
                            </a:rPr>
                            <m:t>×</m:t>
                          </m:r>
                          <m:acc>
                            <m:accPr>
                              <m:chr m:val="⃑"/>
                              <m:ctrlPr>
                                <a:rPr lang="en-US" altLang="zh-CN" sz="2700" i="1" smtClean="0">
                                  <a:latin typeface="Cambria Math"/>
                                  <a:ea typeface="Cambria Math"/>
                                </a:rPr>
                              </m:ctrlPr>
                            </m:accPr>
                            <m:e>
                              <m:r>
                                <a:rPr lang="en-US" altLang="zh-CN" sz="2700" b="1" i="1" smtClean="0">
                                  <a:latin typeface="Cambria Math"/>
                                  <a:ea typeface="Cambria Math"/>
                                </a:rPr>
                                <m:t>𝑩</m:t>
                              </m:r>
                            </m:e>
                          </m:acc>
                        </m:e>
                      </m:d>
                      <m:r>
                        <a:rPr lang="en-US" altLang="zh-CN" sz="2700" i="1" smtClean="0">
                          <a:latin typeface="Cambria Math"/>
                          <a:ea typeface="Cambria Math"/>
                        </a:rPr>
                        <m:t>∙</m:t>
                      </m:r>
                      <m:r>
                        <a:rPr lang="en-US" altLang="zh-CN" sz="2700" b="1" i="1" smtClean="0">
                          <a:latin typeface="Cambria Math"/>
                          <a:ea typeface="Cambria Math"/>
                        </a:rPr>
                        <m:t>𝒅</m:t>
                      </m:r>
                      <m:acc>
                        <m:accPr>
                          <m:chr m:val="⃑"/>
                          <m:ctrlPr>
                            <a:rPr lang="en-US" altLang="zh-CN" sz="2700" b="1" i="1" smtClean="0">
                              <a:latin typeface="Cambria Math"/>
                              <a:ea typeface="Cambria Math"/>
                            </a:rPr>
                          </m:ctrlPr>
                        </m:accPr>
                        <m:e>
                          <m:r>
                            <a:rPr lang="en-US" altLang="zh-CN" sz="2700" b="1" i="1" smtClean="0">
                              <a:latin typeface="Cambria Math"/>
                              <a:ea typeface="Cambria Math"/>
                            </a:rPr>
                            <m:t>𝒍</m:t>
                          </m:r>
                        </m:e>
                      </m:acc>
                      <m:r>
                        <a:rPr lang="en-US" altLang="zh-CN" sz="2700" b="1" i="1" smtClean="0">
                          <a:latin typeface="Cambria Math"/>
                          <a:ea typeface="华文楷体" pitchFamily="2" charset="-122"/>
                        </a:rPr>
                        <m:t>=</m:t>
                      </m:r>
                      <m:r>
                        <a:rPr lang="en-US" altLang="zh-CN" sz="2700" b="1" i="1" smtClean="0">
                          <a:latin typeface="Cambria Math"/>
                          <a:ea typeface="华文楷体" pitchFamily="2" charset="-122"/>
                        </a:rPr>
                        <m:t>𝒗𝑩𝒅𝒍</m:t>
                      </m:r>
                      <m:func>
                        <m:funcPr>
                          <m:ctrlPr>
                            <a:rPr lang="en-US" altLang="zh-CN" sz="2700" b="1" i="1" smtClean="0">
                              <a:latin typeface="Cambria Math"/>
                              <a:ea typeface="华文楷体" pitchFamily="2" charset="-122"/>
                            </a:rPr>
                          </m:ctrlPr>
                        </m:funcPr>
                        <m:fName>
                          <m:r>
                            <m:rPr>
                              <m:sty m:val="p"/>
                            </m:rPr>
                            <a:rPr lang="en-US" altLang="zh-CN" sz="2700" b="0" i="0" smtClean="0">
                              <a:latin typeface="Cambria Math"/>
                              <a:ea typeface="华文楷体" pitchFamily="2" charset="-122"/>
                            </a:rPr>
                            <m:t>cos</m:t>
                          </m:r>
                        </m:fName>
                        <m:e>
                          <m:r>
                            <a:rPr lang="zh-CN" altLang="en-US" sz="2700" b="0" i="1" smtClean="0">
                              <a:latin typeface="Cambria Math"/>
                              <a:ea typeface="华文楷体" pitchFamily="2" charset="-122"/>
                            </a:rPr>
                            <m:t>𝝅</m:t>
                          </m:r>
                        </m:e>
                      </m:func>
                      <m:r>
                        <a:rPr lang="en-US" altLang="zh-CN" sz="2700" b="1" i="1" smtClean="0">
                          <a:latin typeface="Cambria Math"/>
                          <a:ea typeface="华文楷体" pitchFamily="2" charset="-122"/>
                        </a:rPr>
                        <m:t>=−</m:t>
                      </m:r>
                      <m:r>
                        <a:rPr lang="zh-CN" altLang="en-US" sz="2700" b="1" i="1" smtClean="0">
                          <a:latin typeface="Cambria Math"/>
                          <a:ea typeface="华文楷体" pitchFamily="2" charset="-122"/>
                        </a:rPr>
                        <m:t>𝝎</m:t>
                      </m:r>
                      <m:r>
                        <a:rPr lang="en-US" altLang="zh-CN" sz="2700" b="1" i="1" smtClean="0">
                          <a:latin typeface="Cambria Math"/>
                          <a:ea typeface="华文楷体" pitchFamily="2" charset="-122"/>
                        </a:rPr>
                        <m:t>𝒍𝑩𝒅𝒍</m:t>
                      </m:r>
                    </m:oMath>
                  </m:oMathPara>
                </a14:m>
                <a:endParaRPr lang="zh-CN" altLang="en-US" sz="2700" dirty="0" smtClean="0">
                  <a:ea typeface="华文楷体" pitchFamily="2" charset="-122"/>
                </a:endParaRPr>
              </a:p>
            </p:txBody>
          </p:sp>
        </mc:Choice>
        <mc:Fallback xmlns="">
          <p:sp>
            <p:nvSpPr>
              <p:cNvPr id="212" name="TextBox 211"/>
              <p:cNvSpPr txBox="1">
                <a:spLocks noRot="1" noChangeAspect="1" noMove="1" noResize="1" noEditPoints="1" noAdjustHandles="1" noChangeArrowheads="1" noChangeShapeType="1" noTextEdit="1"/>
              </p:cNvSpPr>
              <p:nvPr/>
            </p:nvSpPr>
            <p:spPr>
              <a:xfrm>
                <a:off x="251520" y="4482198"/>
                <a:ext cx="5844997" cy="602986"/>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TextBox 212"/>
              <p:cNvSpPr txBox="1"/>
              <p:nvPr/>
            </p:nvSpPr>
            <p:spPr>
              <a:xfrm>
                <a:off x="35496" y="5095301"/>
                <a:ext cx="3565848" cy="1035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itchFamily="2" charset="-122"/>
                            </a:rPr>
                          </m:ctrlPr>
                        </m:sSubPr>
                        <m:e>
                          <m:r>
                            <a:rPr lang="zh-CN" altLang="en-US" sz="2700" i="1" smtClean="0">
                              <a:latin typeface="Cambria Math"/>
                              <a:ea typeface="华文楷体" pitchFamily="2" charset="-122"/>
                            </a:rPr>
                            <m:t>𝜺</m:t>
                          </m:r>
                        </m:e>
                        <m:sub>
                          <m:r>
                            <a:rPr lang="en-US" altLang="zh-CN" sz="2700" b="1" i="1" smtClean="0">
                              <a:latin typeface="Cambria Math"/>
                              <a:ea typeface="华文楷体" pitchFamily="2" charset="-122"/>
                            </a:rPr>
                            <m:t>𝒊𝑶𝑨</m:t>
                          </m:r>
                        </m:sub>
                      </m:sSub>
                      <m:r>
                        <a:rPr lang="en-US" altLang="zh-CN" sz="2700" i="1">
                          <a:latin typeface="Cambria Math"/>
                          <a:ea typeface="华文楷体" pitchFamily="2" charset="-122"/>
                        </a:rPr>
                        <m:t>=</m:t>
                      </m:r>
                      <m:nary>
                        <m:naryPr>
                          <m:ctrlPr>
                            <a:rPr lang="en-US" altLang="zh-CN" sz="2700" i="1">
                              <a:latin typeface="Cambria Math"/>
                              <a:ea typeface="华文楷体" pitchFamily="2" charset="-122"/>
                            </a:rPr>
                          </m:ctrlPr>
                        </m:naryPr>
                        <m:sub>
                          <m:r>
                            <m:rPr>
                              <m:brk m:alnAt="23"/>
                            </m:rPr>
                            <a:rPr lang="en-US" altLang="zh-CN" sz="2700" i="1">
                              <a:latin typeface="Cambria Math"/>
                              <a:ea typeface="华文楷体" pitchFamily="2" charset="-122"/>
                            </a:rPr>
                            <m:t>𝑶</m:t>
                          </m:r>
                        </m:sub>
                        <m:sup>
                          <m:r>
                            <a:rPr lang="en-US" altLang="zh-CN" sz="2700" i="1">
                              <a:latin typeface="Cambria Math"/>
                              <a:ea typeface="华文楷体" pitchFamily="2" charset="-122"/>
                            </a:rPr>
                            <m:t>𝑨</m:t>
                          </m:r>
                        </m:sup>
                        <m:e>
                          <m:d>
                            <m:dPr>
                              <m:ctrlPr>
                                <a:rPr lang="en-US" altLang="zh-CN" sz="2700" i="1">
                                  <a:latin typeface="Cambria Math"/>
                                  <a:ea typeface="华文楷体" pitchFamily="2" charset="-122"/>
                                </a:rPr>
                              </m:ctrlPr>
                            </m:dPr>
                            <m:e>
                              <m:acc>
                                <m:accPr>
                                  <m:chr m:val="⃑"/>
                                  <m:ctrlPr>
                                    <a:rPr lang="en-US" altLang="zh-CN" sz="2700" i="1">
                                      <a:latin typeface="Cambria Math"/>
                                      <a:ea typeface="华文楷体" pitchFamily="2" charset="-122"/>
                                    </a:rPr>
                                  </m:ctrlPr>
                                </m:accPr>
                                <m:e>
                                  <m:r>
                                    <a:rPr lang="en-US" altLang="zh-CN" sz="2700" i="1">
                                      <a:latin typeface="Cambria Math"/>
                                      <a:ea typeface="华文楷体" pitchFamily="2" charset="-122"/>
                                    </a:rPr>
                                    <m:t>𝒗</m:t>
                                  </m:r>
                                </m:e>
                              </m:acc>
                              <m:r>
                                <a:rPr lang="en-US" altLang="zh-CN" sz="2700" i="1">
                                  <a:latin typeface="Cambria Math"/>
                                  <a:ea typeface="Cambria Math"/>
                                </a:rPr>
                                <m:t>×</m:t>
                              </m:r>
                              <m:acc>
                                <m:accPr>
                                  <m:chr m:val="⃑"/>
                                  <m:ctrlPr>
                                    <a:rPr lang="en-US" altLang="zh-CN" sz="2700" i="1">
                                      <a:latin typeface="Cambria Math"/>
                                      <a:ea typeface="Cambria Math"/>
                                    </a:rPr>
                                  </m:ctrlPr>
                                </m:accPr>
                                <m:e>
                                  <m:r>
                                    <a:rPr lang="en-US" altLang="zh-CN" sz="2700" i="1">
                                      <a:latin typeface="Cambria Math"/>
                                      <a:ea typeface="Cambria Math"/>
                                    </a:rPr>
                                    <m:t>𝑩</m:t>
                                  </m:r>
                                </m:e>
                              </m:acc>
                            </m:e>
                          </m:d>
                          <m:r>
                            <a:rPr lang="en-US" altLang="zh-CN" sz="2700" i="1">
                              <a:latin typeface="Cambria Math"/>
                              <a:ea typeface="Cambria Math"/>
                            </a:rPr>
                            <m:t>∙</m:t>
                          </m:r>
                          <m:r>
                            <a:rPr lang="en-US" altLang="zh-CN" sz="2700" i="1">
                              <a:latin typeface="Cambria Math"/>
                              <a:ea typeface="Cambria Math"/>
                            </a:rPr>
                            <m:t>𝒅</m:t>
                          </m:r>
                          <m:acc>
                            <m:accPr>
                              <m:chr m:val="⃑"/>
                              <m:ctrlPr>
                                <a:rPr lang="en-US" altLang="zh-CN" sz="2700" i="1">
                                  <a:latin typeface="Cambria Math"/>
                                  <a:ea typeface="Cambria Math"/>
                                </a:rPr>
                              </m:ctrlPr>
                            </m:accPr>
                            <m:e>
                              <m:r>
                                <a:rPr lang="en-US" altLang="zh-CN" sz="2700" i="1">
                                  <a:latin typeface="Cambria Math"/>
                                  <a:ea typeface="Cambria Math"/>
                                </a:rPr>
                                <m:t>𝒍</m:t>
                              </m:r>
                            </m:e>
                          </m:acc>
                        </m:e>
                      </m:nary>
                    </m:oMath>
                  </m:oMathPara>
                </a14:m>
                <a:endParaRPr lang="zh-CN" altLang="en-US" sz="2700" dirty="0" smtClean="0">
                  <a:ea typeface="华文楷体" pitchFamily="2" charset="-122"/>
                </a:endParaRPr>
              </a:p>
            </p:txBody>
          </p:sp>
        </mc:Choice>
        <mc:Fallback xmlns="">
          <p:sp>
            <p:nvSpPr>
              <p:cNvPr id="213" name="TextBox 212"/>
              <p:cNvSpPr txBox="1">
                <a:spLocks noRot="1" noChangeAspect="1" noMove="1" noResize="1" noEditPoints="1" noAdjustHandles="1" noChangeArrowheads="1" noChangeShapeType="1" noTextEdit="1"/>
              </p:cNvSpPr>
              <p:nvPr/>
            </p:nvSpPr>
            <p:spPr>
              <a:xfrm>
                <a:off x="35496" y="5095301"/>
                <a:ext cx="3565848" cy="1035476"/>
              </a:xfrm>
              <a:prstGeom prst="rect">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4" name="TextBox 213"/>
              <p:cNvSpPr txBox="1"/>
              <p:nvPr/>
            </p:nvSpPr>
            <p:spPr>
              <a:xfrm>
                <a:off x="3419872" y="5092311"/>
                <a:ext cx="2402004" cy="1062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itchFamily="2" charset="-122"/>
                        </a:rPr>
                        <m:t>=</m:t>
                      </m:r>
                      <m:nary>
                        <m:naryPr>
                          <m:ctrlPr>
                            <a:rPr lang="en-US" altLang="zh-CN" sz="2700" b="1" i="1" smtClean="0">
                              <a:latin typeface="Cambria Math"/>
                              <a:ea typeface="华文楷体" pitchFamily="2" charset="-122"/>
                            </a:rPr>
                          </m:ctrlPr>
                        </m:naryPr>
                        <m:sub>
                          <m:r>
                            <m:rPr>
                              <m:brk m:alnAt="23"/>
                            </m:rPr>
                            <a:rPr lang="en-US" altLang="zh-CN" sz="2700" b="1" i="1" smtClean="0">
                              <a:latin typeface="Cambria Math"/>
                              <a:ea typeface="华文楷体" pitchFamily="2" charset="-122"/>
                            </a:rPr>
                            <m:t>𝟎</m:t>
                          </m:r>
                        </m:sub>
                        <m:sup>
                          <m:r>
                            <a:rPr lang="en-US" altLang="zh-CN" sz="2700" b="1" i="1" smtClean="0">
                              <a:latin typeface="Cambria Math"/>
                              <a:ea typeface="华文楷体" pitchFamily="2" charset="-122"/>
                            </a:rPr>
                            <m:t>𝑳</m:t>
                          </m:r>
                        </m:sup>
                        <m:e>
                          <m:r>
                            <a:rPr lang="en-US" altLang="zh-CN" sz="2700" b="1" i="1" smtClean="0">
                              <a:latin typeface="Cambria Math"/>
                              <a:ea typeface="华文楷体" pitchFamily="2" charset="-122"/>
                            </a:rPr>
                            <m:t>−</m:t>
                          </m:r>
                          <m:r>
                            <a:rPr lang="zh-CN" altLang="en-US" sz="2700" b="1" i="1" smtClean="0">
                              <a:latin typeface="Cambria Math"/>
                              <a:ea typeface="华文楷体" pitchFamily="2" charset="-122"/>
                            </a:rPr>
                            <m:t>𝝎</m:t>
                          </m:r>
                          <m:r>
                            <a:rPr lang="en-US" altLang="zh-CN" sz="2700" b="1" i="1" smtClean="0">
                              <a:latin typeface="Cambria Math"/>
                              <a:ea typeface="华文楷体" pitchFamily="2" charset="-122"/>
                            </a:rPr>
                            <m:t>𝑩𝒍𝒅𝒍</m:t>
                          </m:r>
                        </m:e>
                      </m:nary>
                    </m:oMath>
                  </m:oMathPara>
                </a14:m>
                <a:endParaRPr lang="zh-CN" altLang="en-US" sz="2700" dirty="0" smtClean="0">
                  <a:ea typeface="华文楷体" pitchFamily="2" charset="-122"/>
                </a:endParaRPr>
              </a:p>
            </p:txBody>
          </p:sp>
        </mc:Choice>
        <mc:Fallback xmlns="">
          <p:sp>
            <p:nvSpPr>
              <p:cNvPr id="214" name="TextBox 213"/>
              <p:cNvSpPr txBox="1">
                <a:spLocks noRot="1" noChangeAspect="1" noMove="1" noResize="1" noEditPoints="1" noAdjustHandles="1" noChangeArrowheads="1" noChangeShapeType="1" noTextEdit="1"/>
              </p:cNvSpPr>
              <p:nvPr/>
            </p:nvSpPr>
            <p:spPr>
              <a:xfrm>
                <a:off x="3419872" y="5092311"/>
                <a:ext cx="2402004" cy="1062727"/>
              </a:xfrm>
              <a:prstGeom prst="rect">
                <a:avLst/>
              </a:prstGeom>
              <a:blipFill rotWithShape="1">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5" name="TextBox 214"/>
              <p:cNvSpPr txBox="1"/>
              <p:nvPr/>
            </p:nvSpPr>
            <p:spPr>
              <a:xfrm>
                <a:off x="5508104" y="5169770"/>
                <a:ext cx="2093778" cy="87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itchFamily="2" charset="-122"/>
                        </a:rPr>
                        <m:t>=−</m:t>
                      </m:r>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𝟏</m:t>
                          </m:r>
                        </m:num>
                        <m:den>
                          <m:r>
                            <a:rPr lang="en-US" altLang="zh-CN" sz="2700" b="1" i="1" smtClean="0">
                              <a:latin typeface="Cambria Math"/>
                              <a:ea typeface="华文楷体" pitchFamily="2" charset="-122"/>
                            </a:rPr>
                            <m:t>𝟐</m:t>
                          </m:r>
                        </m:den>
                      </m:f>
                      <m:r>
                        <a:rPr lang="zh-CN" altLang="en-US" sz="2700" b="1" i="1" smtClean="0">
                          <a:latin typeface="Cambria Math"/>
                          <a:ea typeface="华文楷体" pitchFamily="2" charset="-122"/>
                        </a:rPr>
                        <m:t>𝝎</m:t>
                      </m:r>
                      <m:r>
                        <a:rPr lang="en-US" altLang="zh-CN" sz="2700" b="1" i="1" smtClean="0">
                          <a:latin typeface="Cambria Math"/>
                          <a:ea typeface="华文楷体" pitchFamily="2" charset="-122"/>
                        </a:rPr>
                        <m:t>𝑩</m:t>
                      </m:r>
                      <m:sSup>
                        <m:sSupPr>
                          <m:ctrlPr>
                            <a:rPr lang="en-US" altLang="zh-CN" sz="2700" b="1" i="1" smtClean="0">
                              <a:latin typeface="Cambria Math"/>
                              <a:ea typeface="华文楷体" pitchFamily="2" charset="-122"/>
                            </a:rPr>
                          </m:ctrlPr>
                        </m:sSupPr>
                        <m:e>
                          <m:r>
                            <a:rPr lang="en-US" altLang="zh-CN" sz="2700" b="1" i="1" smtClean="0">
                              <a:latin typeface="Cambria Math"/>
                              <a:ea typeface="华文楷体" pitchFamily="2" charset="-122"/>
                            </a:rPr>
                            <m:t>𝑳</m:t>
                          </m:r>
                        </m:e>
                        <m:sup>
                          <m:r>
                            <a:rPr lang="en-US" altLang="zh-CN" sz="2700" b="1" i="1" smtClean="0">
                              <a:latin typeface="Cambria Math"/>
                              <a:ea typeface="华文楷体" pitchFamily="2" charset="-122"/>
                            </a:rPr>
                            <m:t>𝟐</m:t>
                          </m:r>
                        </m:sup>
                      </m:sSup>
                    </m:oMath>
                  </m:oMathPara>
                </a14:m>
                <a:endParaRPr lang="zh-CN" altLang="en-US" sz="2700" dirty="0" smtClean="0">
                  <a:ea typeface="华文楷体" pitchFamily="2" charset="-122"/>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5508104" y="5169770"/>
                <a:ext cx="2093778" cy="870175"/>
              </a:xfrm>
              <a:prstGeom prst="rect">
                <a:avLst/>
              </a:prstGeom>
              <a:blipFill rotWithShape="1">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763688" y="5949280"/>
                <a:ext cx="6026009" cy="569643"/>
              </a:xfrm>
              <a:prstGeom prst="rect">
                <a:avLst/>
              </a:prstGeom>
              <a:noFill/>
            </p:spPr>
            <p:txBody>
              <a:bodyPr wrap="none" rtlCol="0">
                <a:spAutoFit/>
              </a:bodyPr>
              <a:lstStyle/>
              <a:p>
                <a:r>
                  <a:rPr lang="zh-CN" altLang="en-US" sz="2700" dirty="0" smtClean="0">
                    <a:ea typeface="华文楷体" pitchFamily="2" charset="-122"/>
                  </a:rPr>
                  <a:t>方向与假设的</a:t>
                </a:r>
                <a14:m>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𝒍</m:t>
                        </m:r>
                      </m:e>
                    </m:acc>
                  </m:oMath>
                </a14:m>
                <a:r>
                  <a:rPr lang="zh-CN" altLang="en-US" sz="2700" dirty="0" smtClean="0">
                    <a:ea typeface="华文楷体" pitchFamily="2" charset="-122"/>
                  </a:rPr>
                  <a:t>方向相反，即由</a:t>
                </a:r>
                <a:r>
                  <a:rPr lang="en-US" altLang="zh-CN" sz="2700" i="1" dirty="0" smtClean="0">
                    <a:ea typeface="华文楷体" pitchFamily="2" charset="-122"/>
                  </a:rPr>
                  <a:t>A</a:t>
                </a:r>
                <a:r>
                  <a:rPr lang="zh-CN" altLang="en-US" sz="2700" dirty="0" smtClean="0">
                    <a:ea typeface="华文楷体" pitchFamily="2" charset="-122"/>
                  </a:rPr>
                  <a:t>指向</a:t>
                </a:r>
                <a:r>
                  <a:rPr lang="en-US" altLang="zh-CN" sz="2700" i="1" dirty="0" smtClean="0">
                    <a:ea typeface="华文楷体" pitchFamily="2" charset="-122"/>
                  </a:rPr>
                  <a:t>O</a:t>
                </a:r>
                <a:endParaRPr lang="zh-CN" altLang="en-US" sz="2700" i="1" dirty="0" smtClean="0">
                  <a:ea typeface="华文楷体"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63688" y="5949280"/>
                <a:ext cx="6026009" cy="569643"/>
              </a:xfrm>
              <a:prstGeom prst="rect">
                <a:avLst/>
              </a:prstGeom>
              <a:blipFill rotWithShape="1">
                <a:blip r:embed="rId17"/>
                <a:stretch>
                  <a:fillRect l="-1820" t="-1075" r="-607" b="-279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13029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4" grpId="0"/>
      <p:bldP spid="195" grpId="0"/>
      <p:bldP spid="210" grpId="0"/>
      <p:bldP spid="211" grpId="0"/>
      <p:bldP spid="212" grpId="0"/>
      <p:bldP spid="213" grpId="0"/>
      <p:bldP spid="214" grpId="0"/>
      <p:bldP spid="21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D15E45A1-D305-4066-9E43-B9DAC8B7BEA3}" type="slidenum">
              <a:rPr lang="zh-CN" altLang="en-US" smtClean="0">
                <a:solidFill>
                  <a:srgbClr val="FFFFCC">
                    <a:lumMod val="75000"/>
                  </a:srgbClr>
                </a:solidFill>
              </a:rPr>
              <a:pPr>
                <a:defRPr/>
              </a:pPr>
              <a:t>31</a:t>
            </a:fld>
            <a:endParaRPr lang="en-US" altLang="zh-CN">
              <a:solidFill>
                <a:srgbClr val="FFFFCC">
                  <a:lumMod val="75000"/>
                </a:srgbClr>
              </a:solidFill>
            </a:endParaRPr>
          </a:p>
        </p:txBody>
      </p:sp>
      <p:grpSp>
        <p:nvGrpSpPr>
          <p:cNvPr id="5" name="组合 4"/>
          <p:cNvGrpSpPr/>
          <p:nvPr/>
        </p:nvGrpSpPr>
        <p:grpSpPr>
          <a:xfrm>
            <a:off x="6567658" y="651292"/>
            <a:ext cx="2468838" cy="2417668"/>
            <a:chOff x="6174932" y="2420888"/>
            <a:chExt cx="2468838" cy="2417668"/>
          </a:xfrm>
        </p:grpSpPr>
        <p:grpSp>
          <p:nvGrpSpPr>
            <p:cNvPr id="6" name="组合 5"/>
            <p:cNvGrpSpPr/>
            <p:nvPr/>
          </p:nvGrpSpPr>
          <p:grpSpPr>
            <a:xfrm>
              <a:off x="6195514" y="2420888"/>
              <a:ext cx="2448256" cy="158786"/>
              <a:chOff x="5940152" y="2792776"/>
              <a:chExt cx="2448256" cy="158786"/>
            </a:xfrm>
          </p:grpSpPr>
          <p:grpSp>
            <p:nvGrpSpPr>
              <p:cNvPr id="102" name="组合 101"/>
              <p:cNvGrpSpPr/>
              <p:nvPr/>
            </p:nvGrpSpPr>
            <p:grpSpPr>
              <a:xfrm>
                <a:off x="5940152" y="2792776"/>
                <a:ext cx="144000" cy="144000"/>
                <a:chOff x="5021562" y="3082990"/>
                <a:chExt cx="144000" cy="144000"/>
              </a:xfrm>
            </p:grpSpPr>
            <p:cxnSp>
              <p:nvCxnSpPr>
                <p:cNvPr id="118" name="直接连接符 11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接连接符 11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组合 102"/>
              <p:cNvGrpSpPr/>
              <p:nvPr/>
            </p:nvGrpSpPr>
            <p:grpSpPr>
              <a:xfrm>
                <a:off x="6372216" y="2793651"/>
                <a:ext cx="144000" cy="144000"/>
                <a:chOff x="5021562" y="3082990"/>
                <a:chExt cx="144000" cy="144000"/>
              </a:xfrm>
            </p:grpSpPr>
            <p:cxnSp>
              <p:nvCxnSpPr>
                <p:cNvPr id="116" name="直接连接符 11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接连接符 11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4" name="组合 103"/>
              <p:cNvGrpSpPr/>
              <p:nvPr/>
            </p:nvGrpSpPr>
            <p:grpSpPr>
              <a:xfrm>
                <a:off x="6822004" y="2802773"/>
                <a:ext cx="144000" cy="144000"/>
                <a:chOff x="5021562" y="3082990"/>
                <a:chExt cx="144000" cy="144000"/>
              </a:xfrm>
            </p:grpSpPr>
            <p:cxnSp>
              <p:nvCxnSpPr>
                <p:cNvPr id="114" name="直接连接符 11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连接符 11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5" name="组合 104"/>
              <p:cNvGrpSpPr/>
              <p:nvPr/>
            </p:nvGrpSpPr>
            <p:grpSpPr>
              <a:xfrm>
                <a:off x="7283574" y="2798684"/>
                <a:ext cx="144000" cy="144000"/>
                <a:chOff x="5021562" y="3082990"/>
                <a:chExt cx="144000" cy="144000"/>
              </a:xfrm>
            </p:grpSpPr>
            <p:cxnSp>
              <p:nvCxnSpPr>
                <p:cNvPr id="112" name="直接连接符 11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接连接符 11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6" name="组合 105"/>
              <p:cNvGrpSpPr/>
              <p:nvPr/>
            </p:nvGrpSpPr>
            <p:grpSpPr>
              <a:xfrm>
                <a:off x="7740368" y="2807562"/>
                <a:ext cx="144000" cy="144000"/>
                <a:chOff x="5021562" y="3082990"/>
                <a:chExt cx="144000" cy="144000"/>
              </a:xfrm>
            </p:grpSpPr>
            <p:cxnSp>
              <p:nvCxnSpPr>
                <p:cNvPr id="110" name="直接连接符 10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1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7" name="组合 106"/>
              <p:cNvGrpSpPr/>
              <p:nvPr/>
            </p:nvGrpSpPr>
            <p:grpSpPr>
              <a:xfrm>
                <a:off x="8244408" y="2802779"/>
                <a:ext cx="144000" cy="144000"/>
                <a:chOff x="5021562" y="3082990"/>
                <a:chExt cx="144000" cy="144000"/>
              </a:xfrm>
            </p:grpSpPr>
            <p:cxnSp>
              <p:nvCxnSpPr>
                <p:cNvPr id="108" name="直接连接符 10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接连接符 10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组合 6"/>
            <p:cNvGrpSpPr/>
            <p:nvPr/>
          </p:nvGrpSpPr>
          <p:grpSpPr>
            <a:xfrm>
              <a:off x="6189010" y="2852936"/>
              <a:ext cx="2448256" cy="158786"/>
              <a:chOff x="5940152" y="2792776"/>
              <a:chExt cx="2448256" cy="158786"/>
            </a:xfrm>
          </p:grpSpPr>
          <p:grpSp>
            <p:nvGrpSpPr>
              <p:cNvPr id="84" name="组合 83"/>
              <p:cNvGrpSpPr/>
              <p:nvPr/>
            </p:nvGrpSpPr>
            <p:grpSpPr>
              <a:xfrm>
                <a:off x="5940152" y="2792776"/>
                <a:ext cx="144000" cy="144000"/>
                <a:chOff x="5021562" y="3082990"/>
                <a:chExt cx="144000" cy="144000"/>
              </a:xfrm>
            </p:grpSpPr>
            <p:cxnSp>
              <p:nvCxnSpPr>
                <p:cNvPr id="100" name="直接连接符 9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组合 84"/>
              <p:cNvGrpSpPr/>
              <p:nvPr/>
            </p:nvGrpSpPr>
            <p:grpSpPr>
              <a:xfrm>
                <a:off x="6372216" y="2793651"/>
                <a:ext cx="144000" cy="144000"/>
                <a:chOff x="5021562" y="3082990"/>
                <a:chExt cx="144000" cy="144000"/>
              </a:xfrm>
            </p:grpSpPr>
            <p:cxnSp>
              <p:nvCxnSpPr>
                <p:cNvPr id="98" name="直接连接符 9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组合 85"/>
              <p:cNvGrpSpPr/>
              <p:nvPr/>
            </p:nvGrpSpPr>
            <p:grpSpPr>
              <a:xfrm>
                <a:off x="6822004" y="2802773"/>
                <a:ext cx="144000" cy="144000"/>
                <a:chOff x="5021562" y="3082990"/>
                <a:chExt cx="144000" cy="144000"/>
              </a:xfrm>
            </p:grpSpPr>
            <p:cxnSp>
              <p:nvCxnSpPr>
                <p:cNvPr id="96" name="直接连接符 9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组合 86"/>
              <p:cNvGrpSpPr/>
              <p:nvPr/>
            </p:nvGrpSpPr>
            <p:grpSpPr>
              <a:xfrm>
                <a:off x="7283574" y="2798684"/>
                <a:ext cx="144000" cy="144000"/>
                <a:chOff x="5021562" y="3082990"/>
                <a:chExt cx="144000" cy="144000"/>
              </a:xfrm>
            </p:grpSpPr>
            <p:cxnSp>
              <p:nvCxnSpPr>
                <p:cNvPr id="94" name="直接连接符 9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连接符 9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8" name="组合 87"/>
              <p:cNvGrpSpPr/>
              <p:nvPr/>
            </p:nvGrpSpPr>
            <p:grpSpPr>
              <a:xfrm>
                <a:off x="7740368" y="2807562"/>
                <a:ext cx="144000" cy="144000"/>
                <a:chOff x="5021562" y="3082990"/>
                <a:chExt cx="144000" cy="144000"/>
              </a:xfrm>
            </p:grpSpPr>
            <p:cxnSp>
              <p:nvCxnSpPr>
                <p:cNvPr id="92" name="直接连接符 9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9" name="组合 88"/>
              <p:cNvGrpSpPr/>
              <p:nvPr/>
            </p:nvGrpSpPr>
            <p:grpSpPr>
              <a:xfrm>
                <a:off x="8244408" y="2802779"/>
                <a:ext cx="144000" cy="144000"/>
                <a:chOff x="5021562" y="3082990"/>
                <a:chExt cx="144000" cy="144000"/>
              </a:xfrm>
            </p:grpSpPr>
            <p:cxnSp>
              <p:nvCxnSpPr>
                <p:cNvPr id="90" name="直接连接符 8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接连接符 9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 name="组合 7"/>
            <p:cNvGrpSpPr/>
            <p:nvPr/>
          </p:nvGrpSpPr>
          <p:grpSpPr>
            <a:xfrm>
              <a:off x="6174932" y="4679770"/>
              <a:ext cx="2448256" cy="158786"/>
              <a:chOff x="5940152" y="2792776"/>
              <a:chExt cx="2448256" cy="158786"/>
            </a:xfrm>
          </p:grpSpPr>
          <p:grpSp>
            <p:nvGrpSpPr>
              <p:cNvPr id="66" name="组合 65"/>
              <p:cNvGrpSpPr/>
              <p:nvPr/>
            </p:nvGrpSpPr>
            <p:grpSpPr>
              <a:xfrm>
                <a:off x="5940152" y="2792776"/>
                <a:ext cx="144000" cy="144000"/>
                <a:chOff x="5021562" y="3082990"/>
                <a:chExt cx="144000" cy="144000"/>
              </a:xfrm>
            </p:grpSpPr>
            <p:cxnSp>
              <p:nvCxnSpPr>
                <p:cNvPr id="82" name="直接连接符 8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接连接符 8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 name="组合 66"/>
              <p:cNvGrpSpPr/>
              <p:nvPr/>
            </p:nvGrpSpPr>
            <p:grpSpPr>
              <a:xfrm>
                <a:off x="6372216" y="2793651"/>
                <a:ext cx="144000" cy="144000"/>
                <a:chOff x="5021562" y="3082990"/>
                <a:chExt cx="144000" cy="144000"/>
              </a:xfrm>
            </p:grpSpPr>
            <p:cxnSp>
              <p:nvCxnSpPr>
                <p:cNvPr id="80" name="直接连接符 7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8" name="组合 67"/>
              <p:cNvGrpSpPr/>
              <p:nvPr/>
            </p:nvGrpSpPr>
            <p:grpSpPr>
              <a:xfrm>
                <a:off x="6822004" y="2802773"/>
                <a:ext cx="144000" cy="144000"/>
                <a:chOff x="5021562" y="3082990"/>
                <a:chExt cx="144000" cy="144000"/>
              </a:xfrm>
            </p:grpSpPr>
            <p:cxnSp>
              <p:nvCxnSpPr>
                <p:cNvPr id="78" name="直接连接符 7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组合 68"/>
              <p:cNvGrpSpPr/>
              <p:nvPr/>
            </p:nvGrpSpPr>
            <p:grpSpPr>
              <a:xfrm>
                <a:off x="7283574" y="2798684"/>
                <a:ext cx="144000" cy="144000"/>
                <a:chOff x="5021562" y="3082990"/>
                <a:chExt cx="144000" cy="144000"/>
              </a:xfrm>
            </p:grpSpPr>
            <p:cxnSp>
              <p:nvCxnSpPr>
                <p:cNvPr id="76" name="直接连接符 7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组合 69"/>
              <p:cNvGrpSpPr/>
              <p:nvPr/>
            </p:nvGrpSpPr>
            <p:grpSpPr>
              <a:xfrm>
                <a:off x="7740368" y="2807562"/>
                <a:ext cx="144000" cy="144000"/>
                <a:chOff x="5021562" y="3082990"/>
                <a:chExt cx="144000" cy="144000"/>
              </a:xfrm>
            </p:grpSpPr>
            <p:cxnSp>
              <p:nvCxnSpPr>
                <p:cNvPr id="74" name="直接连接符 7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接连接符 7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组合 70"/>
              <p:cNvGrpSpPr/>
              <p:nvPr/>
            </p:nvGrpSpPr>
            <p:grpSpPr>
              <a:xfrm>
                <a:off x="8244408" y="2802779"/>
                <a:ext cx="144000" cy="144000"/>
                <a:chOff x="5021562" y="3082990"/>
                <a:chExt cx="144000" cy="144000"/>
              </a:xfrm>
            </p:grpSpPr>
            <p:cxnSp>
              <p:nvCxnSpPr>
                <p:cNvPr id="72" name="直接连接符 7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 name="组合 8"/>
            <p:cNvGrpSpPr/>
            <p:nvPr/>
          </p:nvGrpSpPr>
          <p:grpSpPr>
            <a:xfrm>
              <a:off x="6182810" y="4222072"/>
              <a:ext cx="2448256" cy="158786"/>
              <a:chOff x="5940152" y="2792776"/>
              <a:chExt cx="2448256" cy="158786"/>
            </a:xfrm>
          </p:grpSpPr>
          <p:grpSp>
            <p:nvGrpSpPr>
              <p:cNvPr id="48" name="组合 47"/>
              <p:cNvGrpSpPr/>
              <p:nvPr/>
            </p:nvGrpSpPr>
            <p:grpSpPr>
              <a:xfrm>
                <a:off x="5940152" y="2792776"/>
                <a:ext cx="144000" cy="144000"/>
                <a:chOff x="5021562" y="3082990"/>
                <a:chExt cx="144000" cy="144000"/>
              </a:xfrm>
            </p:grpSpPr>
            <p:cxnSp>
              <p:nvCxnSpPr>
                <p:cNvPr id="64" name="直接连接符 6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组合 48"/>
              <p:cNvGrpSpPr/>
              <p:nvPr/>
            </p:nvGrpSpPr>
            <p:grpSpPr>
              <a:xfrm>
                <a:off x="6372216" y="2793651"/>
                <a:ext cx="144000" cy="144000"/>
                <a:chOff x="5021562" y="3082990"/>
                <a:chExt cx="144000" cy="144000"/>
              </a:xfrm>
            </p:grpSpPr>
            <p:cxnSp>
              <p:nvCxnSpPr>
                <p:cNvPr id="62" name="直接连接符 6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组合 49"/>
              <p:cNvGrpSpPr/>
              <p:nvPr/>
            </p:nvGrpSpPr>
            <p:grpSpPr>
              <a:xfrm>
                <a:off x="6822004" y="2802773"/>
                <a:ext cx="144000" cy="144000"/>
                <a:chOff x="5021562" y="3082990"/>
                <a:chExt cx="144000" cy="144000"/>
              </a:xfrm>
            </p:grpSpPr>
            <p:cxnSp>
              <p:nvCxnSpPr>
                <p:cNvPr id="60" name="直接连接符 5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 name="组合 50"/>
              <p:cNvGrpSpPr/>
              <p:nvPr/>
            </p:nvGrpSpPr>
            <p:grpSpPr>
              <a:xfrm>
                <a:off x="7283574" y="2798684"/>
                <a:ext cx="144000" cy="144000"/>
                <a:chOff x="5021562" y="3082990"/>
                <a:chExt cx="144000" cy="144000"/>
              </a:xfrm>
            </p:grpSpPr>
            <p:cxnSp>
              <p:nvCxnSpPr>
                <p:cNvPr id="58" name="直接连接符 5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组合 51"/>
              <p:cNvGrpSpPr/>
              <p:nvPr/>
            </p:nvGrpSpPr>
            <p:grpSpPr>
              <a:xfrm>
                <a:off x="7740368" y="2807562"/>
                <a:ext cx="144000" cy="144000"/>
                <a:chOff x="5021562" y="3082990"/>
                <a:chExt cx="144000" cy="144000"/>
              </a:xfrm>
            </p:grpSpPr>
            <p:cxnSp>
              <p:nvCxnSpPr>
                <p:cNvPr id="56" name="直接连接符 5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连接符 5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组合 52"/>
              <p:cNvGrpSpPr/>
              <p:nvPr/>
            </p:nvGrpSpPr>
            <p:grpSpPr>
              <a:xfrm>
                <a:off x="8244408" y="2802779"/>
                <a:ext cx="144000" cy="144000"/>
                <a:chOff x="5021562" y="3082990"/>
                <a:chExt cx="144000" cy="144000"/>
              </a:xfrm>
            </p:grpSpPr>
            <p:cxnSp>
              <p:nvCxnSpPr>
                <p:cNvPr id="54" name="直接连接符 5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 name="组合 9"/>
            <p:cNvGrpSpPr/>
            <p:nvPr/>
          </p:nvGrpSpPr>
          <p:grpSpPr>
            <a:xfrm>
              <a:off x="6191244" y="3284984"/>
              <a:ext cx="2448256" cy="158786"/>
              <a:chOff x="5940152" y="2792776"/>
              <a:chExt cx="2448256" cy="158786"/>
            </a:xfrm>
          </p:grpSpPr>
          <p:grpSp>
            <p:nvGrpSpPr>
              <p:cNvPr id="30" name="组合 29"/>
              <p:cNvGrpSpPr/>
              <p:nvPr/>
            </p:nvGrpSpPr>
            <p:grpSpPr>
              <a:xfrm>
                <a:off x="5940152" y="2792776"/>
                <a:ext cx="144000" cy="144000"/>
                <a:chOff x="5021562" y="3082990"/>
                <a:chExt cx="144000" cy="144000"/>
              </a:xfrm>
            </p:grpSpPr>
            <p:cxnSp>
              <p:nvCxnSpPr>
                <p:cNvPr id="46" name="直接连接符 4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组合 30"/>
              <p:cNvGrpSpPr/>
              <p:nvPr/>
            </p:nvGrpSpPr>
            <p:grpSpPr>
              <a:xfrm>
                <a:off x="6372216" y="2793651"/>
                <a:ext cx="144000" cy="144000"/>
                <a:chOff x="5021562" y="3082990"/>
                <a:chExt cx="144000" cy="144000"/>
              </a:xfrm>
            </p:grpSpPr>
            <p:cxnSp>
              <p:nvCxnSpPr>
                <p:cNvPr id="44" name="直接连接符 4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31"/>
              <p:cNvGrpSpPr/>
              <p:nvPr/>
            </p:nvGrpSpPr>
            <p:grpSpPr>
              <a:xfrm>
                <a:off x="6822004" y="2802773"/>
                <a:ext cx="144000" cy="144000"/>
                <a:chOff x="5021562" y="3082990"/>
                <a:chExt cx="144000" cy="144000"/>
              </a:xfrm>
            </p:grpSpPr>
            <p:cxnSp>
              <p:nvCxnSpPr>
                <p:cNvPr id="42" name="直接连接符 4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 name="组合 32"/>
              <p:cNvGrpSpPr/>
              <p:nvPr/>
            </p:nvGrpSpPr>
            <p:grpSpPr>
              <a:xfrm>
                <a:off x="7283574" y="2798684"/>
                <a:ext cx="144000" cy="144000"/>
                <a:chOff x="5021562" y="3082990"/>
                <a:chExt cx="144000" cy="144000"/>
              </a:xfrm>
            </p:grpSpPr>
            <p:cxnSp>
              <p:nvCxnSpPr>
                <p:cNvPr id="40" name="直接连接符 3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 name="组合 33"/>
              <p:cNvGrpSpPr/>
              <p:nvPr/>
            </p:nvGrpSpPr>
            <p:grpSpPr>
              <a:xfrm>
                <a:off x="7740368" y="2807562"/>
                <a:ext cx="144000" cy="144000"/>
                <a:chOff x="5021562" y="3082990"/>
                <a:chExt cx="144000" cy="144000"/>
              </a:xfrm>
            </p:grpSpPr>
            <p:cxnSp>
              <p:nvCxnSpPr>
                <p:cNvPr id="38" name="直接连接符 3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组合 34"/>
              <p:cNvGrpSpPr/>
              <p:nvPr/>
            </p:nvGrpSpPr>
            <p:grpSpPr>
              <a:xfrm>
                <a:off x="8244408" y="2802779"/>
                <a:ext cx="144000" cy="144000"/>
                <a:chOff x="5021562" y="3082990"/>
                <a:chExt cx="144000" cy="144000"/>
              </a:xfrm>
            </p:grpSpPr>
            <p:cxnSp>
              <p:nvCxnSpPr>
                <p:cNvPr id="36" name="直接连接符 3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1" name="组合 10"/>
            <p:cNvGrpSpPr/>
            <p:nvPr/>
          </p:nvGrpSpPr>
          <p:grpSpPr>
            <a:xfrm>
              <a:off x="6183088" y="3762406"/>
              <a:ext cx="2448256" cy="158786"/>
              <a:chOff x="5940152" y="2792776"/>
              <a:chExt cx="2448256" cy="158786"/>
            </a:xfrm>
          </p:grpSpPr>
          <p:grpSp>
            <p:nvGrpSpPr>
              <p:cNvPr id="12" name="组合 11"/>
              <p:cNvGrpSpPr/>
              <p:nvPr/>
            </p:nvGrpSpPr>
            <p:grpSpPr>
              <a:xfrm>
                <a:off x="5940152" y="2792776"/>
                <a:ext cx="144000" cy="144000"/>
                <a:chOff x="5021562" y="3082990"/>
                <a:chExt cx="144000" cy="144000"/>
              </a:xfrm>
            </p:grpSpPr>
            <p:cxnSp>
              <p:nvCxnSpPr>
                <p:cNvPr id="28" name="直接连接符 2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组合 12"/>
              <p:cNvGrpSpPr/>
              <p:nvPr/>
            </p:nvGrpSpPr>
            <p:grpSpPr>
              <a:xfrm>
                <a:off x="6372216" y="2793651"/>
                <a:ext cx="144000" cy="144000"/>
                <a:chOff x="5021562" y="3082990"/>
                <a:chExt cx="144000" cy="144000"/>
              </a:xfrm>
            </p:grpSpPr>
            <p:cxnSp>
              <p:nvCxnSpPr>
                <p:cNvPr id="26" name="直接连接符 25"/>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组合 13"/>
              <p:cNvGrpSpPr/>
              <p:nvPr/>
            </p:nvGrpSpPr>
            <p:grpSpPr>
              <a:xfrm>
                <a:off x="6822004" y="2802773"/>
                <a:ext cx="144000" cy="144000"/>
                <a:chOff x="5021562" y="3082990"/>
                <a:chExt cx="144000" cy="144000"/>
              </a:xfrm>
            </p:grpSpPr>
            <p:cxnSp>
              <p:nvCxnSpPr>
                <p:cNvPr id="24" name="直接连接符 23"/>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组合 14"/>
              <p:cNvGrpSpPr/>
              <p:nvPr/>
            </p:nvGrpSpPr>
            <p:grpSpPr>
              <a:xfrm>
                <a:off x="7283574" y="2798684"/>
                <a:ext cx="144000" cy="144000"/>
                <a:chOff x="5021562" y="3082990"/>
                <a:chExt cx="144000" cy="144000"/>
              </a:xfrm>
            </p:grpSpPr>
            <p:cxnSp>
              <p:nvCxnSpPr>
                <p:cNvPr id="22" name="直接连接符 21"/>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组合 15"/>
              <p:cNvGrpSpPr/>
              <p:nvPr/>
            </p:nvGrpSpPr>
            <p:grpSpPr>
              <a:xfrm>
                <a:off x="7740368" y="2807562"/>
                <a:ext cx="144000" cy="144000"/>
                <a:chOff x="5021562" y="3082990"/>
                <a:chExt cx="144000" cy="144000"/>
              </a:xfrm>
            </p:grpSpPr>
            <p:cxnSp>
              <p:nvCxnSpPr>
                <p:cNvPr id="20" name="直接连接符 19"/>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组合 16"/>
              <p:cNvGrpSpPr/>
              <p:nvPr/>
            </p:nvGrpSpPr>
            <p:grpSpPr>
              <a:xfrm>
                <a:off x="8244408" y="2802779"/>
                <a:ext cx="144000" cy="144000"/>
                <a:chOff x="5021562" y="3082990"/>
                <a:chExt cx="144000" cy="144000"/>
              </a:xfrm>
            </p:grpSpPr>
            <p:cxnSp>
              <p:nvCxnSpPr>
                <p:cNvPr id="18" name="直接连接符 17"/>
                <p:cNvCxnSpPr>
                  <a:cxnSpLocks noChangeAspect="1"/>
                </p:cNvCxnSpPr>
                <p:nvPr/>
              </p:nvCxnSpPr>
              <p:spPr bwMode="auto">
                <a:xfrm>
                  <a:off x="5040040"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cxnSpLocks noChangeAspect="1"/>
                </p:cNvCxnSpPr>
                <p:nvPr/>
              </p:nvCxnSpPr>
              <p:spPr bwMode="auto">
                <a:xfrm rot="5400000">
                  <a:off x="5039562" y="3082990"/>
                  <a:ext cx="108000" cy="144000"/>
                </a:xfrm>
                <a:prstGeom prst="line">
                  <a:avLst/>
                </a:prstGeom>
                <a:solidFill>
                  <a:schemeClr val="accent1"/>
                </a:solidFill>
                <a:ln w="1905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120" name="椭圆 119"/>
          <p:cNvSpPr/>
          <p:nvPr/>
        </p:nvSpPr>
        <p:spPr bwMode="auto">
          <a:xfrm>
            <a:off x="6916360" y="1010187"/>
            <a:ext cx="1640872" cy="1640872"/>
          </a:xfrm>
          <a:prstGeom prst="ellipse">
            <a:avLst/>
          </a:prstGeom>
          <a:noFill/>
          <a:ln w="28575" cap="flat" cmpd="sng" algn="ctr">
            <a:solidFill>
              <a:srgbClr val="FF0000"/>
            </a:solidFill>
            <a:prstDash val="solid"/>
            <a:round/>
            <a:headEnd type="none" w="med" len="med"/>
            <a:tailEnd type="triangle" w="sm"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Arial Black" pitchFamily="34" charset="0"/>
              <a:ea typeface="宋体" pitchFamily="2" charset="-122"/>
            </a:endParaRPr>
          </a:p>
        </p:txBody>
      </p:sp>
      <p:cxnSp>
        <p:nvCxnSpPr>
          <p:cNvPr id="121" name="直接连接符 120"/>
          <p:cNvCxnSpPr/>
          <p:nvPr/>
        </p:nvCxnSpPr>
        <p:spPr bwMode="auto">
          <a:xfrm>
            <a:off x="6694136" y="1830623"/>
            <a:ext cx="2177778" cy="0"/>
          </a:xfrm>
          <a:prstGeom prst="line">
            <a:avLst/>
          </a:pr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箭头连接符 121"/>
          <p:cNvCxnSpPr/>
          <p:nvPr/>
        </p:nvCxnSpPr>
        <p:spPr bwMode="auto">
          <a:xfrm>
            <a:off x="7736796" y="675200"/>
            <a:ext cx="0" cy="23069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接连接符 122"/>
          <p:cNvCxnSpPr>
            <a:endCxn id="120" idx="7"/>
          </p:cNvCxnSpPr>
          <p:nvPr/>
        </p:nvCxnSpPr>
        <p:spPr bwMode="auto">
          <a:xfrm flipV="1">
            <a:off x="7736796" y="1250487"/>
            <a:ext cx="580136" cy="580136"/>
          </a:xfrm>
          <a:prstGeom prst="line">
            <a:avLst/>
          </a:prstGeom>
          <a:solidFill>
            <a:schemeClr val="accent1"/>
          </a:solidFill>
          <a:ln w="63500" cap="flat" cmpd="sng" algn="ctr">
            <a:solidFill>
              <a:schemeClr val="tx1"/>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4" name="TextBox 123"/>
              <p:cNvSpPr txBox="1"/>
              <p:nvPr/>
            </p:nvSpPr>
            <p:spPr>
              <a:xfrm>
                <a:off x="7345336" y="1700808"/>
                <a:ext cx="524503"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itchFamily="2" charset="-122"/>
                        </a:rPr>
                        <m:t>𝑶</m:t>
                      </m:r>
                    </m:oMath>
                  </m:oMathPara>
                </a14:m>
                <a:endParaRPr lang="zh-CN" altLang="en-US" sz="2700" dirty="0" smtClean="0">
                  <a:solidFill>
                    <a:srgbClr val="C00000"/>
                  </a:solidFill>
                  <a:ea typeface="华文楷体" pitchFamily="2" charset="-122"/>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7345336" y="1700808"/>
                <a:ext cx="524503" cy="507831"/>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8208611" y="907332"/>
                <a:ext cx="50045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C00000"/>
                          </a:solidFill>
                          <a:latin typeface="Cambria Math"/>
                          <a:ea typeface="华文楷体" pitchFamily="2" charset="-122"/>
                        </a:rPr>
                        <m:t>𝑨</m:t>
                      </m:r>
                    </m:oMath>
                  </m:oMathPara>
                </a14:m>
                <a:endParaRPr lang="zh-CN" altLang="en-US" sz="2700" dirty="0" smtClean="0">
                  <a:solidFill>
                    <a:srgbClr val="C00000"/>
                  </a:solidFill>
                  <a:ea typeface="华文楷体" pitchFamily="2" charset="-122"/>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8208611" y="907332"/>
                <a:ext cx="500458" cy="507831"/>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126" name="组合 125"/>
          <p:cNvGrpSpPr/>
          <p:nvPr/>
        </p:nvGrpSpPr>
        <p:grpSpPr>
          <a:xfrm>
            <a:off x="7647046" y="1148891"/>
            <a:ext cx="896284" cy="1130620"/>
            <a:chOff x="7254320" y="2949091"/>
            <a:chExt cx="896284" cy="1130620"/>
          </a:xfrm>
        </p:grpSpPr>
        <p:sp>
          <p:nvSpPr>
            <p:cNvPr id="127" name="弧形 126"/>
            <p:cNvSpPr>
              <a:spLocks noChangeAspect="1"/>
            </p:cNvSpPr>
            <p:nvPr/>
          </p:nvSpPr>
          <p:spPr bwMode="auto">
            <a:xfrm rot="2648209">
              <a:off x="7254320" y="2949091"/>
              <a:ext cx="820800" cy="820800"/>
            </a:xfrm>
            <a:prstGeom prst="arc">
              <a:avLst>
                <a:gd name="adj1" fmla="val 16200000"/>
                <a:gd name="adj2" fmla="val 5480388"/>
              </a:avLst>
            </a:prstGeom>
            <a:noFill/>
            <a:ln w="28575" cap="flat" cmpd="sng" algn="ctr">
              <a:solidFill>
                <a:srgbClr val="00B050"/>
              </a:solidFill>
              <a:prstDash val="solid"/>
              <a:round/>
              <a:headEnd type="none" w="med" len="med"/>
              <a:tailEnd type="none" w="sm" len="lg"/>
            </a:ln>
            <a:effectLst/>
            <a:extLst/>
          </p:spPr>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8" name="TextBox 127"/>
                <p:cNvSpPr txBox="1"/>
                <p:nvPr/>
              </p:nvSpPr>
              <p:spPr>
                <a:xfrm>
                  <a:off x="7661368" y="3571880"/>
                  <a:ext cx="489236"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00B050"/>
                            </a:solidFill>
                            <a:latin typeface="Cambria Math"/>
                            <a:ea typeface="华文楷体" pitchFamily="2" charset="-122"/>
                          </a:rPr>
                          <m:t>𝑪</m:t>
                        </m:r>
                      </m:oMath>
                    </m:oMathPara>
                  </a14:m>
                  <a:endParaRPr lang="zh-CN" altLang="en-US" sz="2700" dirty="0" smtClean="0">
                    <a:solidFill>
                      <a:srgbClr val="00B050"/>
                    </a:solidFill>
                    <a:ea typeface="华文楷体" pitchFamily="2" charset="-122"/>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7661368" y="3571880"/>
                  <a:ext cx="489236" cy="507831"/>
                </a:xfrm>
                <a:prstGeom prst="rect">
                  <a:avLst/>
                </a:prstGeom>
                <a:blipFill rotWithShape="1">
                  <a:blip r:embed="rId4"/>
                  <a:stretch>
                    <a:fillRect/>
                  </a:stretch>
                </a:blipFill>
              </p:spPr>
              <p:txBody>
                <a:bodyPr/>
                <a:lstStyle/>
                <a:p>
                  <a:r>
                    <a:rPr lang="zh-CN" altLang="en-US">
                      <a:noFill/>
                    </a:rPr>
                    <a:t> </a:t>
                  </a:r>
                </a:p>
              </p:txBody>
            </p:sp>
          </mc:Fallback>
        </mc:AlternateContent>
      </p:grpSp>
      <p:grpSp>
        <p:nvGrpSpPr>
          <p:cNvPr id="129" name="组合 128"/>
          <p:cNvGrpSpPr/>
          <p:nvPr/>
        </p:nvGrpSpPr>
        <p:grpSpPr>
          <a:xfrm>
            <a:off x="6915632" y="533379"/>
            <a:ext cx="1641600" cy="2045972"/>
            <a:chOff x="6522906" y="2333579"/>
            <a:chExt cx="1641600" cy="2045972"/>
          </a:xfrm>
        </p:grpSpPr>
        <p:sp>
          <p:nvSpPr>
            <p:cNvPr id="130" name="弧形 129"/>
            <p:cNvSpPr/>
            <p:nvPr/>
          </p:nvSpPr>
          <p:spPr bwMode="auto">
            <a:xfrm>
              <a:off x="6522906" y="2737951"/>
              <a:ext cx="1641600" cy="1641600"/>
            </a:xfrm>
            <a:prstGeom prst="arc">
              <a:avLst>
                <a:gd name="adj1" fmla="val 14366395"/>
                <a:gd name="adj2" fmla="val 17687501"/>
              </a:avLst>
            </a:prstGeom>
            <a:noFill/>
            <a:ln w="19050" cap="flat" cmpd="sng" algn="ctr">
              <a:solidFill>
                <a:srgbClr val="CC0000"/>
              </a:solidFill>
              <a:prstDash val="solid"/>
              <a:round/>
              <a:headEnd type="arrow" w="med" len="med"/>
              <a:tailEnd type="none" w="sm" len="lg"/>
            </a:ln>
            <a:effectLst/>
            <a:extLst/>
          </p:spPr>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1" name="TextBox 130"/>
                <p:cNvSpPr txBox="1"/>
                <p:nvPr/>
              </p:nvSpPr>
              <p:spPr>
                <a:xfrm>
                  <a:off x="6996163" y="2333579"/>
                  <a:ext cx="548547"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700" i="1" smtClean="0">
                            <a:solidFill>
                              <a:srgbClr val="C00000"/>
                            </a:solidFill>
                            <a:latin typeface="Cambria Math"/>
                            <a:ea typeface="华文楷体" pitchFamily="2" charset="-122"/>
                          </a:rPr>
                          <m:t>𝝎</m:t>
                        </m:r>
                      </m:oMath>
                    </m:oMathPara>
                  </a14:m>
                  <a:endParaRPr lang="zh-CN" altLang="en-US" sz="2700" dirty="0" smtClean="0">
                    <a:solidFill>
                      <a:srgbClr val="C00000"/>
                    </a:solidFill>
                    <a:ea typeface="华文楷体" pitchFamily="2" charset="-122"/>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6996163" y="2333579"/>
                  <a:ext cx="548547" cy="507831"/>
                </a:xfrm>
                <a:prstGeom prst="rect">
                  <a:avLst/>
                </a:prstGeom>
                <a:blipFill rotWithShape="1">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2" name="TextBox 131"/>
              <p:cNvSpPr txBox="1"/>
              <p:nvPr/>
            </p:nvSpPr>
            <p:spPr>
              <a:xfrm>
                <a:off x="8470678" y="2470476"/>
                <a:ext cx="521297" cy="5582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𝑩</m:t>
                          </m:r>
                        </m:e>
                      </m:acc>
                    </m:oMath>
                  </m:oMathPara>
                </a14:m>
                <a:endParaRPr lang="zh-CN" altLang="en-US" sz="2700" dirty="0" smtClean="0">
                  <a:ea typeface="华文楷体" pitchFamily="2" charset="-122"/>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8470678" y="2470476"/>
                <a:ext cx="521297" cy="558294"/>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7628358" y="1084714"/>
                <a:ext cx="631903"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300" b="1" i="1" smtClean="0">
                          <a:solidFill>
                            <a:schemeClr val="bg2">
                              <a:lumMod val="50000"/>
                            </a:schemeClr>
                          </a:solidFill>
                          <a:latin typeface="Cambria Math"/>
                          <a:ea typeface="华文楷体" pitchFamily="2" charset="-122"/>
                        </a:rPr>
                        <m:t>𝒅</m:t>
                      </m:r>
                      <m:r>
                        <a:rPr lang="zh-CN" altLang="en-US" sz="2300" b="1" i="1" smtClean="0">
                          <a:solidFill>
                            <a:schemeClr val="bg2">
                              <a:lumMod val="50000"/>
                            </a:schemeClr>
                          </a:solidFill>
                          <a:latin typeface="Cambria Math"/>
                          <a:ea typeface="华文楷体" pitchFamily="2" charset="-122"/>
                        </a:rPr>
                        <m:t>𝜽</m:t>
                      </m:r>
                    </m:oMath>
                  </m:oMathPara>
                </a14:m>
                <a:endParaRPr lang="zh-CN" altLang="en-US" sz="2300" dirty="0" smtClean="0">
                  <a:solidFill>
                    <a:schemeClr val="bg2">
                      <a:lumMod val="50000"/>
                    </a:schemeClr>
                  </a:solidFill>
                  <a:ea typeface="华文楷体" pitchFamily="2" charset="-122"/>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7628358" y="1084714"/>
                <a:ext cx="631903" cy="446276"/>
              </a:xfrm>
              <a:prstGeom prst="rect">
                <a:avLst/>
              </a:prstGeom>
              <a:blipFill rotWithShape="1">
                <a:blip r:embed="rId7"/>
                <a:stretch>
                  <a:fillRect/>
                </a:stretch>
              </a:blipFill>
            </p:spPr>
            <p:txBody>
              <a:bodyPr/>
              <a:lstStyle/>
              <a:p>
                <a:r>
                  <a:rPr lang="zh-CN" altLang="en-US">
                    <a:noFill/>
                  </a:rPr>
                  <a:t> </a:t>
                </a:r>
              </a:p>
            </p:txBody>
          </p:sp>
        </mc:Fallback>
      </mc:AlternateContent>
      <p:cxnSp>
        <p:nvCxnSpPr>
          <p:cNvPr id="137" name="直接连接符 136"/>
          <p:cNvCxnSpPr/>
          <p:nvPr/>
        </p:nvCxnSpPr>
        <p:spPr bwMode="auto">
          <a:xfrm>
            <a:off x="7735447" y="1026983"/>
            <a:ext cx="1349" cy="820800"/>
          </a:xfrm>
          <a:prstGeom prst="line">
            <a:avLst/>
          </a:prstGeom>
          <a:solidFill>
            <a:schemeClr val="accent1"/>
          </a:solidFill>
          <a:ln w="63500" cap="flat" cmpd="dbl" algn="ctr">
            <a:solidFill>
              <a:schemeClr val="tx1"/>
            </a:solidFill>
            <a:prstDash val="sysDot"/>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p:cNvSpPr txBox="1"/>
          <p:nvPr/>
        </p:nvSpPr>
        <p:spPr>
          <a:xfrm>
            <a:off x="0" y="542251"/>
            <a:ext cx="5032147" cy="507831"/>
          </a:xfrm>
          <a:prstGeom prst="rect">
            <a:avLst/>
          </a:prstGeom>
          <a:noFill/>
        </p:spPr>
        <p:txBody>
          <a:bodyPr wrap="none" rtlCol="0">
            <a:spAutoFit/>
          </a:bodyPr>
          <a:lstStyle/>
          <a:p>
            <a:r>
              <a:rPr lang="zh-CN" altLang="en-US" sz="2700" dirty="0" smtClean="0">
                <a:ea typeface="华文楷体" pitchFamily="2" charset="-122"/>
              </a:rPr>
              <a:t>方法二，用法拉第电磁感应定律</a:t>
            </a:r>
          </a:p>
        </p:txBody>
      </p:sp>
      <p:cxnSp>
        <p:nvCxnSpPr>
          <p:cNvPr id="140" name="直接连接符 139"/>
          <p:cNvCxnSpPr/>
          <p:nvPr/>
        </p:nvCxnSpPr>
        <p:spPr bwMode="auto">
          <a:xfrm flipV="1">
            <a:off x="7734829" y="1830623"/>
            <a:ext cx="0" cy="820800"/>
          </a:xfrm>
          <a:prstGeom prst="line">
            <a:avLst/>
          </a:prstGeom>
          <a:solidFill>
            <a:schemeClr val="accent1"/>
          </a:solidFill>
          <a:ln w="38100" cap="flat" cmpd="sng" algn="ctr">
            <a:solidFill>
              <a:srgbClr val="FF0000"/>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1" name="TextBox 140"/>
              <p:cNvSpPr txBox="1"/>
              <p:nvPr/>
            </p:nvSpPr>
            <p:spPr>
              <a:xfrm>
                <a:off x="467544" y="1070458"/>
                <a:ext cx="4221027" cy="507831"/>
              </a:xfrm>
              <a:prstGeom prst="rect">
                <a:avLst/>
              </a:prstGeom>
              <a:noFill/>
            </p:spPr>
            <p:txBody>
              <a:bodyPr wrap="none" rtlCol="0">
                <a:spAutoFit/>
              </a:bodyPr>
              <a:lstStyle/>
              <a:p>
                <a:r>
                  <a:rPr lang="zh-CN" altLang="en-US" sz="2700" dirty="0" smtClean="0">
                    <a:ea typeface="华文楷体" pitchFamily="2" charset="-122"/>
                  </a:rPr>
                  <a:t>设</a:t>
                </a:r>
                <a:r>
                  <a:rPr lang="en-US" altLang="zh-CN" sz="2700" i="1" dirty="0" smtClean="0">
                    <a:ea typeface="华文楷体" pitchFamily="2" charset="-122"/>
                  </a:rPr>
                  <a:t>OA</a:t>
                </a:r>
                <a:r>
                  <a:rPr lang="zh-CN" altLang="en-US" sz="2700" dirty="0" smtClean="0">
                    <a:ea typeface="华文楷体" pitchFamily="2" charset="-122"/>
                  </a:rPr>
                  <a:t>在</a:t>
                </a:r>
                <a:r>
                  <a:rPr lang="en-US" altLang="zh-CN" sz="2700" i="1" dirty="0" err="1" smtClean="0">
                    <a:ea typeface="华文楷体" pitchFamily="2" charset="-122"/>
                  </a:rPr>
                  <a:t>dt</a:t>
                </a:r>
                <a:r>
                  <a:rPr lang="zh-CN" altLang="en-US" sz="2700" dirty="0" smtClean="0">
                    <a:ea typeface="华文楷体" pitchFamily="2" charset="-122"/>
                  </a:rPr>
                  <a:t>时间内转了</a:t>
                </a:r>
                <a14:m>
                  <m:oMath xmlns:m="http://schemas.openxmlformats.org/officeDocument/2006/math">
                    <m:r>
                      <a:rPr lang="en-US" altLang="zh-CN" sz="2700" b="1" i="1" smtClean="0">
                        <a:latin typeface="Cambria Math"/>
                        <a:ea typeface="华文楷体" pitchFamily="2" charset="-122"/>
                      </a:rPr>
                      <m:t>𝒅</m:t>
                    </m:r>
                    <m:r>
                      <a:rPr lang="zh-CN" altLang="en-US" sz="2700" b="1" i="1" smtClean="0">
                        <a:latin typeface="Cambria Math"/>
                        <a:ea typeface="华文楷体" pitchFamily="2" charset="-122"/>
                      </a:rPr>
                      <m:t>𝜽</m:t>
                    </m:r>
                  </m:oMath>
                </a14:m>
                <a:r>
                  <a:rPr lang="zh-CN" altLang="en-US" sz="2700" dirty="0" smtClean="0">
                    <a:ea typeface="华文楷体" pitchFamily="2" charset="-122"/>
                  </a:rPr>
                  <a:t>角</a:t>
                </a:r>
                <a:endParaRPr lang="en-US" altLang="zh-CN" sz="2700" dirty="0" smtClean="0">
                  <a:ea typeface="华文楷体" pitchFamily="2" charset="-122"/>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467544" y="1070458"/>
                <a:ext cx="4221027" cy="507831"/>
              </a:xfrm>
              <a:prstGeom prst="rect">
                <a:avLst/>
              </a:prstGeom>
              <a:blipFill rotWithShape="1">
                <a:blip r:embed="rId8"/>
                <a:stretch>
                  <a:fillRect l="-2746" t="-13253" r="-434" b="-313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89748" y="1065510"/>
                <a:ext cx="5832648" cy="1168205"/>
              </a:xfrm>
              <a:prstGeom prst="rect">
                <a:avLst/>
              </a:prstGeom>
              <a:noFill/>
            </p:spPr>
            <p:txBody>
              <a:bodyPr wrap="square" rtlCol="0">
                <a:spAutoFit/>
              </a:bodyPr>
              <a:lstStyle/>
              <a:p>
                <a:r>
                  <a:rPr lang="zh-CN" altLang="en-US" sz="2700" dirty="0" smtClean="0">
                    <a:ea typeface="华文楷体" pitchFamily="2" charset="-122"/>
                  </a:rPr>
                  <a:t>                                                  ，则</a:t>
                </a:r>
                <a:r>
                  <a:rPr lang="en-US" altLang="zh-CN" sz="2700" dirty="0" smtClean="0">
                    <a:ea typeface="华文楷体" pitchFamily="2" charset="-122"/>
                  </a:rPr>
                  <a:t>OA</a:t>
                </a:r>
                <a:r>
                  <a:rPr lang="zh-CN" altLang="en-US" sz="2700" dirty="0" smtClean="0">
                    <a:ea typeface="华文楷体" pitchFamily="2" charset="-122"/>
                  </a:rPr>
                  <a:t>扫过的面积</a:t>
                </a:r>
                <a14:m>
                  <m:oMath xmlns:m="http://schemas.openxmlformats.org/officeDocument/2006/math">
                    <m:r>
                      <a:rPr lang="en-US" altLang="zh-CN" sz="2700" b="1" i="1" smtClean="0">
                        <a:latin typeface="Cambria Math"/>
                        <a:ea typeface="华文楷体" pitchFamily="2" charset="-122"/>
                      </a:rPr>
                      <m:t>𝒅𝑺</m:t>
                    </m:r>
                    <m:r>
                      <a:rPr lang="en-US" altLang="zh-CN" sz="2700" b="1" i="1" smtClean="0">
                        <a:latin typeface="Cambria Math"/>
                        <a:ea typeface="华文楷体" pitchFamily="2" charset="-122"/>
                      </a:rPr>
                      <m:t>=</m:t>
                    </m:r>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𝑳</m:t>
                        </m:r>
                        <m:r>
                          <a:rPr lang="en-US" altLang="zh-CN" sz="2700" b="1" i="1" smtClean="0">
                            <a:latin typeface="Cambria Math"/>
                            <a:ea typeface="Cambria Math"/>
                          </a:rPr>
                          <m:t>∙</m:t>
                        </m:r>
                        <m:r>
                          <a:rPr lang="en-US" altLang="zh-CN" sz="2700" b="1" i="1" smtClean="0">
                            <a:latin typeface="Cambria Math"/>
                            <a:ea typeface="华文楷体" pitchFamily="2" charset="-122"/>
                          </a:rPr>
                          <m:t>𝑳𝒅</m:t>
                        </m:r>
                        <m:r>
                          <a:rPr lang="zh-CN" altLang="en-US" sz="2700" b="1" i="1" smtClean="0">
                            <a:latin typeface="Cambria Math"/>
                            <a:ea typeface="华文楷体" pitchFamily="2" charset="-122"/>
                          </a:rPr>
                          <m:t>𝜽</m:t>
                        </m:r>
                      </m:num>
                      <m:den>
                        <m:r>
                          <a:rPr lang="en-US" altLang="zh-CN" sz="2700" b="1" i="1" smtClean="0">
                            <a:latin typeface="Cambria Math"/>
                            <a:ea typeface="华文楷体" pitchFamily="2" charset="-122"/>
                          </a:rPr>
                          <m:t>𝟐</m:t>
                        </m:r>
                      </m:den>
                    </m:f>
                    <m:r>
                      <a:rPr lang="en-US" altLang="zh-CN" sz="2700" b="1" i="1" smtClean="0">
                        <a:latin typeface="Cambria Math"/>
                        <a:ea typeface="华文楷体" pitchFamily="2" charset="-122"/>
                      </a:rPr>
                      <m:t>=</m:t>
                    </m:r>
                    <m:f>
                      <m:fPr>
                        <m:ctrlPr>
                          <a:rPr lang="en-US" altLang="zh-CN" sz="2700" b="1" i="1" smtClean="0">
                            <a:latin typeface="Cambria Math"/>
                            <a:ea typeface="华文楷体" pitchFamily="2" charset="-122"/>
                          </a:rPr>
                        </m:ctrlPr>
                      </m:fPr>
                      <m:num>
                        <m:sSup>
                          <m:sSupPr>
                            <m:ctrlPr>
                              <a:rPr lang="en-US" altLang="zh-CN" sz="2700" b="1" i="1" smtClean="0">
                                <a:latin typeface="Cambria Math"/>
                                <a:ea typeface="华文楷体" pitchFamily="2" charset="-122"/>
                              </a:rPr>
                            </m:ctrlPr>
                          </m:sSupPr>
                          <m:e>
                            <m:r>
                              <a:rPr lang="en-US" altLang="zh-CN" sz="2700" b="1" i="1" smtClean="0">
                                <a:latin typeface="Cambria Math"/>
                                <a:ea typeface="华文楷体" pitchFamily="2" charset="-122"/>
                              </a:rPr>
                              <m:t>𝑳</m:t>
                            </m:r>
                          </m:e>
                          <m:sup>
                            <m:r>
                              <a:rPr lang="en-US" altLang="zh-CN" sz="2700" b="1" i="1" smtClean="0">
                                <a:latin typeface="Cambria Math"/>
                                <a:ea typeface="华文楷体" pitchFamily="2" charset="-122"/>
                              </a:rPr>
                              <m:t>𝟐</m:t>
                            </m:r>
                          </m:sup>
                        </m:sSup>
                        <m:r>
                          <a:rPr lang="en-US" altLang="zh-CN" sz="2700" b="1" i="1" smtClean="0">
                            <a:latin typeface="Cambria Math"/>
                            <a:ea typeface="华文楷体" pitchFamily="2" charset="-122"/>
                          </a:rPr>
                          <m:t>𝒅</m:t>
                        </m:r>
                        <m:r>
                          <a:rPr lang="zh-CN" altLang="en-US" sz="2700" b="1" i="1" smtClean="0">
                            <a:latin typeface="Cambria Math"/>
                            <a:ea typeface="华文楷体" pitchFamily="2" charset="-122"/>
                          </a:rPr>
                          <m:t>𝜽</m:t>
                        </m:r>
                      </m:num>
                      <m:den>
                        <m:r>
                          <a:rPr lang="en-US" altLang="zh-CN" sz="2700" b="1" i="1" smtClean="0">
                            <a:latin typeface="Cambria Math"/>
                            <a:ea typeface="华文楷体" pitchFamily="2" charset="-122"/>
                          </a:rPr>
                          <m:t>𝟐</m:t>
                        </m:r>
                      </m:den>
                    </m:f>
                  </m:oMath>
                </a14:m>
                <a:endParaRPr lang="zh-CN" altLang="en-US" sz="2700" dirty="0" smtClean="0">
                  <a:ea typeface="华文楷体" pitchFamily="2" charset="-122"/>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89748" y="1065510"/>
                <a:ext cx="5832648" cy="1168205"/>
              </a:xfrm>
              <a:prstGeom prst="rect">
                <a:avLst/>
              </a:prstGeom>
              <a:blipFill rotWithShape="1">
                <a:blip r:embed="rId9"/>
                <a:stretch>
                  <a:fillRect l="-1985" t="-5759" b="-62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395536" y="2172237"/>
                <a:ext cx="5708101" cy="752707"/>
              </a:xfrm>
              <a:prstGeom prst="rect">
                <a:avLst/>
              </a:prstGeom>
              <a:noFill/>
            </p:spPr>
            <p:txBody>
              <a:bodyPr wrap="none" rtlCol="0">
                <a:spAutoFit/>
              </a:bodyPr>
              <a:lstStyle/>
              <a:p>
                <a:r>
                  <a:rPr lang="zh-CN" altLang="en-US" sz="2700" dirty="0" smtClean="0">
                    <a:ea typeface="华文楷体" pitchFamily="2" charset="-122"/>
                  </a:rPr>
                  <a:t>磁通量的变化量</a:t>
                </a:r>
                <a14:m>
                  <m:oMath xmlns:m="http://schemas.openxmlformats.org/officeDocument/2006/math">
                    <m:r>
                      <a:rPr lang="en-US" altLang="zh-CN" sz="2700" b="1" i="1" smtClean="0">
                        <a:latin typeface="Cambria Math"/>
                        <a:ea typeface="华文楷体" pitchFamily="2" charset="-122"/>
                      </a:rPr>
                      <m:t>𝒅</m:t>
                    </m:r>
                    <m:sSub>
                      <m:sSubPr>
                        <m:ctrlPr>
                          <a:rPr lang="en-US" altLang="zh-CN" sz="2700" b="1" i="1" smtClean="0">
                            <a:latin typeface="Cambria Math"/>
                            <a:ea typeface="华文楷体" pitchFamily="2" charset="-122"/>
                          </a:rPr>
                        </m:ctrlPr>
                      </m:sSubPr>
                      <m:e>
                        <m:r>
                          <a:rPr lang="zh-CN" altLang="en-US" sz="2700" b="1" i="1" smtClean="0">
                            <a:latin typeface="Cambria Math"/>
                            <a:ea typeface="华文楷体" pitchFamily="2" charset="-122"/>
                          </a:rPr>
                          <m:t>𝚽</m:t>
                        </m:r>
                      </m:e>
                      <m:sub>
                        <m:r>
                          <a:rPr lang="en-US" altLang="zh-CN" sz="2700" b="1" i="0" smtClean="0">
                            <a:latin typeface="Cambria Math"/>
                            <a:ea typeface="华文楷体" pitchFamily="2" charset="-122"/>
                          </a:rPr>
                          <m:t>𝐦</m:t>
                        </m:r>
                      </m:sub>
                    </m:sSub>
                    <m:r>
                      <a:rPr lang="en-US" altLang="zh-CN" sz="2700" b="1" i="1" smtClean="0">
                        <a:latin typeface="Cambria Math"/>
                        <a:ea typeface="华文楷体" pitchFamily="2" charset="-122"/>
                      </a:rPr>
                      <m:t>=</m:t>
                    </m:r>
                    <m:r>
                      <a:rPr lang="en-US" altLang="zh-CN" sz="2700" b="1" i="1" smtClean="0">
                        <a:latin typeface="Cambria Math"/>
                        <a:ea typeface="华文楷体" pitchFamily="2" charset="-122"/>
                      </a:rPr>
                      <m:t>𝑩𝒅𝑺</m:t>
                    </m:r>
                    <m:r>
                      <a:rPr lang="en-US" altLang="zh-CN" sz="2700" b="1" i="1" smtClean="0">
                        <a:latin typeface="Cambria Math"/>
                        <a:ea typeface="华文楷体" pitchFamily="2" charset="-122"/>
                      </a:rPr>
                      <m:t>=</m:t>
                    </m:r>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𝑩</m:t>
                        </m:r>
                        <m:sSup>
                          <m:sSupPr>
                            <m:ctrlPr>
                              <a:rPr lang="en-US" altLang="zh-CN" sz="2700" b="1" i="1" smtClean="0">
                                <a:latin typeface="Cambria Math"/>
                                <a:ea typeface="华文楷体" pitchFamily="2" charset="-122"/>
                              </a:rPr>
                            </m:ctrlPr>
                          </m:sSupPr>
                          <m:e>
                            <m:r>
                              <a:rPr lang="en-US" altLang="zh-CN" sz="2700" b="1" i="1" smtClean="0">
                                <a:latin typeface="Cambria Math"/>
                                <a:ea typeface="华文楷体" pitchFamily="2" charset="-122"/>
                              </a:rPr>
                              <m:t>𝑳</m:t>
                            </m:r>
                          </m:e>
                          <m:sup>
                            <m:r>
                              <a:rPr lang="en-US" altLang="zh-CN" sz="2700" b="1" i="1" smtClean="0">
                                <a:latin typeface="Cambria Math"/>
                                <a:ea typeface="华文楷体" pitchFamily="2" charset="-122"/>
                              </a:rPr>
                              <m:t>𝟐</m:t>
                            </m:r>
                          </m:sup>
                        </m:sSup>
                        <m:r>
                          <a:rPr lang="en-US" altLang="zh-CN" sz="2700" b="1" i="1" smtClean="0">
                            <a:latin typeface="Cambria Math"/>
                            <a:ea typeface="华文楷体" pitchFamily="2" charset="-122"/>
                          </a:rPr>
                          <m:t>𝒅</m:t>
                        </m:r>
                        <m:r>
                          <a:rPr lang="zh-CN" altLang="en-US" sz="2700" b="1" i="1" smtClean="0">
                            <a:latin typeface="Cambria Math"/>
                            <a:ea typeface="华文楷体" pitchFamily="2" charset="-122"/>
                          </a:rPr>
                          <m:t>𝜽</m:t>
                        </m:r>
                      </m:num>
                      <m:den>
                        <m:r>
                          <a:rPr lang="en-US" altLang="zh-CN" sz="2700" b="1" i="1" smtClean="0">
                            <a:latin typeface="Cambria Math"/>
                            <a:ea typeface="华文楷体" pitchFamily="2" charset="-122"/>
                          </a:rPr>
                          <m:t>𝟐</m:t>
                        </m:r>
                      </m:den>
                    </m:f>
                  </m:oMath>
                </a14:m>
                <a:endParaRPr lang="zh-CN" altLang="en-US" sz="2700" dirty="0" smtClean="0">
                  <a:ea typeface="华文楷体" pitchFamily="2" charset="-122"/>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395536" y="2172237"/>
                <a:ext cx="5708101" cy="752707"/>
              </a:xfrm>
              <a:prstGeom prst="rect">
                <a:avLst/>
              </a:prstGeom>
              <a:blipFill rotWithShape="1">
                <a:blip r:embed="rId10"/>
                <a:stretch>
                  <a:fillRect l="-2030" b="-96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611560" y="3068960"/>
                <a:ext cx="5394234" cy="10404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700" i="1" smtClean="0">
                              <a:latin typeface="Cambria Math"/>
                              <a:ea typeface="华文楷体" pitchFamily="2" charset="-122"/>
                            </a:rPr>
                          </m:ctrlPr>
                        </m:dPr>
                        <m:e>
                          <m:sSub>
                            <m:sSubPr>
                              <m:ctrlPr>
                                <a:rPr lang="en-US" altLang="zh-CN" sz="2700" i="1" smtClean="0">
                                  <a:latin typeface="Cambria Math"/>
                                  <a:ea typeface="华文楷体" pitchFamily="2" charset="-122"/>
                                </a:rPr>
                              </m:ctrlPr>
                            </m:sSubPr>
                            <m:e>
                              <m:r>
                                <a:rPr lang="zh-CN" altLang="en-US" sz="2700" i="1" smtClean="0">
                                  <a:latin typeface="Cambria Math"/>
                                  <a:ea typeface="华文楷体" pitchFamily="2" charset="-122"/>
                                </a:rPr>
                                <m:t>𝜺</m:t>
                              </m:r>
                            </m:e>
                            <m:sub>
                              <m:r>
                                <a:rPr lang="en-US" altLang="zh-CN" sz="2700" b="1" i="1" smtClean="0">
                                  <a:latin typeface="Cambria Math"/>
                                  <a:ea typeface="华文楷体" pitchFamily="2" charset="-122"/>
                                </a:rPr>
                                <m:t>𝒊𝑶𝑨</m:t>
                              </m:r>
                            </m:sub>
                          </m:sSub>
                        </m:e>
                      </m:d>
                      <m:r>
                        <a:rPr lang="en-US" altLang="zh-CN" sz="2700" b="1" i="1" smtClean="0">
                          <a:latin typeface="Cambria Math"/>
                          <a:ea typeface="华文楷体" pitchFamily="2" charset="-122"/>
                        </a:rPr>
                        <m:t>=</m:t>
                      </m:r>
                      <m:d>
                        <m:dPr>
                          <m:begChr m:val="|"/>
                          <m:endChr m:val="|"/>
                          <m:ctrlPr>
                            <a:rPr lang="en-US" altLang="zh-CN" sz="2700" b="1" i="1" smtClean="0">
                              <a:latin typeface="Cambria Math"/>
                              <a:ea typeface="华文楷体" pitchFamily="2" charset="-122"/>
                            </a:rPr>
                          </m:ctrlPr>
                        </m:dPr>
                        <m:e>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𝒅</m:t>
                              </m:r>
                              <m:sSub>
                                <m:sSubPr>
                                  <m:ctrlPr>
                                    <a:rPr lang="en-US" altLang="zh-CN" sz="2700" b="1" i="1" smtClean="0">
                                      <a:latin typeface="Cambria Math"/>
                                      <a:ea typeface="华文楷体" pitchFamily="2" charset="-122"/>
                                    </a:rPr>
                                  </m:ctrlPr>
                                </m:sSubPr>
                                <m:e>
                                  <m:r>
                                    <a:rPr lang="zh-CN" altLang="en-US" sz="2700" i="1">
                                      <a:latin typeface="Cambria Math"/>
                                      <a:ea typeface="华文楷体" pitchFamily="2" charset="-122"/>
                                    </a:rPr>
                                    <m:t>𝚽</m:t>
                                  </m:r>
                                </m:e>
                                <m:sub>
                                  <m:r>
                                    <a:rPr lang="en-US" altLang="zh-CN" sz="2700" b="1" i="0" smtClean="0">
                                      <a:latin typeface="Cambria Math"/>
                                      <a:ea typeface="华文楷体" pitchFamily="2" charset="-122"/>
                                    </a:rPr>
                                    <m:t>𝐦</m:t>
                                  </m:r>
                                </m:sub>
                              </m:sSub>
                            </m:num>
                            <m:den>
                              <m:r>
                                <a:rPr lang="en-US" altLang="zh-CN" sz="2700" b="1" i="1" smtClean="0">
                                  <a:latin typeface="Cambria Math"/>
                                  <a:ea typeface="华文楷体" pitchFamily="2" charset="-122"/>
                                </a:rPr>
                                <m:t>𝒅𝒕</m:t>
                              </m:r>
                            </m:den>
                          </m:f>
                        </m:e>
                      </m:d>
                      <m:r>
                        <a:rPr lang="en-US" altLang="zh-CN" sz="2700" b="1" i="1" smtClean="0">
                          <a:latin typeface="Cambria Math"/>
                          <a:ea typeface="华文楷体" pitchFamily="2" charset="-122"/>
                        </a:rPr>
                        <m:t>=</m:t>
                      </m:r>
                      <m:f>
                        <m:fPr>
                          <m:ctrlPr>
                            <a:rPr lang="en-US" altLang="zh-CN" sz="2700" i="1">
                              <a:latin typeface="Cambria Math"/>
                              <a:ea typeface="华文楷体" pitchFamily="2" charset="-122"/>
                            </a:rPr>
                          </m:ctrlPr>
                        </m:fPr>
                        <m:num>
                          <m:r>
                            <a:rPr lang="en-US" altLang="zh-CN" sz="2700" i="1">
                              <a:latin typeface="Cambria Math"/>
                              <a:ea typeface="华文楷体" pitchFamily="2" charset="-122"/>
                            </a:rPr>
                            <m:t>𝑩</m:t>
                          </m:r>
                          <m:sSup>
                            <m:sSupPr>
                              <m:ctrlPr>
                                <a:rPr lang="en-US" altLang="zh-CN" sz="2700" i="1">
                                  <a:latin typeface="Cambria Math"/>
                                  <a:ea typeface="华文楷体" pitchFamily="2" charset="-122"/>
                                </a:rPr>
                              </m:ctrlPr>
                            </m:sSupPr>
                            <m:e>
                              <m:r>
                                <a:rPr lang="en-US" altLang="zh-CN" sz="2700" i="1">
                                  <a:latin typeface="Cambria Math"/>
                                  <a:ea typeface="华文楷体" pitchFamily="2" charset="-122"/>
                                </a:rPr>
                                <m:t>𝑳</m:t>
                              </m:r>
                            </m:e>
                            <m:sup>
                              <m:r>
                                <a:rPr lang="en-US" altLang="zh-CN" sz="2700" i="1">
                                  <a:latin typeface="Cambria Math"/>
                                  <a:ea typeface="华文楷体" pitchFamily="2" charset="-122"/>
                                </a:rPr>
                                <m:t>𝟐</m:t>
                              </m:r>
                            </m:sup>
                          </m:sSup>
                          <m:r>
                            <a:rPr lang="en-US" altLang="zh-CN" sz="2700" i="1">
                              <a:latin typeface="Cambria Math"/>
                              <a:ea typeface="华文楷体" pitchFamily="2" charset="-122"/>
                            </a:rPr>
                            <m:t>𝒅</m:t>
                          </m:r>
                          <m:r>
                            <a:rPr lang="zh-CN" altLang="en-US" sz="2700" i="1">
                              <a:latin typeface="Cambria Math"/>
                              <a:ea typeface="华文楷体" pitchFamily="2" charset="-122"/>
                            </a:rPr>
                            <m:t>𝜽</m:t>
                          </m:r>
                        </m:num>
                        <m:den>
                          <m:r>
                            <a:rPr lang="en-US" altLang="zh-CN" sz="2700" i="1">
                              <a:latin typeface="Cambria Math"/>
                              <a:ea typeface="华文楷体" pitchFamily="2" charset="-122"/>
                            </a:rPr>
                            <m:t>𝟐</m:t>
                          </m:r>
                          <m:r>
                            <a:rPr lang="en-US" altLang="zh-CN" sz="2700" b="1" i="1" smtClean="0">
                              <a:latin typeface="Cambria Math"/>
                              <a:ea typeface="华文楷体" pitchFamily="2" charset="-122"/>
                            </a:rPr>
                            <m:t>𝒅𝒕</m:t>
                          </m:r>
                        </m:den>
                      </m:f>
                      <m:r>
                        <a:rPr lang="en-US" altLang="zh-CN" sz="2700" b="1" i="1" smtClean="0">
                          <a:latin typeface="Cambria Math"/>
                          <a:ea typeface="华文楷体" pitchFamily="2" charset="-122"/>
                        </a:rPr>
                        <m:t>=</m:t>
                      </m:r>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𝑩</m:t>
                          </m:r>
                          <m:sSup>
                            <m:sSupPr>
                              <m:ctrlPr>
                                <a:rPr lang="en-US" altLang="zh-CN" sz="2700" b="1" i="1" smtClean="0">
                                  <a:latin typeface="Cambria Math"/>
                                  <a:ea typeface="华文楷体" pitchFamily="2" charset="-122"/>
                                </a:rPr>
                              </m:ctrlPr>
                            </m:sSupPr>
                            <m:e>
                              <m:r>
                                <a:rPr lang="en-US" altLang="zh-CN" sz="2700" b="1" i="1" smtClean="0">
                                  <a:latin typeface="Cambria Math"/>
                                  <a:ea typeface="华文楷体" pitchFamily="2" charset="-122"/>
                                </a:rPr>
                                <m:t>𝑳</m:t>
                              </m:r>
                            </m:e>
                            <m:sup>
                              <m:r>
                                <a:rPr lang="en-US" altLang="zh-CN" sz="2700" b="1" i="1" smtClean="0">
                                  <a:latin typeface="Cambria Math"/>
                                  <a:ea typeface="华文楷体" pitchFamily="2" charset="-122"/>
                                </a:rPr>
                                <m:t>𝟐</m:t>
                              </m:r>
                            </m:sup>
                          </m:sSup>
                          <m:r>
                            <a:rPr lang="zh-CN" altLang="en-US" sz="2700" b="1" i="1" smtClean="0">
                              <a:latin typeface="Cambria Math"/>
                              <a:ea typeface="华文楷体" pitchFamily="2" charset="-122"/>
                            </a:rPr>
                            <m:t>𝝎</m:t>
                          </m:r>
                        </m:num>
                        <m:den>
                          <m:r>
                            <a:rPr lang="en-US" altLang="zh-CN" sz="2700" b="1" i="1" smtClean="0">
                              <a:latin typeface="Cambria Math"/>
                              <a:ea typeface="华文楷体" pitchFamily="2" charset="-122"/>
                            </a:rPr>
                            <m:t>𝟐</m:t>
                          </m:r>
                        </m:den>
                      </m:f>
                    </m:oMath>
                  </m:oMathPara>
                </a14:m>
                <a:endParaRPr lang="zh-CN" altLang="en-US" sz="2700" dirty="0" smtClean="0">
                  <a:ea typeface="华文楷体" pitchFamily="2" charset="-122"/>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611560" y="3068960"/>
                <a:ext cx="5394234" cy="1040413"/>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251520" y="4797154"/>
                <a:ext cx="8892480" cy="923330"/>
              </a:xfrm>
              <a:prstGeom prst="rect">
                <a:avLst/>
              </a:prstGeom>
              <a:noFill/>
            </p:spPr>
            <p:txBody>
              <a:bodyPr wrap="square" rtlCol="0">
                <a:spAutoFit/>
              </a:bodyPr>
              <a:lstStyle/>
              <a:p>
                <a:r>
                  <a:rPr lang="en-US" altLang="zh-CN" sz="2700" dirty="0" smtClean="0">
                    <a:ea typeface="华文楷体" pitchFamily="2" charset="-122"/>
                  </a:rPr>
                  <a:t>(2) </a:t>
                </a:r>
                <a:r>
                  <a:rPr lang="zh-CN" altLang="en-US" sz="2700" dirty="0" smtClean="0">
                    <a:ea typeface="华文楷体" pitchFamily="2" charset="-122"/>
                  </a:rPr>
                  <a:t>回路</a:t>
                </a:r>
                <a:r>
                  <a:rPr lang="en-US" altLang="zh-CN" sz="2700" i="1" dirty="0" smtClean="0">
                    <a:ea typeface="华文楷体" pitchFamily="2" charset="-122"/>
                  </a:rPr>
                  <a:t>OACO</a:t>
                </a:r>
                <a:r>
                  <a:rPr lang="zh-CN" altLang="en-US" sz="2700" dirty="0" smtClean="0">
                    <a:ea typeface="华文楷体" pitchFamily="2" charset="-122"/>
                  </a:rPr>
                  <a:t>在磁场中旋转时，其磁通量保持不变，即 </a:t>
                </a:r>
                <a14:m>
                  <m:oMath xmlns:m="http://schemas.openxmlformats.org/officeDocument/2006/math">
                    <m:sSub>
                      <m:sSubPr>
                        <m:ctrlPr>
                          <a:rPr lang="en-US" altLang="zh-CN" sz="2700" i="1" smtClean="0">
                            <a:latin typeface="Cambria Math"/>
                            <a:ea typeface="华文楷体" pitchFamily="2" charset="-122"/>
                          </a:rPr>
                        </m:ctrlPr>
                      </m:sSubPr>
                      <m:e>
                        <m:r>
                          <a:rPr lang="zh-CN" altLang="en-US" sz="2700" i="1" smtClean="0">
                            <a:latin typeface="Cambria Math"/>
                            <a:ea typeface="华文楷体" pitchFamily="2" charset="-122"/>
                          </a:rPr>
                          <m:t>𝜺</m:t>
                        </m:r>
                      </m:e>
                      <m:sub>
                        <m:r>
                          <a:rPr lang="en-US" altLang="zh-CN" sz="2700" b="1" i="1" smtClean="0">
                            <a:latin typeface="Cambria Math"/>
                            <a:ea typeface="华文楷体" pitchFamily="2" charset="-122"/>
                          </a:rPr>
                          <m:t>𝒊</m:t>
                        </m:r>
                      </m:sub>
                    </m:sSub>
                    <m:r>
                      <a:rPr lang="en-US" altLang="zh-CN" sz="2700" b="1" i="1" smtClean="0">
                        <a:latin typeface="Cambria Math"/>
                        <a:ea typeface="华文楷体" pitchFamily="2" charset="-122"/>
                      </a:rPr>
                      <m:t>=</m:t>
                    </m:r>
                    <m:sSub>
                      <m:sSubPr>
                        <m:ctrlPr>
                          <a:rPr lang="en-US" altLang="zh-CN" sz="2700" b="1" i="1" smtClean="0">
                            <a:latin typeface="Cambria Math"/>
                            <a:ea typeface="华文楷体" pitchFamily="2" charset="-122"/>
                          </a:rPr>
                        </m:ctrlPr>
                      </m:sSubPr>
                      <m:e>
                        <m:r>
                          <a:rPr lang="zh-CN" altLang="en-US" sz="2700" b="1" i="1" smtClean="0">
                            <a:latin typeface="Cambria Math"/>
                            <a:ea typeface="华文楷体" pitchFamily="2" charset="-122"/>
                          </a:rPr>
                          <m:t>𝜺</m:t>
                        </m:r>
                      </m:e>
                      <m:sub>
                        <m:r>
                          <a:rPr lang="en-US" altLang="zh-CN" sz="2700" b="1" i="1" smtClean="0">
                            <a:latin typeface="Cambria Math"/>
                            <a:ea typeface="华文楷体" pitchFamily="2" charset="-122"/>
                          </a:rPr>
                          <m:t>𝒊𝑶𝑨</m:t>
                        </m:r>
                      </m:sub>
                    </m:sSub>
                    <m:r>
                      <a:rPr lang="en-US" altLang="zh-CN" sz="2700" b="1" i="1" smtClean="0">
                        <a:latin typeface="Cambria Math"/>
                        <a:ea typeface="华文楷体" pitchFamily="2" charset="-122"/>
                      </a:rPr>
                      <m:t>+</m:t>
                    </m:r>
                    <m:sSub>
                      <m:sSubPr>
                        <m:ctrlPr>
                          <a:rPr lang="en-US" altLang="zh-CN" sz="2700" b="1" i="1" smtClean="0">
                            <a:latin typeface="Cambria Math"/>
                            <a:ea typeface="华文楷体" pitchFamily="2" charset="-122"/>
                          </a:rPr>
                        </m:ctrlPr>
                      </m:sSubPr>
                      <m:e>
                        <m:r>
                          <a:rPr lang="zh-CN" altLang="en-US" sz="2700" i="1">
                            <a:latin typeface="Cambria Math"/>
                            <a:ea typeface="华文楷体" pitchFamily="2" charset="-122"/>
                          </a:rPr>
                          <m:t>𝜺</m:t>
                        </m:r>
                      </m:e>
                      <m:sub>
                        <m:r>
                          <a:rPr lang="en-US" altLang="zh-CN" sz="2700" b="1" i="1" smtClean="0">
                            <a:latin typeface="Cambria Math"/>
                            <a:ea typeface="华文楷体" pitchFamily="2" charset="-122"/>
                          </a:rPr>
                          <m:t>𝒊𝑨𝑪𝑶</m:t>
                        </m:r>
                      </m:sub>
                    </m:sSub>
                  </m:oMath>
                </a14:m>
                <a:endParaRPr lang="zh-CN" altLang="en-US" sz="2700" dirty="0" smtClean="0">
                  <a:ea typeface="华文楷体" pitchFamily="2" charset="-122"/>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251520" y="4797154"/>
                <a:ext cx="8892480" cy="923330"/>
              </a:xfrm>
              <a:prstGeom prst="rect">
                <a:avLst/>
              </a:prstGeom>
              <a:blipFill rotWithShape="1">
                <a:blip r:embed="rId12"/>
                <a:stretch>
                  <a:fillRect l="-1234" t="-7285"/>
                </a:stretch>
              </a:blipFill>
            </p:spPr>
            <p:txBody>
              <a:bodyPr/>
              <a:lstStyle/>
              <a:p>
                <a:r>
                  <a:rPr lang="zh-CN" altLang="en-US">
                    <a:noFill/>
                  </a:rPr>
                  <a:t> </a:t>
                </a:r>
              </a:p>
            </p:txBody>
          </p:sp>
        </mc:Fallback>
      </mc:AlternateContent>
      <p:sp>
        <p:nvSpPr>
          <p:cNvPr id="147" name="TextBox 146"/>
          <p:cNvSpPr txBox="1"/>
          <p:nvPr/>
        </p:nvSpPr>
        <p:spPr>
          <a:xfrm>
            <a:off x="1041419" y="4208106"/>
            <a:ext cx="3647152" cy="507831"/>
          </a:xfrm>
          <a:prstGeom prst="rect">
            <a:avLst/>
          </a:prstGeom>
          <a:noFill/>
        </p:spPr>
        <p:txBody>
          <a:bodyPr wrap="none" rtlCol="0">
            <a:spAutoFit/>
          </a:bodyPr>
          <a:lstStyle/>
          <a:p>
            <a:r>
              <a:rPr lang="zh-CN" altLang="en-US" sz="2700" dirty="0" smtClean="0">
                <a:ea typeface="华文楷体" pitchFamily="2" charset="-122"/>
              </a:rPr>
              <a:t>方向可由洛伦兹力判断</a:t>
            </a:r>
          </a:p>
        </p:txBody>
      </p:sp>
      <mc:AlternateContent xmlns:mc="http://schemas.openxmlformats.org/markup-compatibility/2006" xmlns:a14="http://schemas.microsoft.com/office/drawing/2010/main">
        <mc:Choice Requires="a14">
          <p:sp>
            <p:nvSpPr>
              <p:cNvPr id="148" name="TextBox 147"/>
              <p:cNvSpPr txBox="1"/>
              <p:nvPr/>
            </p:nvSpPr>
            <p:spPr>
              <a:xfrm>
                <a:off x="2843808" y="5197522"/>
                <a:ext cx="83227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itchFamily="2" charset="-122"/>
                        </a:rPr>
                        <m:t>=</m:t>
                      </m:r>
                      <m:r>
                        <a:rPr lang="en-US" altLang="zh-CN" sz="2700" b="1" i="1" smtClean="0">
                          <a:latin typeface="Cambria Math"/>
                          <a:ea typeface="华文楷体" pitchFamily="2" charset="-122"/>
                        </a:rPr>
                        <m:t>𝟎</m:t>
                      </m:r>
                    </m:oMath>
                  </m:oMathPara>
                </a14:m>
                <a:endParaRPr lang="zh-CN" altLang="en-US" sz="2700" dirty="0" smtClean="0">
                  <a:ea typeface="华文楷体" pitchFamily="2" charset="-122"/>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2843808" y="5197522"/>
                <a:ext cx="832279" cy="507831"/>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1488626" y="5517232"/>
                <a:ext cx="5315622" cy="933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itchFamily="2" charset="-122"/>
                            </a:rPr>
                          </m:ctrlPr>
                        </m:sSubPr>
                        <m:e>
                          <m:r>
                            <a:rPr lang="zh-CN" altLang="en-US" sz="2700" i="1" smtClean="0">
                              <a:latin typeface="Cambria Math"/>
                              <a:ea typeface="华文楷体" pitchFamily="2" charset="-122"/>
                            </a:rPr>
                            <m:t>𝜺</m:t>
                          </m:r>
                        </m:e>
                        <m:sub>
                          <m:r>
                            <a:rPr lang="en-US" altLang="zh-CN" sz="2700" b="1" i="1" smtClean="0">
                              <a:latin typeface="Cambria Math"/>
                              <a:ea typeface="华文楷体" pitchFamily="2" charset="-122"/>
                            </a:rPr>
                            <m:t>𝒊𝑶𝑪𝑨</m:t>
                          </m:r>
                        </m:sub>
                      </m:sSub>
                      <m:r>
                        <a:rPr lang="en-US" altLang="zh-CN" sz="2700" b="1" i="1" smtClean="0">
                          <a:latin typeface="Cambria Math"/>
                          <a:ea typeface="华文楷体" pitchFamily="2" charset="-122"/>
                        </a:rPr>
                        <m:t>=−</m:t>
                      </m:r>
                      <m:sSub>
                        <m:sSubPr>
                          <m:ctrlPr>
                            <a:rPr lang="en-US" altLang="zh-CN" sz="2700" i="1">
                              <a:latin typeface="Cambria Math"/>
                              <a:ea typeface="华文楷体" pitchFamily="2" charset="-122"/>
                            </a:rPr>
                          </m:ctrlPr>
                        </m:sSubPr>
                        <m:e>
                          <m:r>
                            <a:rPr lang="zh-CN" altLang="en-US" sz="2700" i="1">
                              <a:latin typeface="Cambria Math"/>
                              <a:ea typeface="华文楷体" pitchFamily="2" charset="-122"/>
                            </a:rPr>
                            <m:t>𝜺</m:t>
                          </m:r>
                        </m:e>
                        <m:sub>
                          <m:r>
                            <a:rPr lang="en-US" altLang="zh-CN" sz="2700" i="1">
                              <a:latin typeface="Cambria Math"/>
                              <a:ea typeface="华文楷体" pitchFamily="2" charset="-122"/>
                            </a:rPr>
                            <m:t>𝒊𝑨𝑪𝑶</m:t>
                          </m:r>
                        </m:sub>
                      </m:sSub>
                      <m:r>
                        <a:rPr lang="en-US" altLang="zh-CN" sz="2700" b="1" i="1" smtClean="0">
                          <a:latin typeface="Cambria Math"/>
                          <a:ea typeface="华文楷体" pitchFamily="2" charset="-122"/>
                        </a:rPr>
                        <m:t>=</m:t>
                      </m:r>
                      <m:sSub>
                        <m:sSubPr>
                          <m:ctrlPr>
                            <a:rPr lang="en-US" altLang="zh-CN" sz="2700" b="1" i="1" smtClean="0">
                              <a:latin typeface="Cambria Math"/>
                              <a:ea typeface="华文楷体" pitchFamily="2" charset="-122"/>
                            </a:rPr>
                          </m:ctrlPr>
                        </m:sSubPr>
                        <m:e>
                          <m:r>
                            <a:rPr lang="zh-CN" altLang="en-US" sz="2700" b="1" i="1" smtClean="0">
                              <a:latin typeface="Cambria Math"/>
                              <a:ea typeface="华文楷体" pitchFamily="2" charset="-122"/>
                            </a:rPr>
                            <m:t>𝜺</m:t>
                          </m:r>
                        </m:e>
                        <m:sub>
                          <m:r>
                            <a:rPr lang="en-US" altLang="zh-CN" sz="2700" b="1" i="1" smtClean="0">
                              <a:latin typeface="Cambria Math"/>
                              <a:ea typeface="华文楷体" pitchFamily="2" charset="-122"/>
                            </a:rPr>
                            <m:t>𝒊𝑶𝑨</m:t>
                          </m:r>
                        </m:sub>
                      </m:sSub>
                      <m:r>
                        <a:rPr lang="en-US" altLang="zh-CN" sz="2700" b="1" i="1" smtClean="0">
                          <a:latin typeface="Cambria Math"/>
                          <a:ea typeface="华文楷体" pitchFamily="2" charset="-122"/>
                        </a:rPr>
                        <m:t>=−</m:t>
                      </m:r>
                      <m:f>
                        <m:fPr>
                          <m:ctrlPr>
                            <a:rPr lang="en-US" altLang="zh-CN" sz="2700" i="1">
                              <a:latin typeface="Cambria Math"/>
                              <a:ea typeface="华文楷体" pitchFamily="2" charset="-122"/>
                            </a:rPr>
                          </m:ctrlPr>
                        </m:fPr>
                        <m:num>
                          <m:r>
                            <a:rPr lang="en-US" altLang="zh-CN" sz="2700" i="1">
                              <a:latin typeface="Cambria Math"/>
                              <a:ea typeface="华文楷体" pitchFamily="2" charset="-122"/>
                            </a:rPr>
                            <m:t>𝑩</m:t>
                          </m:r>
                          <m:sSup>
                            <m:sSupPr>
                              <m:ctrlPr>
                                <a:rPr lang="en-US" altLang="zh-CN" sz="2700" i="1">
                                  <a:latin typeface="Cambria Math"/>
                                  <a:ea typeface="华文楷体" pitchFamily="2" charset="-122"/>
                                </a:rPr>
                              </m:ctrlPr>
                            </m:sSupPr>
                            <m:e>
                              <m:r>
                                <a:rPr lang="en-US" altLang="zh-CN" sz="2700" i="1">
                                  <a:latin typeface="Cambria Math"/>
                                  <a:ea typeface="华文楷体" pitchFamily="2" charset="-122"/>
                                </a:rPr>
                                <m:t>𝑳</m:t>
                              </m:r>
                            </m:e>
                            <m:sup>
                              <m:r>
                                <a:rPr lang="en-US" altLang="zh-CN" sz="2700" i="1">
                                  <a:latin typeface="Cambria Math"/>
                                  <a:ea typeface="华文楷体" pitchFamily="2" charset="-122"/>
                                </a:rPr>
                                <m:t>𝟐</m:t>
                              </m:r>
                            </m:sup>
                          </m:sSup>
                          <m:r>
                            <a:rPr lang="zh-CN" altLang="en-US" sz="2700" i="1">
                              <a:latin typeface="Cambria Math"/>
                              <a:ea typeface="华文楷体" pitchFamily="2" charset="-122"/>
                            </a:rPr>
                            <m:t>𝝎</m:t>
                          </m:r>
                        </m:num>
                        <m:den>
                          <m:r>
                            <a:rPr lang="en-US" altLang="zh-CN" sz="2700" i="1">
                              <a:latin typeface="Cambria Math"/>
                              <a:ea typeface="华文楷体" pitchFamily="2" charset="-122"/>
                            </a:rPr>
                            <m:t>𝟐</m:t>
                          </m:r>
                        </m:den>
                      </m:f>
                    </m:oMath>
                  </m:oMathPara>
                </a14:m>
                <a:endParaRPr lang="zh-CN" altLang="en-US" sz="2700" dirty="0" smtClean="0">
                  <a:ea typeface="华文楷体" pitchFamily="2" charset="-122"/>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1488626" y="5517232"/>
                <a:ext cx="5315622" cy="933974"/>
              </a:xfrm>
              <a:prstGeom prst="rect">
                <a:avLst/>
              </a:prstGeom>
              <a:blipFill rotWithShape="1">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13513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41" grpId="0"/>
      <p:bldP spid="142" grpId="0"/>
      <p:bldP spid="144" grpId="0"/>
      <p:bldP spid="145" grpId="0"/>
      <p:bldP spid="146" grpId="0"/>
      <p:bldP spid="147" grpId="0"/>
      <p:bldP spid="148" grpId="0"/>
      <p:bldP spid="1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0"/>
          </p:nvPr>
        </p:nvSpPr>
        <p:spPr/>
        <p:txBody>
          <a:bodyPr/>
          <a:lstStyle/>
          <a:p>
            <a:pPr>
              <a:defRPr/>
            </a:pPr>
            <a:fld id="{EDCAAD64-3B0B-4391-B88A-CCF5BC1FF456}" type="slidenum">
              <a:rPr lang="zh-CN" altLang="en-US">
                <a:solidFill>
                  <a:srgbClr val="FFFFCC">
                    <a:lumMod val="75000"/>
                  </a:srgbClr>
                </a:solidFill>
              </a:rPr>
              <a:pPr>
                <a:defRPr/>
              </a:pPr>
              <a:t>32</a:t>
            </a:fld>
            <a:endParaRPr lang="en-US" altLang="zh-CN">
              <a:solidFill>
                <a:srgbClr val="FFFFCC">
                  <a:lumMod val="75000"/>
                </a:srgbClr>
              </a:solidFill>
            </a:endParaRPr>
          </a:p>
        </p:txBody>
      </p:sp>
      <p:sp>
        <p:nvSpPr>
          <p:cNvPr id="5123" name="Text Box 2"/>
          <p:cNvSpPr txBox="1">
            <a:spLocks noChangeArrowheads="1"/>
          </p:cNvSpPr>
          <p:nvPr/>
        </p:nvSpPr>
        <p:spPr bwMode="auto">
          <a:xfrm>
            <a:off x="341313" y="665163"/>
            <a:ext cx="506888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15000"/>
              </a:lnSpc>
            </a:pPr>
            <a:r>
              <a:rPr kumimoji="1" lang="zh-CN" altLang="en-US">
                <a:solidFill>
                  <a:srgbClr val="CC0000"/>
                </a:solidFill>
                <a:latin typeface="Times New Roman" pitchFamily="18" charset="0"/>
                <a:cs typeface="Times New Roman" pitchFamily="18" charset="0"/>
              </a:rPr>
              <a:t>例</a:t>
            </a:r>
            <a:r>
              <a:rPr kumimoji="1" lang="en-US" altLang="zh-CN">
                <a:solidFill>
                  <a:srgbClr val="CC0000"/>
                </a:solidFill>
                <a:latin typeface="Times New Roman" pitchFamily="18" charset="0"/>
                <a:ea typeface="黑体" pitchFamily="2" charset="-122"/>
                <a:cs typeface="Times New Roman" pitchFamily="18" charset="0"/>
              </a:rPr>
              <a:t>11.4</a:t>
            </a:r>
            <a:r>
              <a:rPr kumimoji="1" lang="en-US" altLang="zh-CN">
                <a:latin typeface="Times New Roman" pitchFamily="18" charset="0"/>
                <a:ea typeface="黑体" pitchFamily="2" charset="-122"/>
                <a:cs typeface="Times New Roman" pitchFamily="18" charset="0"/>
              </a:rPr>
              <a:t>    </a:t>
            </a:r>
            <a:r>
              <a:rPr kumimoji="1" lang="zh-CN" altLang="en-US">
                <a:latin typeface="Times New Roman" pitchFamily="18" charset="0"/>
                <a:cs typeface="Times New Roman" pitchFamily="18" charset="0"/>
              </a:rPr>
              <a:t>电流为</a:t>
            </a:r>
            <a:r>
              <a:rPr kumimoji="1" lang="en-US" altLang="zh-CN" i="1">
                <a:latin typeface="Times New Roman" pitchFamily="18" charset="0"/>
                <a:ea typeface="黑体" pitchFamily="2" charset="-122"/>
                <a:cs typeface="Times New Roman" pitchFamily="18" charset="0"/>
              </a:rPr>
              <a:t>I</a:t>
            </a:r>
            <a:r>
              <a:rPr kumimoji="1" lang="zh-CN" altLang="en-US">
                <a:latin typeface="Times New Roman" pitchFamily="18" charset="0"/>
                <a:cs typeface="Times New Roman" pitchFamily="18" charset="0"/>
              </a:rPr>
              <a:t>的长直载流导线近旁有一与之共面的导体</a:t>
            </a:r>
            <a:r>
              <a:rPr kumimoji="1" lang="en-US" altLang="zh-CN" i="1">
                <a:latin typeface="Times New Roman" pitchFamily="18" charset="0"/>
                <a:ea typeface="黑体" pitchFamily="2" charset="-122"/>
              </a:rPr>
              <a:t>ab</a:t>
            </a:r>
            <a:r>
              <a:rPr kumimoji="1" lang="zh-CN" altLang="en-US">
                <a:latin typeface="Times New Roman" pitchFamily="18" charset="0"/>
                <a:ea typeface="黑体" pitchFamily="2" charset="-122"/>
              </a:rPr>
              <a:t>，</a:t>
            </a:r>
            <a:r>
              <a:rPr kumimoji="1" lang="zh-CN" altLang="en-US">
                <a:latin typeface="Times New Roman" pitchFamily="18" charset="0"/>
                <a:cs typeface="Times New Roman" pitchFamily="18" charset="0"/>
              </a:rPr>
              <a:t>长为</a:t>
            </a:r>
            <a:r>
              <a:rPr kumimoji="1" lang="en-US" altLang="zh-CN" i="1">
                <a:latin typeface="Times New Roman" pitchFamily="18" charset="0"/>
                <a:ea typeface="黑体" pitchFamily="2" charset="-122"/>
              </a:rPr>
              <a:t>l</a:t>
            </a:r>
            <a:r>
              <a:rPr kumimoji="1" lang="en-US" altLang="zh-CN">
                <a:latin typeface="Times New Roman" pitchFamily="18" charset="0"/>
                <a:cs typeface="Times New Roman" pitchFamily="18" charset="0"/>
              </a:rPr>
              <a:t>.</a:t>
            </a:r>
            <a:r>
              <a:rPr kumimoji="1" lang="zh-CN" altLang="en-US">
                <a:latin typeface="Times New Roman" pitchFamily="18" charset="0"/>
                <a:cs typeface="Times New Roman" pitchFamily="18" charset="0"/>
              </a:rPr>
              <a:t>设导体的</a:t>
            </a:r>
            <a:r>
              <a:rPr kumimoji="1" lang="en-US" altLang="zh-CN" i="1">
                <a:latin typeface="Times New Roman" pitchFamily="18" charset="0"/>
                <a:ea typeface="黑体" pitchFamily="2" charset="-122"/>
              </a:rPr>
              <a:t>a</a:t>
            </a:r>
            <a:r>
              <a:rPr kumimoji="1" lang="zh-CN" altLang="en-US">
                <a:latin typeface="Times New Roman" pitchFamily="18" charset="0"/>
                <a:cs typeface="Times New Roman" pitchFamily="18" charset="0"/>
              </a:rPr>
              <a:t>端与长导线相距为</a:t>
            </a:r>
            <a:r>
              <a:rPr kumimoji="1" lang="en-US" altLang="zh-CN" i="1">
                <a:latin typeface="Times New Roman" pitchFamily="18" charset="0"/>
                <a:ea typeface="黑体" pitchFamily="2" charset="-122"/>
              </a:rPr>
              <a:t>d</a:t>
            </a:r>
            <a:r>
              <a:rPr kumimoji="1" lang="zh-CN" altLang="en-US">
                <a:latin typeface="Times New Roman" pitchFamily="18" charset="0"/>
                <a:cs typeface="Times New Roman" pitchFamily="18" charset="0"/>
              </a:rPr>
              <a:t>，</a:t>
            </a:r>
            <a:r>
              <a:rPr kumimoji="1" lang="en-US" altLang="zh-CN" i="1">
                <a:latin typeface="Times New Roman" pitchFamily="18" charset="0"/>
                <a:ea typeface="黑体" pitchFamily="2" charset="-122"/>
              </a:rPr>
              <a:t>ab</a:t>
            </a:r>
            <a:r>
              <a:rPr kumimoji="1" lang="zh-CN" altLang="en-US">
                <a:latin typeface="Times New Roman" pitchFamily="18" charset="0"/>
                <a:cs typeface="Times New Roman" pitchFamily="18" charset="0"/>
              </a:rPr>
              <a:t>延长线与长导线的夹角为</a:t>
            </a:r>
            <a:r>
              <a:rPr kumimoji="1" lang="en-US" altLang="zh-CN" i="1">
                <a:latin typeface="Times New Roman" pitchFamily="18" charset="0"/>
                <a:ea typeface="黑体" pitchFamily="2" charset="-122"/>
              </a:rPr>
              <a:t>θ</a:t>
            </a:r>
            <a:r>
              <a:rPr kumimoji="1" lang="zh-CN" altLang="en-US">
                <a:latin typeface="Times New Roman" pitchFamily="18" charset="0"/>
                <a:ea typeface="黑体" pitchFamily="2" charset="-122"/>
              </a:rPr>
              <a:t>，</a:t>
            </a:r>
            <a:r>
              <a:rPr kumimoji="1" lang="zh-CN" altLang="en-US">
                <a:latin typeface="Times New Roman" pitchFamily="18" charset="0"/>
                <a:cs typeface="Times New Roman" pitchFamily="18" charset="0"/>
              </a:rPr>
              <a:t>如图所示</a:t>
            </a:r>
            <a:r>
              <a:rPr kumimoji="1" lang="en-US" altLang="zh-CN">
                <a:latin typeface="Times New Roman" pitchFamily="18" charset="0"/>
                <a:cs typeface="Times New Roman" pitchFamily="18" charset="0"/>
              </a:rPr>
              <a:t>.</a:t>
            </a:r>
            <a:r>
              <a:rPr kumimoji="1" lang="zh-CN" altLang="en-US">
                <a:latin typeface="Times New Roman" pitchFamily="18" charset="0"/>
                <a:cs typeface="Times New Roman" pitchFamily="18" charset="0"/>
              </a:rPr>
              <a:t>导体</a:t>
            </a:r>
            <a:r>
              <a:rPr kumimoji="1" lang="en-US" altLang="zh-CN" i="1">
                <a:latin typeface="Times New Roman" pitchFamily="18" charset="0"/>
                <a:ea typeface="黑体" pitchFamily="2" charset="-122"/>
              </a:rPr>
              <a:t>ab</a:t>
            </a:r>
            <a:r>
              <a:rPr kumimoji="1" lang="zh-CN" altLang="en-US">
                <a:latin typeface="Times New Roman" pitchFamily="18" charset="0"/>
                <a:cs typeface="Times New Roman" pitchFamily="18" charset="0"/>
              </a:rPr>
              <a:t>以匀速度</a:t>
            </a:r>
            <a:r>
              <a:rPr kumimoji="1" lang="zh-CN" altLang="en-US">
                <a:latin typeface="Times New Roman" pitchFamily="18" charset="0"/>
                <a:ea typeface="黑体" pitchFamily="2" charset="-122"/>
              </a:rPr>
              <a:t> </a:t>
            </a:r>
            <a:r>
              <a:rPr kumimoji="1" lang="en-US" altLang="zh-CN" i="1">
                <a:latin typeface="Book Antiqua" pitchFamily="18" charset="0"/>
                <a:ea typeface="黑体" pitchFamily="2" charset="-122"/>
              </a:rPr>
              <a:t>v</a:t>
            </a:r>
            <a:r>
              <a:rPr kumimoji="1" lang="zh-CN" altLang="en-US">
                <a:latin typeface="Times New Roman" pitchFamily="18" charset="0"/>
                <a:cs typeface="Times New Roman" pitchFamily="18" charset="0"/>
              </a:rPr>
              <a:t>沿电流方向平移</a:t>
            </a:r>
            <a:r>
              <a:rPr kumimoji="1" lang="en-US" altLang="zh-CN">
                <a:latin typeface="Times New Roman" pitchFamily="18" charset="0"/>
                <a:cs typeface="Times New Roman" pitchFamily="18" charset="0"/>
              </a:rPr>
              <a:t>.</a:t>
            </a:r>
            <a:r>
              <a:rPr kumimoji="1" lang="zh-CN" altLang="en-US">
                <a:latin typeface="Times New Roman" pitchFamily="18" charset="0"/>
                <a:cs typeface="Times New Roman" pitchFamily="18" charset="0"/>
              </a:rPr>
              <a:t>试求</a:t>
            </a:r>
            <a:r>
              <a:rPr kumimoji="1" lang="en-US" altLang="zh-CN" i="1">
                <a:latin typeface="Times New Roman" pitchFamily="18" charset="0"/>
                <a:ea typeface="黑体" pitchFamily="2" charset="-122"/>
              </a:rPr>
              <a:t>ab</a:t>
            </a:r>
            <a:r>
              <a:rPr kumimoji="1" lang="zh-CN" altLang="en-US">
                <a:latin typeface="Times New Roman" pitchFamily="18" charset="0"/>
                <a:cs typeface="Times New Roman" pitchFamily="18" charset="0"/>
              </a:rPr>
              <a:t>上的感应电动势</a:t>
            </a:r>
            <a:r>
              <a:rPr kumimoji="1" lang="en-US" altLang="zh-CN">
                <a:latin typeface="Times New Roman" pitchFamily="18" charset="0"/>
                <a:cs typeface="Times New Roman" pitchFamily="18" charset="0"/>
              </a:rPr>
              <a:t>.</a:t>
            </a:r>
          </a:p>
        </p:txBody>
      </p:sp>
      <p:sp>
        <p:nvSpPr>
          <p:cNvPr id="183303" name="Text Box 7"/>
          <p:cNvSpPr txBox="1">
            <a:spLocks noChangeArrowheads="1"/>
          </p:cNvSpPr>
          <p:nvPr/>
        </p:nvSpPr>
        <p:spPr bwMode="auto">
          <a:xfrm>
            <a:off x="385763" y="4313238"/>
            <a:ext cx="82359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10000"/>
              </a:lnSpc>
            </a:pPr>
            <a:r>
              <a:rPr kumimoji="1" lang="zh-CN" altLang="zh-CN">
                <a:solidFill>
                  <a:srgbClr val="FF0000"/>
                </a:solidFill>
                <a:latin typeface="Times New Roman" pitchFamily="18" charset="0"/>
                <a:cs typeface="Times New Roman" pitchFamily="18" charset="0"/>
              </a:rPr>
              <a:t>解</a:t>
            </a:r>
            <a:r>
              <a:rPr kumimoji="1" lang="zh-CN" altLang="zh-CN">
                <a:latin typeface="Times New Roman" pitchFamily="18" charset="0"/>
                <a:cs typeface="Times New Roman" pitchFamily="18" charset="0"/>
              </a:rPr>
              <a:t>　在</a:t>
            </a:r>
            <a:r>
              <a:rPr kumimoji="1" lang="en-US" altLang="zh-CN" i="1">
                <a:latin typeface="Times New Roman" pitchFamily="18" charset="0"/>
                <a:ea typeface="黑体" pitchFamily="2" charset="-122"/>
                <a:cs typeface="Times New Roman" pitchFamily="18" charset="0"/>
              </a:rPr>
              <a:t>ab</a:t>
            </a:r>
            <a:r>
              <a:rPr kumimoji="1" lang="zh-CN" altLang="en-US">
                <a:latin typeface="Times New Roman" pitchFamily="18" charset="0"/>
                <a:cs typeface="Times New Roman" pitchFamily="18" charset="0"/>
              </a:rPr>
              <a:t>上取一线元</a:t>
            </a:r>
            <a:r>
              <a:rPr kumimoji="1" lang="en-US" altLang="zh-CN">
                <a:latin typeface="Times New Roman" pitchFamily="18" charset="0"/>
                <a:ea typeface="黑体" pitchFamily="2" charset="-122"/>
              </a:rPr>
              <a:t>d</a:t>
            </a:r>
            <a:r>
              <a:rPr kumimoji="1" lang="en-US" altLang="zh-CN" i="1">
                <a:latin typeface="Times New Roman" pitchFamily="18" charset="0"/>
                <a:ea typeface="黑体" pitchFamily="2" charset="-122"/>
              </a:rPr>
              <a:t>l</a:t>
            </a:r>
            <a:r>
              <a:rPr kumimoji="1" lang="zh-CN" altLang="en-US">
                <a:latin typeface="Times New Roman" pitchFamily="18" charset="0"/>
                <a:cs typeface="Times New Roman" pitchFamily="18" charset="0"/>
              </a:rPr>
              <a:t>，它与长直导线的距离为</a:t>
            </a:r>
            <a:r>
              <a:rPr kumimoji="1" lang="en-US" altLang="zh-CN" i="1">
                <a:latin typeface="Times New Roman" pitchFamily="18" charset="0"/>
                <a:ea typeface="黑体" pitchFamily="2" charset="-122"/>
              </a:rPr>
              <a:t>r</a:t>
            </a:r>
            <a:r>
              <a:rPr kumimoji="1" lang="zh-CN" altLang="en-US">
                <a:latin typeface="Times New Roman" pitchFamily="18" charset="0"/>
                <a:ea typeface="黑体" pitchFamily="2" charset="-122"/>
              </a:rPr>
              <a:t>，</a:t>
            </a:r>
            <a:r>
              <a:rPr kumimoji="1" lang="zh-CN" altLang="en-US">
                <a:latin typeface="Times New Roman" pitchFamily="18" charset="0"/>
                <a:cs typeface="Times New Roman" pitchFamily="18" charset="0"/>
              </a:rPr>
              <a:t>则该处磁场方向垂直向里</a:t>
            </a:r>
            <a:endParaRPr kumimoji="1" lang="en-US" altLang="zh-CN">
              <a:latin typeface="Times New Roman" pitchFamily="18" charset="0"/>
              <a:ea typeface="黑体" pitchFamily="2" charset="-122"/>
            </a:endParaRPr>
          </a:p>
        </p:txBody>
      </p:sp>
      <p:graphicFrame>
        <p:nvGraphicFramePr>
          <p:cNvPr id="183304" name="Object 8"/>
          <p:cNvGraphicFramePr>
            <a:graphicFrameLocks noChangeAspect="1"/>
          </p:cNvGraphicFramePr>
          <p:nvPr/>
        </p:nvGraphicFramePr>
        <p:xfrm>
          <a:off x="2895600" y="5372100"/>
          <a:ext cx="1600200" cy="1066800"/>
        </p:xfrm>
        <a:graphic>
          <a:graphicData uri="http://schemas.openxmlformats.org/presentationml/2006/ole">
            <mc:AlternateContent xmlns:mc="http://schemas.openxmlformats.org/markup-compatibility/2006">
              <mc:Choice xmlns:v="urn:schemas-microsoft-com:vml" Requires="v">
                <p:oleObj spid="_x0000_s17564" name="Equation" r:id="rId3" imgW="571252" imgH="393529" progId="Equation.DSMT4">
                  <p:embed/>
                </p:oleObj>
              </mc:Choice>
              <mc:Fallback>
                <p:oleObj name="Equation" r:id="rId3" imgW="571252"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372100"/>
                        <a:ext cx="1600200" cy="1066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6" name="Object 10"/>
          <p:cNvGraphicFramePr>
            <a:graphicFrameLocks noChangeAspect="1"/>
          </p:cNvGraphicFramePr>
          <p:nvPr/>
        </p:nvGraphicFramePr>
        <p:xfrm>
          <a:off x="5181600" y="5372100"/>
          <a:ext cx="1752600" cy="1052513"/>
        </p:xfrm>
        <a:graphic>
          <a:graphicData uri="http://schemas.openxmlformats.org/presentationml/2006/ole">
            <mc:AlternateContent xmlns:mc="http://schemas.openxmlformats.org/markup-compatibility/2006">
              <mc:Choice xmlns:v="urn:schemas-microsoft-com:vml" Requires="v">
                <p:oleObj spid="_x0000_s17565" name="Equation" r:id="rId5" imgW="634680" imgH="393480" progId="Equation.DSMT4">
                  <p:embed/>
                </p:oleObj>
              </mc:Choice>
              <mc:Fallback>
                <p:oleObj name="Equation" r:id="rId5" imgW="6346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372100"/>
                        <a:ext cx="1752600" cy="10525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11" descr="10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857250"/>
            <a:ext cx="3276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5809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blinds(horizontal)">
                                      <p:cBhvr>
                                        <p:cTn id="7" dur="500"/>
                                        <p:tgtEl>
                                          <p:spTgt spid="183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304"/>
                                        </p:tgtEl>
                                        <p:attrNameLst>
                                          <p:attrName>style.visibility</p:attrName>
                                        </p:attrNameLst>
                                      </p:cBhvr>
                                      <p:to>
                                        <p:strVal val="visible"/>
                                      </p:to>
                                    </p:set>
                                    <p:animEffect transition="in" filter="box(in)">
                                      <p:cBhvr>
                                        <p:cTn id="12" dur="500"/>
                                        <p:tgtEl>
                                          <p:spTgt spid="183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83306"/>
                                        </p:tgtEl>
                                        <p:attrNameLst>
                                          <p:attrName>style.visibility</p:attrName>
                                        </p:attrNameLst>
                                      </p:cBhvr>
                                      <p:to>
                                        <p:strVal val="visible"/>
                                      </p:to>
                                    </p:set>
                                    <p:animEffect transition="in" filter="box(out)">
                                      <p:cBhvr>
                                        <p:cTn id="17" dur="5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1C9925C4-C329-4BFA-AEE6-C774B36090DD}" type="slidenum">
              <a:rPr lang="zh-CN" altLang="en-US">
                <a:solidFill>
                  <a:srgbClr val="FFFFCC">
                    <a:lumMod val="75000"/>
                  </a:srgbClr>
                </a:solidFill>
              </a:rPr>
              <a:pPr>
                <a:defRPr/>
              </a:pPr>
              <a:t>33</a:t>
            </a:fld>
            <a:endParaRPr lang="en-US" altLang="zh-CN">
              <a:solidFill>
                <a:srgbClr val="FFFFCC">
                  <a:lumMod val="75000"/>
                </a:srgbClr>
              </a:solidFill>
            </a:endParaRPr>
          </a:p>
        </p:txBody>
      </p:sp>
      <p:graphicFrame>
        <p:nvGraphicFramePr>
          <p:cNvPr id="6147" name="Object 2"/>
          <p:cNvGraphicFramePr>
            <a:graphicFrameLocks noChangeAspect="1"/>
          </p:cNvGraphicFramePr>
          <p:nvPr/>
        </p:nvGraphicFramePr>
        <p:xfrm>
          <a:off x="287338" y="701675"/>
          <a:ext cx="8588375" cy="1092200"/>
        </p:xfrm>
        <a:graphic>
          <a:graphicData uri="http://schemas.openxmlformats.org/presentationml/2006/ole">
            <mc:AlternateContent xmlns:mc="http://schemas.openxmlformats.org/markup-compatibility/2006">
              <mc:Choice xmlns:v="urn:schemas-microsoft-com:vml" Requires="v">
                <p:oleObj spid="_x0000_s18819" name="Equation" r:id="rId3" imgW="2997000" imgH="393480" progId="Equation.DSMT4">
                  <p:embed/>
                </p:oleObj>
              </mc:Choice>
              <mc:Fallback>
                <p:oleObj name="Equation" r:id="rId3" imgW="29970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701675"/>
                        <a:ext cx="8588375" cy="1092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3" name="Object 3"/>
          <p:cNvGraphicFramePr>
            <a:graphicFrameLocks noChangeAspect="1"/>
          </p:cNvGraphicFramePr>
          <p:nvPr/>
        </p:nvGraphicFramePr>
        <p:xfrm>
          <a:off x="881063" y="1884363"/>
          <a:ext cx="5956300" cy="1109662"/>
        </p:xfrm>
        <a:graphic>
          <a:graphicData uri="http://schemas.openxmlformats.org/presentationml/2006/ole">
            <mc:AlternateContent xmlns:mc="http://schemas.openxmlformats.org/markup-compatibility/2006">
              <mc:Choice xmlns:v="urn:schemas-microsoft-com:vml" Requires="v">
                <p:oleObj spid="_x0000_s18820" name="Equation" r:id="rId5" imgW="2044700" imgH="393700" progId="Equation.DSMT4">
                  <p:embed/>
                </p:oleObj>
              </mc:Choice>
              <mc:Fallback>
                <p:oleObj name="Equation" r:id="rId5" imgW="20447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3" y="1884363"/>
                        <a:ext cx="5956300" cy="11096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935038" y="3098800"/>
          <a:ext cx="3894137" cy="1092200"/>
        </p:xfrm>
        <a:graphic>
          <a:graphicData uri="http://schemas.openxmlformats.org/presentationml/2006/ole">
            <mc:AlternateContent xmlns:mc="http://schemas.openxmlformats.org/markup-compatibility/2006">
              <mc:Choice xmlns:v="urn:schemas-microsoft-com:vml" Requires="v">
                <p:oleObj spid="_x0000_s18821" name="Equation" r:id="rId7" imgW="1358310" imgH="393529" progId="Equation.DSMT4">
                  <p:embed/>
                </p:oleObj>
              </mc:Choice>
              <mc:Fallback>
                <p:oleObj name="Equation" r:id="rId7" imgW="135831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038" y="3098800"/>
                        <a:ext cx="3894137" cy="1092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332" name="Group 12"/>
          <p:cNvGrpSpPr>
            <a:grpSpLocks/>
          </p:cNvGrpSpPr>
          <p:nvPr/>
        </p:nvGrpSpPr>
        <p:grpSpPr bwMode="auto">
          <a:xfrm>
            <a:off x="400050" y="4343400"/>
            <a:ext cx="6305550" cy="690563"/>
            <a:chOff x="252" y="2736"/>
            <a:chExt cx="3972" cy="435"/>
          </a:xfrm>
        </p:grpSpPr>
        <p:sp>
          <p:nvSpPr>
            <p:cNvPr id="6154" name="Text Box 6"/>
            <p:cNvSpPr txBox="1">
              <a:spLocks noChangeArrowheads="1"/>
            </p:cNvSpPr>
            <p:nvPr/>
          </p:nvSpPr>
          <p:spPr bwMode="auto">
            <a:xfrm>
              <a:off x="1765" y="2736"/>
              <a:ext cx="2459"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40000"/>
                </a:lnSpc>
              </a:pPr>
              <a:r>
                <a:rPr kumimoji="1" lang="zh-CN" altLang="zh-CN">
                  <a:latin typeface="Times New Roman" pitchFamily="18" charset="0"/>
                </a:rPr>
                <a:t>电动势方向从</a:t>
              </a:r>
              <a:r>
                <a:rPr kumimoji="1" lang="en-US" altLang="zh-CN" i="1">
                  <a:latin typeface="Times New Roman" pitchFamily="18" charset="0"/>
                </a:rPr>
                <a:t>b</a:t>
              </a:r>
              <a:r>
                <a:rPr kumimoji="1" lang="zh-CN" altLang="en-US">
                  <a:latin typeface="Times New Roman" pitchFamily="18" charset="0"/>
                </a:rPr>
                <a:t>指向</a:t>
              </a:r>
              <a:r>
                <a:rPr kumimoji="1" lang="en-US" altLang="zh-CN" i="1">
                  <a:latin typeface="Times New Roman" pitchFamily="18" charset="0"/>
                </a:rPr>
                <a:t>a</a:t>
              </a:r>
              <a:r>
                <a:rPr kumimoji="1" lang="en-US" altLang="zh-CN">
                  <a:latin typeface="Times New Roman" pitchFamily="18" charset="0"/>
                </a:rPr>
                <a:t>.</a:t>
              </a:r>
              <a:endParaRPr kumimoji="1" lang="zh-CN" altLang="en-US">
                <a:latin typeface="Times New Roman" pitchFamily="18" charset="0"/>
              </a:endParaRPr>
            </a:p>
          </p:txBody>
        </p:sp>
        <p:graphicFrame>
          <p:nvGraphicFramePr>
            <p:cNvPr id="6155" name="Object 8"/>
            <p:cNvGraphicFramePr>
              <a:graphicFrameLocks noChangeAspect="1"/>
            </p:cNvGraphicFramePr>
            <p:nvPr/>
          </p:nvGraphicFramePr>
          <p:xfrm>
            <a:off x="252" y="2751"/>
            <a:ext cx="1224" cy="417"/>
          </p:xfrm>
          <a:graphic>
            <a:graphicData uri="http://schemas.openxmlformats.org/presentationml/2006/ole">
              <mc:AlternateContent xmlns:mc="http://schemas.openxmlformats.org/markup-compatibility/2006">
                <mc:Choice xmlns:v="urn:schemas-microsoft-com:vml" Requires="v">
                  <p:oleObj spid="_x0000_s18822" name="Equation" r:id="rId9" imgW="647640" imgH="228600" progId="Equation.DSMT4">
                    <p:embed/>
                  </p:oleObj>
                </mc:Choice>
                <mc:Fallback>
                  <p:oleObj name="Equation" r:id="rId9" imgW="647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 y="2751"/>
                          <a:ext cx="1224" cy="41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4331" name="Group 11"/>
          <p:cNvGrpSpPr>
            <a:grpSpLocks/>
          </p:cNvGrpSpPr>
          <p:nvPr/>
        </p:nvGrpSpPr>
        <p:grpSpPr bwMode="auto">
          <a:xfrm>
            <a:off x="304800" y="5227638"/>
            <a:ext cx="6456363" cy="1096962"/>
            <a:chOff x="192" y="3197"/>
            <a:chExt cx="4067" cy="691"/>
          </a:xfrm>
        </p:grpSpPr>
        <p:graphicFrame>
          <p:nvGraphicFramePr>
            <p:cNvPr id="6152" name="Object 7"/>
            <p:cNvGraphicFramePr>
              <a:graphicFrameLocks noChangeAspect="1"/>
            </p:cNvGraphicFramePr>
            <p:nvPr/>
          </p:nvGraphicFramePr>
          <p:xfrm>
            <a:off x="1934" y="3197"/>
            <a:ext cx="2325" cy="691"/>
          </p:xfrm>
          <a:graphic>
            <a:graphicData uri="http://schemas.openxmlformats.org/presentationml/2006/ole">
              <mc:AlternateContent xmlns:mc="http://schemas.openxmlformats.org/markup-compatibility/2006">
                <mc:Choice xmlns:v="urn:schemas-microsoft-com:vml" Requires="v">
                  <p:oleObj spid="_x0000_s18823" name="Equation" r:id="rId11" imgW="1282680" imgH="393480" progId="Equation.DSMT4">
                    <p:embed/>
                  </p:oleObj>
                </mc:Choice>
                <mc:Fallback>
                  <p:oleObj name="Equation" r:id="rId11" imgW="12826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4" y="3197"/>
                          <a:ext cx="2325" cy="6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92" y="3274"/>
              <a:ext cx="1931"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40000"/>
                </a:lnSpc>
              </a:pPr>
              <a:r>
                <a:rPr kumimoji="1" lang="zh-CN" altLang="en-US">
                  <a:latin typeface="Times New Roman" pitchFamily="18" charset="0"/>
                </a:rPr>
                <a:t>当</a:t>
              </a:r>
              <a:r>
                <a:rPr kumimoji="1" lang="en-US" altLang="zh-CN" i="1">
                  <a:latin typeface="Times New Roman" pitchFamily="18" charset="0"/>
                </a:rPr>
                <a:t>θ</a:t>
              </a:r>
              <a:r>
                <a:rPr kumimoji="1" lang="zh-CN" altLang="en-US">
                  <a:latin typeface="Times New Roman" pitchFamily="18" charset="0"/>
                </a:rPr>
                <a:t>＝</a:t>
              </a:r>
              <a:r>
                <a:rPr kumimoji="1" lang="en-US" altLang="zh-CN">
                  <a:latin typeface="Times New Roman" pitchFamily="18" charset="0"/>
                </a:rPr>
                <a:t>90°</a:t>
              </a:r>
              <a:r>
                <a:rPr kumimoji="1" lang="zh-CN" altLang="en-US">
                  <a:latin typeface="Times New Roman" pitchFamily="18" charset="0"/>
                </a:rPr>
                <a:t>时</a:t>
              </a:r>
            </a:p>
          </p:txBody>
        </p:sp>
      </p:grpSp>
    </p:spTree>
    <p:extLst>
      <p:ext uri="{BB962C8B-B14F-4D97-AF65-F5344CB8AC3E}">
        <p14:creationId xmlns:p14="http://schemas.microsoft.com/office/powerpoint/2010/main" val="33633955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slide(fromBottom)">
                                      <p:cBhvr>
                                        <p:cTn id="7" dur="5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4324"/>
                                        </p:tgtEl>
                                        <p:attrNameLst>
                                          <p:attrName>style.visibility</p:attrName>
                                        </p:attrNameLst>
                                      </p:cBhvr>
                                      <p:to>
                                        <p:strVal val="visible"/>
                                      </p:to>
                                    </p:set>
                                    <p:animEffect transition="in" filter="slide(fromBottom)">
                                      <p:cBhvr>
                                        <p:cTn id="12" dur="500"/>
                                        <p:tgtEl>
                                          <p:spTgt spid="184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4332"/>
                                        </p:tgtEl>
                                        <p:attrNameLst>
                                          <p:attrName>style.visibility</p:attrName>
                                        </p:attrNameLst>
                                      </p:cBhvr>
                                      <p:to>
                                        <p:strVal val="visible"/>
                                      </p:to>
                                    </p:set>
                                    <p:animEffect transition="in" filter="slide(fromBottom)">
                                      <p:cBhvr>
                                        <p:cTn id="17" dur="500"/>
                                        <p:tgtEl>
                                          <p:spTgt spid="1843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4331"/>
                                        </p:tgtEl>
                                        <p:attrNameLst>
                                          <p:attrName>style.visibility</p:attrName>
                                        </p:attrNameLst>
                                      </p:cBhvr>
                                      <p:to>
                                        <p:strVal val="visible"/>
                                      </p:to>
                                    </p:set>
                                    <p:animEffect transition="in" filter="checkerboard(across)">
                                      <p:cBhvr>
                                        <p:cTn id="22" dur="500"/>
                                        <p:tgtEl>
                                          <p:spTgt spid="184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F2A3CAAF-4CC0-4181-A19F-D905FD5DD8F9}" type="slidenum">
              <a:rPr lang="zh-CN" altLang="en-US">
                <a:solidFill>
                  <a:srgbClr val="FFFFCC">
                    <a:lumMod val="75000"/>
                  </a:srgbClr>
                </a:solidFill>
              </a:rPr>
              <a:pPr>
                <a:defRPr/>
              </a:pPr>
              <a:t>34</a:t>
            </a:fld>
            <a:endParaRPr lang="en-US" altLang="zh-CN">
              <a:solidFill>
                <a:srgbClr val="FFFFCC">
                  <a:lumMod val="75000"/>
                </a:srgbClr>
              </a:solidFill>
            </a:endParaRPr>
          </a:p>
        </p:txBody>
      </p:sp>
      <p:sp>
        <p:nvSpPr>
          <p:cNvPr id="7171" name="Text Box 2"/>
          <p:cNvSpPr txBox="1">
            <a:spLocks noChangeArrowheads="1"/>
          </p:cNvSpPr>
          <p:nvPr/>
        </p:nvSpPr>
        <p:spPr bwMode="auto">
          <a:xfrm>
            <a:off x="107504" y="548680"/>
            <a:ext cx="3870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dirty="0">
                <a:solidFill>
                  <a:srgbClr val="CC0000"/>
                </a:solidFill>
                <a:latin typeface="Times New Roman" pitchFamily="18" charset="0"/>
              </a:rPr>
              <a:t>二、感生电动势</a:t>
            </a:r>
          </a:p>
        </p:txBody>
      </p:sp>
      <p:grpSp>
        <p:nvGrpSpPr>
          <p:cNvPr id="7172" name="Group 3"/>
          <p:cNvGrpSpPr>
            <a:grpSpLocks/>
          </p:cNvGrpSpPr>
          <p:nvPr/>
        </p:nvGrpSpPr>
        <p:grpSpPr bwMode="auto">
          <a:xfrm>
            <a:off x="381000" y="1109687"/>
            <a:ext cx="8610600" cy="519113"/>
            <a:chOff x="192" y="873"/>
            <a:chExt cx="5424" cy="327"/>
          </a:xfrm>
        </p:grpSpPr>
        <p:sp>
          <p:nvSpPr>
            <p:cNvPr id="7182" name="Text Box 4"/>
            <p:cNvSpPr txBox="1">
              <a:spLocks noChangeArrowheads="1"/>
            </p:cNvSpPr>
            <p:nvPr/>
          </p:nvSpPr>
          <p:spPr bwMode="auto">
            <a:xfrm>
              <a:off x="192" y="873"/>
              <a:ext cx="54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dirty="0">
                  <a:latin typeface="Times New Roman" pitchFamily="18" charset="0"/>
                </a:rPr>
                <a:t>          产生感生电动势的非静电场             感生电场</a:t>
              </a:r>
            </a:p>
          </p:txBody>
        </p:sp>
        <p:sp>
          <p:nvSpPr>
            <p:cNvPr id="7183" name="AutoShape 5"/>
            <p:cNvSpPr>
              <a:spLocks noChangeArrowheads="1"/>
            </p:cNvSpPr>
            <p:nvPr/>
          </p:nvSpPr>
          <p:spPr bwMode="auto">
            <a:xfrm>
              <a:off x="3648" y="960"/>
              <a:ext cx="528" cy="144"/>
            </a:xfrm>
            <a:prstGeom prst="rightArrow">
              <a:avLst>
                <a:gd name="adj1" fmla="val 50000"/>
                <a:gd name="adj2" fmla="val 91667"/>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grpSp>
      <p:grpSp>
        <p:nvGrpSpPr>
          <p:cNvPr id="173072" name="Group 16"/>
          <p:cNvGrpSpPr>
            <a:grpSpLocks/>
          </p:cNvGrpSpPr>
          <p:nvPr/>
        </p:nvGrpSpPr>
        <p:grpSpPr bwMode="auto">
          <a:xfrm>
            <a:off x="438472" y="1722636"/>
            <a:ext cx="8382000" cy="1130300"/>
            <a:chOff x="336" y="1104"/>
            <a:chExt cx="5280" cy="712"/>
          </a:xfrm>
        </p:grpSpPr>
        <p:sp>
          <p:nvSpPr>
            <p:cNvPr id="7180" name="Rectangle 7"/>
            <p:cNvSpPr>
              <a:spLocks noChangeArrowheads="1"/>
            </p:cNvSpPr>
            <p:nvPr/>
          </p:nvSpPr>
          <p:spPr bwMode="auto">
            <a:xfrm>
              <a:off x="336" y="1104"/>
              <a:ext cx="5280"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kumimoji="1" lang="zh-CN" altLang="en-US" dirty="0">
                  <a:solidFill>
                    <a:srgbClr val="CC0000"/>
                  </a:solidFill>
                </a:rPr>
                <a:t>        </a:t>
              </a:r>
              <a:r>
                <a:rPr kumimoji="1" lang="zh-CN" altLang="en-US" dirty="0" smtClean="0">
                  <a:solidFill>
                    <a:srgbClr val="CC0000"/>
                  </a:solidFill>
                </a:rPr>
                <a:t>麦克斯韦</a:t>
              </a:r>
              <a:r>
                <a:rPr kumimoji="1" lang="zh-CN" altLang="en-US" dirty="0" smtClean="0">
                  <a:solidFill>
                    <a:schemeClr val="tx1"/>
                  </a:solidFill>
                </a:rPr>
                <a:t>提出</a:t>
              </a:r>
              <a:r>
                <a:rPr kumimoji="1" lang="zh-CN" altLang="en-US" dirty="0">
                  <a:solidFill>
                    <a:schemeClr val="tx1"/>
                  </a:solidFill>
                </a:rPr>
                <a:t>： </a:t>
              </a:r>
              <a:r>
                <a:rPr kumimoji="1" lang="zh-CN" altLang="en-US" dirty="0">
                  <a:solidFill>
                    <a:srgbClr val="000000"/>
                  </a:solidFill>
                </a:rPr>
                <a:t>变化的磁场在其周围空间激发一种新的电场,这种电场叫</a:t>
              </a:r>
              <a:r>
                <a:rPr kumimoji="1" lang="zh-CN" altLang="en-US" dirty="0" smtClean="0">
                  <a:solidFill>
                    <a:srgbClr val="FF0000"/>
                  </a:solidFill>
                </a:rPr>
                <a:t>感生电场</a:t>
              </a:r>
              <a:r>
                <a:rPr kumimoji="1" lang="zh-CN" altLang="en-US" dirty="0" smtClean="0">
                  <a:solidFill>
                    <a:srgbClr val="000000"/>
                  </a:solidFill>
                </a:rPr>
                <a:t>或</a:t>
              </a:r>
              <a:r>
                <a:rPr kumimoji="1" lang="zh-CN" altLang="en-US" dirty="0" smtClean="0">
                  <a:solidFill>
                    <a:srgbClr val="FF0000"/>
                  </a:solidFill>
                </a:rPr>
                <a:t>涡旋电场</a:t>
              </a:r>
              <a:r>
                <a:rPr kumimoji="1" lang="zh-CN" altLang="en-US" dirty="0" smtClean="0">
                  <a:solidFill>
                    <a:srgbClr val="000000"/>
                  </a:solidFill>
                </a:rPr>
                <a:t>       </a:t>
              </a:r>
              <a:r>
                <a:rPr kumimoji="1" lang="zh-CN" altLang="en-US" dirty="0">
                  <a:solidFill>
                    <a:srgbClr val="000000"/>
                  </a:solidFill>
                </a:rPr>
                <a:t>.</a:t>
              </a:r>
            </a:p>
          </p:txBody>
        </p:sp>
        <p:graphicFrame>
          <p:nvGraphicFramePr>
            <p:cNvPr id="7181" name="Object 8"/>
            <p:cNvGraphicFramePr>
              <a:graphicFrameLocks noChangeAspect="1"/>
            </p:cNvGraphicFramePr>
            <p:nvPr>
              <p:extLst>
                <p:ext uri="{D42A27DB-BD31-4B8C-83A1-F6EECF244321}">
                  <p14:modId xmlns:p14="http://schemas.microsoft.com/office/powerpoint/2010/main" val="4029188455"/>
                </p:ext>
              </p:extLst>
            </p:nvPr>
          </p:nvGraphicFramePr>
          <p:xfrm>
            <a:off x="5008" y="1433"/>
            <a:ext cx="281" cy="383"/>
          </p:xfrm>
          <a:graphic>
            <a:graphicData uri="http://schemas.openxmlformats.org/presentationml/2006/ole">
              <mc:AlternateContent xmlns:mc="http://schemas.openxmlformats.org/markup-compatibility/2006">
                <mc:Choice xmlns:v="urn:schemas-microsoft-com:vml" Requires="v">
                  <p:oleObj spid="_x0000_s19910" name="Equation" r:id="rId3" imgW="177646" imgH="241091" progId="Equation.DSMT4">
                    <p:embed/>
                  </p:oleObj>
                </mc:Choice>
                <mc:Fallback>
                  <p:oleObj name="Equation" r:id="rId3" imgW="177646" imgH="2410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 y="1433"/>
                          <a:ext cx="281"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 name="Group 2"/>
          <p:cNvGrpSpPr>
            <a:grpSpLocks/>
          </p:cNvGrpSpPr>
          <p:nvPr/>
        </p:nvGrpSpPr>
        <p:grpSpPr bwMode="auto">
          <a:xfrm>
            <a:off x="323528" y="5057057"/>
            <a:ext cx="6105526" cy="803275"/>
            <a:chOff x="576" y="2943"/>
            <a:chExt cx="3846" cy="506"/>
          </a:xfrm>
        </p:grpSpPr>
        <p:graphicFrame>
          <p:nvGraphicFramePr>
            <p:cNvPr id="17" name="Object 3"/>
            <p:cNvGraphicFramePr>
              <a:graphicFrameLocks noChangeAspect="1"/>
            </p:cNvGraphicFramePr>
            <p:nvPr>
              <p:extLst>
                <p:ext uri="{D42A27DB-BD31-4B8C-83A1-F6EECF244321}">
                  <p14:modId xmlns:p14="http://schemas.microsoft.com/office/powerpoint/2010/main" val="616185505"/>
                </p:ext>
              </p:extLst>
            </p:nvPr>
          </p:nvGraphicFramePr>
          <p:xfrm>
            <a:off x="3027" y="2943"/>
            <a:ext cx="1395" cy="506"/>
          </p:xfrm>
          <a:graphic>
            <a:graphicData uri="http://schemas.openxmlformats.org/presentationml/2006/ole">
              <mc:AlternateContent xmlns:mc="http://schemas.openxmlformats.org/markup-compatibility/2006">
                <mc:Choice xmlns:v="urn:schemas-microsoft-com:vml" Requires="v">
                  <p:oleObj spid="_x0000_s19911" name="Equation" r:id="rId5" imgW="799920" imgH="291960" progId="Equation.DSMT4">
                    <p:embed/>
                  </p:oleObj>
                </mc:Choice>
                <mc:Fallback>
                  <p:oleObj name="Equation" r:id="rId5" imgW="799920" imgH="291960" progId="Equation.DSMT4">
                    <p:embed/>
                    <p:pic>
                      <p:nvPicPr>
                        <p:cNvPr id="0" name=""/>
                        <p:cNvPicPr>
                          <a:picLocks noChangeAspect="1" noChangeArrowheads="1"/>
                        </p:cNvPicPr>
                        <p:nvPr/>
                      </p:nvPicPr>
                      <p:blipFill>
                        <a:blip r:embed="rId6"/>
                        <a:srcRect/>
                        <a:stretch>
                          <a:fillRect/>
                        </a:stretch>
                      </p:blipFill>
                      <p:spPr bwMode="auto">
                        <a:xfrm>
                          <a:off x="3027" y="2943"/>
                          <a:ext cx="1395" cy="50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4"/>
            <p:cNvSpPr>
              <a:spLocks noChangeArrowheads="1"/>
            </p:cNvSpPr>
            <p:nvPr/>
          </p:nvSpPr>
          <p:spPr bwMode="auto">
            <a:xfrm>
              <a:off x="576" y="2966"/>
              <a:ext cx="26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66"/>
                </a:buClr>
                <a:buFont typeface="Wingdings" pitchFamily="2" charset="2"/>
                <a:buChar char="ü"/>
              </a:pPr>
              <a:r>
                <a:rPr kumimoji="1" lang="zh-CN" altLang="en-US">
                  <a:solidFill>
                    <a:srgbClr val="CC0000"/>
                  </a:solidFill>
                </a:rPr>
                <a:t> 感生</a:t>
              </a:r>
              <a:r>
                <a:rPr kumimoji="1" lang="zh-CN" altLang="en-US">
                  <a:solidFill>
                    <a:srgbClr val="000000"/>
                  </a:solidFill>
                </a:rPr>
                <a:t>电场是</a:t>
              </a:r>
              <a:r>
                <a:rPr kumimoji="1" lang="zh-CN" altLang="en-US">
                  <a:solidFill>
                    <a:srgbClr val="CC0000"/>
                  </a:solidFill>
                </a:rPr>
                <a:t>非</a:t>
              </a:r>
              <a:r>
                <a:rPr kumimoji="1" lang="zh-CN" altLang="en-US">
                  <a:solidFill>
                    <a:srgbClr val="000000"/>
                  </a:solidFill>
                </a:rPr>
                <a:t>保守场</a:t>
              </a:r>
            </a:p>
          </p:txBody>
        </p:sp>
      </p:grpSp>
      <p:grpSp>
        <p:nvGrpSpPr>
          <p:cNvPr id="19" name="Group 5"/>
          <p:cNvGrpSpPr>
            <a:grpSpLocks/>
          </p:cNvGrpSpPr>
          <p:nvPr/>
        </p:nvGrpSpPr>
        <p:grpSpPr bwMode="auto">
          <a:xfrm>
            <a:off x="395536" y="3608883"/>
            <a:ext cx="6130925" cy="684213"/>
            <a:chOff x="602" y="1344"/>
            <a:chExt cx="3862" cy="431"/>
          </a:xfrm>
        </p:grpSpPr>
        <p:sp>
          <p:nvSpPr>
            <p:cNvPr id="20" name="Text Box 6"/>
            <p:cNvSpPr txBox="1">
              <a:spLocks noChangeArrowheads="1"/>
            </p:cNvSpPr>
            <p:nvPr/>
          </p:nvSpPr>
          <p:spPr bwMode="auto">
            <a:xfrm>
              <a:off x="602" y="1392"/>
              <a:ext cx="38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buClr>
                  <a:srgbClr val="FF0066"/>
                </a:buClr>
                <a:buFont typeface="Wingdings" pitchFamily="2" charset="2"/>
                <a:buChar char="ü"/>
              </a:pPr>
              <a:r>
                <a:rPr kumimoji="1" lang="zh-CN" altLang="en-US" dirty="0">
                  <a:latin typeface="Times New Roman" pitchFamily="18" charset="0"/>
                  <a:ea typeface="楷体_GB2312" panose="02010609030101010101" pitchFamily="49" charset="-122"/>
                </a:rPr>
                <a:t>          和       均对电荷有力的</a:t>
              </a:r>
              <a:r>
                <a:rPr kumimoji="1" lang="zh-CN" altLang="en-US" dirty="0">
                  <a:latin typeface="Times New Roman" pitchFamily="18" charset="0"/>
                </a:rPr>
                <a:t>作用</a:t>
              </a:r>
            </a:p>
          </p:txBody>
        </p:sp>
        <p:graphicFrame>
          <p:nvGraphicFramePr>
            <p:cNvPr id="21" name="Object 7"/>
            <p:cNvGraphicFramePr>
              <a:graphicFrameLocks noChangeAspect="1"/>
            </p:cNvGraphicFramePr>
            <p:nvPr>
              <p:extLst>
                <p:ext uri="{D42A27DB-BD31-4B8C-83A1-F6EECF244321}">
                  <p14:modId xmlns:p14="http://schemas.microsoft.com/office/powerpoint/2010/main" val="448039625"/>
                </p:ext>
              </p:extLst>
            </p:nvPr>
          </p:nvGraphicFramePr>
          <p:xfrm>
            <a:off x="1692" y="1344"/>
            <a:ext cx="302" cy="412"/>
          </p:xfrm>
          <a:graphic>
            <a:graphicData uri="http://schemas.openxmlformats.org/presentationml/2006/ole">
              <mc:AlternateContent xmlns:mc="http://schemas.openxmlformats.org/markup-compatibility/2006">
                <mc:Choice xmlns:v="urn:schemas-microsoft-com:vml" Requires="v">
                  <p:oleObj spid="_x0000_s19912" name="Equation" r:id="rId7" imgW="177480" imgH="241200" progId="Equation.DSMT4">
                    <p:embed/>
                  </p:oleObj>
                </mc:Choice>
                <mc:Fallback>
                  <p:oleObj name="Equation" r:id="rId7" imgW="177480" imgH="241200" progId="Equation.DSMT4">
                    <p:embed/>
                    <p:pic>
                      <p:nvPicPr>
                        <p:cNvPr id="0" name=""/>
                        <p:cNvPicPr>
                          <a:picLocks noChangeAspect="1" noChangeArrowheads="1"/>
                        </p:cNvPicPr>
                        <p:nvPr/>
                      </p:nvPicPr>
                      <p:blipFill>
                        <a:blip r:embed="rId8"/>
                        <a:srcRect/>
                        <a:stretch>
                          <a:fillRect/>
                        </a:stretch>
                      </p:blipFill>
                      <p:spPr bwMode="auto">
                        <a:xfrm>
                          <a:off x="1692" y="1344"/>
                          <a:ext cx="302" cy="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8"/>
            <p:cNvGraphicFramePr>
              <a:graphicFrameLocks noChangeAspect="1"/>
            </p:cNvGraphicFramePr>
            <p:nvPr/>
          </p:nvGraphicFramePr>
          <p:xfrm>
            <a:off x="934" y="1344"/>
            <a:ext cx="410" cy="431"/>
          </p:xfrm>
          <a:graphic>
            <a:graphicData uri="http://schemas.openxmlformats.org/presentationml/2006/ole">
              <mc:AlternateContent xmlns:mc="http://schemas.openxmlformats.org/markup-compatibility/2006">
                <mc:Choice xmlns:v="urn:schemas-microsoft-com:vml" Requires="v">
                  <p:oleObj spid="_x0000_s19913" name="公式" r:id="rId9" imgW="241195" imgH="253890" progId="Equation.3">
                    <p:embed/>
                  </p:oleObj>
                </mc:Choice>
                <mc:Fallback>
                  <p:oleObj name="公式" r:id="rId9" imgW="241195"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 y="1344"/>
                          <a:ext cx="410"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 name="Group 17"/>
          <p:cNvGrpSpPr>
            <a:grpSpLocks/>
          </p:cNvGrpSpPr>
          <p:nvPr/>
        </p:nvGrpSpPr>
        <p:grpSpPr bwMode="auto">
          <a:xfrm>
            <a:off x="251520" y="2846511"/>
            <a:ext cx="5087938" cy="798513"/>
            <a:chOff x="288" y="528"/>
            <a:chExt cx="3205" cy="503"/>
          </a:xfrm>
        </p:grpSpPr>
        <p:sp>
          <p:nvSpPr>
            <p:cNvPr id="24" name="AutoShape 10"/>
            <p:cNvSpPr>
              <a:spLocks noChangeArrowheads="1"/>
            </p:cNvSpPr>
            <p:nvPr/>
          </p:nvSpPr>
          <p:spPr bwMode="auto">
            <a:xfrm>
              <a:off x="288" y="528"/>
              <a:ext cx="3072" cy="503"/>
            </a:xfrm>
            <a:prstGeom prst="horizontalScroll">
              <a:avLst>
                <a:gd name="adj" fmla="val 12500"/>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Black" pitchFamily="34" charset="0"/>
              </a:endParaRPr>
            </a:p>
          </p:txBody>
        </p:sp>
        <p:sp>
          <p:nvSpPr>
            <p:cNvPr id="25" name="AutoShape 11"/>
            <p:cNvSpPr>
              <a:spLocks noChangeArrowheads="1"/>
            </p:cNvSpPr>
            <p:nvPr/>
          </p:nvSpPr>
          <p:spPr bwMode="auto">
            <a:xfrm>
              <a:off x="336" y="576"/>
              <a:ext cx="3024" cy="455"/>
            </a:xfrm>
            <a:prstGeom prst="horizontalScroll">
              <a:avLst>
                <a:gd name="adj" fmla="val 12500"/>
              </a:avLst>
            </a:prstGeom>
            <a:gradFill rotWithShape="0">
              <a:gsLst>
                <a:gs pos="0">
                  <a:srgbClr val="CCECFF"/>
                </a:gs>
                <a:gs pos="50000">
                  <a:srgbClr val="FFFFFF"/>
                </a:gs>
                <a:gs pos="100000">
                  <a:srgbClr val="CCECFF"/>
                </a:gs>
              </a:gsLst>
              <a:lin ang="5400000" scaled="1"/>
            </a:gra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000000"/>
                </a:solidFill>
                <a:latin typeface="Arial Black" pitchFamily="34" charset="0"/>
              </a:endParaRPr>
            </a:p>
          </p:txBody>
        </p:sp>
        <p:sp>
          <p:nvSpPr>
            <p:cNvPr id="26" name="Text Box 12"/>
            <p:cNvSpPr txBox="1">
              <a:spLocks noChangeArrowheads="1"/>
            </p:cNvSpPr>
            <p:nvPr/>
          </p:nvSpPr>
          <p:spPr bwMode="auto">
            <a:xfrm>
              <a:off x="469" y="658"/>
              <a:ext cx="30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dirty="0">
                  <a:latin typeface="楷体_GB2312" panose="02010609030101010101" pitchFamily="49" charset="-122"/>
                  <a:ea typeface="楷体_GB2312" panose="02010609030101010101" pitchFamily="49" charset="-122"/>
                </a:rPr>
                <a:t>感生电场和静电场的</a:t>
              </a:r>
              <a:r>
                <a:rPr kumimoji="1" lang="zh-CN" altLang="en-US" dirty="0">
                  <a:solidFill>
                    <a:srgbClr val="CC0000"/>
                  </a:solidFill>
                  <a:latin typeface="楷体_GB2312" panose="02010609030101010101" pitchFamily="49" charset="-122"/>
                  <a:ea typeface="楷体_GB2312" panose="02010609030101010101" pitchFamily="49" charset="-122"/>
                </a:rPr>
                <a:t>比较</a:t>
              </a:r>
              <a:endParaRPr lang="zh-CN" altLang="en-US" dirty="0">
                <a:solidFill>
                  <a:srgbClr val="CC0000"/>
                </a:solidFill>
                <a:latin typeface="楷体_GB2312" panose="02010609030101010101" pitchFamily="49" charset="-122"/>
                <a:ea typeface="楷体_GB2312" panose="02010609030101010101" pitchFamily="49" charset="-122"/>
              </a:endParaRPr>
            </a:p>
          </p:txBody>
        </p:sp>
      </p:grpSp>
      <p:grpSp>
        <p:nvGrpSpPr>
          <p:cNvPr id="27" name="Group 13"/>
          <p:cNvGrpSpPr>
            <a:grpSpLocks/>
          </p:cNvGrpSpPr>
          <p:nvPr/>
        </p:nvGrpSpPr>
        <p:grpSpPr bwMode="auto">
          <a:xfrm>
            <a:off x="395536" y="4282479"/>
            <a:ext cx="5903913" cy="874713"/>
            <a:chOff x="576" y="1849"/>
            <a:chExt cx="3719" cy="551"/>
          </a:xfrm>
        </p:grpSpPr>
        <p:graphicFrame>
          <p:nvGraphicFramePr>
            <p:cNvPr id="28" name="Object 14"/>
            <p:cNvGraphicFramePr>
              <a:graphicFrameLocks noChangeAspect="1"/>
            </p:cNvGraphicFramePr>
            <p:nvPr/>
          </p:nvGraphicFramePr>
          <p:xfrm>
            <a:off x="2736" y="1849"/>
            <a:ext cx="1559" cy="551"/>
          </p:xfrm>
          <a:graphic>
            <a:graphicData uri="http://schemas.openxmlformats.org/presentationml/2006/ole">
              <mc:AlternateContent xmlns:mc="http://schemas.openxmlformats.org/markup-compatibility/2006">
                <mc:Choice xmlns:v="urn:schemas-microsoft-com:vml" Requires="v">
                  <p:oleObj spid="_x0000_s19914" name="Equation" r:id="rId11" imgW="825500" imgH="292100" progId="Equation.3">
                    <p:embed/>
                  </p:oleObj>
                </mc:Choice>
                <mc:Fallback>
                  <p:oleObj name="Equation" r:id="rId11" imgW="825500" imgH="292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6" y="1849"/>
                          <a:ext cx="1559" cy="55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Rectangle 15"/>
            <p:cNvSpPr>
              <a:spLocks noChangeArrowheads="1"/>
            </p:cNvSpPr>
            <p:nvPr/>
          </p:nvSpPr>
          <p:spPr bwMode="auto">
            <a:xfrm>
              <a:off x="576" y="1872"/>
              <a:ext cx="26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66"/>
                </a:buClr>
                <a:buFont typeface="Wingdings" pitchFamily="2" charset="2"/>
                <a:buChar char="ü"/>
              </a:pPr>
              <a:r>
                <a:rPr kumimoji="1" lang="zh-CN" altLang="en-US" dirty="0">
                  <a:solidFill>
                    <a:srgbClr val="CC0000"/>
                  </a:solidFill>
                </a:rPr>
                <a:t> 静</a:t>
              </a:r>
              <a:r>
                <a:rPr kumimoji="1" lang="zh-CN" altLang="en-US" dirty="0">
                  <a:solidFill>
                    <a:srgbClr val="000000"/>
                  </a:solidFill>
                </a:rPr>
                <a:t>电场是保守场</a:t>
              </a:r>
            </a:p>
          </p:txBody>
        </p:sp>
      </p:grpSp>
      <p:sp>
        <p:nvSpPr>
          <p:cNvPr id="30" name="Text Box 16"/>
          <p:cNvSpPr txBox="1">
            <a:spLocks noChangeArrowheads="1"/>
          </p:cNvSpPr>
          <p:nvPr/>
        </p:nvSpPr>
        <p:spPr bwMode="auto">
          <a:xfrm>
            <a:off x="323528" y="594928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buClr>
                <a:srgbClr val="FF0066"/>
              </a:buClr>
              <a:buFont typeface="Wingdings" pitchFamily="2" charset="2"/>
              <a:buChar char="ü"/>
            </a:pPr>
            <a:r>
              <a:rPr lang="zh-CN" altLang="en-US" dirty="0">
                <a:solidFill>
                  <a:srgbClr val="CC0000"/>
                </a:solidFill>
                <a:latin typeface="Times New Roman" pitchFamily="18" charset="0"/>
              </a:rPr>
              <a:t> </a:t>
            </a:r>
            <a:r>
              <a:rPr lang="zh-CN" altLang="en-US" sz="2700" dirty="0">
                <a:solidFill>
                  <a:srgbClr val="CC0000"/>
                </a:solidFill>
                <a:latin typeface="楷体_GB2312" panose="02010609030101010101" pitchFamily="49" charset="-122"/>
                <a:ea typeface="楷体_GB2312" panose="02010609030101010101" pitchFamily="49" charset="-122"/>
              </a:rPr>
              <a:t>静</a:t>
            </a:r>
            <a:r>
              <a:rPr lang="zh-CN" altLang="en-US" sz="2700" dirty="0">
                <a:solidFill>
                  <a:srgbClr val="1C1C1C"/>
                </a:solidFill>
                <a:latin typeface="楷体_GB2312" panose="02010609030101010101" pitchFamily="49" charset="-122"/>
                <a:ea typeface="楷体_GB2312" panose="02010609030101010101" pitchFamily="49" charset="-122"/>
              </a:rPr>
              <a:t>电场由电荷产生；</a:t>
            </a:r>
            <a:r>
              <a:rPr kumimoji="1" lang="zh-CN" altLang="en-US" sz="2700" dirty="0">
                <a:solidFill>
                  <a:srgbClr val="CC0000"/>
                </a:solidFill>
                <a:latin typeface="楷体_GB2312" panose="02010609030101010101" pitchFamily="49" charset="-122"/>
                <a:ea typeface="楷体_GB2312" panose="02010609030101010101" pitchFamily="49" charset="-122"/>
              </a:rPr>
              <a:t>感生</a:t>
            </a:r>
            <a:r>
              <a:rPr kumimoji="1" lang="zh-CN" altLang="en-US" sz="2700" dirty="0">
                <a:latin typeface="楷体_GB2312" panose="02010609030101010101" pitchFamily="49" charset="-122"/>
                <a:ea typeface="楷体_GB2312" panose="02010609030101010101" pitchFamily="49" charset="-122"/>
              </a:rPr>
              <a:t>电场由变化的磁场</a:t>
            </a:r>
            <a:r>
              <a:rPr lang="zh-CN" altLang="en-US" sz="2700" dirty="0">
                <a:solidFill>
                  <a:srgbClr val="1C1C1C"/>
                </a:solidFill>
                <a:latin typeface="楷体_GB2312" panose="02010609030101010101" pitchFamily="49" charset="-122"/>
                <a:ea typeface="楷体_GB2312" panose="02010609030101010101" pitchFamily="49" charset="-122"/>
              </a:rPr>
              <a:t>产生</a:t>
            </a:r>
          </a:p>
        </p:txBody>
      </p:sp>
      <p:graphicFrame>
        <p:nvGraphicFramePr>
          <p:cNvPr id="2" name="对象 1"/>
          <p:cNvGraphicFramePr>
            <a:graphicFrameLocks noChangeAspect="1"/>
          </p:cNvGraphicFramePr>
          <p:nvPr>
            <p:extLst>
              <p:ext uri="{D42A27DB-BD31-4B8C-83A1-F6EECF244321}">
                <p14:modId xmlns:p14="http://schemas.microsoft.com/office/powerpoint/2010/main" val="3026116480"/>
              </p:ext>
            </p:extLst>
          </p:nvPr>
        </p:nvGraphicFramePr>
        <p:xfrm>
          <a:off x="6340085" y="4868863"/>
          <a:ext cx="1495425" cy="1054100"/>
        </p:xfrm>
        <a:graphic>
          <a:graphicData uri="http://schemas.openxmlformats.org/presentationml/2006/ole">
            <mc:AlternateContent xmlns:mc="http://schemas.openxmlformats.org/markup-compatibility/2006">
              <mc:Choice xmlns:v="urn:schemas-microsoft-com:vml" Requires="v">
                <p:oleObj spid="_x0000_s19915" name="Equation" r:id="rId13" imgW="558720" imgH="393480" progId="Equation.DSMT4">
                  <p:embed/>
                </p:oleObj>
              </mc:Choice>
              <mc:Fallback>
                <p:oleObj name="Equation" r:id="rId13" imgW="558720" imgH="393480" progId="Equation.DSMT4">
                  <p:embed/>
                  <p:pic>
                    <p:nvPicPr>
                      <p:cNvPr id="0" name=""/>
                      <p:cNvPicPr/>
                      <p:nvPr/>
                    </p:nvPicPr>
                    <p:blipFill>
                      <a:blip r:embed="rId14"/>
                      <a:stretch>
                        <a:fillRect/>
                      </a:stretch>
                    </p:blipFill>
                    <p:spPr>
                      <a:xfrm>
                        <a:off x="6340085" y="4868863"/>
                        <a:ext cx="1495425" cy="1054100"/>
                      </a:xfrm>
                      <a:prstGeom prst="rect">
                        <a:avLst/>
                      </a:prstGeom>
                    </p:spPr>
                  </p:pic>
                </p:oleObj>
              </mc:Fallback>
            </mc:AlternateContent>
          </a:graphicData>
        </a:graphic>
      </p:graphicFrame>
    </p:spTree>
    <p:extLst>
      <p:ext uri="{BB962C8B-B14F-4D97-AF65-F5344CB8AC3E}">
        <p14:creationId xmlns:p14="http://schemas.microsoft.com/office/powerpoint/2010/main" val="28239967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3072"/>
                                        </p:tgtEl>
                                        <p:attrNameLst>
                                          <p:attrName>style.visibility</p:attrName>
                                        </p:attrNameLst>
                                      </p:cBhvr>
                                      <p:to>
                                        <p:strVal val="visible"/>
                                      </p:to>
                                    </p:set>
                                    <p:animEffect transition="in" filter="strips(downLeft)">
                                      <p:cBhvr>
                                        <p:cTn id="7" dur="500"/>
                                        <p:tgtEl>
                                          <p:spTgt spid="1730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AED37C7-4A67-42CA-A8C4-D61679BEFA74}" type="slidenum">
              <a:rPr lang="zh-CN" altLang="en-US" smtClean="0">
                <a:solidFill>
                  <a:srgbClr val="FFFFCC">
                    <a:lumMod val="75000"/>
                  </a:srgbClr>
                </a:solidFill>
              </a:rPr>
              <a:pPr>
                <a:defRPr/>
              </a:pPr>
              <a:t>35</a:t>
            </a:fld>
            <a:endParaRPr lang="en-US" altLang="zh-CN">
              <a:solidFill>
                <a:srgbClr val="FFFFCC">
                  <a:lumMod val="75000"/>
                </a:srgbClr>
              </a:solidFill>
            </a:endParaRPr>
          </a:p>
        </p:txBody>
      </p:sp>
      <p:grpSp>
        <p:nvGrpSpPr>
          <p:cNvPr id="3" name="Group 17"/>
          <p:cNvGrpSpPr>
            <a:grpSpLocks/>
          </p:cNvGrpSpPr>
          <p:nvPr/>
        </p:nvGrpSpPr>
        <p:grpSpPr bwMode="auto">
          <a:xfrm>
            <a:off x="473149" y="620688"/>
            <a:ext cx="7915275" cy="1009650"/>
            <a:chOff x="288" y="1900"/>
            <a:chExt cx="4986" cy="636"/>
          </a:xfrm>
        </p:grpSpPr>
        <p:sp>
          <p:nvSpPr>
            <p:cNvPr id="4" name="Text Box 10"/>
            <p:cNvSpPr txBox="1">
              <a:spLocks noChangeArrowheads="1"/>
            </p:cNvSpPr>
            <p:nvPr/>
          </p:nvSpPr>
          <p:spPr bwMode="auto">
            <a:xfrm>
              <a:off x="288" y="2004"/>
              <a:ext cx="27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spcBef>
                  <a:spcPct val="50000"/>
                </a:spcBef>
              </a:pPr>
              <a:r>
                <a:rPr kumimoji="1" lang="zh-CN" altLang="en-US" dirty="0">
                  <a:solidFill>
                    <a:srgbClr val="FF0000"/>
                  </a:solidFill>
                  <a:latin typeface="Times New Roman" pitchFamily="18" charset="0"/>
                </a:rPr>
                <a:t>闭合回路中感生电动势</a:t>
              </a:r>
            </a:p>
          </p:txBody>
        </p:sp>
        <p:graphicFrame>
          <p:nvGraphicFramePr>
            <p:cNvPr id="5" name="Object 11"/>
            <p:cNvGraphicFramePr>
              <a:graphicFrameLocks noChangeAspect="1"/>
            </p:cNvGraphicFramePr>
            <p:nvPr/>
          </p:nvGraphicFramePr>
          <p:xfrm>
            <a:off x="2753" y="1900"/>
            <a:ext cx="2521" cy="636"/>
          </p:xfrm>
          <a:graphic>
            <a:graphicData uri="http://schemas.openxmlformats.org/presentationml/2006/ole">
              <mc:AlternateContent xmlns:mc="http://schemas.openxmlformats.org/markup-compatibility/2006">
                <mc:Choice xmlns:v="urn:schemas-microsoft-com:vml" Requires="v">
                  <p:oleObj spid="_x0000_s37090" name="Equation" r:id="rId3" imgW="1409400" imgH="393480" progId="Equation.DSMT4">
                    <p:embed/>
                  </p:oleObj>
                </mc:Choice>
                <mc:Fallback>
                  <p:oleObj name="Equation" r:id="rId3" imgW="14094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 y="1900"/>
                          <a:ext cx="2521" cy="636"/>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 name="Object 12"/>
          <p:cNvGraphicFramePr>
            <a:graphicFrameLocks noChangeAspect="1"/>
          </p:cNvGraphicFramePr>
          <p:nvPr>
            <p:extLst>
              <p:ext uri="{D42A27DB-BD31-4B8C-83A1-F6EECF244321}">
                <p14:modId xmlns:p14="http://schemas.microsoft.com/office/powerpoint/2010/main" val="794622191"/>
              </p:ext>
            </p:extLst>
          </p:nvPr>
        </p:nvGraphicFramePr>
        <p:xfrm>
          <a:off x="697557" y="1844253"/>
          <a:ext cx="2732087" cy="852488"/>
        </p:xfrm>
        <a:graphic>
          <a:graphicData uri="http://schemas.openxmlformats.org/presentationml/2006/ole">
            <mc:AlternateContent xmlns:mc="http://schemas.openxmlformats.org/markup-compatibility/2006">
              <mc:Choice xmlns:v="urn:schemas-microsoft-com:vml" Requires="v">
                <p:oleObj spid="_x0000_s37091" name="Equation" r:id="rId5" imgW="914400" imgH="304560" progId="Equation.DSMT4">
                  <p:embed/>
                </p:oleObj>
              </mc:Choice>
              <mc:Fallback>
                <p:oleObj name="Equation" r:id="rId5" imgW="914400" imgH="304560" progId="Equation.DSMT4">
                  <p:embed/>
                  <p:pic>
                    <p:nvPicPr>
                      <p:cNvPr id="0" name=""/>
                      <p:cNvPicPr>
                        <a:picLocks noChangeAspect="1" noChangeArrowheads="1"/>
                      </p:cNvPicPr>
                      <p:nvPr/>
                    </p:nvPicPr>
                    <p:blipFill>
                      <a:blip r:embed="rId6"/>
                      <a:srcRect/>
                      <a:stretch>
                        <a:fillRect/>
                      </a:stretch>
                    </p:blipFill>
                    <p:spPr bwMode="auto">
                      <a:xfrm>
                        <a:off x="697557" y="1844253"/>
                        <a:ext cx="27320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3"/>
          <p:cNvGraphicFramePr>
            <a:graphicFrameLocks noChangeAspect="1"/>
          </p:cNvGraphicFramePr>
          <p:nvPr>
            <p:extLst>
              <p:ext uri="{D42A27DB-BD31-4B8C-83A1-F6EECF244321}">
                <p14:modId xmlns:p14="http://schemas.microsoft.com/office/powerpoint/2010/main" val="2635815583"/>
              </p:ext>
            </p:extLst>
          </p:nvPr>
        </p:nvGraphicFramePr>
        <p:xfrm>
          <a:off x="3778894" y="1772816"/>
          <a:ext cx="4681538" cy="1138237"/>
        </p:xfrm>
        <a:graphic>
          <a:graphicData uri="http://schemas.openxmlformats.org/presentationml/2006/ole">
            <mc:AlternateContent xmlns:mc="http://schemas.openxmlformats.org/markup-compatibility/2006">
              <mc:Choice xmlns:v="urn:schemas-microsoft-com:vml" Requires="v">
                <p:oleObj spid="_x0000_s37092" name="Equation" r:id="rId7" imgW="1739880" imgH="393480" progId="Equation.DSMT4">
                  <p:embed/>
                </p:oleObj>
              </mc:Choice>
              <mc:Fallback>
                <p:oleObj name="Equation" r:id="rId7" imgW="1739880" imgH="393480" progId="Equation.DSMT4">
                  <p:embed/>
                  <p:pic>
                    <p:nvPicPr>
                      <p:cNvPr id="0" name=""/>
                      <p:cNvPicPr>
                        <a:picLocks noChangeAspect="1" noChangeArrowheads="1"/>
                      </p:cNvPicPr>
                      <p:nvPr/>
                    </p:nvPicPr>
                    <p:blipFill>
                      <a:blip r:embed="rId8"/>
                      <a:srcRect/>
                      <a:stretch>
                        <a:fillRect/>
                      </a:stretch>
                    </p:blipFill>
                    <p:spPr bwMode="auto">
                      <a:xfrm>
                        <a:off x="3778894" y="1772816"/>
                        <a:ext cx="46815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4"/>
          <p:cNvGraphicFramePr>
            <a:graphicFrameLocks noChangeAspect="1"/>
          </p:cNvGraphicFramePr>
          <p:nvPr>
            <p:extLst>
              <p:ext uri="{D42A27DB-BD31-4B8C-83A1-F6EECF244321}">
                <p14:modId xmlns:p14="http://schemas.microsoft.com/office/powerpoint/2010/main" val="623335862"/>
              </p:ext>
            </p:extLst>
          </p:nvPr>
        </p:nvGraphicFramePr>
        <p:xfrm>
          <a:off x="2747292" y="3573016"/>
          <a:ext cx="4344988" cy="1146175"/>
        </p:xfrm>
        <a:graphic>
          <a:graphicData uri="http://schemas.openxmlformats.org/presentationml/2006/ole">
            <mc:AlternateContent xmlns:mc="http://schemas.openxmlformats.org/markup-compatibility/2006">
              <mc:Choice xmlns:v="urn:schemas-microsoft-com:vml" Requires="v">
                <p:oleObj spid="_x0000_s37093" name="Equation" r:id="rId9" imgW="1384200" imgH="406080" progId="Equation.DSMT4">
                  <p:embed/>
                </p:oleObj>
              </mc:Choice>
              <mc:Fallback>
                <p:oleObj name="Equation" r:id="rId9" imgW="1384200" imgH="406080" progId="Equation.DSMT4">
                  <p:embed/>
                  <p:pic>
                    <p:nvPicPr>
                      <p:cNvPr id="0" name=""/>
                      <p:cNvPicPr>
                        <a:picLocks noChangeAspect="1" noChangeArrowheads="1"/>
                      </p:cNvPicPr>
                      <p:nvPr/>
                    </p:nvPicPr>
                    <p:blipFill>
                      <a:blip r:embed="rId10"/>
                      <a:srcRect/>
                      <a:stretch>
                        <a:fillRect/>
                      </a:stretch>
                    </p:blipFill>
                    <p:spPr bwMode="auto">
                      <a:xfrm>
                        <a:off x="2747292" y="3573016"/>
                        <a:ext cx="4344988" cy="114617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316370" y="2996952"/>
            <a:ext cx="6686446" cy="507831"/>
          </a:xfrm>
          <a:prstGeom prst="rect">
            <a:avLst/>
          </a:prstGeom>
          <a:noFill/>
        </p:spPr>
        <p:txBody>
          <a:bodyPr wrap="none" rtlCol="0">
            <a:spAutoFit/>
          </a:bodyPr>
          <a:lstStyle/>
          <a:p>
            <a:r>
              <a:rPr lang="zh-CN" altLang="en-US" sz="2700" dirty="0" smtClean="0">
                <a:ea typeface="华文楷体" pitchFamily="2" charset="-122"/>
              </a:rPr>
              <a:t>闭合回路 </a:t>
            </a:r>
            <a:r>
              <a:rPr lang="en-US" altLang="zh-CN" sz="2700" i="1" dirty="0" smtClean="0">
                <a:ea typeface="华文楷体" pitchFamily="2" charset="-122"/>
              </a:rPr>
              <a:t>l </a:t>
            </a:r>
            <a:r>
              <a:rPr lang="zh-CN" altLang="en-US" sz="2700" dirty="0" smtClean="0">
                <a:ea typeface="华文楷体" pitchFamily="2" charset="-122"/>
              </a:rPr>
              <a:t>不动时，微分、积分可互换顺序</a:t>
            </a:r>
          </a:p>
        </p:txBody>
      </p:sp>
      <mc:AlternateContent xmlns:mc="http://schemas.openxmlformats.org/markup-compatibility/2006" xmlns:a14="http://schemas.microsoft.com/office/drawing/2010/main">
        <mc:Choice Requires="a14">
          <p:sp>
            <p:nvSpPr>
              <p:cNvPr id="10" name="TextBox 9"/>
              <p:cNvSpPr txBox="1"/>
              <p:nvPr/>
            </p:nvSpPr>
            <p:spPr>
              <a:xfrm>
                <a:off x="179512" y="4869160"/>
                <a:ext cx="6742423" cy="649922"/>
              </a:xfrm>
              <a:prstGeom prst="rect">
                <a:avLst/>
              </a:prstGeom>
              <a:noFill/>
            </p:spPr>
            <p:txBody>
              <a:bodyPr wrap="none" rtlCol="0">
                <a:spAutoFit/>
              </a:bodyPr>
              <a:lstStyle/>
              <a:p>
                <a:r>
                  <a:rPr lang="zh-CN" altLang="en-US" sz="2700" dirty="0" smtClean="0">
                    <a:ea typeface="华文楷体" pitchFamily="2" charset="-122"/>
                  </a:rPr>
                  <a:t>若同时存在静电场时，总电场</a:t>
                </a:r>
                <a14:m>
                  <m:oMath xmlns:m="http://schemas.openxmlformats.org/officeDocument/2006/math">
                    <m:acc>
                      <m:accPr>
                        <m:chr m:val="⃑"/>
                        <m:ctrlPr>
                          <a:rPr lang="zh-CN" altLang="en-US" sz="2700" i="1" smtClean="0">
                            <a:latin typeface="Cambria Math"/>
                            <a:ea typeface="华文楷体" pitchFamily="2" charset="-122"/>
                          </a:rPr>
                        </m:ctrlPr>
                      </m:accPr>
                      <m:e>
                        <m:r>
                          <a:rPr lang="en-US" altLang="zh-CN" sz="2700" b="1" i="1" smtClean="0">
                            <a:latin typeface="Cambria Math"/>
                            <a:ea typeface="华文楷体" pitchFamily="2" charset="-122"/>
                          </a:rPr>
                          <m:t>𝑬</m:t>
                        </m:r>
                      </m:e>
                    </m:acc>
                    <m:r>
                      <a:rPr lang="en-US" altLang="zh-CN" sz="2700" b="1" i="1" smtClean="0">
                        <a:latin typeface="Cambria Math"/>
                        <a:ea typeface="华文楷体" pitchFamily="2" charset="-122"/>
                      </a:rPr>
                      <m:t>=</m:t>
                    </m:r>
                    <m:sSub>
                      <m:sSubPr>
                        <m:ctrlPr>
                          <a:rPr lang="en-US" altLang="zh-CN" sz="2700" b="1" i="1" smtClean="0">
                            <a:latin typeface="Cambria Math"/>
                            <a:ea typeface="华文楷体" pitchFamily="2" charset="-122"/>
                          </a:rPr>
                        </m:ctrlPr>
                      </m:sSubPr>
                      <m:e>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𝑬</m:t>
                            </m:r>
                          </m:e>
                        </m:acc>
                      </m:e>
                      <m:sub>
                        <m:r>
                          <a:rPr lang="zh-CN" altLang="en-US" sz="2700" b="1" i="1" smtClean="0">
                            <a:latin typeface="Cambria Math"/>
                            <a:ea typeface="华文楷体" pitchFamily="2" charset="-122"/>
                          </a:rPr>
                          <m:t>静</m:t>
                        </m:r>
                      </m:sub>
                    </m:sSub>
                    <m:r>
                      <a:rPr lang="en-US" altLang="zh-CN" sz="2700" b="1" i="1" smtClean="0">
                        <a:latin typeface="Cambria Math"/>
                        <a:ea typeface="华文楷体" pitchFamily="2" charset="-122"/>
                      </a:rPr>
                      <m:t>+</m:t>
                    </m:r>
                    <m:sSub>
                      <m:sSubPr>
                        <m:ctrlPr>
                          <a:rPr lang="en-US" altLang="zh-CN" sz="2700" b="1" i="1" smtClean="0">
                            <a:latin typeface="Cambria Math"/>
                            <a:ea typeface="华文楷体" pitchFamily="2" charset="-122"/>
                          </a:rPr>
                        </m:ctrlPr>
                      </m:sSubPr>
                      <m:e>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𝑬</m:t>
                            </m:r>
                          </m:e>
                        </m:acc>
                      </m:e>
                      <m:sub>
                        <m:r>
                          <a:rPr lang="en-US" altLang="zh-CN" sz="2700" b="1" i="0" smtClean="0">
                            <a:latin typeface="Cambria Math"/>
                            <a:ea typeface="华文楷体" pitchFamily="2" charset="-122"/>
                          </a:rPr>
                          <m:t>𝐫</m:t>
                        </m:r>
                      </m:sub>
                    </m:sSub>
                  </m:oMath>
                </a14:m>
                <a:endParaRPr lang="zh-CN" altLang="en-US" sz="2700" dirty="0" smtClean="0">
                  <a:ea typeface="华文楷体"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9512" y="4869160"/>
                <a:ext cx="6742423" cy="649922"/>
              </a:xfrm>
              <a:prstGeom prst="rect">
                <a:avLst/>
              </a:prstGeom>
              <a:blipFill rotWithShape="1">
                <a:blip r:embed="rId11"/>
                <a:stretch>
                  <a:fillRect l="-1627"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83768" y="5524301"/>
                <a:ext cx="4175310" cy="10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zh-CN" altLang="en-US" sz="2700" i="1" smtClean="0">
                              <a:latin typeface="Cambria Math"/>
                              <a:ea typeface="华文楷体" pitchFamily="2" charset="-122"/>
                            </a:rPr>
                          </m:ctrlPr>
                        </m:naryPr>
                        <m:sub>
                          <m:r>
                            <m:rPr>
                              <m:brk m:alnAt="23"/>
                            </m:rPr>
                            <a:rPr lang="en-US" altLang="zh-CN" sz="2700" b="1" i="1" smtClean="0">
                              <a:latin typeface="Cambria Math"/>
                              <a:ea typeface="华文楷体" pitchFamily="2" charset="-122"/>
                            </a:rPr>
                            <m:t>𝒍</m:t>
                          </m:r>
                        </m:sub>
                        <m:sup/>
                        <m:e>
                          <m:acc>
                            <m:accPr>
                              <m:chr m:val="⃑"/>
                              <m:ctrlPr>
                                <a:rPr lang="en-US" altLang="zh-CN" sz="2700" i="1" smtClean="0">
                                  <a:latin typeface="Cambria Math"/>
                                  <a:ea typeface="华文楷体" pitchFamily="2" charset="-122"/>
                                </a:rPr>
                              </m:ctrlPr>
                            </m:accPr>
                            <m:e>
                              <m:r>
                                <a:rPr lang="en-US" altLang="zh-CN" sz="2700" b="1" i="1" smtClean="0">
                                  <a:latin typeface="Cambria Math"/>
                                  <a:ea typeface="华文楷体" pitchFamily="2" charset="-122"/>
                                </a:rPr>
                                <m:t>𝑬</m:t>
                              </m:r>
                            </m:e>
                          </m:acc>
                        </m:e>
                      </m:nary>
                      <m:r>
                        <a:rPr lang="en-US" altLang="zh-CN" sz="2700" i="1" smtClean="0">
                          <a:latin typeface="Cambria Math"/>
                          <a:ea typeface="Cambria Math"/>
                        </a:rPr>
                        <m:t>∙</m:t>
                      </m:r>
                      <m:r>
                        <a:rPr lang="en-US" altLang="zh-CN" sz="2700" b="1" i="1" smtClean="0">
                          <a:latin typeface="Cambria Math"/>
                          <a:ea typeface="Cambria Math"/>
                        </a:rPr>
                        <m:t>𝒅</m:t>
                      </m:r>
                      <m:acc>
                        <m:accPr>
                          <m:chr m:val="⃑"/>
                          <m:ctrlPr>
                            <a:rPr lang="en-US" altLang="zh-CN" sz="2700" b="1" i="1" smtClean="0">
                              <a:latin typeface="Cambria Math"/>
                              <a:ea typeface="Cambria Math"/>
                            </a:rPr>
                          </m:ctrlPr>
                        </m:accPr>
                        <m:e>
                          <m:r>
                            <a:rPr lang="en-US" altLang="zh-CN" sz="2700" b="1" i="1" smtClean="0">
                              <a:latin typeface="Cambria Math"/>
                              <a:ea typeface="Cambria Math"/>
                            </a:rPr>
                            <m:t>𝒍</m:t>
                          </m:r>
                        </m:e>
                      </m:acc>
                      <m:r>
                        <a:rPr lang="en-US" altLang="zh-CN" sz="2700" b="1" i="1" smtClean="0">
                          <a:latin typeface="Cambria Math"/>
                          <a:ea typeface="华文楷体" pitchFamily="2" charset="-122"/>
                        </a:rPr>
                        <m:t>=−</m:t>
                      </m:r>
                      <m:nary>
                        <m:naryPr>
                          <m:ctrlPr>
                            <a:rPr lang="en-US" altLang="zh-CN" sz="2700" b="1" i="1" smtClean="0">
                              <a:latin typeface="Cambria Math"/>
                              <a:ea typeface="华文楷体" pitchFamily="2" charset="-122"/>
                            </a:rPr>
                          </m:ctrlPr>
                        </m:naryPr>
                        <m:sub>
                          <m:r>
                            <m:rPr>
                              <m:brk m:alnAt="23"/>
                            </m:rPr>
                            <a:rPr lang="en-US" altLang="zh-CN" sz="2700" b="1" i="1" smtClean="0">
                              <a:latin typeface="Cambria Math"/>
                              <a:ea typeface="华文楷体" pitchFamily="2" charset="-122"/>
                            </a:rPr>
                            <m:t>𝑺</m:t>
                          </m:r>
                        </m:sub>
                        <m:sup/>
                        <m:e>
                          <m:f>
                            <m:fPr>
                              <m:ctrlPr>
                                <a:rPr lang="en-US" altLang="zh-CN" sz="2700" b="1" i="1" smtClean="0">
                                  <a:latin typeface="Cambria Math"/>
                                  <a:ea typeface="华文楷体" pitchFamily="2" charset="-122"/>
                                </a:rPr>
                              </m:ctrlPr>
                            </m:fPr>
                            <m:num>
                              <m:r>
                                <a:rPr lang="en-US" altLang="zh-CN" sz="2700" b="1" i="1" smtClean="0">
                                  <a:latin typeface="Cambria Math"/>
                                  <a:ea typeface="华文楷体" pitchFamily="2" charset="-122"/>
                                </a:rPr>
                                <m:t>𝝏</m:t>
                              </m:r>
                              <m:acc>
                                <m:accPr>
                                  <m:chr m:val="⃑"/>
                                  <m:ctrlPr>
                                    <a:rPr lang="en-US" altLang="zh-CN" sz="2700" b="1" i="1" smtClean="0">
                                      <a:latin typeface="Cambria Math"/>
                                      <a:ea typeface="华文楷体" pitchFamily="2" charset="-122"/>
                                    </a:rPr>
                                  </m:ctrlPr>
                                </m:accPr>
                                <m:e>
                                  <m:r>
                                    <a:rPr lang="en-US" altLang="zh-CN" sz="2700" b="1" i="1" smtClean="0">
                                      <a:latin typeface="Cambria Math"/>
                                      <a:ea typeface="华文楷体" pitchFamily="2" charset="-122"/>
                                    </a:rPr>
                                    <m:t>𝑩</m:t>
                                  </m:r>
                                </m:e>
                              </m:acc>
                            </m:num>
                            <m:den>
                              <m:r>
                                <a:rPr lang="en-US" altLang="zh-CN" sz="2700" b="1" i="1" smtClean="0">
                                  <a:latin typeface="Cambria Math"/>
                                  <a:ea typeface="华文楷体" pitchFamily="2" charset="-122"/>
                                </a:rPr>
                                <m:t>𝝏</m:t>
                              </m:r>
                              <m:r>
                                <a:rPr lang="en-US" altLang="zh-CN" sz="2700" b="1" i="1" smtClean="0">
                                  <a:latin typeface="Cambria Math"/>
                                  <a:ea typeface="华文楷体" pitchFamily="2" charset="-122"/>
                                </a:rPr>
                                <m:t>𝒕</m:t>
                              </m:r>
                            </m:den>
                          </m:f>
                          <m:r>
                            <a:rPr lang="en-US" altLang="zh-CN" sz="2700" b="1" i="1" smtClean="0">
                              <a:latin typeface="Cambria Math"/>
                              <a:ea typeface="Cambria Math"/>
                            </a:rPr>
                            <m:t>∙</m:t>
                          </m:r>
                          <m:r>
                            <a:rPr lang="en-US" altLang="zh-CN" sz="2700" b="1" i="1" smtClean="0">
                              <a:latin typeface="Cambria Math"/>
                              <a:ea typeface="Cambria Math"/>
                            </a:rPr>
                            <m:t>𝒅</m:t>
                          </m:r>
                          <m:acc>
                            <m:accPr>
                              <m:chr m:val="⃑"/>
                              <m:ctrlPr>
                                <a:rPr lang="en-US" altLang="zh-CN" sz="2700" b="1" i="1" smtClean="0">
                                  <a:latin typeface="Cambria Math"/>
                                  <a:ea typeface="Cambria Math"/>
                                </a:rPr>
                              </m:ctrlPr>
                            </m:accPr>
                            <m:e>
                              <m:r>
                                <a:rPr lang="en-US" altLang="zh-CN" sz="2700" b="1" i="1" smtClean="0">
                                  <a:latin typeface="Cambria Math"/>
                                  <a:ea typeface="Cambria Math"/>
                                </a:rPr>
                                <m:t>𝑺</m:t>
                              </m:r>
                            </m:e>
                          </m:acc>
                        </m:e>
                      </m:nary>
                    </m:oMath>
                  </m:oMathPara>
                </a14:m>
                <a:endParaRPr lang="zh-CN" altLang="en-US" sz="2700" dirty="0" smtClean="0">
                  <a:ea typeface="华文楷体" pitchFamily="2" charset="-12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83768" y="5524301"/>
                <a:ext cx="4175310" cy="1073051"/>
              </a:xfrm>
              <a:prstGeom prst="rect">
                <a:avLst/>
              </a:prstGeom>
              <a:blipFill rotWithShape="1">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688272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40F98A56-2292-44C0-AA6B-71E3F05170DD}" type="slidenum">
              <a:rPr lang="zh-CN" altLang="en-US">
                <a:solidFill>
                  <a:srgbClr val="FFFFCC">
                    <a:lumMod val="75000"/>
                  </a:srgbClr>
                </a:solidFill>
              </a:rPr>
              <a:pPr>
                <a:defRPr/>
              </a:pPr>
              <a:t>36</a:t>
            </a:fld>
            <a:endParaRPr lang="en-US" altLang="zh-CN">
              <a:solidFill>
                <a:srgbClr val="FFFFCC">
                  <a:lumMod val="75000"/>
                </a:srgbClr>
              </a:solidFill>
            </a:endParaRPr>
          </a:p>
        </p:txBody>
      </p:sp>
      <p:sp>
        <p:nvSpPr>
          <p:cNvPr id="9219" name="Text Box 3"/>
          <p:cNvSpPr txBox="1">
            <a:spLocks noChangeArrowheads="1"/>
          </p:cNvSpPr>
          <p:nvPr/>
        </p:nvSpPr>
        <p:spPr bwMode="auto">
          <a:xfrm>
            <a:off x="465138" y="646113"/>
            <a:ext cx="8228012"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15000"/>
              </a:lnSpc>
            </a:pPr>
            <a:r>
              <a:rPr kumimoji="1" lang="zh-CN" altLang="en-US">
                <a:solidFill>
                  <a:srgbClr val="CC0000"/>
                </a:solidFill>
                <a:latin typeface="Times New Roman" pitchFamily="18" charset="0"/>
                <a:cs typeface="Times New Roman" pitchFamily="18" charset="0"/>
              </a:rPr>
              <a:t>例</a:t>
            </a:r>
            <a:r>
              <a:rPr kumimoji="1" lang="en-US" altLang="zh-CN">
                <a:solidFill>
                  <a:srgbClr val="CC0000"/>
                </a:solidFill>
                <a:latin typeface="Times New Roman" pitchFamily="18" charset="0"/>
                <a:cs typeface="Times New Roman" pitchFamily="18" charset="0"/>
              </a:rPr>
              <a:t>11.5</a:t>
            </a:r>
            <a:r>
              <a:rPr kumimoji="1" lang="zh-CN" altLang="en-US">
                <a:latin typeface="Times New Roman" pitchFamily="18" charset="0"/>
                <a:cs typeface="Times New Roman" pitchFamily="18" charset="0"/>
              </a:rPr>
              <a:t>　如图所示，半径为</a:t>
            </a:r>
            <a:r>
              <a:rPr kumimoji="1" lang="en-US" altLang="zh-CN" i="1">
                <a:latin typeface="Times New Roman" pitchFamily="18" charset="0"/>
                <a:ea typeface="黑体" pitchFamily="2" charset="-122"/>
                <a:cs typeface="Times New Roman" pitchFamily="18" charset="0"/>
              </a:rPr>
              <a:t>R</a:t>
            </a:r>
            <a:r>
              <a:rPr kumimoji="1" lang="zh-CN" altLang="en-US">
                <a:latin typeface="Times New Roman" pitchFamily="18" charset="0"/>
                <a:cs typeface="Times New Roman" pitchFamily="18" charset="0"/>
              </a:rPr>
              <a:t>的圆柱形空间内分布有沿圆柱轴线方向的均匀磁场，磁场方向垂直纸面向里，其变化率为      </a:t>
            </a:r>
            <a:r>
              <a:rPr kumimoji="1" lang="en-US" altLang="zh-CN">
                <a:latin typeface="Times New Roman" pitchFamily="18" charset="0"/>
                <a:cs typeface="Times New Roman" pitchFamily="18" charset="0"/>
              </a:rPr>
              <a:t>.</a:t>
            </a:r>
            <a:r>
              <a:rPr kumimoji="1" lang="zh-CN" altLang="en-US">
                <a:latin typeface="Times New Roman" pitchFamily="18" charset="0"/>
                <a:cs typeface="Times New Roman" pitchFamily="18" charset="0"/>
              </a:rPr>
              <a:t>试求：</a:t>
            </a:r>
          </a:p>
        </p:txBody>
      </p:sp>
      <p:graphicFrame>
        <p:nvGraphicFramePr>
          <p:cNvPr id="9220" name="Object 4"/>
          <p:cNvGraphicFramePr>
            <a:graphicFrameLocks noChangeAspect="1"/>
          </p:cNvGraphicFramePr>
          <p:nvPr/>
        </p:nvGraphicFramePr>
        <p:xfrm>
          <a:off x="3081338" y="1638300"/>
          <a:ext cx="487362" cy="695325"/>
        </p:xfrm>
        <a:graphic>
          <a:graphicData uri="http://schemas.openxmlformats.org/presentationml/2006/ole">
            <mc:AlternateContent xmlns:mc="http://schemas.openxmlformats.org/markup-compatibility/2006">
              <mc:Choice xmlns:v="urn:schemas-microsoft-com:vml" Requires="v">
                <p:oleObj spid="_x0000_s21660" name="Equation" r:id="rId3" imgW="241200" imgH="393480" progId="Equation.DSMT4">
                  <p:embed/>
                </p:oleObj>
              </mc:Choice>
              <mc:Fallback>
                <p:oleObj name="Equation" r:id="rId3" imgW="2412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1638300"/>
                        <a:ext cx="48736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349" name="Text Box 5"/>
          <p:cNvSpPr txBox="1">
            <a:spLocks noChangeArrowheads="1"/>
          </p:cNvSpPr>
          <p:nvPr/>
        </p:nvSpPr>
        <p:spPr bwMode="auto">
          <a:xfrm>
            <a:off x="457200" y="2362200"/>
            <a:ext cx="7289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en-US" altLang="zh-CN">
                <a:latin typeface="Times New Roman" pitchFamily="18" charset="0"/>
                <a:cs typeface="Times New Roman" pitchFamily="18" charset="0"/>
              </a:rPr>
              <a:t>(1)</a:t>
            </a:r>
            <a:r>
              <a:rPr kumimoji="1" lang="zh-CN" altLang="en-US">
                <a:latin typeface="Times New Roman" pitchFamily="18" charset="0"/>
                <a:cs typeface="Times New Roman" pitchFamily="18" charset="0"/>
              </a:rPr>
              <a:t>圆柱形空间内、外涡旋电场</a:t>
            </a:r>
            <a:r>
              <a:rPr kumimoji="1" lang="en-US" altLang="zh-CN" i="1">
                <a:latin typeface="Times New Roman" pitchFamily="18" charset="0"/>
                <a:cs typeface="Times New Roman" pitchFamily="18" charset="0"/>
              </a:rPr>
              <a:t>E</a:t>
            </a:r>
            <a:r>
              <a:rPr kumimoji="1" lang="en-US" altLang="zh-CN" i="1" baseline="-30000">
                <a:latin typeface="Times New Roman" pitchFamily="18" charset="0"/>
                <a:cs typeface="Times New Roman" pitchFamily="18" charset="0"/>
              </a:rPr>
              <a:t>r</a:t>
            </a:r>
            <a:r>
              <a:rPr kumimoji="1" lang="zh-CN" altLang="en-US">
                <a:latin typeface="Times New Roman" pitchFamily="18" charset="0"/>
                <a:cs typeface="Times New Roman" pitchFamily="18" charset="0"/>
              </a:rPr>
              <a:t>的分布；</a:t>
            </a:r>
          </a:p>
        </p:txBody>
      </p:sp>
      <p:grpSp>
        <p:nvGrpSpPr>
          <p:cNvPr id="185357" name="Group 13"/>
          <p:cNvGrpSpPr>
            <a:grpSpLocks/>
          </p:cNvGrpSpPr>
          <p:nvPr/>
        </p:nvGrpSpPr>
        <p:grpSpPr bwMode="auto">
          <a:xfrm>
            <a:off x="457200" y="3124200"/>
            <a:ext cx="4814888" cy="1758950"/>
            <a:chOff x="288" y="2016"/>
            <a:chExt cx="3033" cy="1108"/>
          </a:xfrm>
        </p:grpSpPr>
        <p:sp>
          <p:nvSpPr>
            <p:cNvPr id="9224" name="Text Box 7"/>
            <p:cNvSpPr txBox="1">
              <a:spLocks noChangeArrowheads="1"/>
            </p:cNvSpPr>
            <p:nvPr/>
          </p:nvSpPr>
          <p:spPr bwMode="auto">
            <a:xfrm>
              <a:off x="288" y="2016"/>
              <a:ext cx="3033" cy="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en-US" altLang="zh-CN">
                  <a:latin typeface="Times New Roman" pitchFamily="18" charset="0"/>
                  <a:cs typeface="Times New Roman" pitchFamily="18" charset="0"/>
                </a:rPr>
                <a:t>(2)</a:t>
              </a:r>
              <a:r>
                <a:rPr kumimoji="1" lang="zh-CN" altLang="en-US">
                  <a:latin typeface="Times New Roman" pitchFamily="18" charset="0"/>
                  <a:cs typeface="Times New Roman" pitchFamily="18" charset="0"/>
                </a:rPr>
                <a:t>若            ，把长为</a:t>
              </a:r>
              <a:r>
                <a:rPr kumimoji="1" lang="en-US" altLang="zh-CN" i="1">
                  <a:latin typeface="Times New Roman" pitchFamily="18" charset="0"/>
                  <a:cs typeface="Times New Roman" pitchFamily="18" charset="0"/>
                </a:rPr>
                <a:t>L</a:t>
              </a:r>
              <a:r>
                <a:rPr kumimoji="1" lang="zh-CN" altLang="en-US">
                  <a:latin typeface="Times New Roman" pitchFamily="18" charset="0"/>
                  <a:cs typeface="Times New Roman" pitchFamily="18" charset="0"/>
                </a:rPr>
                <a:t>的导体</a:t>
              </a:r>
              <a:r>
                <a:rPr kumimoji="1" lang="en-US" altLang="zh-CN" i="1">
                  <a:latin typeface="Times New Roman" pitchFamily="18" charset="0"/>
                  <a:cs typeface="Times New Roman" pitchFamily="18" charset="0"/>
                </a:rPr>
                <a:t>ab</a:t>
              </a:r>
              <a:r>
                <a:rPr kumimoji="1" lang="zh-CN" altLang="en-US">
                  <a:latin typeface="Times New Roman" pitchFamily="18" charset="0"/>
                  <a:cs typeface="Times New Roman" pitchFamily="18" charset="0"/>
                </a:rPr>
                <a:t>放在圆柱截面上，则</a:t>
              </a:r>
              <a:r>
                <a:rPr kumimoji="1" lang="en-US" altLang="zh-CN" i="1">
                  <a:latin typeface="Times New Roman" pitchFamily="18" charset="0"/>
                  <a:cs typeface="Times New Roman" pitchFamily="18" charset="0"/>
                </a:rPr>
                <a:t>ε</a:t>
              </a:r>
              <a:r>
                <a:rPr kumimoji="1" lang="en-US" altLang="zh-CN" baseline="-30000">
                  <a:latin typeface="Times New Roman" pitchFamily="18" charset="0"/>
                  <a:cs typeface="Times New Roman" pitchFamily="18" charset="0"/>
                </a:rPr>
                <a:t>i</a:t>
              </a:r>
              <a:r>
                <a:rPr kumimoji="1" lang="en-US" altLang="zh-CN" i="1" baseline="-30000">
                  <a:latin typeface="Times New Roman" pitchFamily="18" charset="0"/>
                  <a:cs typeface="Times New Roman" pitchFamily="18" charset="0"/>
                </a:rPr>
                <a:t>ab</a:t>
              </a:r>
              <a:r>
                <a:rPr kumimoji="1" lang="zh-CN" altLang="en-US">
                  <a:latin typeface="Times New Roman" pitchFamily="18" charset="0"/>
                  <a:cs typeface="Times New Roman" pitchFamily="18" charset="0"/>
                </a:rPr>
                <a:t>等于多少？</a:t>
              </a:r>
            </a:p>
          </p:txBody>
        </p:sp>
        <p:graphicFrame>
          <p:nvGraphicFramePr>
            <p:cNvPr id="9225" name="Object 8"/>
            <p:cNvGraphicFramePr>
              <a:graphicFrameLocks noChangeAspect="1"/>
            </p:cNvGraphicFramePr>
            <p:nvPr/>
          </p:nvGraphicFramePr>
          <p:xfrm>
            <a:off x="880" y="2044"/>
            <a:ext cx="598" cy="438"/>
          </p:xfrm>
          <a:graphic>
            <a:graphicData uri="http://schemas.openxmlformats.org/presentationml/2006/ole">
              <mc:AlternateContent xmlns:mc="http://schemas.openxmlformats.org/markup-compatibility/2006">
                <mc:Choice xmlns:v="urn:schemas-microsoft-com:vml" Requires="v">
                  <p:oleObj spid="_x0000_s21661" name="Equation" r:id="rId5" imgW="469800" imgH="393480" progId="Equation.DSMT4">
                    <p:embed/>
                  </p:oleObj>
                </mc:Choice>
                <mc:Fallback>
                  <p:oleObj name="Equation" r:id="rId5" imgW="4698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 y="2044"/>
                          <a:ext cx="598"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9223" name="Picture 12" descr="1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3124200"/>
            <a:ext cx="32766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1211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calcmode="lin" valueType="num">
                                      <p:cBhvr>
                                        <p:cTn id="7" dur="500" fill="hold"/>
                                        <p:tgtEl>
                                          <p:spTgt spid="185349"/>
                                        </p:tgtEl>
                                        <p:attrNameLst>
                                          <p:attrName>ppt_w</p:attrName>
                                        </p:attrNameLst>
                                      </p:cBhvr>
                                      <p:tavLst>
                                        <p:tav tm="0">
                                          <p:val>
                                            <p:fltVal val="0"/>
                                          </p:val>
                                        </p:tav>
                                        <p:tav tm="100000">
                                          <p:val>
                                            <p:strVal val="#ppt_w"/>
                                          </p:val>
                                        </p:tav>
                                      </p:tavLst>
                                    </p:anim>
                                    <p:anim calcmode="lin" valueType="num">
                                      <p:cBhvr>
                                        <p:cTn id="8" dur="500" fill="hold"/>
                                        <p:tgtEl>
                                          <p:spTgt spid="18534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85357"/>
                                        </p:tgtEl>
                                        <p:attrNameLst>
                                          <p:attrName>style.visibility</p:attrName>
                                        </p:attrNameLst>
                                      </p:cBhvr>
                                      <p:to>
                                        <p:strVal val="visible"/>
                                      </p:to>
                                    </p:set>
                                    <p:animEffect transition="in" filter="box(out)">
                                      <p:cBhvr>
                                        <p:cTn id="13" dur="500"/>
                                        <p:tgtEl>
                                          <p:spTgt spid="18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416714EB-3690-4887-9132-ED09D30E8FB2}" type="slidenum">
              <a:rPr lang="zh-CN" altLang="en-US">
                <a:solidFill>
                  <a:srgbClr val="FFFFCC">
                    <a:lumMod val="75000"/>
                  </a:srgbClr>
                </a:solidFill>
              </a:rPr>
              <a:pPr>
                <a:defRPr/>
              </a:pPr>
              <a:t>37</a:t>
            </a:fld>
            <a:endParaRPr lang="en-US" altLang="zh-CN">
              <a:solidFill>
                <a:srgbClr val="FFFFCC">
                  <a:lumMod val="75000"/>
                </a:srgbClr>
              </a:solidFill>
            </a:endParaRPr>
          </a:p>
        </p:txBody>
      </p:sp>
      <p:sp>
        <p:nvSpPr>
          <p:cNvPr id="10243" name="Text Box 2"/>
          <p:cNvSpPr txBox="1">
            <a:spLocks noChangeArrowheads="1"/>
          </p:cNvSpPr>
          <p:nvPr/>
        </p:nvSpPr>
        <p:spPr bwMode="auto">
          <a:xfrm>
            <a:off x="381000" y="685800"/>
            <a:ext cx="8228013"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zh-CN" altLang="en-US" dirty="0">
                <a:solidFill>
                  <a:srgbClr val="FF0000"/>
                </a:solidFill>
                <a:latin typeface="Times New Roman" pitchFamily="18" charset="0"/>
                <a:cs typeface="Times New Roman" pitchFamily="18" charset="0"/>
              </a:rPr>
              <a:t>解</a:t>
            </a:r>
            <a:r>
              <a:rPr kumimoji="1" lang="zh-CN" altLang="en-US" dirty="0">
                <a:latin typeface="Times New Roman" pitchFamily="18" charset="0"/>
                <a:ea typeface="黑体" pitchFamily="2" charset="-122"/>
                <a:cs typeface="Times New Roman" pitchFamily="18" charset="0"/>
              </a:rPr>
              <a:t>　</a:t>
            </a:r>
            <a:r>
              <a:rPr kumimoji="1" lang="en-US" altLang="zh-CN" dirty="0">
                <a:latin typeface="Times New Roman" pitchFamily="18" charset="0"/>
                <a:cs typeface="Times New Roman" pitchFamily="18" charset="0"/>
              </a:rPr>
              <a:t>(1)</a:t>
            </a:r>
            <a:r>
              <a:rPr kumimoji="1" lang="zh-CN" altLang="en-US" dirty="0">
                <a:latin typeface="Times New Roman" pitchFamily="18" charset="0"/>
                <a:cs typeface="Times New Roman" pitchFamily="18" charset="0"/>
              </a:rPr>
              <a:t> </a:t>
            </a:r>
            <a:r>
              <a:rPr kumimoji="1" lang="zh-CN" altLang="en-US" dirty="0">
                <a:latin typeface="Times New Roman" pitchFamily="18" charset="0"/>
                <a:ea typeface="楷体_GB2312" panose="02010609030101010101" pitchFamily="49" charset="-122"/>
                <a:cs typeface="Times New Roman" pitchFamily="18" charset="0"/>
              </a:rPr>
              <a:t>过圆柱体内任一点</a:t>
            </a:r>
            <a:r>
              <a:rPr kumimoji="1" lang="en-US" altLang="zh-CN" i="1" dirty="0">
                <a:latin typeface="Times New Roman" pitchFamily="18" charset="0"/>
                <a:ea typeface="楷体_GB2312" panose="02010609030101010101" pitchFamily="49" charset="-122"/>
              </a:rPr>
              <a:t>P</a:t>
            </a:r>
            <a:r>
              <a:rPr kumimoji="1" lang="zh-CN" altLang="en-US" dirty="0">
                <a:latin typeface="Times New Roman" pitchFamily="18" charset="0"/>
                <a:ea typeface="楷体_GB2312" panose="02010609030101010101" pitchFamily="49" charset="-122"/>
                <a:cs typeface="Times New Roman" pitchFamily="18" charset="0"/>
              </a:rPr>
              <a:t>在截面上作半径为</a:t>
            </a:r>
            <a:r>
              <a:rPr kumimoji="1" lang="en-US" altLang="zh-CN" i="1" dirty="0">
                <a:latin typeface="Times New Roman" pitchFamily="18" charset="0"/>
                <a:ea typeface="楷体_GB2312" panose="02010609030101010101" pitchFamily="49" charset="-122"/>
              </a:rPr>
              <a:t>r</a:t>
            </a:r>
            <a:r>
              <a:rPr kumimoji="1" lang="zh-CN" altLang="en-US" dirty="0">
                <a:latin typeface="Times New Roman" pitchFamily="18" charset="0"/>
                <a:ea typeface="楷体_GB2312" panose="02010609030101010101" pitchFamily="49" charset="-122"/>
                <a:cs typeface="Times New Roman" pitchFamily="18" charset="0"/>
              </a:rPr>
              <a:t>的圆形回路</a:t>
            </a:r>
            <a:r>
              <a:rPr kumimoji="1" lang="en-US" altLang="zh-CN" i="1" dirty="0">
                <a:latin typeface="Times New Roman" pitchFamily="18" charset="0"/>
                <a:ea typeface="楷体_GB2312" panose="02010609030101010101" pitchFamily="49" charset="-122"/>
              </a:rPr>
              <a:t>l</a:t>
            </a:r>
            <a:r>
              <a:rPr kumimoji="1" lang="zh-CN" altLang="en-US" dirty="0">
                <a:latin typeface="Times New Roman" pitchFamily="18" charset="0"/>
                <a:ea typeface="楷体_GB2312" panose="02010609030101010101" pitchFamily="49" charset="-122"/>
                <a:cs typeface="Times New Roman" pitchFamily="18" charset="0"/>
              </a:rPr>
              <a:t>，设</a:t>
            </a:r>
            <a:r>
              <a:rPr kumimoji="1" lang="en-US" altLang="zh-CN" i="1" dirty="0">
                <a:latin typeface="Times New Roman" pitchFamily="18" charset="0"/>
                <a:ea typeface="楷体_GB2312" panose="02010609030101010101" pitchFamily="49" charset="-122"/>
              </a:rPr>
              <a:t>l</a:t>
            </a:r>
            <a:r>
              <a:rPr kumimoji="1" lang="zh-CN" altLang="en-US" dirty="0">
                <a:latin typeface="Times New Roman" pitchFamily="18" charset="0"/>
                <a:ea typeface="楷体_GB2312" panose="02010609030101010101" pitchFamily="49" charset="-122"/>
                <a:cs typeface="Times New Roman" pitchFamily="18" charset="0"/>
              </a:rPr>
              <a:t>的回转方向与</a:t>
            </a:r>
            <a:r>
              <a:rPr kumimoji="1" lang="en-US" altLang="zh-CN" i="1" dirty="0">
                <a:latin typeface="Times New Roman" pitchFamily="18" charset="0"/>
                <a:ea typeface="楷体_GB2312" panose="02010609030101010101" pitchFamily="49" charset="-122"/>
              </a:rPr>
              <a:t>B</a:t>
            </a:r>
            <a:r>
              <a:rPr kumimoji="1" lang="zh-CN" altLang="en-US" dirty="0">
                <a:latin typeface="Times New Roman" pitchFamily="18" charset="0"/>
                <a:ea typeface="楷体_GB2312" panose="02010609030101010101" pitchFamily="49" charset="-122"/>
                <a:cs typeface="Times New Roman" pitchFamily="18" charset="0"/>
              </a:rPr>
              <a:t>的方向构成右手螺旋关系，即设图中沿</a:t>
            </a:r>
            <a:r>
              <a:rPr kumimoji="1" lang="en-US" altLang="zh-CN" i="1" dirty="0">
                <a:latin typeface="Times New Roman" pitchFamily="18" charset="0"/>
                <a:ea typeface="楷体_GB2312" panose="02010609030101010101" pitchFamily="49" charset="-122"/>
              </a:rPr>
              <a:t>l</a:t>
            </a:r>
            <a:r>
              <a:rPr kumimoji="1" lang="zh-CN" altLang="en-US" dirty="0">
                <a:latin typeface="Times New Roman" pitchFamily="18" charset="0"/>
                <a:ea typeface="楷体_GB2312" panose="02010609030101010101" pitchFamily="49" charset="-122"/>
                <a:cs typeface="Times New Roman" pitchFamily="18" charset="0"/>
              </a:rPr>
              <a:t>的顺时针切线方向为</a:t>
            </a:r>
            <a:r>
              <a:rPr kumimoji="1" lang="en-US" altLang="zh-CN" i="1" dirty="0" err="1">
                <a:latin typeface="Times New Roman" pitchFamily="18" charset="0"/>
                <a:ea typeface="楷体_GB2312" panose="02010609030101010101" pitchFamily="49" charset="-122"/>
              </a:rPr>
              <a:t>E</a:t>
            </a:r>
            <a:r>
              <a:rPr kumimoji="1" lang="en-US" altLang="zh-CN" baseline="-30000" dirty="0" err="1">
                <a:latin typeface="Times New Roman" pitchFamily="18" charset="0"/>
                <a:ea typeface="楷体_GB2312" panose="02010609030101010101" pitchFamily="49" charset="-122"/>
              </a:rPr>
              <a:t>r</a:t>
            </a:r>
            <a:r>
              <a:rPr kumimoji="1" lang="zh-CN" altLang="en-US" dirty="0">
                <a:latin typeface="Times New Roman" pitchFamily="18" charset="0"/>
                <a:ea typeface="楷体_GB2312" panose="02010609030101010101" pitchFamily="49" charset="-122"/>
                <a:cs typeface="Times New Roman" pitchFamily="18" charset="0"/>
              </a:rPr>
              <a:t>的</a:t>
            </a:r>
            <a:r>
              <a:rPr kumimoji="1" lang="zh-CN" altLang="en-US" dirty="0">
                <a:latin typeface="楷体_GB2312" panose="02010609030101010101" pitchFamily="49" charset="-122"/>
                <a:ea typeface="楷体_GB2312" panose="02010609030101010101" pitchFamily="49" charset="-122"/>
                <a:cs typeface="Times New Roman" pitchFamily="18" charset="0"/>
              </a:rPr>
              <a:t>正方向</a:t>
            </a:r>
            <a:r>
              <a:rPr kumimoji="1" lang="en-US" altLang="zh-CN" dirty="0">
                <a:latin typeface="楷体_GB2312" panose="02010609030101010101" pitchFamily="49" charset="-122"/>
                <a:ea typeface="楷体_GB2312" panose="02010609030101010101" pitchFamily="49" charset="-122"/>
                <a:cs typeface="Times New Roman" pitchFamily="18" charset="0"/>
              </a:rPr>
              <a:t>.</a:t>
            </a:r>
          </a:p>
        </p:txBody>
      </p:sp>
      <p:graphicFrame>
        <p:nvGraphicFramePr>
          <p:cNvPr id="186371" name="Object 3"/>
          <p:cNvGraphicFramePr>
            <a:graphicFrameLocks noChangeAspect="1"/>
          </p:cNvGraphicFramePr>
          <p:nvPr/>
        </p:nvGraphicFramePr>
        <p:xfrm>
          <a:off x="2590800" y="2438400"/>
          <a:ext cx="3657600" cy="1014413"/>
        </p:xfrm>
        <a:graphic>
          <a:graphicData uri="http://schemas.openxmlformats.org/presentationml/2006/ole">
            <mc:AlternateContent xmlns:mc="http://schemas.openxmlformats.org/markup-compatibility/2006">
              <mc:Choice xmlns:v="urn:schemas-microsoft-com:vml" Requires="v">
                <p:oleObj spid="_x0000_s22915" name="Equation" r:id="rId3" imgW="1371600" imgH="393700" progId="Equation.DSMT4">
                  <p:embed/>
                </p:oleObj>
              </mc:Choice>
              <mc:Fallback>
                <p:oleObj name="Equation" r:id="rId3" imgW="1371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38400"/>
                        <a:ext cx="3657600" cy="10144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3" name="Object 5"/>
          <p:cNvGraphicFramePr>
            <a:graphicFrameLocks noChangeAspect="1"/>
          </p:cNvGraphicFramePr>
          <p:nvPr/>
        </p:nvGraphicFramePr>
        <p:xfrm>
          <a:off x="1219200" y="3429000"/>
          <a:ext cx="3014663" cy="1014413"/>
        </p:xfrm>
        <a:graphic>
          <a:graphicData uri="http://schemas.openxmlformats.org/presentationml/2006/ole">
            <mc:AlternateContent xmlns:mc="http://schemas.openxmlformats.org/markup-compatibility/2006">
              <mc:Choice xmlns:v="urn:schemas-microsoft-com:vml" Requires="v">
                <p:oleObj spid="_x0000_s22916" name="Equation" r:id="rId5" imgW="1129810" imgH="393529" progId="Equation.DSMT4">
                  <p:embed/>
                </p:oleObj>
              </mc:Choice>
              <mc:Fallback>
                <p:oleObj name="Equation" r:id="rId5" imgW="1129810"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429000"/>
                        <a:ext cx="3014663" cy="10144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4" name="Object 6"/>
          <p:cNvGraphicFramePr>
            <a:graphicFrameLocks noChangeAspect="1"/>
          </p:cNvGraphicFramePr>
          <p:nvPr/>
        </p:nvGraphicFramePr>
        <p:xfrm>
          <a:off x="4648200" y="3452813"/>
          <a:ext cx="3692525" cy="1014412"/>
        </p:xfrm>
        <a:graphic>
          <a:graphicData uri="http://schemas.openxmlformats.org/presentationml/2006/ole">
            <mc:AlternateContent xmlns:mc="http://schemas.openxmlformats.org/markup-compatibility/2006">
              <mc:Choice xmlns:v="urn:schemas-microsoft-com:vml" Requires="v">
                <p:oleObj spid="_x0000_s22917" name="Equation" r:id="rId7" imgW="1384300" imgH="393700" progId="Equation.DSMT4">
                  <p:embed/>
                </p:oleObj>
              </mc:Choice>
              <mc:Fallback>
                <p:oleObj name="Equation" r:id="rId7" imgW="13843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452813"/>
                        <a:ext cx="3692525" cy="10144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6375" name="Group 7"/>
          <p:cNvGrpSpPr>
            <a:grpSpLocks/>
          </p:cNvGrpSpPr>
          <p:nvPr/>
        </p:nvGrpSpPr>
        <p:grpSpPr bwMode="auto">
          <a:xfrm>
            <a:off x="685800" y="4362450"/>
            <a:ext cx="8228013" cy="1238250"/>
            <a:chOff x="272" y="90"/>
            <a:chExt cx="5183" cy="780"/>
          </a:xfrm>
        </p:grpSpPr>
        <p:sp>
          <p:nvSpPr>
            <p:cNvPr id="10251" name="Text Box 8"/>
            <p:cNvSpPr txBox="1">
              <a:spLocks noChangeArrowheads="1"/>
            </p:cNvSpPr>
            <p:nvPr/>
          </p:nvSpPr>
          <p:spPr bwMode="auto">
            <a:xfrm>
              <a:off x="272" y="112"/>
              <a:ext cx="5183" cy="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zh-CN" altLang="en-US" dirty="0">
                  <a:latin typeface="Times New Roman" pitchFamily="18" charset="0"/>
                  <a:cs typeface="Times New Roman" pitchFamily="18" charset="0"/>
                </a:rPr>
                <a:t>当             时，</a:t>
              </a:r>
              <a:r>
                <a:rPr kumimoji="1" lang="en-US" altLang="zh-CN" i="1" dirty="0" err="1">
                  <a:latin typeface="Times New Roman" pitchFamily="18" charset="0"/>
                  <a:cs typeface="Times New Roman" pitchFamily="18" charset="0"/>
                </a:rPr>
                <a:t>E</a:t>
              </a:r>
              <a:r>
                <a:rPr kumimoji="1" lang="en-US" altLang="zh-CN" baseline="-30000" dirty="0" err="1">
                  <a:latin typeface="Times New Roman" pitchFamily="18" charset="0"/>
                  <a:cs typeface="Times New Roman" pitchFamily="18" charset="0"/>
                </a:rPr>
                <a:t>r</a:t>
              </a:r>
              <a:r>
                <a:rPr kumimoji="1" lang="zh-CN" altLang="en-US" dirty="0">
                  <a:latin typeface="Times New Roman" pitchFamily="18" charset="0"/>
                  <a:cs typeface="Times New Roman" pitchFamily="18" charset="0"/>
                </a:rPr>
                <a:t>＜</a:t>
              </a:r>
              <a:r>
                <a:rPr kumimoji="1" lang="en-US" altLang="zh-CN" dirty="0">
                  <a:latin typeface="Times New Roman" pitchFamily="18" charset="0"/>
                  <a:cs typeface="Times New Roman" pitchFamily="18" charset="0"/>
                </a:rPr>
                <a:t>0</a:t>
              </a:r>
              <a:r>
                <a:rPr kumimoji="1" lang="zh-CN" altLang="en-US" dirty="0">
                  <a:latin typeface="Times New Roman" pitchFamily="18" charset="0"/>
                  <a:cs typeface="Times New Roman" pitchFamily="18" charset="0"/>
                </a:rPr>
                <a:t>即沿逆时针方向；</a:t>
              </a:r>
              <a:r>
                <a:rPr kumimoji="1" lang="en-US" altLang="zh-CN" i="1" dirty="0" err="1">
                  <a:latin typeface="Times New Roman" pitchFamily="18" charset="0"/>
                  <a:cs typeface="Times New Roman" pitchFamily="18" charset="0"/>
                </a:rPr>
                <a:t>E</a:t>
              </a:r>
              <a:r>
                <a:rPr kumimoji="1" lang="en-US" altLang="zh-CN" baseline="-30000" dirty="0" err="1">
                  <a:latin typeface="Times New Roman" pitchFamily="18" charset="0"/>
                  <a:cs typeface="Times New Roman" pitchFamily="18" charset="0"/>
                </a:rPr>
                <a:t>r</a:t>
              </a:r>
              <a:r>
                <a:rPr kumimoji="1" lang="zh-CN" altLang="en-US" dirty="0">
                  <a:latin typeface="Times New Roman" pitchFamily="18" charset="0"/>
                  <a:cs typeface="Times New Roman" pitchFamily="18" charset="0"/>
                </a:rPr>
                <a:t>＞</a:t>
              </a:r>
              <a:r>
                <a:rPr kumimoji="1" lang="en-US" altLang="zh-CN" dirty="0">
                  <a:latin typeface="Times New Roman" pitchFamily="18" charset="0"/>
                  <a:cs typeface="Times New Roman" pitchFamily="18" charset="0"/>
                </a:rPr>
                <a:t>0</a:t>
              </a:r>
              <a:r>
                <a:rPr kumimoji="1" lang="zh-CN" altLang="en-US" dirty="0">
                  <a:latin typeface="Times New Roman" pitchFamily="18" charset="0"/>
                  <a:cs typeface="Times New Roman" pitchFamily="18" charset="0"/>
                </a:rPr>
                <a:t>即沿顺时针方向</a:t>
              </a:r>
              <a:r>
                <a:rPr kumimoji="1" lang="en-US" altLang="zh-CN" dirty="0">
                  <a:latin typeface="Times New Roman" pitchFamily="18" charset="0"/>
                  <a:cs typeface="Times New Roman" pitchFamily="18" charset="0"/>
                </a:rPr>
                <a:t>.</a:t>
              </a:r>
            </a:p>
          </p:txBody>
        </p:sp>
        <p:graphicFrame>
          <p:nvGraphicFramePr>
            <p:cNvPr id="10252" name="Object 9"/>
            <p:cNvGraphicFramePr>
              <a:graphicFrameLocks noChangeAspect="1"/>
            </p:cNvGraphicFramePr>
            <p:nvPr/>
          </p:nvGraphicFramePr>
          <p:xfrm>
            <a:off x="612" y="90"/>
            <a:ext cx="652" cy="527"/>
          </p:xfrm>
          <a:graphic>
            <a:graphicData uri="http://schemas.openxmlformats.org/presentationml/2006/ole">
              <mc:AlternateContent xmlns:mc="http://schemas.openxmlformats.org/markup-compatibility/2006">
                <mc:Choice xmlns:v="urn:schemas-microsoft-com:vml" Requires="v">
                  <p:oleObj spid="_x0000_s22918"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 y="90"/>
                          <a:ext cx="652" cy="52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6381" name="Group 13"/>
          <p:cNvGrpSpPr>
            <a:grpSpLocks/>
          </p:cNvGrpSpPr>
          <p:nvPr/>
        </p:nvGrpSpPr>
        <p:grpSpPr bwMode="auto">
          <a:xfrm>
            <a:off x="1828800" y="5410200"/>
            <a:ext cx="4953000" cy="1057275"/>
            <a:chOff x="1056" y="3408"/>
            <a:chExt cx="3120" cy="666"/>
          </a:xfrm>
        </p:grpSpPr>
        <p:graphicFrame>
          <p:nvGraphicFramePr>
            <p:cNvPr id="10249" name="Object 11"/>
            <p:cNvGraphicFramePr>
              <a:graphicFrameLocks noChangeAspect="1"/>
            </p:cNvGraphicFramePr>
            <p:nvPr/>
          </p:nvGraphicFramePr>
          <p:xfrm>
            <a:off x="1751" y="3408"/>
            <a:ext cx="2425" cy="666"/>
          </p:xfrm>
          <a:graphic>
            <a:graphicData uri="http://schemas.openxmlformats.org/presentationml/2006/ole">
              <mc:AlternateContent xmlns:mc="http://schemas.openxmlformats.org/markup-compatibility/2006">
                <mc:Choice xmlns:v="urn:schemas-microsoft-com:vml" Requires="v">
                  <p:oleObj spid="_x0000_s22919"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1" y="3408"/>
                          <a:ext cx="2425" cy="66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 name="Text Box 12"/>
            <p:cNvSpPr txBox="1">
              <a:spLocks noChangeArrowheads="1"/>
            </p:cNvSpPr>
            <p:nvPr/>
          </p:nvSpPr>
          <p:spPr bwMode="auto">
            <a:xfrm>
              <a:off x="1056" y="3528"/>
              <a:ext cx="768"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zh-CN" altLang="en-US">
                  <a:latin typeface="Times New Roman" pitchFamily="18" charset="0"/>
                  <a:cs typeface="Times New Roman" pitchFamily="18" charset="0"/>
                </a:rPr>
                <a:t>同理</a:t>
              </a:r>
              <a:endParaRPr kumimoji="1" lang="en-US" altLang="zh-CN">
                <a:latin typeface="Times New Roman" pitchFamily="18" charset="0"/>
                <a:cs typeface="Times New Roman" pitchFamily="18" charset="0"/>
              </a:endParaRPr>
            </a:p>
          </p:txBody>
        </p:sp>
      </p:grpSp>
    </p:spTree>
    <p:extLst>
      <p:ext uri="{BB962C8B-B14F-4D97-AF65-F5344CB8AC3E}">
        <p14:creationId xmlns:p14="http://schemas.microsoft.com/office/powerpoint/2010/main" val="9423796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slide(fromBottom)">
                                      <p:cBhvr>
                                        <p:cTn id="7" dur="500"/>
                                        <p:tgtEl>
                                          <p:spTgt spid="186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slide(fromBottom)">
                                      <p:cBhvr>
                                        <p:cTn id="12" dur="500"/>
                                        <p:tgtEl>
                                          <p:spTgt spid="186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6374"/>
                                        </p:tgtEl>
                                        <p:attrNameLst>
                                          <p:attrName>style.visibility</p:attrName>
                                        </p:attrNameLst>
                                      </p:cBhvr>
                                      <p:to>
                                        <p:strVal val="visible"/>
                                      </p:to>
                                    </p:set>
                                    <p:animEffect transition="in" filter="slide(fromBottom)">
                                      <p:cBhvr>
                                        <p:cTn id="17" dur="500"/>
                                        <p:tgtEl>
                                          <p:spTgt spid="186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86375"/>
                                        </p:tgtEl>
                                        <p:attrNameLst>
                                          <p:attrName>style.visibility</p:attrName>
                                        </p:attrNameLst>
                                      </p:cBhvr>
                                      <p:to>
                                        <p:strVal val="visible"/>
                                      </p:to>
                                    </p:set>
                                    <p:animEffect transition="in" filter="slide(fromBottom)">
                                      <p:cBhvr>
                                        <p:cTn id="22" dur="500"/>
                                        <p:tgtEl>
                                          <p:spTgt spid="186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86381"/>
                                        </p:tgtEl>
                                        <p:attrNameLst>
                                          <p:attrName>style.visibility</p:attrName>
                                        </p:attrNameLst>
                                      </p:cBhvr>
                                      <p:to>
                                        <p:strVal val="visible"/>
                                      </p:to>
                                    </p:set>
                                    <p:animEffect transition="in" filter="barn(inHorizontal)">
                                      <p:cBhvr>
                                        <p:cTn id="27" dur="500"/>
                                        <p:tgtEl>
                                          <p:spTgt spid="18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1"/>
          <p:cNvSpPr>
            <a:spLocks noGrp="1"/>
          </p:cNvSpPr>
          <p:nvPr>
            <p:ph type="ftr" sz="quarter" idx="10"/>
          </p:nvPr>
        </p:nvSpPr>
        <p:spPr/>
        <p:txBody>
          <a:bodyPr/>
          <a:lstStyle/>
          <a:p>
            <a:pPr>
              <a:defRPr/>
            </a:pPr>
            <a:fld id="{F2BC243E-6699-483D-8647-2F4EB45FA891}" type="slidenum">
              <a:rPr lang="zh-CN" altLang="en-US">
                <a:solidFill>
                  <a:srgbClr val="FFFFCC">
                    <a:lumMod val="75000"/>
                  </a:srgbClr>
                </a:solidFill>
              </a:rPr>
              <a:pPr>
                <a:defRPr/>
              </a:pPr>
              <a:t>38</a:t>
            </a:fld>
            <a:endParaRPr lang="en-US" altLang="zh-CN">
              <a:solidFill>
                <a:srgbClr val="FFFFCC">
                  <a:lumMod val="75000"/>
                </a:srgbClr>
              </a:solidFill>
            </a:endParaRPr>
          </a:p>
        </p:txBody>
      </p:sp>
      <p:sp>
        <p:nvSpPr>
          <p:cNvPr id="11267" name="Text Box 7"/>
          <p:cNvSpPr txBox="1">
            <a:spLocks noChangeArrowheads="1"/>
          </p:cNvSpPr>
          <p:nvPr/>
        </p:nvSpPr>
        <p:spPr bwMode="auto">
          <a:xfrm>
            <a:off x="341313" y="571500"/>
            <a:ext cx="65262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en-US" altLang="zh-CN">
                <a:latin typeface="Times New Roman" pitchFamily="18" charset="0"/>
                <a:cs typeface="Times New Roman" pitchFamily="18" charset="0"/>
              </a:rPr>
              <a:t>(2)</a:t>
            </a:r>
            <a:r>
              <a:rPr kumimoji="1" lang="zh-CN" altLang="en-US">
                <a:solidFill>
                  <a:srgbClr val="CC0000"/>
                </a:solidFill>
                <a:latin typeface="Times New Roman" pitchFamily="18" charset="0"/>
                <a:cs typeface="Times New Roman" pitchFamily="18" charset="0"/>
              </a:rPr>
              <a:t>方法一：</a:t>
            </a:r>
            <a:r>
              <a:rPr kumimoji="1" lang="zh-CN" altLang="en-US">
                <a:latin typeface="Times New Roman" pitchFamily="18" charset="0"/>
                <a:cs typeface="Times New Roman" pitchFamily="18" charset="0"/>
              </a:rPr>
              <a:t>用电动势定义求解</a:t>
            </a:r>
          </a:p>
        </p:txBody>
      </p:sp>
      <p:grpSp>
        <p:nvGrpSpPr>
          <p:cNvPr id="187413" name="Group 21"/>
          <p:cNvGrpSpPr>
            <a:grpSpLocks/>
          </p:cNvGrpSpPr>
          <p:nvPr/>
        </p:nvGrpSpPr>
        <p:grpSpPr bwMode="auto">
          <a:xfrm>
            <a:off x="990600" y="1241425"/>
            <a:ext cx="4267200" cy="925513"/>
            <a:chOff x="624" y="782"/>
            <a:chExt cx="2688" cy="583"/>
          </a:xfrm>
        </p:grpSpPr>
        <p:sp>
          <p:nvSpPr>
            <p:cNvPr id="11277" name="Text Box 9"/>
            <p:cNvSpPr txBox="1">
              <a:spLocks noChangeArrowheads="1"/>
            </p:cNvSpPr>
            <p:nvPr/>
          </p:nvSpPr>
          <p:spPr bwMode="auto">
            <a:xfrm>
              <a:off x="624" y="834"/>
              <a:ext cx="1482"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50000"/>
                </a:lnSpc>
              </a:pPr>
              <a:r>
                <a:rPr kumimoji="1" lang="zh-CN" altLang="en-US">
                  <a:latin typeface="Times New Roman" pitchFamily="18" charset="0"/>
                  <a:cs typeface="Times New Roman" pitchFamily="18" charset="0"/>
                </a:rPr>
                <a:t>在</a:t>
              </a:r>
              <a:r>
                <a:rPr kumimoji="1" lang="en-US" altLang="zh-CN" i="1">
                  <a:latin typeface="Times New Roman" pitchFamily="18" charset="0"/>
                  <a:cs typeface="Times New Roman" pitchFamily="18" charset="0"/>
                </a:rPr>
                <a:t>r</a:t>
              </a:r>
              <a:r>
                <a:rPr kumimoji="1" lang="zh-CN" altLang="en-US">
                  <a:latin typeface="Times New Roman" pitchFamily="18" charset="0"/>
                  <a:cs typeface="Times New Roman" pitchFamily="18" charset="0"/>
                </a:rPr>
                <a:t>＜</a:t>
              </a:r>
              <a:r>
                <a:rPr kumimoji="1" lang="en-US" altLang="zh-CN" i="1">
                  <a:latin typeface="Times New Roman" pitchFamily="18" charset="0"/>
                  <a:cs typeface="Times New Roman" pitchFamily="18" charset="0"/>
                </a:rPr>
                <a:t>R</a:t>
              </a:r>
              <a:r>
                <a:rPr kumimoji="1" lang="zh-CN" altLang="en-US">
                  <a:latin typeface="Times New Roman" pitchFamily="18" charset="0"/>
                  <a:cs typeface="Times New Roman" pitchFamily="18" charset="0"/>
                </a:rPr>
                <a:t>区域</a:t>
              </a:r>
              <a:r>
                <a:rPr kumimoji="1" lang="zh-CN" altLang="en-US" i="1">
                  <a:latin typeface="Times New Roman" pitchFamily="18" charset="0"/>
                  <a:cs typeface="Times New Roman" pitchFamily="18" charset="0"/>
                </a:rPr>
                <a:t>                      </a:t>
              </a:r>
              <a:endParaRPr kumimoji="1" lang="zh-CN" altLang="en-US">
                <a:latin typeface="Times New Roman" pitchFamily="18" charset="0"/>
                <a:cs typeface="Times New Roman" pitchFamily="18" charset="0"/>
              </a:endParaRPr>
            </a:p>
          </p:txBody>
        </p:sp>
        <p:graphicFrame>
          <p:nvGraphicFramePr>
            <p:cNvPr id="11278" name="Object 10"/>
            <p:cNvGraphicFramePr>
              <a:graphicFrameLocks noChangeAspect="1"/>
            </p:cNvGraphicFramePr>
            <p:nvPr/>
          </p:nvGraphicFramePr>
          <p:xfrm>
            <a:off x="2106" y="782"/>
            <a:ext cx="1206" cy="583"/>
          </p:xfrm>
          <a:graphic>
            <a:graphicData uri="http://schemas.openxmlformats.org/presentationml/2006/ole">
              <mc:AlternateContent xmlns:mc="http://schemas.openxmlformats.org/markup-compatibility/2006">
                <mc:Choice xmlns:v="urn:schemas-microsoft-com:vml" Requires="v">
                  <p:oleObj spid="_x0000_s24016" name="Equation" r:id="rId3" imgW="787058" imgH="393529" progId="Equation.DSMT4">
                    <p:embed/>
                  </p:oleObj>
                </mc:Choice>
                <mc:Fallback>
                  <p:oleObj name="Equation" r:id="rId3" imgW="787058"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 y="782"/>
                          <a:ext cx="1206" cy="58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7404" name="Object 12"/>
          <p:cNvGraphicFramePr>
            <a:graphicFrameLocks noChangeAspect="1"/>
          </p:cNvGraphicFramePr>
          <p:nvPr/>
        </p:nvGraphicFramePr>
        <p:xfrm>
          <a:off x="601663" y="2133600"/>
          <a:ext cx="8101012" cy="931863"/>
        </p:xfrm>
        <a:graphic>
          <a:graphicData uri="http://schemas.openxmlformats.org/presentationml/2006/ole">
            <mc:AlternateContent xmlns:mc="http://schemas.openxmlformats.org/markup-compatibility/2006">
              <mc:Choice xmlns:v="urn:schemas-microsoft-com:vml" Requires="v">
                <p:oleObj spid="_x0000_s24017" name="Equation" r:id="rId5" imgW="3314520" imgH="393480" progId="Equation.DSMT4">
                  <p:embed/>
                </p:oleObj>
              </mc:Choice>
              <mc:Fallback>
                <p:oleObj name="Equation" r:id="rId5" imgW="33145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3" y="2133600"/>
                        <a:ext cx="8101012" cy="9318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7408" name="Group 16"/>
          <p:cNvGrpSpPr>
            <a:grpSpLocks/>
          </p:cNvGrpSpPr>
          <p:nvPr/>
        </p:nvGrpSpPr>
        <p:grpSpPr bwMode="auto">
          <a:xfrm>
            <a:off x="744538" y="3048000"/>
            <a:ext cx="7789862" cy="960438"/>
            <a:chOff x="469" y="1920"/>
            <a:chExt cx="4907" cy="605"/>
          </a:xfrm>
        </p:grpSpPr>
        <p:sp>
          <p:nvSpPr>
            <p:cNvPr id="11275" name="Text Box 14"/>
            <p:cNvSpPr txBox="1">
              <a:spLocks noChangeArrowheads="1"/>
            </p:cNvSpPr>
            <p:nvPr/>
          </p:nvSpPr>
          <p:spPr bwMode="auto">
            <a:xfrm>
              <a:off x="2672" y="1992"/>
              <a:ext cx="2704"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zh-CN" altLang="en-US">
                  <a:latin typeface="Times New Roman" pitchFamily="18" charset="0"/>
                  <a:cs typeface="Times New Roman" pitchFamily="18" charset="0"/>
                </a:rPr>
                <a:t>即</a:t>
              </a:r>
              <a:r>
                <a:rPr kumimoji="1" lang="en-US" altLang="zh-CN" i="1">
                  <a:latin typeface="Times New Roman" pitchFamily="18" charset="0"/>
                  <a:cs typeface="Times New Roman" pitchFamily="18" charset="0"/>
                </a:rPr>
                <a:t>ε</a:t>
              </a:r>
              <a:r>
                <a:rPr kumimoji="1" lang="en-US" altLang="zh-CN" baseline="-30000">
                  <a:latin typeface="Times New Roman" pitchFamily="18" charset="0"/>
                  <a:cs typeface="Times New Roman" pitchFamily="18" charset="0"/>
                </a:rPr>
                <a:t>i</a:t>
              </a:r>
              <a:r>
                <a:rPr kumimoji="1" lang="en-US" altLang="zh-CN" i="1" baseline="-30000">
                  <a:latin typeface="Times New Roman" pitchFamily="18" charset="0"/>
                  <a:cs typeface="Times New Roman" pitchFamily="18" charset="0"/>
                </a:rPr>
                <a:t>ab</a:t>
              </a:r>
              <a:r>
                <a:rPr kumimoji="1" lang="zh-CN" altLang="en-US">
                  <a:latin typeface="Times New Roman" pitchFamily="18" charset="0"/>
                  <a:cs typeface="Times New Roman" pitchFamily="18" charset="0"/>
                </a:rPr>
                <a:t>由</a:t>
              </a:r>
              <a:r>
                <a:rPr kumimoji="1" lang="en-US" altLang="zh-CN" i="1">
                  <a:latin typeface="Times New Roman" pitchFamily="18" charset="0"/>
                  <a:cs typeface="Times New Roman" pitchFamily="18" charset="0"/>
                </a:rPr>
                <a:t>a</a:t>
              </a:r>
              <a:r>
                <a:rPr kumimoji="1" lang="zh-CN" altLang="en-US">
                  <a:latin typeface="Times New Roman" pitchFamily="18" charset="0"/>
                  <a:cs typeface="Times New Roman" pitchFamily="18" charset="0"/>
                </a:rPr>
                <a:t>端指向</a:t>
              </a:r>
              <a:r>
                <a:rPr kumimoji="1" lang="en-US" altLang="zh-CN" i="1">
                  <a:latin typeface="Times New Roman" pitchFamily="18" charset="0"/>
                  <a:cs typeface="Times New Roman" pitchFamily="18" charset="0"/>
                </a:rPr>
                <a:t>b</a:t>
              </a:r>
              <a:r>
                <a:rPr kumimoji="1" lang="zh-CN" altLang="en-US">
                  <a:latin typeface="Times New Roman" pitchFamily="18" charset="0"/>
                  <a:cs typeface="Times New Roman" pitchFamily="18" charset="0"/>
                </a:rPr>
                <a:t>端</a:t>
              </a:r>
              <a:r>
                <a:rPr kumimoji="1" lang="en-US" altLang="zh-CN">
                  <a:latin typeface="Times New Roman" pitchFamily="18" charset="0"/>
                  <a:cs typeface="Times New Roman" pitchFamily="18" charset="0"/>
                </a:rPr>
                <a:t>.</a:t>
              </a:r>
            </a:p>
          </p:txBody>
        </p:sp>
        <p:graphicFrame>
          <p:nvGraphicFramePr>
            <p:cNvPr id="11276" name="Object 15"/>
            <p:cNvGraphicFramePr>
              <a:graphicFrameLocks noChangeAspect="1"/>
            </p:cNvGraphicFramePr>
            <p:nvPr/>
          </p:nvGraphicFramePr>
          <p:xfrm>
            <a:off x="469" y="1920"/>
            <a:ext cx="2144" cy="605"/>
          </p:xfrm>
          <a:graphic>
            <a:graphicData uri="http://schemas.openxmlformats.org/presentationml/2006/ole">
              <mc:AlternateContent xmlns:mc="http://schemas.openxmlformats.org/markup-compatibility/2006">
                <mc:Choice xmlns:v="urn:schemas-microsoft-com:vml" Requires="v">
                  <p:oleObj spid="_x0000_s24018" name="Equation" r:id="rId7" imgW="1346040" imgH="393480" progId="Equation.DSMT4">
                    <p:embed/>
                  </p:oleObj>
                </mc:Choice>
                <mc:Fallback>
                  <p:oleObj name="Equation" r:id="rId7" imgW="13460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 y="1920"/>
                          <a:ext cx="2144" cy="6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7409" name="Text Box 17"/>
          <p:cNvSpPr txBox="1">
            <a:spLocks noChangeArrowheads="1"/>
          </p:cNvSpPr>
          <p:nvPr/>
        </p:nvSpPr>
        <p:spPr bwMode="auto">
          <a:xfrm>
            <a:off x="615950" y="3924300"/>
            <a:ext cx="7156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Arial Black" pitchFamily="34" charset="0"/>
                <a:ea typeface="宋体" pitchFamily="2" charset="-122"/>
              </a:defRPr>
            </a:lvl1pPr>
            <a:lvl2pPr marL="742950" indent="-285750" eaLnBrk="0" hangingPunct="0">
              <a:defRPr sz="2800" b="1">
                <a:solidFill>
                  <a:srgbClr val="000000"/>
                </a:solidFill>
                <a:latin typeface="Arial Black" pitchFamily="34" charset="0"/>
                <a:ea typeface="宋体" pitchFamily="2" charset="-122"/>
              </a:defRPr>
            </a:lvl2pPr>
            <a:lvl3pPr marL="1143000" indent="-228600" eaLnBrk="0" hangingPunct="0">
              <a:defRPr sz="2800" b="1">
                <a:solidFill>
                  <a:srgbClr val="000000"/>
                </a:solidFill>
                <a:latin typeface="Arial Black" pitchFamily="34" charset="0"/>
                <a:ea typeface="宋体" pitchFamily="2" charset="-122"/>
              </a:defRPr>
            </a:lvl3pPr>
            <a:lvl4pPr marL="1600200" indent="-228600" eaLnBrk="0" hangingPunct="0">
              <a:defRPr sz="2800" b="1">
                <a:solidFill>
                  <a:srgbClr val="000000"/>
                </a:solidFill>
                <a:latin typeface="Arial Black" pitchFamily="34" charset="0"/>
                <a:ea typeface="宋体" pitchFamily="2" charset="-122"/>
              </a:defRPr>
            </a:lvl4pPr>
            <a:lvl5pPr marL="2057400" indent="-228600" eaLnBrk="0" hangingPunct="0">
              <a:defRPr sz="2800" b="1">
                <a:solidFill>
                  <a:srgbClr val="000000"/>
                </a:solidFill>
                <a:latin typeface="Arial Black" pitchFamily="34" charset="0"/>
                <a:ea typeface="宋体" pitchFamily="2" charset="-122"/>
              </a:defRPr>
            </a:lvl5pPr>
            <a:lvl6pPr marL="2514600" indent="-228600" eaLnBrk="0" fontAlgn="base" hangingPunct="0">
              <a:spcBef>
                <a:spcPct val="0"/>
              </a:spcBef>
              <a:spcAft>
                <a:spcPct val="0"/>
              </a:spcAft>
              <a:defRPr sz="2800" b="1">
                <a:solidFill>
                  <a:srgbClr val="000000"/>
                </a:solidFill>
                <a:latin typeface="Arial Black" pitchFamily="34" charset="0"/>
                <a:ea typeface="宋体" pitchFamily="2" charset="-122"/>
              </a:defRPr>
            </a:lvl6pPr>
            <a:lvl7pPr marL="2971800" indent="-228600" eaLnBrk="0" fontAlgn="base" hangingPunct="0">
              <a:spcBef>
                <a:spcPct val="0"/>
              </a:spcBef>
              <a:spcAft>
                <a:spcPct val="0"/>
              </a:spcAft>
              <a:defRPr sz="2800" b="1">
                <a:solidFill>
                  <a:srgbClr val="000000"/>
                </a:solidFill>
                <a:latin typeface="Arial Black" pitchFamily="34" charset="0"/>
                <a:ea typeface="宋体" pitchFamily="2" charset="-122"/>
              </a:defRPr>
            </a:lvl7pPr>
            <a:lvl8pPr marL="3429000" indent="-228600" eaLnBrk="0" fontAlgn="base" hangingPunct="0">
              <a:spcBef>
                <a:spcPct val="0"/>
              </a:spcBef>
              <a:spcAft>
                <a:spcPct val="0"/>
              </a:spcAft>
              <a:defRPr sz="2800" b="1">
                <a:solidFill>
                  <a:srgbClr val="000000"/>
                </a:solidFill>
                <a:latin typeface="Arial Black" pitchFamily="34" charset="0"/>
                <a:ea typeface="宋体" pitchFamily="2" charset="-122"/>
              </a:defRPr>
            </a:lvl8pPr>
            <a:lvl9pPr marL="3886200" indent="-228600" eaLnBrk="0" fontAlgn="base" hangingPunct="0">
              <a:spcBef>
                <a:spcPct val="0"/>
              </a:spcBef>
              <a:spcAft>
                <a:spcPct val="0"/>
              </a:spcAft>
              <a:defRPr sz="2800" b="1">
                <a:solidFill>
                  <a:srgbClr val="000000"/>
                </a:solidFill>
                <a:latin typeface="Arial Black" pitchFamily="34" charset="0"/>
                <a:ea typeface="宋体" pitchFamily="2" charset="-122"/>
              </a:defRPr>
            </a:lvl9pPr>
          </a:lstStyle>
          <a:p>
            <a:pPr eaLnBrk="1" hangingPunct="1">
              <a:lnSpc>
                <a:spcPct val="130000"/>
              </a:lnSpc>
            </a:pPr>
            <a:r>
              <a:rPr kumimoji="1" lang="zh-CN" altLang="en-US">
                <a:solidFill>
                  <a:srgbClr val="CC0000"/>
                </a:solidFill>
                <a:latin typeface="Times New Roman" pitchFamily="18" charset="0"/>
                <a:cs typeface="Times New Roman" pitchFamily="18" charset="0"/>
              </a:rPr>
              <a:t>方法二：</a:t>
            </a:r>
            <a:r>
              <a:rPr kumimoji="1" lang="zh-CN" altLang="en-US">
                <a:latin typeface="Times New Roman" pitchFamily="18" charset="0"/>
                <a:cs typeface="Times New Roman" pitchFamily="18" charset="0"/>
              </a:rPr>
              <a:t>用法拉第电磁感应定律求解</a:t>
            </a:r>
          </a:p>
        </p:txBody>
      </p:sp>
      <p:graphicFrame>
        <p:nvGraphicFramePr>
          <p:cNvPr id="187410" name="Object 18"/>
          <p:cNvGraphicFramePr>
            <a:graphicFrameLocks noChangeAspect="1"/>
          </p:cNvGraphicFramePr>
          <p:nvPr/>
        </p:nvGraphicFramePr>
        <p:xfrm>
          <a:off x="1582738" y="4648200"/>
          <a:ext cx="5751512" cy="922338"/>
        </p:xfrm>
        <a:graphic>
          <a:graphicData uri="http://schemas.openxmlformats.org/presentationml/2006/ole">
            <mc:AlternateContent xmlns:mc="http://schemas.openxmlformats.org/markup-compatibility/2006">
              <mc:Choice xmlns:v="urn:schemas-microsoft-com:vml" Requires="v">
                <p:oleObj spid="_x0000_s24019" name="Equation" r:id="rId9" imgW="2374560" imgH="393480" progId="Equation.DSMT4">
                  <p:embed/>
                </p:oleObj>
              </mc:Choice>
              <mc:Fallback>
                <p:oleObj name="Equation" r:id="rId9" imgW="23745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2738" y="4648200"/>
                        <a:ext cx="5751512" cy="9223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11" name="Object 19"/>
          <p:cNvGraphicFramePr>
            <a:graphicFrameLocks noChangeAspect="1"/>
          </p:cNvGraphicFramePr>
          <p:nvPr/>
        </p:nvGraphicFramePr>
        <p:xfrm>
          <a:off x="3673475" y="5486400"/>
          <a:ext cx="5076825" cy="1028700"/>
        </p:xfrm>
        <a:graphic>
          <a:graphicData uri="http://schemas.openxmlformats.org/presentationml/2006/ole">
            <mc:AlternateContent xmlns:mc="http://schemas.openxmlformats.org/markup-compatibility/2006">
              <mc:Choice xmlns:v="urn:schemas-microsoft-com:vml" Requires="v">
                <p:oleObj spid="_x0000_s24020" name="Equation" r:id="rId11" imgW="1879560" imgH="393480" progId="Equation.DSMT4">
                  <p:embed/>
                </p:oleObj>
              </mc:Choice>
              <mc:Fallback>
                <p:oleObj name="Equation" r:id="rId11" imgW="18795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3475" y="5486400"/>
                        <a:ext cx="5076825" cy="10287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12" name="Object 20"/>
          <p:cNvGraphicFramePr>
            <a:graphicFrameLocks noChangeAspect="1"/>
          </p:cNvGraphicFramePr>
          <p:nvPr/>
        </p:nvGraphicFramePr>
        <p:xfrm>
          <a:off x="284163" y="5697538"/>
          <a:ext cx="3133725" cy="673100"/>
        </p:xfrm>
        <a:graphic>
          <a:graphicData uri="http://schemas.openxmlformats.org/presentationml/2006/ole">
            <mc:AlternateContent xmlns:mc="http://schemas.openxmlformats.org/markup-compatibility/2006">
              <mc:Choice xmlns:v="urn:schemas-microsoft-com:vml" Requires="v">
                <p:oleObj spid="_x0000_s24021" name="Equation" r:id="rId13" imgW="1028520" imgH="228600" progId="Equation.DSMT4">
                  <p:embed/>
                </p:oleObj>
              </mc:Choice>
              <mc:Fallback>
                <p:oleObj name="Equation" r:id="rId13" imgW="102852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163" y="5697538"/>
                        <a:ext cx="3133725" cy="6731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55532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87413"/>
                                        </p:tgtEl>
                                        <p:attrNameLst>
                                          <p:attrName>style.visibility</p:attrName>
                                        </p:attrNameLst>
                                      </p:cBhvr>
                                      <p:to>
                                        <p:strVal val="visible"/>
                                      </p:to>
                                    </p:set>
                                    <p:animEffect transition="in" filter="barn(inHorizontal)">
                                      <p:cBhvr>
                                        <p:cTn id="7" dur="500"/>
                                        <p:tgtEl>
                                          <p:spTgt spid="18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7404"/>
                                        </p:tgtEl>
                                        <p:attrNameLst>
                                          <p:attrName>style.visibility</p:attrName>
                                        </p:attrNameLst>
                                      </p:cBhvr>
                                      <p:to>
                                        <p:strVal val="visible"/>
                                      </p:to>
                                    </p:set>
                                    <p:animEffect transition="in" filter="slide(fromBottom)">
                                      <p:cBhvr>
                                        <p:cTn id="12" dur="500"/>
                                        <p:tgtEl>
                                          <p:spTgt spid="187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down)">
                                      <p:cBhvr>
                                        <p:cTn id="17" dur="500"/>
                                        <p:tgtEl>
                                          <p:spTgt spid="187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87409"/>
                                        </p:tgtEl>
                                        <p:attrNameLst>
                                          <p:attrName>style.visibility</p:attrName>
                                        </p:attrNameLst>
                                      </p:cBhvr>
                                      <p:to>
                                        <p:strVal val="visible"/>
                                      </p:to>
                                    </p:set>
                                    <p:anim calcmode="lin" valueType="num">
                                      <p:cBhvr>
                                        <p:cTn id="22" dur="500" fill="hold"/>
                                        <p:tgtEl>
                                          <p:spTgt spid="187409"/>
                                        </p:tgtEl>
                                        <p:attrNameLst>
                                          <p:attrName>ppt_w</p:attrName>
                                        </p:attrNameLst>
                                      </p:cBhvr>
                                      <p:tavLst>
                                        <p:tav tm="0">
                                          <p:val>
                                            <p:fltVal val="0"/>
                                          </p:val>
                                        </p:tav>
                                        <p:tav tm="100000">
                                          <p:val>
                                            <p:strVal val="#ppt_w"/>
                                          </p:val>
                                        </p:tav>
                                      </p:tavLst>
                                    </p:anim>
                                    <p:anim calcmode="lin" valueType="num">
                                      <p:cBhvr>
                                        <p:cTn id="23" dur="500" fill="hold"/>
                                        <p:tgtEl>
                                          <p:spTgt spid="18740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87410"/>
                                        </p:tgtEl>
                                        <p:attrNameLst>
                                          <p:attrName>style.visibility</p:attrName>
                                        </p:attrNameLst>
                                      </p:cBhvr>
                                      <p:to>
                                        <p:strVal val="visible"/>
                                      </p:to>
                                    </p:set>
                                    <p:animEffect transition="in" filter="slide(fromBottom)">
                                      <p:cBhvr>
                                        <p:cTn id="28" dur="500"/>
                                        <p:tgtEl>
                                          <p:spTgt spid="1874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87412"/>
                                        </p:tgtEl>
                                        <p:attrNameLst>
                                          <p:attrName>style.visibility</p:attrName>
                                        </p:attrNameLst>
                                      </p:cBhvr>
                                      <p:to>
                                        <p:strVal val="visible"/>
                                      </p:to>
                                    </p:set>
                                    <p:animEffect transition="in" filter="blinds(horizontal)">
                                      <p:cBhvr>
                                        <p:cTn id="33" dur="500"/>
                                        <p:tgtEl>
                                          <p:spTgt spid="1874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187411"/>
                                        </p:tgtEl>
                                        <p:attrNameLst>
                                          <p:attrName>style.visibility</p:attrName>
                                        </p:attrNameLst>
                                      </p:cBhvr>
                                      <p:to>
                                        <p:strVal val="visible"/>
                                      </p:to>
                                    </p:set>
                                    <p:animEffect transition="in" filter="box(out)">
                                      <p:cBhvr>
                                        <p:cTn id="38" dur="500"/>
                                        <p:tgtEl>
                                          <p:spTgt spid="18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A37A0D97-4381-49E1-B0EF-D8A5208908FA}" type="slidenum">
              <a:rPr lang="zh-CN" altLang="en-US">
                <a:solidFill>
                  <a:srgbClr val="FFFFCC">
                    <a:lumMod val="75000"/>
                  </a:srgbClr>
                </a:solidFill>
              </a:rPr>
              <a:pPr>
                <a:defRPr/>
              </a:pPr>
              <a:t>39</a:t>
            </a:fld>
            <a:endParaRPr lang="en-US" altLang="zh-CN">
              <a:solidFill>
                <a:srgbClr val="FFFFCC">
                  <a:lumMod val="75000"/>
                </a:srgbClr>
              </a:solidFill>
            </a:endParaRPr>
          </a:p>
        </p:txBody>
      </p:sp>
      <p:sp>
        <p:nvSpPr>
          <p:cNvPr id="7" name="TextBox 6"/>
          <p:cNvSpPr txBox="1"/>
          <p:nvPr/>
        </p:nvSpPr>
        <p:spPr>
          <a:xfrm>
            <a:off x="1907704" y="2420888"/>
            <a:ext cx="4699363" cy="1569660"/>
          </a:xfrm>
          <a:prstGeom prst="rect">
            <a:avLst/>
          </a:prstGeom>
          <a:noFill/>
        </p:spPr>
        <p:txBody>
          <a:bodyPr wrap="none" rtlCol="0">
            <a:spAutoFit/>
          </a:bodyPr>
          <a:lstStyle/>
          <a:p>
            <a:r>
              <a:rPr lang="zh-CN" altLang="en-US" sz="4800" dirty="0" smtClean="0">
                <a:ea typeface="华文楷体" panose="02010600040101010101" pitchFamily="2" charset="-122"/>
              </a:rPr>
              <a:t>作业：</a:t>
            </a:r>
            <a:endParaRPr lang="en-US" altLang="zh-CN" sz="4800" dirty="0" smtClean="0">
              <a:ea typeface="华文楷体" panose="02010600040101010101" pitchFamily="2" charset="-122"/>
            </a:endParaRPr>
          </a:p>
          <a:p>
            <a:r>
              <a:rPr lang="en-US" altLang="zh-CN" sz="4800" dirty="0">
                <a:ea typeface="华文楷体" panose="02010600040101010101" pitchFamily="2" charset="-122"/>
              </a:rPr>
              <a:t> </a:t>
            </a:r>
            <a:r>
              <a:rPr lang="en-US" altLang="zh-CN" sz="4800" dirty="0" smtClean="0">
                <a:ea typeface="华文楷体" panose="02010600040101010101" pitchFamily="2" charset="-122"/>
              </a:rPr>
              <a:t>       </a:t>
            </a:r>
            <a:r>
              <a:rPr lang="en-US" altLang="zh-CN" sz="4800" dirty="0" smtClean="0">
                <a:solidFill>
                  <a:srgbClr val="C00000"/>
                </a:solidFill>
                <a:ea typeface="华文楷体" panose="02010600040101010101" pitchFamily="2" charset="-122"/>
              </a:rPr>
              <a:t>11.11</a:t>
            </a:r>
            <a:r>
              <a:rPr lang="zh-CN" altLang="en-US" sz="4800" dirty="0" smtClean="0">
                <a:solidFill>
                  <a:srgbClr val="C00000"/>
                </a:solidFill>
                <a:ea typeface="华文楷体" panose="02010600040101010101" pitchFamily="2" charset="-122"/>
              </a:rPr>
              <a:t>、</a:t>
            </a:r>
            <a:r>
              <a:rPr lang="en-US" altLang="zh-CN" sz="4800" dirty="0" smtClean="0">
                <a:solidFill>
                  <a:srgbClr val="C00000"/>
                </a:solidFill>
                <a:ea typeface="华文楷体" panose="02010600040101010101" pitchFamily="2" charset="-122"/>
              </a:rPr>
              <a:t>11.13</a:t>
            </a:r>
            <a:endParaRPr lang="zh-CN" altLang="en-US" sz="4800" dirty="0" smtClean="0">
              <a:solidFill>
                <a:srgbClr val="C00000"/>
              </a:solidFill>
              <a:ea typeface="华文楷体" panose="02010600040101010101" pitchFamily="2" charset="-122"/>
            </a:endParaRPr>
          </a:p>
        </p:txBody>
      </p:sp>
    </p:spTree>
    <p:extLst>
      <p:ext uri="{BB962C8B-B14F-4D97-AF65-F5344CB8AC3E}">
        <p14:creationId xmlns:p14="http://schemas.microsoft.com/office/powerpoint/2010/main" val="1622383972"/>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pPr>
              <a:defRPr/>
            </a:pPr>
            <a:fld id="{1B1B34A3-5D87-464A-B87D-2717ADA8E5CD}" type="slidenum">
              <a:rPr lang="zh-CN" altLang="en-US">
                <a:solidFill>
                  <a:srgbClr val="FFFFCC">
                    <a:lumMod val="75000"/>
                  </a:srgbClr>
                </a:solidFill>
              </a:rPr>
              <a:pPr>
                <a:defRPr/>
              </a:pPr>
              <a:t>4</a:t>
            </a:fld>
            <a:endParaRPr lang="en-US" altLang="zh-CN">
              <a:solidFill>
                <a:srgbClr val="FFFFCC">
                  <a:lumMod val="75000"/>
                </a:srgbClr>
              </a:solidFill>
            </a:endParaRPr>
          </a:p>
        </p:txBody>
      </p:sp>
      <p:sp>
        <p:nvSpPr>
          <p:cNvPr id="4099" name="Text Box 3"/>
          <p:cNvSpPr txBox="1">
            <a:spLocks noChangeArrowheads="1"/>
          </p:cNvSpPr>
          <p:nvPr/>
        </p:nvSpPr>
        <p:spPr bwMode="auto">
          <a:xfrm>
            <a:off x="3581400" y="1143000"/>
            <a:ext cx="54864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zh-CN" altLang="en-US">
                <a:solidFill>
                  <a:srgbClr val="CC0000"/>
                </a:solidFill>
              </a:rPr>
              <a:t>         法拉第 </a:t>
            </a:r>
            <a:r>
              <a:rPr lang="zh-CN" altLang="en-US">
                <a:solidFill>
                  <a:srgbClr val="1C1C1C"/>
                </a:solidFill>
              </a:rPr>
              <a:t>（</a:t>
            </a:r>
            <a:r>
              <a:rPr lang="en-US" altLang="zh-CN">
                <a:solidFill>
                  <a:srgbClr val="1C1C1C"/>
                </a:solidFill>
              </a:rPr>
              <a:t>Michael Faraday, 1791-1867），</a:t>
            </a:r>
            <a:r>
              <a:rPr lang="zh-CN" altLang="en-US">
                <a:solidFill>
                  <a:srgbClr val="1C1C1C"/>
                </a:solidFill>
              </a:rPr>
              <a:t>伟大的英国物理学家和化学家.  他创造性地提出场的思想，磁场这一名称是法拉第最早引入的. 他是电磁理论的创始人之一，于1831年发现电磁感应现象，后又相继发现电解定律，物质的抗磁性和顺磁性，以及光的偏振面在磁场中的旋转.</a:t>
            </a:r>
          </a:p>
        </p:txBody>
      </p:sp>
      <p:pic>
        <p:nvPicPr>
          <p:cNvPr id="4100" name="Picture 6" descr="3-4-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52600"/>
            <a:ext cx="27146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40146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40</a:t>
            </a:fld>
            <a:endParaRPr lang="en-US" altLang="zh-CN" dirty="0">
              <a:solidFill>
                <a:srgbClr val="FFFFCC">
                  <a:lumMod val="75000"/>
                </a:srgbClr>
              </a:solidFill>
            </a:endParaRPr>
          </a:p>
        </p:txBody>
      </p:sp>
      <p:sp>
        <p:nvSpPr>
          <p:cNvPr id="5" name="TextBox 4"/>
          <p:cNvSpPr txBox="1"/>
          <p:nvPr/>
        </p:nvSpPr>
        <p:spPr>
          <a:xfrm>
            <a:off x="1680177" y="2996952"/>
            <a:ext cx="5690660" cy="830997"/>
          </a:xfrm>
          <a:prstGeom prst="rect">
            <a:avLst/>
          </a:prstGeom>
          <a:noFill/>
        </p:spPr>
        <p:txBody>
          <a:bodyPr wrap="none" rtlCol="0">
            <a:spAutoFit/>
          </a:bodyPr>
          <a:lstStyle/>
          <a:p>
            <a:r>
              <a:rPr lang="en-US" altLang="zh-CN" sz="4800" dirty="0" smtClean="0">
                <a:ea typeface="华文楷体" panose="02010600040101010101" pitchFamily="2" charset="-122"/>
              </a:rPr>
              <a:t>11.4 </a:t>
            </a:r>
            <a:r>
              <a:rPr lang="zh-CN" altLang="en-US" sz="4800" dirty="0" smtClean="0">
                <a:ea typeface="华文楷体" panose="02010600040101010101" pitchFamily="2" charset="-122"/>
              </a:rPr>
              <a:t>自感应与互感应</a:t>
            </a:r>
            <a:endParaRPr lang="zh-CN" altLang="en-US" sz="4800" dirty="0">
              <a:ea typeface="华文楷体" panose="02010600040101010101" pitchFamily="2" charset="-122"/>
            </a:endParaRPr>
          </a:p>
        </p:txBody>
      </p:sp>
    </p:spTree>
    <p:extLst>
      <p:ext uri="{BB962C8B-B14F-4D97-AF65-F5344CB8AC3E}">
        <p14:creationId xmlns:p14="http://schemas.microsoft.com/office/powerpoint/2010/main" val="1161088742"/>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3"/>
          <p:cNvSpPr>
            <a:spLocks noGrp="1"/>
          </p:cNvSpPr>
          <p:nvPr>
            <p:ph type="ftr" sz="quarter" idx="10"/>
          </p:nvPr>
        </p:nvSpPr>
        <p:spPr/>
        <p:txBody>
          <a:bodyPr/>
          <a:lstStyle/>
          <a:p>
            <a:pPr>
              <a:defRPr/>
            </a:pPr>
            <a:fld id="{B107D263-B1DB-4B6C-AE43-DD19B977E12C}" type="slidenum">
              <a:rPr lang="zh-CN" altLang="en-US">
                <a:solidFill>
                  <a:srgbClr val="FFFFCC">
                    <a:lumMod val="75000"/>
                  </a:srgbClr>
                </a:solidFill>
              </a:rPr>
              <a:pPr>
                <a:defRPr/>
              </a:pPr>
              <a:t>41</a:t>
            </a:fld>
            <a:endParaRPr lang="en-US" altLang="zh-CN">
              <a:solidFill>
                <a:srgbClr val="FFFFCC">
                  <a:lumMod val="75000"/>
                </a:srgbClr>
              </a:solidFill>
            </a:endParaRPr>
          </a:p>
        </p:txBody>
      </p:sp>
      <p:sp>
        <p:nvSpPr>
          <p:cNvPr id="2051" name="Text Box 2"/>
          <p:cNvSpPr txBox="1">
            <a:spLocks noChangeArrowheads="1"/>
          </p:cNvSpPr>
          <p:nvPr/>
        </p:nvSpPr>
        <p:spPr bwMode="auto">
          <a:xfrm>
            <a:off x="323528" y="548680"/>
            <a:ext cx="472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latin typeface="宋体" pitchFamily="2" charset="-122"/>
              </a:rPr>
              <a:t>一、自感应</a:t>
            </a:r>
          </a:p>
        </p:txBody>
      </p:sp>
      <p:sp>
        <p:nvSpPr>
          <p:cNvPr id="34" name="弧形 33"/>
          <p:cNvSpPr/>
          <p:nvPr/>
        </p:nvSpPr>
        <p:spPr bwMode="auto">
          <a:xfrm rot="10800000">
            <a:off x="1948013" y="2397906"/>
            <a:ext cx="755650" cy="1260475"/>
          </a:xfrm>
          <a:prstGeom prst="arc">
            <a:avLst>
              <a:gd name="adj1" fmla="val 16812758"/>
              <a:gd name="adj2" fmla="val 15462995"/>
            </a:avLst>
          </a:prstGeom>
          <a:noFill/>
          <a:ln w="38100" cap="flat" cmpd="sng" algn="ctr">
            <a:solidFill>
              <a:srgbClr val="CC0066"/>
            </a:solidFill>
            <a:prstDash val="solid"/>
            <a:round/>
            <a:headEnd type="none" w="med" len="med"/>
            <a:tailEnd type="none" w="med" len="med"/>
          </a:ln>
          <a:effectLst/>
        </p:spPr>
        <p:txBody>
          <a:bodyPr lIns="90000" tIns="46800" rIns="90000" bIns="46800">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cxnSp>
        <p:nvCxnSpPr>
          <p:cNvPr id="35" name="直接连接符 7"/>
          <p:cNvCxnSpPr>
            <a:cxnSpLocks noChangeShapeType="1"/>
            <a:stCxn id="34" idx="0"/>
          </p:cNvCxnSpPr>
          <p:nvPr/>
        </p:nvCxnSpPr>
        <p:spPr bwMode="auto">
          <a:xfrm>
            <a:off x="2216300" y="3631393"/>
            <a:ext cx="22225" cy="1368425"/>
          </a:xfrm>
          <a:prstGeom prst="line">
            <a:avLst/>
          </a:prstGeom>
          <a:noFill/>
          <a:ln w="38100" algn="ctr">
            <a:solidFill>
              <a:srgbClr val="CC0066"/>
            </a:solidFill>
            <a:round/>
            <a:headEnd/>
            <a:tailEnd/>
          </a:ln>
          <a:extLst>
            <a:ext uri="{909E8E84-426E-40DD-AFC4-6F175D3DCCD1}">
              <a14:hiddenFill xmlns:a14="http://schemas.microsoft.com/office/drawing/2010/main">
                <a:noFill/>
              </a14:hiddenFill>
            </a:ext>
          </a:extLst>
        </p:spPr>
      </p:cxnSp>
      <p:cxnSp>
        <p:nvCxnSpPr>
          <p:cNvPr id="36" name="直接连接符 8"/>
          <p:cNvCxnSpPr>
            <a:cxnSpLocks noChangeShapeType="1"/>
          </p:cNvCxnSpPr>
          <p:nvPr/>
        </p:nvCxnSpPr>
        <p:spPr bwMode="auto">
          <a:xfrm>
            <a:off x="2452838" y="3607581"/>
            <a:ext cx="22225" cy="1368425"/>
          </a:xfrm>
          <a:prstGeom prst="line">
            <a:avLst/>
          </a:prstGeom>
          <a:noFill/>
          <a:ln w="38100" algn="ctr">
            <a:solidFill>
              <a:srgbClr val="CC0066"/>
            </a:solidFill>
            <a:round/>
            <a:headEnd/>
            <a:tailEnd type="arrow" w="med" len="med"/>
          </a:ln>
          <a:extLst>
            <a:ext uri="{909E8E84-426E-40DD-AFC4-6F175D3DCCD1}">
              <a14:hiddenFill xmlns:a14="http://schemas.microsoft.com/office/drawing/2010/main">
                <a:noFill/>
              </a14:hiddenFill>
            </a:ext>
          </a:extLst>
        </p:spPr>
      </p:cxnSp>
      <p:sp>
        <p:nvSpPr>
          <p:cNvPr id="37" name="Rectangle 4"/>
          <p:cNvSpPr>
            <a:spLocks noChangeArrowheads="1"/>
          </p:cNvSpPr>
          <p:nvPr/>
        </p:nvSpPr>
        <p:spPr bwMode="auto">
          <a:xfrm>
            <a:off x="1403500" y="3999693"/>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lIns="90000" tIns="46800" rIns="90000" bIns="46800">
            <a:spAutoFit/>
          </a:bodyPr>
          <a:lstStyle/>
          <a:p>
            <a:r>
              <a:rPr kumimoji="1" lang="zh-CN" altLang="en-US" sz="2400" smtClean="0">
                <a:solidFill>
                  <a:srgbClr val="CC0066"/>
                </a:solidFill>
                <a:latin typeface="Arial" charset="0"/>
                <a:ea typeface="楷体_GB2312" pitchFamily="49" charset="-122"/>
              </a:rPr>
              <a:t>线圈</a:t>
            </a:r>
          </a:p>
        </p:txBody>
      </p:sp>
      <p:graphicFrame>
        <p:nvGraphicFramePr>
          <p:cNvPr id="38" name="Object 26"/>
          <p:cNvGraphicFramePr>
            <a:graphicFrameLocks noChangeAspect="1"/>
          </p:cNvGraphicFramePr>
          <p:nvPr>
            <p:extLst>
              <p:ext uri="{D42A27DB-BD31-4B8C-83A1-F6EECF244321}">
                <p14:modId xmlns:p14="http://schemas.microsoft.com/office/powerpoint/2010/main" val="1881896688"/>
              </p:ext>
            </p:extLst>
          </p:nvPr>
        </p:nvGraphicFramePr>
        <p:xfrm>
          <a:off x="2684463" y="3543307"/>
          <a:ext cx="820737" cy="1085850"/>
        </p:xfrm>
        <a:graphic>
          <a:graphicData uri="http://schemas.openxmlformats.org/presentationml/2006/ole">
            <mc:AlternateContent xmlns:mc="http://schemas.openxmlformats.org/markup-compatibility/2006">
              <mc:Choice xmlns:v="urn:schemas-microsoft-com:vml" Requires="v">
                <p:oleObj spid="_x0000_s24887" name="Equation" r:id="rId3" imgW="114120" imgH="152280" progId="Equation.DSMT4">
                  <p:embed/>
                </p:oleObj>
              </mc:Choice>
              <mc:Fallback>
                <p:oleObj name="Equation" r:id="rId3" imgW="114120" imgH="152280" progId="Equation.DSMT4">
                  <p:embed/>
                  <p:pic>
                    <p:nvPicPr>
                      <p:cNvPr id="0" name=""/>
                      <p:cNvPicPr>
                        <a:picLocks noChangeAspect="1" noChangeArrowheads="1"/>
                      </p:cNvPicPr>
                      <p:nvPr/>
                    </p:nvPicPr>
                    <p:blipFill>
                      <a:blip r:embed="rId4"/>
                      <a:srcRect/>
                      <a:stretch>
                        <a:fillRect/>
                      </a:stretch>
                    </p:blipFill>
                    <p:spPr bwMode="auto">
                      <a:xfrm>
                        <a:off x="2684463" y="3543307"/>
                        <a:ext cx="820737" cy="1085850"/>
                      </a:xfrm>
                      <a:prstGeom prst="rect">
                        <a:avLst/>
                      </a:prstGeom>
                      <a:noFill/>
                      <a:ln>
                        <a:noFill/>
                      </a:ln>
                      <a:effectLst/>
                      <a:extLst>
                        <a:ext uri="{909E8E84-426E-40DD-AFC4-6F175D3DCCD1}">
                          <a14:hiddenFill xmlns:a14="http://schemas.microsoft.com/office/drawing/2010/main">
                            <a:solidFill>
                              <a:srgbClr val="99CC00">
                                <a:alpha val="60001"/>
                              </a:srgbClr>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右箭头 38"/>
          <p:cNvSpPr/>
          <p:nvPr/>
        </p:nvSpPr>
        <p:spPr bwMode="auto">
          <a:xfrm rot="20302790">
            <a:off x="3345013" y="2520143"/>
            <a:ext cx="1800225" cy="719138"/>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0" name="Object 26"/>
          <p:cNvGraphicFramePr>
            <a:graphicFrameLocks noChangeAspect="1"/>
          </p:cNvGraphicFramePr>
          <p:nvPr>
            <p:extLst>
              <p:ext uri="{D42A27DB-BD31-4B8C-83A1-F6EECF244321}">
                <p14:modId xmlns:p14="http://schemas.microsoft.com/office/powerpoint/2010/main" val="708978938"/>
              </p:ext>
            </p:extLst>
          </p:nvPr>
        </p:nvGraphicFramePr>
        <p:xfrm>
          <a:off x="5203975" y="1785131"/>
          <a:ext cx="1185863" cy="1085850"/>
        </p:xfrm>
        <a:graphic>
          <a:graphicData uri="http://schemas.openxmlformats.org/presentationml/2006/ole">
            <mc:AlternateContent xmlns:mc="http://schemas.openxmlformats.org/markup-compatibility/2006">
              <mc:Choice xmlns:v="urn:schemas-microsoft-com:vml" Requires="v">
                <p:oleObj spid="_x0000_s24888" name="公式" r:id="rId5" imgW="164880" imgH="152280" progId="Equation.3">
                  <p:embed/>
                </p:oleObj>
              </mc:Choice>
              <mc:Fallback>
                <p:oleObj name="公式" r:id="rId5" imgW="16488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975" y="1785131"/>
                        <a:ext cx="1185863" cy="1085850"/>
                      </a:xfrm>
                      <a:prstGeom prst="rect">
                        <a:avLst/>
                      </a:prstGeom>
                      <a:noFill/>
                      <a:ln>
                        <a:noFill/>
                      </a:ln>
                      <a:effectLst/>
                      <a:extLst>
                        <a:ext uri="{909E8E84-426E-40DD-AFC4-6F175D3DCCD1}">
                          <a14:hiddenFill xmlns:a14="http://schemas.microsoft.com/office/drawing/2010/main">
                            <a:solidFill>
                              <a:srgbClr val="99CC00">
                                <a:alpha val="60001"/>
                              </a:srgbClr>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右箭头 40"/>
          <p:cNvSpPr/>
          <p:nvPr/>
        </p:nvSpPr>
        <p:spPr bwMode="auto">
          <a:xfrm rot="5056391">
            <a:off x="4965850" y="3428193"/>
            <a:ext cx="1800225" cy="720725"/>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2" name="Object 26"/>
          <p:cNvGraphicFramePr>
            <a:graphicFrameLocks noChangeAspect="1"/>
          </p:cNvGraphicFramePr>
          <p:nvPr>
            <p:extLst>
              <p:ext uri="{D42A27DB-BD31-4B8C-83A1-F6EECF244321}">
                <p14:modId xmlns:p14="http://schemas.microsoft.com/office/powerpoint/2010/main" val="1942958127"/>
              </p:ext>
            </p:extLst>
          </p:nvPr>
        </p:nvGraphicFramePr>
        <p:xfrm>
          <a:off x="5464325" y="4514043"/>
          <a:ext cx="1093788" cy="1628775"/>
        </p:xfrm>
        <a:graphic>
          <a:graphicData uri="http://schemas.openxmlformats.org/presentationml/2006/ole">
            <mc:AlternateContent xmlns:mc="http://schemas.openxmlformats.org/markup-compatibility/2006">
              <mc:Choice xmlns:v="urn:schemas-microsoft-com:vml" Requires="v">
                <p:oleObj spid="_x0000_s24889" name="公式" r:id="rId7" imgW="152280" imgH="228600" progId="Equation.3">
                  <p:embed/>
                </p:oleObj>
              </mc:Choice>
              <mc:Fallback>
                <p:oleObj name="公式" r:id="rId7" imgW="1522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4325" y="4514043"/>
                        <a:ext cx="1093788" cy="1628775"/>
                      </a:xfrm>
                      <a:prstGeom prst="rect">
                        <a:avLst/>
                      </a:prstGeom>
                      <a:noFill/>
                      <a:ln>
                        <a:noFill/>
                      </a:ln>
                      <a:effectLst/>
                      <a:extLst>
                        <a:ext uri="{909E8E84-426E-40DD-AFC4-6F175D3DCCD1}">
                          <a14:hiddenFill xmlns:a14="http://schemas.microsoft.com/office/drawing/2010/main">
                            <a:solidFill>
                              <a:srgbClr val="99CC00">
                                <a:alpha val="60001"/>
                              </a:srgbClr>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右箭头 42"/>
          <p:cNvSpPr/>
          <p:nvPr/>
        </p:nvSpPr>
        <p:spPr bwMode="auto">
          <a:xfrm rot="12224202">
            <a:off x="3465663" y="4571193"/>
            <a:ext cx="1800225" cy="719138"/>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44" name="Rectangle 4"/>
          <p:cNvSpPr>
            <a:spLocks noChangeArrowheads="1"/>
          </p:cNvSpPr>
          <p:nvPr/>
        </p:nvSpPr>
        <p:spPr bwMode="auto">
          <a:xfrm>
            <a:off x="1138510" y="5999943"/>
            <a:ext cx="7034596"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lIns="90000" tIns="46800" rIns="90000" bIns="46800">
            <a:spAutoFit/>
          </a:bodyPr>
          <a:lstStyle/>
          <a:p>
            <a:r>
              <a:rPr kumimoji="1" lang="zh-CN" altLang="en-US" dirty="0" smtClean="0">
                <a:solidFill>
                  <a:srgbClr val="CC0066"/>
                </a:solidFill>
                <a:latin typeface="Arial" charset="0"/>
                <a:ea typeface="楷体_GB2312" pitchFamily="49" charset="-122"/>
              </a:rPr>
              <a:t>线圈具有反抗电流变化的能力（电</a:t>
            </a:r>
            <a:r>
              <a:rPr kumimoji="1" lang="zh-CN" altLang="en-US" dirty="0">
                <a:solidFill>
                  <a:srgbClr val="CC0066"/>
                </a:solidFill>
                <a:latin typeface="Arial" charset="0"/>
                <a:ea typeface="楷体_GB2312" pitchFamily="49" charset="-122"/>
              </a:rPr>
              <a:t>磁</a:t>
            </a:r>
            <a:r>
              <a:rPr kumimoji="1" lang="zh-CN" altLang="en-US" dirty="0" smtClean="0">
                <a:solidFill>
                  <a:srgbClr val="CC0066"/>
                </a:solidFill>
                <a:latin typeface="Arial" charset="0"/>
                <a:ea typeface="楷体_GB2312" pitchFamily="49" charset="-122"/>
              </a:rPr>
              <a:t>惯性）</a:t>
            </a:r>
          </a:p>
        </p:txBody>
      </p:sp>
      <p:grpSp>
        <p:nvGrpSpPr>
          <p:cNvPr id="7" name="组合 6"/>
          <p:cNvGrpSpPr/>
          <p:nvPr/>
        </p:nvGrpSpPr>
        <p:grpSpPr>
          <a:xfrm>
            <a:off x="1085551" y="2105057"/>
            <a:ext cx="2190305" cy="1252487"/>
            <a:chOff x="1085551" y="1628800"/>
            <a:chExt cx="2190305" cy="1252487"/>
          </a:xfrm>
        </p:grpSpPr>
        <p:grpSp>
          <p:nvGrpSpPr>
            <p:cNvPr id="5" name="组合 4"/>
            <p:cNvGrpSpPr/>
            <p:nvPr/>
          </p:nvGrpSpPr>
          <p:grpSpPr>
            <a:xfrm>
              <a:off x="1301257" y="2270823"/>
              <a:ext cx="1974599" cy="610464"/>
              <a:chOff x="1301257" y="2270823"/>
              <a:chExt cx="1974599" cy="610464"/>
            </a:xfrm>
          </p:grpSpPr>
          <p:grpSp>
            <p:nvGrpSpPr>
              <p:cNvPr id="4" name="组合 3"/>
              <p:cNvGrpSpPr/>
              <p:nvPr/>
            </p:nvGrpSpPr>
            <p:grpSpPr>
              <a:xfrm>
                <a:off x="1331640" y="2270823"/>
                <a:ext cx="1852310" cy="7841"/>
                <a:chOff x="1331640" y="2270823"/>
                <a:chExt cx="1852310" cy="7841"/>
              </a:xfrm>
            </p:grpSpPr>
            <p:cxnSp>
              <p:nvCxnSpPr>
                <p:cNvPr id="3" name="直接箭头连接符 2"/>
                <p:cNvCxnSpPr/>
                <p:nvPr/>
              </p:nvCxnSpPr>
              <p:spPr bwMode="auto">
                <a:xfrm flipH="1" flipV="1">
                  <a:off x="2029418" y="2270823"/>
                  <a:ext cx="360000" cy="0"/>
                </a:xfrm>
                <a:prstGeom prst="straightConnector1">
                  <a:avLst/>
                </a:prstGeom>
                <a:solidFill>
                  <a:schemeClr val="accent1"/>
                </a:solidFill>
                <a:ln w="28575" cap="flat" cmpd="sng" algn="ctr">
                  <a:solidFill>
                    <a:srgbClr val="FF0000"/>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箭头连接符 46"/>
                <p:cNvCxnSpPr/>
                <p:nvPr/>
              </p:nvCxnSpPr>
              <p:spPr bwMode="auto">
                <a:xfrm flipH="1" flipV="1">
                  <a:off x="1331640" y="2278664"/>
                  <a:ext cx="648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p:cNvCxnSpPr/>
                <p:nvPr/>
              </p:nvCxnSpPr>
              <p:spPr bwMode="auto">
                <a:xfrm flipH="1" flipV="1">
                  <a:off x="2463950" y="2276872"/>
                  <a:ext cx="720000" cy="0"/>
                </a:xfrm>
                <a:prstGeom prst="straightConnector1">
                  <a:avLst/>
                </a:prstGeom>
                <a:solidFill>
                  <a:schemeClr val="accent1"/>
                </a:solidFill>
                <a:ln w="28575"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组合 49"/>
              <p:cNvGrpSpPr/>
              <p:nvPr/>
            </p:nvGrpSpPr>
            <p:grpSpPr>
              <a:xfrm>
                <a:off x="1301815" y="2481717"/>
                <a:ext cx="1896914" cy="5102"/>
                <a:chOff x="1287036" y="2276872"/>
                <a:chExt cx="1896914" cy="5102"/>
              </a:xfrm>
            </p:grpSpPr>
            <p:cxnSp>
              <p:nvCxnSpPr>
                <p:cNvPr id="51" name="直接箭头连接符 50"/>
                <p:cNvCxnSpPr/>
                <p:nvPr/>
              </p:nvCxnSpPr>
              <p:spPr bwMode="auto">
                <a:xfrm flipH="1" flipV="1">
                  <a:off x="2029418" y="2281974"/>
                  <a:ext cx="360000" cy="0"/>
                </a:xfrm>
                <a:prstGeom prst="straightConnector1">
                  <a:avLst/>
                </a:prstGeom>
                <a:solidFill>
                  <a:schemeClr val="accent1"/>
                </a:solidFill>
                <a:ln w="28575" cap="flat" cmpd="sng" algn="ctr">
                  <a:solidFill>
                    <a:srgbClr val="FF0000"/>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箭头连接符 51"/>
                <p:cNvCxnSpPr/>
                <p:nvPr/>
              </p:nvCxnSpPr>
              <p:spPr bwMode="auto">
                <a:xfrm flipH="1" flipV="1">
                  <a:off x="1287036" y="2278664"/>
                  <a:ext cx="648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p:nvPr/>
              </p:nvCxnSpPr>
              <p:spPr bwMode="auto">
                <a:xfrm flipH="1" flipV="1">
                  <a:off x="2463950" y="2276872"/>
                  <a:ext cx="720000" cy="0"/>
                </a:xfrm>
                <a:prstGeom prst="straightConnector1">
                  <a:avLst/>
                </a:prstGeom>
                <a:solidFill>
                  <a:schemeClr val="accent1"/>
                </a:solidFill>
                <a:ln w="28575"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 name="组合 53"/>
              <p:cNvGrpSpPr/>
              <p:nvPr/>
            </p:nvGrpSpPr>
            <p:grpSpPr>
              <a:xfrm>
                <a:off x="1301257" y="2683308"/>
                <a:ext cx="1852310" cy="9359"/>
                <a:chOff x="1331640" y="2267513"/>
                <a:chExt cx="1852310" cy="9359"/>
              </a:xfrm>
            </p:grpSpPr>
            <p:cxnSp>
              <p:nvCxnSpPr>
                <p:cNvPr id="55" name="直接箭头连接符 54"/>
                <p:cNvCxnSpPr/>
                <p:nvPr/>
              </p:nvCxnSpPr>
              <p:spPr bwMode="auto">
                <a:xfrm flipH="1" flipV="1">
                  <a:off x="2040569" y="2270823"/>
                  <a:ext cx="360000" cy="0"/>
                </a:xfrm>
                <a:prstGeom prst="straightConnector1">
                  <a:avLst/>
                </a:prstGeom>
                <a:solidFill>
                  <a:schemeClr val="accent1"/>
                </a:solidFill>
                <a:ln w="28575" cap="flat" cmpd="sng" algn="ctr">
                  <a:solidFill>
                    <a:srgbClr val="FF0000"/>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箭头连接符 55"/>
                <p:cNvCxnSpPr/>
                <p:nvPr/>
              </p:nvCxnSpPr>
              <p:spPr bwMode="auto">
                <a:xfrm flipH="1" flipV="1">
                  <a:off x="1331640" y="2267513"/>
                  <a:ext cx="648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p:cNvCxnSpPr/>
                <p:nvPr/>
              </p:nvCxnSpPr>
              <p:spPr bwMode="auto">
                <a:xfrm flipH="1" flipV="1">
                  <a:off x="2463950" y="2276872"/>
                  <a:ext cx="720000" cy="0"/>
                </a:xfrm>
                <a:prstGeom prst="straightConnector1">
                  <a:avLst/>
                </a:prstGeom>
                <a:solidFill>
                  <a:schemeClr val="accent1"/>
                </a:solidFill>
                <a:ln w="28575"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组合 65"/>
              <p:cNvGrpSpPr/>
              <p:nvPr/>
            </p:nvGrpSpPr>
            <p:grpSpPr>
              <a:xfrm>
                <a:off x="1331640" y="2871928"/>
                <a:ext cx="1944216" cy="9359"/>
                <a:chOff x="1331640" y="2278664"/>
                <a:chExt cx="1944216" cy="9359"/>
              </a:xfrm>
            </p:grpSpPr>
            <p:cxnSp>
              <p:nvCxnSpPr>
                <p:cNvPr id="67" name="直接箭头连接符 66"/>
                <p:cNvCxnSpPr/>
                <p:nvPr/>
              </p:nvCxnSpPr>
              <p:spPr bwMode="auto">
                <a:xfrm flipH="1" flipV="1">
                  <a:off x="2085173" y="2281974"/>
                  <a:ext cx="360000" cy="0"/>
                </a:xfrm>
                <a:prstGeom prst="straightConnector1">
                  <a:avLst/>
                </a:prstGeom>
                <a:solidFill>
                  <a:schemeClr val="accent1"/>
                </a:solidFill>
                <a:ln w="28575" cap="flat" cmpd="sng" algn="ctr">
                  <a:solidFill>
                    <a:srgbClr val="FF0000"/>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箭头连接符 67"/>
                <p:cNvCxnSpPr/>
                <p:nvPr/>
              </p:nvCxnSpPr>
              <p:spPr bwMode="auto">
                <a:xfrm flipH="1" flipV="1">
                  <a:off x="1331640" y="2278664"/>
                  <a:ext cx="648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箭头连接符 68"/>
                <p:cNvCxnSpPr/>
                <p:nvPr/>
              </p:nvCxnSpPr>
              <p:spPr bwMode="auto">
                <a:xfrm flipH="1" flipV="1">
                  <a:off x="2555856" y="2288023"/>
                  <a:ext cx="720000" cy="0"/>
                </a:xfrm>
                <a:prstGeom prst="straightConnector1">
                  <a:avLst/>
                </a:prstGeom>
                <a:solidFill>
                  <a:schemeClr val="accent1"/>
                </a:solidFill>
                <a:ln w="28575"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6" name="TextBox 5"/>
                <p:cNvSpPr txBox="1"/>
                <p:nvPr/>
              </p:nvSpPr>
              <p:spPr>
                <a:xfrm>
                  <a:off x="1085551" y="1628800"/>
                  <a:ext cx="534121"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smtClean="0">
                                <a:solidFill>
                                  <a:srgbClr val="FF0000"/>
                                </a:solidFill>
                                <a:latin typeface="Cambria Math"/>
                              </a:rPr>
                            </m:ctrlPr>
                          </m:accPr>
                          <m:e>
                            <m:r>
                              <a:rPr lang="en-US" altLang="zh-CN" b="1" i="1" smtClean="0">
                                <a:solidFill>
                                  <a:srgbClr val="FF0000"/>
                                </a:solidFill>
                                <a:latin typeface="Cambria Math"/>
                              </a:rPr>
                              <m:t>𝑩</m:t>
                            </m:r>
                          </m:e>
                        </m:acc>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085551" y="1628800"/>
                  <a:ext cx="534121" cy="575479"/>
                </a:xfrm>
                <a:prstGeom prst="rect">
                  <a:avLst/>
                </a:prstGeom>
                <a:blipFill rotWithShape="1">
                  <a:blip r:embed="rId2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TextBox 7"/>
              <p:cNvSpPr txBox="1"/>
              <p:nvPr/>
            </p:nvSpPr>
            <p:spPr>
              <a:xfrm>
                <a:off x="6122723" y="1827302"/>
                <a:ext cx="1808059" cy="1141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rPr>
                        <m:t>=</m:t>
                      </m:r>
                      <m:nary>
                        <m:naryPr>
                          <m:limLoc m:val="undOvr"/>
                          <m:subHide m:val="on"/>
                          <m:supHide m:val="on"/>
                          <m:ctrlPr>
                            <a:rPr lang="en-US" altLang="zh-CN" sz="2600" b="1" i="1" smtClean="0">
                              <a:latin typeface="Cambria Math"/>
                            </a:rPr>
                          </m:ctrlPr>
                        </m:naryPr>
                        <m:sub/>
                        <m:sup/>
                        <m:e>
                          <m:acc>
                            <m:accPr>
                              <m:chr m:val="⃑"/>
                              <m:ctrlPr>
                                <a:rPr lang="en-US" altLang="zh-CN" sz="2600" b="1" i="1" smtClean="0">
                                  <a:latin typeface="Cambria Math"/>
                                </a:rPr>
                              </m:ctrlPr>
                            </m:accPr>
                            <m:e>
                              <m:r>
                                <a:rPr lang="en-US" altLang="zh-CN" sz="2600" b="1" i="1" smtClean="0">
                                  <a:latin typeface="Cambria Math"/>
                                </a:rPr>
                                <m:t>𝑩</m:t>
                              </m:r>
                            </m:e>
                          </m:acc>
                          <m:r>
                            <a:rPr lang="en-US" altLang="zh-CN" sz="2600" b="1" i="1" smtClean="0">
                              <a:latin typeface="Cambria Math"/>
                              <a:ea typeface="Cambria Math"/>
                            </a:rPr>
                            <m:t>∙</m:t>
                          </m:r>
                          <m:r>
                            <a:rPr lang="en-US" altLang="zh-CN" sz="2600" b="1" i="1" smtClean="0">
                              <a:latin typeface="Cambria Math"/>
                              <a:ea typeface="Cambria Math"/>
                            </a:rPr>
                            <m:t>𝒅</m:t>
                          </m:r>
                          <m:acc>
                            <m:accPr>
                              <m:chr m:val="⃑"/>
                              <m:ctrlPr>
                                <a:rPr lang="en-US" altLang="zh-CN" sz="2600" b="1" i="1" smtClean="0">
                                  <a:latin typeface="Cambria Math"/>
                                  <a:ea typeface="Cambria Math"/>
                                </a:rPr>
                              </m:ctrlPr>
                            </m:accPr>
                            <m:e>
                              <m:r>
                                <a:rPr lang="en-US" altLang="zh-CN" sz="2600" b="1" i="1" smtClean="0">
                                  <a:latin typeface="Cambria Math"/>
                                  <a:ea typeface="Cambria Math"/>
                                </a:rPr>
                                <m:t>𝑺</m:t>
                              </m:r>
                            </m:e>
                          </m:acc>
                        </m:e>
                      </m:nary>
                    </m:oMath>
                  </m:oMathPara>
                </a14:m>
                <a:endParaRPr lang="zh-CN" alt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6122723" y="1827302"/>
                <a:ext cx="1808059" cy="1141851"/>
              </a:xfrm>
              <a:prstGeom prst="rect">
                <a:avLst/>
              </a:prstGeom>
              <a:blipFill rotWithShape="1">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17033" y="4942553"/>
                <a:ext cx="1364284" cy="823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500" b="1" i="1" smtClean="0">
                          <a:latin typeface="Cambria Math"/>
                        </a:rPr>
                        <m:t>=−</m:t>
                      </m:r>
                      <m:f>
                        <m:fPr>
                          <m:ctrlPr>
                            <a:rPr lang="en-US" altLang="zh-CN" sz="2500" b="1" i="1" smtClean="0">
                              <a:latin typeface="Cambria Math"/>
                            </a:rPr>
                          </m:ctrlPr>
                        </m:fPr>
                        <m:num>
                          <m:r>
                            <a:rPr lang="en-US" altLang="zh-CN" sz="2500" b="1" i="1" smtClean="0">
                              <a:latin typeface="Cambria Math"/>
                            </a:rPr>
                            <m:t>𝒅</m:t>
                          </m:r>
                          <m:r>
                            <a:rPr lang="en-US" altLang="zh-CN" sz="2500" b="1" i="1" smtClean="0">
                              <a:latin typeface="Cambria Math"/>
                              <a:ea typeface="Cambria Math"/>
                            </a:rPr>
                            <m:t>𝚽</m:t>
                          </m:r>
                        </m:num>
                        <m:den>
                          <m:r>
                            <a:rPr lang="en-US" altLang="zh-CN" sz="2500" b="1" i="1" smtClean="0">
                              <a:latin typeface="Cambria Math"/>
                            </a:rPr>
                            <m:t>𝒅𝒕</m:t>
                          </m:r>
                        </m:den>
                      </m:f>
                    </m:oMath>
                  </m:oMathPara>
                </a14:m>
                <a:endParaRPr lang="zh-CN" altLang="en-US" sz="2500" dirty="0"/>
              </a:p>
            </p:txBody>
          </p:sp>
        </mc:Choice>
        <mc:Fallback xmlns="">
          <p:sp>
            <p:nvSpPr>
              <p:cNvPr id="9" name="TextBox 8"/>
              <p:cNvSpPr txBox="1">
                <a:spLocks noRot="1" noChangeAspect="1" noMove="1" noResize="1" noEditPoints="1" noAdjustHandles="1" noChangeArrowheads="1" noChangeShapeType="1" noTextEdit="1"/>
              </p:cNvSpPr>
              <p:nvPr/>
            </p:nvSpPr>
            <p:spPr>
              <a:xfrm>
                <a:off x="6217033" y="4942553"/>
                <a:ext cx="1364284" cy="823046"/>
              </a:xfrm>
              <a:prstGeom prst="rect">
                <a:avLst/>
              </a:prstGeom>
              <a:blipFill rotWithShape="1">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65473" y="2127359"/>
                <a:ext cx="782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m:t>
                      </m:r>
                      <m:r>
                        <a:rPr lang="en-US" altLang="zh-CN" b="1" i="1" smtClean="0">
                          <a:latin typeface="Cambria Math"/>
                        </a:rPr>
                        <m:t>𝑰</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65473" y="2127359"/>
                <a:ext cx="782971" cy="523220"/>
              </a:xfrm>
              <a:prstGeom prst="rect">
                <a:avLst/>
              </a:prstGeom>
              <a:blipFill rotWithShape="1">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361180">
                <a:off x="4072468" y="4074017"/>
                <a:ext cx="1442190" cy="8335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m:t>
                      </m:r>
                      <m:r>
                        <a:rPr lang="en-US" altLang="zh-CN" b="1" i="1" smtClean="0">
                          <a:latin typeface="Cambria Math"/>
                        </a:rPr>
                        <m:t>𝑰</m:t>
                      </m:r>
                      <m:r>
                        <a:rPr lang="en-US" altLang="zh-CN" b="1" i="1" smtClean="0">
                          <a:latin typeface="Cambria Math"/>
                        </a:rPr>
                        <m:t>=</m:t>
                      </m:r>
                      <m:f>
                        <m:fPr>
                          <m:ctrlPr>
                            <a:rPr lang="en-US" altLang="zh-CN" b="1" i="1" smtClean="0">
                              <a:latin typeface="Cambria Math"/>
                            </a:rPr>
                          </m:ctrlPr>
                        </m:fPr>
                        <m:num>
                          <m:sSub>
                            <m:sSubPr>
                              <m:ctrlPr>
                                <a:rPr lang="en-US" altLang="zh-CN" b="1" i="1" smtClean="0">
                                  <a:latin typeface="Cambria Math"/>
                                </a:rPr>
                              </m:ctrlPr>
                            </m:sSubPr>
                            <m:e>
                              <m:r>
                                <a:rPr lang="en-US" altLang="zh-CN" b="1" i="1" smtClean="0">
                                  <a:latin typeface="Cambria Math"/>
                                  <a:ea typeface="Cambria Math"/>
                                </a:rPr>
                                <m:t>𝜺</m:t>
                              </m:r>
                            </m:e>
                            <m:sub>
                              <m:r>
                                <a:rPr lang="en-US" altLang="zh-CN" b="1" i="1" smtClean="0">
                                  <a:latin typeface="Cambria Math"/>
                                </a:rPr>
                                <m:t>𝒊</m:t>
                              </m:r>
                            </m:sub>
                          </m:sSub>
                        </m:num>
                        <m:den>
                          <m:r>
                            <a:rPr lang="en-US" altLang="zh-CN" b="1" i="1" smtClean="0">
                              <a:latin typeface="Cambria Math"/>
                            </a:rPr>
                            <m:t>𝑹</m:t>
                          </m:r>
                        </m:den>
                      </m:f>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rot="1361180">
                <a:off x="4072468" y="4074017"/>
                <a:ext cx="1442190" cy="833562"/>
              </a:xfrm>
              <a:prstGeom prst="rect">
                <a:avLst/>
              </a:prstGeom>
              <a:blipFill rotWithShape="1">
                <a:blip r:embed="rId29"/>
                <a:stretch>
                  <a:fillRect/>
                </a:stretch>
              </a:blipFill>
            </p:spPr>
            <p:txBody>
              <a:bodyPr/>
              <a:lstStyle/>
              <a:p>
                <a:r>
                  <a:rPr lang="zh-CN" altLang="en-US">
                    <a:noFill/>
                  </a:rPr>
                  <a:t> </a:t>
                </a:r>
              </a:p>
            </p:txBody>
          </p:sp>
        </mc:Fallback>
      </mc:AlternateContent>
      <p:sp>
        <p:nvSpPr>
          <p:cNvPr id="77" name="Text Box 8"/>
          <p:cNvSpPr txBox="1">
            <a:spLocks noChangeArrowheads="1"/>
          </p:cNvSpPr>
          <p:nvPr/>
        </p:nvSpPr>
        <p:spPr bwMode="auto">
          <a:xfrm>
            <a:off x="227856" y="1181696"/>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dirty="0">
                <a:solidFill>
                  <a:srgbClr val="FF0066"/>
                </a:solidFill>
                <a:effectLst>
                  <a:outerShdw blurRad="38100" dist="38100" dir="2700000" algn="tl">
                    <a:srgbClr val="C0C0C0"/>
                  </a:outerShdw>
                </a:effectLst>
              </a:rPr>
              <a:t>1</a:t>
            </a:r>
            <a:r>
              <a:rPr kumimoji="1" lang="en-US" altLang="zh-CN" dirty="0" smtClean="0">
                <a:solidFill>
                  <a:srgbClr val="FF0066"/>
                </a:solidFill>
                <a:effectLst>
                  <a:outerShdw blurRad="38100" dist="38100" dir="2700000" algn="tl">
                    <a:srgbClr val="C0C0C0"/>
                  </a:outerShdw>
                </a:effectLst>
              </a:rPr>
              <a:t>.</a:t>
            </a:r>
            <a:r>
              <a:rPr kumimoji="1" lang="zh-CN" altLang="en-US" dirty="0" smtClean="0">
                <a:solidFill>
                  <a:srgbClr val="FF0066"/>
                </a:solidFill>
                <a:effectLst>
                  <a:outerShdw blurRad="38100" dist="38100" dir="2700000" algn="tl">
                    <a:srgbClr val="C0C0C0"/>
                  </a:outerShdw>
                </a:effectLst>
              </a:rPr>
              <a:t>自感 </a:t>
            </a:r>
            <a:endParaRPr kumimoji="1" lang="zh-CN" altLang="en-US" dirty="0">
              <a:solidFill>
                <a:srgbClr val="FF0066"/>
              </a:solidFill>
              <a:effectLst>
                <a:outerShdw blurRad="38100" dist="38100" dir="2700000" algn="tl">
                  <a:srgbClr val="C0C0C0"/>
                </a:outerShdw>
              </a:effectLst>
            </a:endParaRPr>
          </a:p>
        </p:txBody>
      </p:sp>
    </p:spTree>
    <p:extLst>
      <p:ext uri="{BB962C8B-B14F-4D97-AF65-F5344CB8AC3E}">
        <p14:creationId xmlns:p14="http://schemas.microsoft.com/office/powerpoint/2010/main" val="176030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lide(fromBottom)">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P spid="44"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42</a:t>
            </a:fld>
            <a:endParaRPr lang="en-US" altLang="zh-CN" dirty="0">
              <a:solidFill>
                <a:srgbClr val="FFFFCC">
                  <a:lumMod val="75000"/>
                </a:srgbClr>
              </a:solidFill>
            </a:endParaRPr>
          </a:p>
        </p:txBody>
      </p:sp>
      <p:sp>
        <p:nvSpPr>
          <p:cNvPr id="5" name="Text Box 5"/>
          <p:cNvSpPr txBox="1">
            <a:spLocks noChangeArrowheads="1"/>
          </p:cNvSpPr>
          <p:nvPr/>
        </p:nvSpPr>
        <p:spPr bwMode="auto">
          <a:xfrm>
            <a:off x="2124918" y="5084763"/>
            <a:ext cx="57594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20000"/>
              </a:lnSpc>
            </a:pPr>
            <a:r>
              <a:rPr kumimoji="1" lang="en-US" altLang="zh-CN" sz="2800" dirty="0" smtClean="0">
                <a:solidFill>
                  <a:srgbClr val="000066"/>
                </a:solidFill>
                <a:latin typeface="Times New Roman" pitchFamily="18" charset="0"/>
                <a:ea typeface="宋体" charset="-122"/>
              </a:rPr>
              <a:t>    </a:t>
            </a:r>
            <a:r>
              <a:rPr kumimoji="1" lang="en-US" altLang="zh-CN" sz="2700" dirty="0" smtClean="0">
                <a:latin typeface="Times New Roman" pitchFamily="18" charset="0"/>
                <a:ea typeface="华文楷体" panose="02010600040101010101" pitchFamily="2" charset="-122"/>
              </a:rPr>
              <a:t>K</a:t>
            </a:r>
            <a:r>
              <a:rPr kumimoji="1" lang="zh-CN" altLang="en-US" sz="2700" dirty="0" smtClean="0">
                <a:latin typeface="Times New Roman" pitchFamily="18" charset="0"/>
                <a:ea typeface="华文楷体" panose="02010600040101010101" pitchFamily="2" charset="-122"/>
              </a:rPr>
              <a:t>合上，</a:t>
            </a:r>
            <a:r>
              <a:rPr kumimoji="1" lang="en-US" altLang="zh-CN" sz="2700" dirty="0" smtClean="0">
                <a:latin typeface="Times New Roman" pitchFamily="18" charset="0"/>
                <a:ea typeface="华文楷体" panose="02010600040101010101" pitchFamily="2" charset="-122"/>
              </a:rPr>
              <a:t>B</a:t>
            </a:r>
            <a:r>
              <a:rPr kumimoji="1" lang="zh-CN" altLang="en-US" sz="2700" dirty="0" smtClean="0">
                <a:latin typeface="Times New Roman" pitchFamily="18" charset="0"/>
                <a:ea typeface="华文楷体" panose="02010600040101010101" pitchFamily="2" charset="-122"/>
              </a:rPr>
              <a:t>先亮，</a:t>
            </a:r>
            <a:r>
              <a:rPr kumimoji="1" lang="en-US" altLang="zh-CN" sz="2700" dirty="0" smtClean="0">
                <a:latin typeface="Times New Roman" pitchFamily="18" charset="0"/>
                <a:ea typeface="华文楷体" panose="02010600040101010101" pitchFamily="2" charset="-122"/>
              </a:rPr>
              <a:t>A</a:t>
            </a:r>
            <a:r>
              <a:rPr kumimoji="1" lang="zh-CN" altLang="en-US" sz="2700" dirty="0" smtClean="0">
                <a:latin typeface="Times New Roman" pitchFamily="18" charset="0"/>
                <a:ea typeface="华文楷体" panose="02010600040101010101" pitchFamily="2" charset="-122"/>
              </a:rPr>
              <a:t>后亮；</a:t>
            </a:r>
            <a:endParaRPr kumimoji="1" lang="en-US" altLang="zh-CN" sz="2700" dirty="0" smtClean="0">
              <a:latin typeface="Times New Roman" pitchFamily="18" charset="0"/>
              <a:ea typeface="华文楷体" panose="02010600040101010101" pitchFamily="2" charset="-122"/>
            </a:endParaRPr>
          </a:p>
          <a:p>
            <a:pPr eaLnBrk="1" hangingPunct="1">
              <a:lnSpc>
                <a:spcPct val="120000"/>
              </a:lnSpc>
            </a:pPr>
            <a:r>
              <a:rPr kumimoji="1" lang="en-US" altLang="zh-CN" sz="2700" dirty="0" smtClean="0">
                <a:latin typeface="Times New Roman" pitchFamily="18" charset="0"/>
                <a:ea typeface="华文楷体" panose="02010600040101010101" pitchFamily="2" charset="-122"/>
              </a:rPr>
              <a:t>    K</a:t>
            </a:r>
            <a:r>
              <a:rPr kumimoji="1" lang="zh-CN" altLang="en-US" sz="2700" dirty="0" smtClean="0">
                <a:latin typeface="Times New Roman" pitchFamily="18" charset="0"/>
                <a:ea typeface="华文楷体" panose="02010600040101010101" pitchFamily="2" charset="-122"/>
              </a:rPr>
              <a:t>打开，</a:t>
            </a:r>
            <a:r>
              <a:rPr kumimoji="1" lang="en-US" altLang="zh-CN" sz="2700" dirty="0" smtClean="0">
                <a:latin typeface="Times New Roman" pitchFamily="18" charset="0"/>
                <a:ea typeface="华文楷体" panose="02010600040101010101" pitchFamily="2" charset="-122"/>
              </a:rPr>
              <a:t>B</a:t>
            </a:r>
            <a:r>
              <a:rPr kumimoji="1" lang="zh-CN" altLang="en-US" sz="2700" dirty="0" smtClean="0">
                <a:latin typeface="Times New Roman" pitchFamily="18" charset="0"/>
                <a:ea typeface="华文楷体" panose="02010600040101010101" pitchFamily="2" charset="-122"/>
              </a:rPr>
              <a:t>先暗，</a:t>
            </a:r>
            <a:r>
              <a:rPr kumimoji="1" lang="en-US" altLang="zh-CN" sz="2700" dirty="0" smtClean="0">
                <a:latin typeface="Times New Roman" pitchFamily="18" charset="0"/>
                <a:ea typeface="华文楷体" panose="02010600040101010101" pitchFamily="2" charset="-122"/>
              </a:rPr>
              <a:t>A</a:t>
            </a:r>
            <a:r>
              <a:rPr kumimoji="1" lang="zh-CN" altLang="en-US" sz="2700" dirty="0" smtClean="0">
                <a:latin typeface="Times New Roman" pitchFamily="18" charset="0"/>
                <a:ea typeface="华文楷体" panose="02010600040101010101" pitchFamily="2" charset="-122"/>
              </a:rPr>
              <a:t>后暗；</a:t>
            </a:r>
          </a:p>
        </p:txBody>
      </p:sp>
    </p:spTree>
    <p:controls>
      <mc:AlternateContent xmlns:mc="http://schemas.openxmlformats.org/markup-compatibility/2006">
        <mc:Choice xmlns:v="urn:schemas-microsoft-com:vml" Requires="v">
          <p:control spid="38927" name="obj1" r:id="rId2" imgW="6122190" imgH="4392800"/>
        </mc:Choice>
        <mc:Fallback>
          <p:control name="obj1" r:id="rId2" imgW="6122190" imgH="4392800">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620713"/>
                  <a:ext cx="6121400" cy="43926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620800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43</a:t>
            </a:fld>
            <a:endParaRPr lang="en-US" altLang="zh-CN" dirty="0">
              <a:solidFill>
                <a:srgbClr val="FFFFCC">
                  <a:lumMod val="75000"/>
                </a:srgbClr>
              </a:solidFill>
            </a:endParaRPr>
          </a:p>
        </p:txBody>
      </p:sp>
      <p:sp>
        <p:nvSpPr>
          <p:cNvPr id="5" name="Text Box 5"/>
          <p:cNvSpPr txBox="1">
            <a:spLocks noChangeArrowheads="1"/>
          </p:cNvSpPr>
          <p:nvPr/>
        </p:nvSpPr>
        <p:spPr bwMode="auto">
          <a:xfrm>
            <a:off x="144537" y="603728"/>
            <a:ext cx="8243887" cy="2105192"/>
          </a:xfrm>
          <a:prstGeom prst="rect">
            <a:avLst/>
          </a:prstGeom>
          <a:noFill/>
          <a:ln w="28575">
            <a:solidFill>
              <a:srgbClr val="ECA07A"/>
            </a:solidFill>
            <a:miter lim="800000"/>
            <a:headEnd/>
            <a:tailEnd/>
          </a:ln>
          <a:extLst>
            <a:ext uri="{909E8E84-426E-40DD-AFC4-6F175D3DCCD1}">
              <a14:hiddenFill xmlns:a14="http://schemas.microsoft.com/office/drawing/2010/main">
                <a:solidFill>
                  <a:srgbClr val="92D050"/>
                </a:solidFill>
              </a14:hiddenFill>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zh-CN" sz="2800" b="0" i="0" u="none" strike="noStrike" kern="0" cap="none" spc="0" normalizeH="0" baseline="0" noProof="0" dirty="0" smtClean="0">
                <a:ln>
                  <a:noFill/>
                </a:ln>
                <a:solidFill>
                  <a:srgbClr val="000066"/>
                </a:solidFill>
                <a:effectLst/>
                <a:uLnTx/>
                <a:uFillTx/>
                <a:latin typeface="宋体" charset="-122"/>
                <a:ea typeface="宋体" charset="-122"/>
              </a:rPr>
              <a:t>    </a:t>
            </a:r>
            <a:r>
              <a:rPr kumimoji="1" lang="zh-CN" altLang="en-US" sz="2700" i="0" u="none" strike="noStrike" kern="0" cap="none" spc="0" normalizeH="0" noProof="0" dirty="0" smtClean="0">
                <a:ln>
                  <a:noFill/>
                </a:ln>
                <a:effectLst/>
                <a:uLnTx/>
                <a:uFillTx/>
                <a:latin typeface="华文楷体" panose="02010600040101010101" pitchFamily="2" charset="-122"/>
                <a:ea typeface="华文楷体" panose="02010600040101010101" pitchFamily="2" charset="-122"/>
              </a:rPr>
              <a:t>当通过回路中的电流发生变化时，引起穿过自身的磁通量发生变化，从而在自身回路中产生感生电动势的现象称为</a:t>
            </a:r>
            <a:r>
              <a:rPr kumimoji="1" lang="en-US" altLang="zh-CN"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a:t>
            </a:r>
            <a:r>
              <a:rPr kumimoji="1" lang="zh-CN" altLang="en-US"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自感现象</a:t>
            </a:r>
            <a:r>
              <a:rPr kumimoji="1" lang="en-US" altLang="zh-CN"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a:t>
            </a:r>
            <a:r>
              <a:rPr kumimoji="1" lang="zh-CN" altLang="en-US" sz="2700" i="0" u="none" strike="noStrike" kern="0" cap="none" spc="0" normalizeH="0" noProof="0" dirty="0" smtClean="0">
                <a:ln>
                  <a:noFill/>
                </a:ln>
                <a:solidFill>
                  <a:srgbClr val="000066"/>
                </a:solidFill>
                <a:effectLst/>
                <a:uLnTx/>
                <a:uFillTx/>
                <a:latin typeface="华文楷体" panose="02010600040101010101" pitchFamily="2" charset="-122"/>
                <a:ea typeface="华文楷体" panose="02010600040101010101" pitchFamily="2" charset="-122"/>
              </a:rPr>
              <a:t>。</a:t>
            </a:r>
            <a:r>
              <a:rPr kumimoji="1" lang="zh-CN" altLang="en-US" sz="2700" i="0" u="none" strike="noStrike" kern="0" cap="none" spc="0" normalizeH="0" noProof="0" dirty="0" smtClean="0">
                <a:ln>
                  <a:noFill/>
                </a:ln>
                <a:effectLst/>
                <a:uLnTx/>
                <a:uFillTx/>
                <a:latin typeface="华文楷体" panose="02010600040101010101" pitchFamily="2" charset="-122"/>
                <a:ea typeface="华文楷体" panose="02010600040101010101" pitchFamily="2" charset="-122"/>
              </a:rPr>
              <a:t>所产生的电动势称为</a:t>
            </a:r>
            <a:r>
              <a:rPr kumimoji="1" lang="en-US" altLang="zh-CN"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a:t>
            </a:r>
            <a:r>
              <a:rPr kumimoji="1" lang="zh-CN" altLang="en-US"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自感电动势</a:t>
            </a:r>
            <a:r>
              <a:rPr kumimoji="1" lang="en-US" altLang="zh-CN"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rPr>
              <a:t>”</a:t>
            </a:r>
            <a:r>
              <a:rPr kumimoji="1" lang="en-US" altLang="zh-CN" sz="2700" i="0" u="none" strike="noStrike" kern="0" cap="none" spc="0" normalizeH="0" noProof="0" dirty="0" smtClean="0">
                <a:ln>
                  <a:noFill/>
                </a:ln>
                <a:solidFill>
                  <a:srgbClr val="000066"/>
                </a:solidFill>
                <a:effectLst/>
                <a:uLnTx/>
                <a:uFillTx/>
                <a:latin typeface="华文楷体" panose="02010600040101010101" pitchFamily="2" charset="-122"/>
                <a:ea typeface="华文楷体" panose="02010600040101010101" pitchFamily="2" charset="-122"/>
              </a:rPr>
              <a:t>。</a:t>
            </a:r>
            <a:endParaRPr kumimoji="1" lang="zh-CN" altLang="en-US" sz="2700" i="0" u="none" strike="noStrike" kern="0" cap="none" spc="0" normalizeH="0" noProof="0" dirty="0" smtClean="0">
              <a:ln>
                <a:noFill/>
              </a:ln>
              <a:solidFill>
                <a:srgbClr val="0000FF"/>
              </a:solidFill>
              <a:effectLst/>
              <a:uLnTx/>
              <a:uFillTx/>
              <a:latin typeface="华文楷体" panose="02010600040101010101" pitchFamily="2" charset="-122"/>
              <a:ea typeface="华文楷体" panose="02010600040101010101" pitchFamily="2" charset="-122"/>
            </a:endParaRPr>
          </a:p>
        </p:txBody>
      </p:sp>
      <p:sp>
        <p:nvSpPr>
          <p:cNvPr id="6" name="Text Box 5"/>
          <p:cNvSpPr txBox="1">
            <a:spLocks noChangeArrowheads="1"/>
          </p:cNvSpPr>
          <p:nvPr/>
        </p:nvSpPr>
        <p:spPr bwMode="auto">
          <a:xfrm>
            <a:off x="611560" y="2794274"/>
            <a:ext cx="7488237" cy="56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20000"/>
              </a:lnSpc>
            </a:pPr>
            <a:r>
              <a:rPr kumimoji="1" lang="zh-CN" altLang="en-US" sz="2700" dirty="0" smtClean="0">
                <a:solidFill>
                  <a:srgbClr val="000066"/>
                </a:solidFill>
                <a:latin typeface="华文楷体" panose="02010600040101010101" pitchFamily="2" charset="-122"/>
                <a:ea typeface="华文楷体" panose="02010600040101010101" pitchFamily="2" charset="-122"/>
              </a:rPr>
              <a:t>对一固定线圈，由毕奥</a:t>
            </a:r>
            <a:r>
              <a:rPr kumimoji="1" lang="en-US" altLang="zh-CN" sz="2700" dirty="0" smtClean="0">
                <a:solidFill>
                  <a:srgbClr val="000066"/>
                </a:solidFill>
                <a:latin typeface="华文楷体" panose="02010600040101010101" pitchFamily="2" charset="-122"/>
                <a:ea typeface="华文楷体" panose="02010600040101010101" pitchFamily="2" charset="-122"/>
              </a:rPr>
              <a:t>-</a:t>
            </a:r>
            <a:r>
              <a:rPr kumimoji="1" lang="zh-CN" altLang="en-US" sz="2700" dirty="0" smtClean="0">
                <a:solidFill>
                  <a:srgbClr val="000066"/>
                </a:solidFill>
                <a:latin typeface="华文楷体" panose="02010600040101010101" pitchFamily="2" charset="-122"/>
                <a:ea typeface="华文楷体" panose="02010600040101010101" pitchFamily="2" charset="-122"/>
              </a:rPr>
              <a:t>萨伐尔定律 ：</a:t>
            </a:r>
          </a:p>
        </p:txBody>
      </p:sp>
      <p:graphicFrame>
        <p:nvGraphicFramePr>
          <p:cNvPr id="7" name="Object 26"/>
          <p:cNvGraphicFramePr>
            <a:graphicFrameLocks noChangeAspect="1"/>
          </p:cNvGraphicFramePr>
          <p:nvPr>
            <p:extLst>
              <p:ext uri="{D42A27DB-BD31-4B8C-83A1-F6EECF244321}">
                <p14:modId xmlns:p14="http://schemas.microsoft.com/office/powerpoint/2010/main" val="449028365"/>
              </p:ext>
            </p:extLst>
          </p:nvPr>
        </p:nvGraphicFramePr>
        <p:xfrm>
          <a:off x="1403648" y="3429000"/>
          <a:ext cx="1224359" cy="472111"/>
        </p:xfrm>
        <a:graphic>
          <a:graphicData uri="http://schemas.openxmlformats.org/presentationml/2006/ole">
            <mc:AlternateContent xmlns:mc="http://schemas.openxmlformats.org/markup-compatibility/2006">
              <mc:Choice xmlns:v="urn:schemas-microsoft-com:vml" Requires="v">
                <p:oleObj spid="_x0000_s40144" name="公式" r:id="rId3" imgW="393480" imgH="152280" progId="Equation.3">
                  <p:embed/>
                </p:oleObj>
              </mc:Choice>
              <mc:Fallback>
                <p:oleObj name="公式" r:id="rId3" imgW="39348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429000"/>
                        <a:ext cx="1224359" cy="472111"/>
                      </a:xfrm>
                      <a:prstGeom prst="rect">
                        <a:avLst/>
                      </a:prstGeom>
                      <a:noFill/>
                      <a:ln>
                        <a:noFill/>
                      </a:ln>
                      <a:effectLst/>
                    </p:spPr>
                  </p:pic>
                </p:oleObj>
              </mc:Fallback>
            </mc:AlternateContent>
          </a:graphicData>
        </a:graphic>
      </p:graphicFrame>
      <p:sp>
        <p:nvSpPr>
          <p:cNvPr id="8" name="右箭头 7"/>
          <p:cNvSpPr>
            <a:spLocks noChangeArrowheads="1"/>
          </p:cNvSpPr>
          <p:nvPr/>
        </p:nvSpPr>
        <p:spPr bwMode="auto">
          <a:xfrm>
            <a:off x="2555776" y="4378498"/>
            <a:ext cx="720725" cy="274638"/>
          </a:xfrm>
          <a:prstGeom prst="rightArrow">
            <a:avLst>
              <a:gd name="adj1" fmla="val 50000"/>
              <a:gd name="adj2" fmla="val 43738"/>
            </a:avLst>
          </a:prstGeom>
          <a:solidFill>
            <a:srgbClr val="F8F4C2"/>
          </a:solidFill>
          <a:ln w="19050" algn="ctr">
            <a:solidFill>
              <a:srgbClr val="000066"/>
            </a:solidFill>
            <a:round/>
            <a:headEnd/>
            <a:tailEnd type="triangle" w="sm" len="lg"/>
          </a:ln>
        </p:spPr>
        <p:txBody>
          <a:bodyPr lIns="90000" tIns="46800" rIns="90000" bIns="46800"/>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9" name="Object 26"/>
          <p:cNvGraphicFramePr>
            <a:graphicFrameLocks noChangeAspect="1"/>
          </p:cNvGraphicFramePr>
          <p:nvPr>
            <p:extLst>
              <p:ext uri="{D42A27DB-BD31-4B8C-83A1-F6EECF244321}">
                <p14:modId xmlns:p14="http://schemas.microsoft.com/office/powerpoint/2010/main" val="961631481"/>
              </p:ext>
            </p:extLst>
          </p:nvPr>
        </p:nvGraphicFramePr>
        <p:xfrm>
          <a:off x="3495674" y="4092129"/>
          <a:ext cx="2281733" cy="777031"/>
        </p:xfrm>
        <a:graphic>
          <a:graphicData uri="http://schemas.openxmlformats.org/presentationml/2006/ole">
            <mc:AlternateContent xmlns:mc="http://schemas.openxmlformats.org/markup-compatibility/2006">
              <mc:Choice xmlns:v="urn:schemas-microsoft-com:vml" Requires="v">
                <p:oleObj spid="_x0000_s40145" name="Equation" r:id="rId5" imgW="634680" imgH="215640" progId="Equation.DSMT4">
                  <p:embed/>
                </p:oleObj>
              </mc:Choice>
              <mc:Fallback>
                <p:oleObj name="Equation" r:id="rId5" imgW="634680" imgH="215640" progId="Equation.DSMT4">
                  <p:embed/>
                  <p:pic>
                    <p:nvPicPr>
                      <p:cNvPr id="0" name=""/>
                      <p:cNvPicPr>
                        <a:picLocks noChangeAspect="1" noChangeArrowheads="1"/>
                      </p:cNvPicPr>
                      <p:nvPr/>
                    </p:nvPicPr>
                    <p:blipFill>
                      <a:blip r:embed="rId6"/>
                      <a:srcRect/>
                      <a:stretch>
                        <a:fillRect/>
                      </a:stretch>
                    </p:blipFill>
                    <p:spPr bwMode="auto">
                      <a:xfrm>
                        <a:off x="3495674" y="4092129"/>
                        <a:ext cx="2281733" cy="777031"/>
                      </a:xfrm>
                      <a:prstGeom prst="rect">
                        <a:avLst/>
                      </a:prstGeom>
                      <a:solidFill>
                        <a:srgbClr val="ECA07A"/>
                      </a:solidFill>
                      <a:ln>
                        <a:noFill/>
                      </a:ln>
                      <a:effectLst/>
                    </p:spPr>
                  </p:pic>
                </p:oleObj>
              </mc:Fallback>
            </mc:AlternateContent>
          </a:graphicData>
        </a:graphic>
      </p:graphicFrame>
      <p:sp>
        <p:nvSpPr>
          <p:cNvPr id="10" name="Text Box 5"/>
          <p:cNvSpPr txBox="1">
            <a:spLocks noChangeArrowheads="1"/>
          </p:cNvSpPr>
          <p:nvPr/>
        </p:nvSpPr>
        <p:spPr bwMode="auto">
          <a:xfrm>
            <a:off x="2555776" y="4885904"/>
            <a:ext cx="4143375" cy="559320"/>
          </a:xfrm>
          <a:prstGeom prst="rect">
            <a:avLst/>
          </a:prstGeom>
          <a:noFill/>
          <a:ln w="9525">
            <a:noFill/>
            <a:miter lim="800000"/>
            <a:headEnd/>
            <a:tailEnd/>
          </a:ln>
        </p:spPr>
        <p:txBody>
          <a:bodyPr>
            <a:spAutoFit/>
          </a:bodyPr>
          <a:lstStyle/>
          <a:p>
            <a:pPr>
              <a:lnSpc>
                <a:spcPct val="120000"/>
              </a:lnSpc>
              <a:defRPr/>
            </a:pPr>
            <a:r>
              <a:rPr kumimoji="1" lang="en-US" altLang="zh-CN" sz="2700" i="1" dirty="0">
                <a:solidFill>
                  <a:srgbClr val="000066"/>
                </a:solidFill>
                <a:ea typeface="华文楷体" panose="02010600040101010101" pitchFamily="2" charset="-122"/>
              </a:rPr>
              <a:t>L</a:t>
            </a:r>
            <a:r>
              <a:rPr kumimoji="1" lang="zh-CN" altLang="en-US" sz="2700" dirty="0">
                <a:solidFill>
                  <a:srgbClr val="000066"/>
                </a:solidFill>
                <a:ea typeface="华文楷体" panose="02010600040101010101" pitchFamily="2" charset="-122"/>
              </a:rPr>
              <a:t>称</a:t>
            </a:r>
            <a:r>
              <a:rPr kumimoji="1" lang="zh-CN" altLang="en-US" sz="2700" dirty="0">
                <a:solidFill>
                  <a:srgbClr val="0000FF"/>
                </a:solidFill>
                <a:ea typeface="华文楷体" panose="02010600040101010101" pitchFamily="2" charset="-122"/>
              </a:rPr>
              <a:t>自感系数</a:t>
            </a:r>
            <a:r>
              <a:rPr kumimoji="1" lang="zh-CN" altLang="en-US" sz="2700" dirty="0">
                <a:solidFill>
                  <a:srgbClr val="000066"/>
                </a:solidFill>
                <a:ea typeface="华文楷体" panose="02010600040101010101" pitchFamily="2" charset="-122"/>
              </a:rPr>
              <a:t>，简称</a:t>
            </a:r>
            <a:r>
              <a:rPr kumimoji="1" lang="zh-CN" altLang="en-US" sz="2700" dirty="0">
                <a:solidFill>
                  <a:srgbClr val="0000FF"/>
                </a:solidFill>
                <a:ea typeface="华文楷体" panose="02010600040101010101" pitchFamily="2" charset="-122"/>
              </a:rPr>
              <a:t>自感</a:t>
            </a:r>
          </a:p>
        </p:txBody>
      </p:sp>
      <p:sp>
        <p:nvSpPr>
          <p:cNvPr id="11" name="Text Box 5"/>
          <p:cNvSpPr txBox="1">
            <a:spLocks noChangeArrowheads="1"/>
          </p:cNvSpPr>
          <p:nvPr/>
        </p:nvSpPr>
        <p:spPr bwMode="auto">
          <a:xfrm>
            <a:off x="323528" y="5421461"/>
            <a:ext cx="828092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20000"/>
              </a:lnSpc>
            </a:pPr>
            <a:r>
              <a:rPr kumimoji="1" lang="zh-CN" altLang="en-US" sz="2700" dirty="0" smtClean="0">
                <a:solidFill>
                  <a:srgbClr val="000066"/>
                </a:solidFill>
                <a:latin typeface="Times New Roman" pitchFamily="18" charset="0"/>
                <a:ea typeface="华文楷体" panose="02010600040101010101" pitchFamily="2" charset="-122"/>
              </a:rPr>
              <a:t>无铁芯线圈的自感系数 </a:t>
            </a:r>
            <a:r>
              <a:rPr kumimoji="1" lang="en-US" altLang="zh-CN" sz="2700" i="1" dirty="0" smtClean="0">
                <a:solidFill>
                  <a:srgbClr val="000066"/>
                </a:solidFill>
                <a:latin typeface="Times New Roman" pitchFamily="18" charset="0"/>
                <a:ea typeface="华文楷体" panose="02010600040101010101" pitchFamily="2" charset="-122"/>
              </a:rPr>
              <a:t>L </a:t>
            </a:r>
            <a:r>
              <a:rPr kumimoji="1" lang="zh-CN" altLang="en-US" sz="2700" dirty="0" smtClean="0">
                <a:solidFill>
                  <a:srgbClr val="000066"/>
                </a:solidFill>
                <a:latin typeface="Times New Roman" pitchFamily="18" charset="0"/>
                <a:ea typeface="华文楷体" panose="02010600040101010101" pitchFamily="2" charset="-122"/>
              </a:rPr>
              <a:t>取决于回路线圈自身的性质：</a:t>
            </a:r>
            <a:endParaRPr kumimoji="1" lang="en-US" altLang="zh-CN" sz="2700" dirty="0" smtClean="0">
              <a:solidFill>
                <a:srgbClr val="0000FF"/>
              </a:solidFill>
              <a:latin typeface="Times New Roman" pitchFamily="18" charset="0"/>
              <a:ea typeface="华文楷体" panose="02010600040101010101" pitchFamily="2" charset="-122"/>
            </a:endParaRPr>
          </a:p>
          <a:p>
            <a:pPr eaLnBrk="1" hangingPunct="1"/>
            <a:r>
              <a:rPr kumimoji="1" lang="zh-CN" altLang="en-US" sz="2700" dirty="0" smtClean="0">
                <a:solidFill>
                  <a:srgbClr val="0000FF"/>
                </a:solidFill>
                <a:latin typeface="Times New Roman" pitchFamily="18" charset="0"/>
                <a:ea typeface="华文楷体" panose="02010600040101010101" pitchFamily="2" charset="-122"/>
              </a:rPr>
              <a:t>（</a:t>
            </a:r>
            <a:r>
              <a:rPr kumimoji="1" lang="en-US" altLang="zh-CN" sz="2700" dirty="0" smtClean="0">
                <a:solidFill>
                  <a:srgbClr val="0000FF"/>
                </a:solidFill>
                <a:latin typeface="Times New Roman" pitchFamily="18" charset="0"/>
                <a:ea typeface="华文楷体" panose="02010600040101010101" pitchFamily="2" charset="-122"/>
              </a:rPr>
              <a:t>1）</a:t>
            </a:r>
            <a:r>
              <a:rPr kumimoji="1" lang="zh-CN" altLang="en-US" sz="2700" dirty="0" smtClean="0">
                <a:solidFill>
                  <a:srgbClr val="0000FF"/>
                </a:solidFill>
                <a:latin typeface="Times New Roman" pitchFamily="18" charset="0"/>
                <a:ea typeface="华文楷体" panose="02010600040101010101" pitchFamily="2" charset="-122"/>
              </a:rPr>
              <a:t>回路大小；（</a:t>
            </a:r>
            <a:r>
              <a:rPr kumimoji="1" lang="en-US" altLang="zh-CN" sz="2700" dirty="0" smtClean="0">
                <a:solidFill>
                  <a:srgbClr val="0000FF"/>
                </a:solidFill>
                <a:latin typeface="Times New Roman" pitchFamily="18" charset="0"/>
                <a:ea typeface="华文楷体" panose="02010600040101010101" pitchFamily="2" charset="-122"/>
              </a:rPr>
              <a:t>2</a:t>
            </a:r>
            <a:r>
              <a:rPr kumimoji="1" lang="zh-CN" altLang="en-US" sz="2700" dirty="0" smtClean="0">
                <a:solidFill>
                  <a:srgbClr val="0000FF"/>
                </a:solidFill>
                <a:latin typeface="Times New Roman" pitchFamily="18" charset="0"/>
                <a:ea typeface="华文楷体" panose="02010600040101010101" pitchFamily="2" charset="-122"/>
              </a:rPr>
              <a:t>）形状；（</a:t>
            </a:r>
            <a:r>
              <a:rPr kumimoji="1" lang="en-US" altLang="zh-CN" sz="2700" dirty="0" smtClean="0">
                <a:solidFill>
                  <a:srgbClr val="0000FF"/>
                </a:solidFill>
                <a:latin typeface="Times New Roman" pitchFamily="18" charset="0"/>
                <a:ea typeface="华文楷体" panose="02010600040101010101" pitchFamily="2" charset="-122"/>
              </a:rPr>
              <a:t>3</a:t>
            </a:r>
            <a:r>
              <a:rPr kumimoji="1" lang="zh-CN" altLang="en-US" sz="2700" dirty="0" smtClean="0">
                <a:solidFill>
                  <a:srgbClr val="0000FF"/>
                </a:solidFill>
                <a:latin typeface="Times New Roman" pitchFamily="18" charset="0"/>
                <a:ea typeface="华文楷体" panose="02010600040101010101" pitchFamily="2" charset="-122"/>
              </a:rPr>
              <a:t>）周围介质</a:t>
            </a:r>
          </a:p>
        </p:txBody>
      </p:sp>
      <p:graphicFrame>
        <p:nvGraphicFramePr>
          <p:cNvPr id="12" name="Object 26"/>
          <p:cNvGraphicFramePr>
            <a:graphicFrameLocks noChangeAspect="1"/>
          </p:cNvGraphicFramePr>
          <p:nvPr>
            <p:extLst>
              <p:ext uri="{D42A27DB-BD31-4B8C-83A1-F6EECF244321}">
                <p14:modId xmlns:p14="http://schemas.microsoft.com/office/powerpoint/2010/main" val="4184524543"/>
              </p:ext>
            </p:extLst>
          </p:nvPr>
        </p:nvGraphicFramePr>
        <p:xfrm>
          <a:off x="3202930" y="3356992"/>
          <a:ext cx="1747961" cy="631416"/>
        </p:xfrm>
        <a:graphic>
          <a:graphicData uri="http://schemas.openxmlformats.org/presentationml/2006/ole">
            <mc:AlternateContent xmlns:mc="http://schemas.openxmlformats.org/markup-compatibility/2006">
              <mc:Choice xmlns:v="urn:schemas-microsoft-com:vml" Requires="v">
                <p:oleObj spid="_x0000_s40146" name="Equation" r:id="rId7" imgW="596880" imgH="215640" progId="Equation.DSMT4">
                  <p:embed/>
                </p:oleObj>
              </mc:Choice>
              <mc:Fallback>
                <p:oleObj name="Equation" r:id="rId7" imgW="596880" imgH="215640" progId="Equation.DSMT4">
                  <p:embed/>
                  <p:pic>
                    <p:nvPicPr>
                      <p:cNvPr id="0" name=""/>
                      <p:cNvPicPr>
                        <a:picLocks noChangeAspect="1" noChangeArrowheads="1"/>
                      </p:cNvPicPr>
                      <p:nvPr/>
                    </p:nvPicPr>
                    <p:blipFill>
                      <a:blip r:embed="rId8"/>
                      <a:srcRect/>
                      <a:stretch>
                        <a:fillRect/>
                      </a:stretch>
                    </p:blipFill>
                    <p:spPr bwMode="auto">
                      <a:xfrm>
                        <a:off x="3202930" y="3356992"/>
                        <a:ext cx="1747961" cy="631416"/>
                      </a:xfrm>
                      <a:prstGeom prst="rect">
                        <a:avLst/>
                      </a:prstGeom>
                      <a:noFill/>
                      <a:ln>
                        <a:noFill/>
                      </a:ln>
                      <a:effec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1936461"/>
              </p:ext>
            </p:extLst>
          </p:nvPr>
        </p:nvGraphicFramePr>
        <p:xfrm>
          <a:off x="5724128" y="3356992"/>
          <a:ext cx="2603500" cy="630237"/>
        </p:xfrm>
        <a:graphic>
          <a:graphicData uri="http://schemas.openxmlformats.org/presentationml/2006/ole">
            <mc:AlternateContent xmlns:mc="http://schemas.openxmlformats.org/markup-compatibility/2006">
              <mc:Choice xmlns:v="urn:schemas-microsoft-com:vml" Requires="v">
                <p:oleObj spid="_x0000_s40147" name="Equation" r:id="rId9" imgW="888840" imgH="215640" progId="Equation.DSMT4">
                  <p:embed/>
                </p:oleObj>
              </mc:Choice>
              <mc:Fallback>
                <p:oleObj name="Equation" r:id="rId9" imgW="888840" imgH="215640" progId="Equation.DSMT4">
                  <p:embed/>
                  <p:pic>
                    <p:nvPicPr>
                      <p:cNvPr id="0" name="Object 26"/>
                      <p:cNvPicPr>
                        <a:picLocks noChangeAspect="1" noChangeArrowheads="1"/>
                      </p:cNvPicPr>
                      <p:nvPr/>
                    </p:nvPicPr>
                    <p:blipFill>
                      <a:blip r:embed="rId10"/>
                      <a:srcRect/>
                      <a:stretch>
                        <a:fillRect/>
                      </a:stretch>
                    </p:blipFill>
                    <p:spPr bwMode="auto">
                      <a:xfrm>
                        <a:off x="5724128" y="3356992"/>
                        <a:ext cx="26035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线形标注 1(带强调线) 13"/>
          <p:cNvSpPr/>
          <p:nvPr/>
        </p:nvSpPr>
        <p:spPr bwMode="auto">
          <a:xfrm>
            <a:off x="6948264" y="4360069"/>
            <a:ext cx="1584176" cy="437083"/>
          </a:xfrm>
          <a:prstGeom prst="accentCallout1">
            <a:avLst>
              <a:gd name="adj1" fmla="val 18750"/>
              <a:gd name="adj2" fmla="val -8333"/>
              <a:gd name="adj3" fmla="val -94154"/>
              <a:gd name="adj4" fmla="val -41149"/>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500" b="1" i="0" u="none" strike="noStrike" cap="none" normalizeH="0" baseline="0" dirty="0" smtClean="0">
                <a:ln>
                  <a:noFill/>
                </a:ln>
                <a:solidFill>
                  <a:srgbClr val="C00000"/>
                </a:solidFill>
                <a:effectLst/>
                <a:latin typeface="华文楷体" panose="02010600040101010101" pitchFamily="2" charset="-122"/>
                <a:ea typeface="华文楷体" panose="02010600040101010101" pitchFamily="2" charset="-122"/>
              </a:rPr>
              <a:t>自感磁链</a:t>
            </a:r>
          </a:p>
        </p:txBody>
      </p:sp>
    </p:spTree>
    <p:extLst>
      <p:ext uri="{BB962C8B-B14F-4D97-AF65-F5344CB8AC3E}">
        <p14:creationId xmlns:p14="http://schemas.microsoft.com/office/powerpoint/2010/main" val="1828798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p:bldP spid="11"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1"/>
          <p:cNvSpPr>
            <a:spLocks noGrp="1"/>
          </p:cNvSpPr>
          <p:nvPr>
            <p:ph type="ftr" sz="quarter" idx="10"/>
          </p:nvPr>
        </p:nvSpPr>
        <p:spPr/>
        <p:txBody>
          <a:bodyPr/>
          <a:lstStyle/>
          <a:p>
            <a:pPr>
              <a:defRPr/>
            </a:pPr>
            <a:fld id="{8E7860CD-9EC0-4C1F-B022-340AA5744FB4}" type="slidenum">
              <a:rPr lang="zh-CN" altLang="en-US">
                <a:solidFill>
                  <a:srgbClr val="FFFFCC">
                    <a:lumMod val="75000"/>
                  </a:srgbClr>
                </a:solidFill>
              </a:rPr>
              <a:pPr>
                <a:defRPr/>
              </a:pPr>
              <a:t>44</a:t>
            </a:fld>
            <a:endParaRPr lang="en-US" altLang="zh-CN">
              <a:solidFill>
                <a:srgbClr val="FFFFCC">
                  <a:lumMod val="75000"/>
                </a:srgbClr>
              </a:solidFill>
            </a:endParaRPr>
          </a:p>
        </p:txBody>
      </p:sp>
      <p:grpSp>
        <p:nvGrpSpPr>
          <p:cNvPr id="163842" name="Group 2"/>
          <p:cNvGrpSpPr>
            <a:grpSpLocks/>
          </p:cNvGrpSpPr>
          <p:nvPr/>
        </p:nvGrpSpPr>
        <p:grpSpPr bwMode="auto">
          <a:xfrm>
            <a:off x="1143000" y="2209800"/>
            <a:ext cx="5981700" cy="1109663"/>
            <a:chOff x="720" y="1392"/>
            <a:chExt cx="3768" cy="699"/>
          </a:xfrm>
        </p:grpSpPr>
        <p:graphicFrame>
          <p:nvGraphicFramePr>
            <p:cNvPr id="3083" name="Object 3"/>
            <p:cNvGraphicFramePr>
              <a:graphicFrameLocks noChangeAspect="1"/>
            </p:cNvGraphicFramePr>
            <p:nvPr/>
          </p:nvGraphicFramePr>
          <p:xfrm>
            <a:off x="1248" y="1392"/>
            <a:ext cx="846" cy="624"/>
          </p:xfrm>
          <a:graphic>
            <a:graphicData uri="http://schemas.openxmlformats.org/presentationml/2006/ole">
              <mc:AlternateContent xmlns:mc="http://schemas.openxmlformats.org/markup-compatibility/2006">
                <mc:Choice xmlns:v="urn:schemas-microsoft-com:vml" Requires="v">
                  <p:oleObj spid="_x0000_s26007" name="Equation" r:id="rId3" imgW="710891" imgH="609336" progId="Equation.3">
                    <p:embed/>
                  </p:oleObj>
                </mc:Choice>
                <mc:Fallback>
                  <p:oleObj name="Equation" r:id="rId3" imgW="710891" imgH="6093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392"/>
                          <a:ext cx="846"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4"/>
            <p:cNvSpPr txBox="1">
              <a:spLocks noChangeArrowheads="1"/>
            </p:cNvSpPr>
            <p:nvPr/>
          </p:nvSpPr>
          <p:spPr bwMode="auto">
            <a:xfrm>
              <a:off x="720" y="1584"/>
              <a:ext cx="38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当</a:t>
              </a:r>
            </a:p>
          </p:txBody>
        </p:sp>
        <p:sp>
          <p:nvSpPr>
            <p:cNvPr id="3085" name="Text Box 5"/>
            <p:cNvSpPr txBox="1">
              <a:spLocks noChangeArrowheads="1"/>
            </p:cNvSpPr>
            <p:nvPr/>
          </p:nvSpPr>
          <p:spPr bwMode="auto">
            <a:xfrm>
              <a:off x="2208" y="1584"/>
              <a:ext cx="5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时，</a:t>
              </a:r>
            </a:p>
          </p:txBody>
        </p:sp>
        <p:graphicFrame>
          <p:nvGraphicFramePr>
            <p:cNvPr id="3086" name="Object 6"/>
            <p:cNvGraphicFramePr>
              <a:graphicFrameLocks noChangeAspect="1"/>
            </p:cNvGraphicFramePr>
            <p:nvPr/>
          </p:nvGraphicFramePr>
          <p:xfrm>
            <a:off x="3144" y="1392"/>
            <a:ext cx="1344" cy="699"/>
          </p:xfrm>
          <a:graphic>
            <a:graphicData uri="http://schemas.openxmlformats.org/presentationml/2006/ole">
              <mc:AlternateContent xmlns:mc="http://schemas.openxmlformats.org/markup-compatibility/2006">
                <mc:Choice xmlns:v="urn:schemas-microsoft-com:vml" Requires="v">
                  <p:oleObj spid="_x0000_s26008" name="Equation" r:id="rId5" imgW="710891" imgH="393529" progId="Equation.DSMT4">
                    <p:embed/>
                  </p:oleObj>
                </mc:Choice>
                <mc:Fallback>
                  <p:oleObj name="Equation" r:id="rId5" imgW="710891"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 y="1392"/>
                          <a:ext cx="1344" cy="699"/>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3847" name="Object 7"/>
          <p:cNvGraphicFramePr>
            <a:graphicFrameLocks noChangeAspect="1"/>
          </p:cNvGraphicFramePr>
          <p:nvPr>
            <p:extLst>
              <p:ext uri="{D42A27DB-BD31-4B8C-83A1-F6EECF244321}">
                <p14:modId xmlns:p14="http://schemas.microsoft.com/office/powerpoint/2010/main" val="3446262111"/>
              </p:ext>
            </p:extLst>
          </p:nvPr>
        </p:nvGraphicFramePr>
        <p:xfrm>
          <a:off x="2896047" y="764704"/>
          <a:ext cx="5654675" cy="1127125"/>
        </p:xfrm>
        <a:graphic>
          <a:graphicData uri="http://schemas.openxmlformats.org/presentationml/2006/ole">
            <mc:AlternateContent xmlns:mc="http://schemas.openxmlformats.org/markup-compatibility/2006">
              <mc:Choice xmlns:v="urn:schemas-microsoft-com:vml" Requires="v">
                <p:oleObj spid="_x0000_s26009" name="Equation" r:id="rId7" imgW="1790700" imgH="419100" progId="Equation.DSMT4">
                  <p:embed/>
                </p:oleObj>
              </mc:Choice>
              <mc:Fallback>
                <p:oleObj name="Equation" r:id="rId7" imgW="17907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047" y="764704"/>
                        <a:ext cx="56546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8" name="Text Box 8"/>
          <p:cNvSpPr txBox="1">
            <a:spLocks noChangeArrowheads="1"/>
          </p:cNvSpPr>
          <p:nvPr/>
        </p:nvSpPr>
        <p:spPr bwMode="auto">
          <a:xfrm>
            <a:off x="107504" y="548680"/>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dirty="0" smtClean="0">
                <a:solidFill>
                  <a:srgbClr val="FF0066"/>
                </a:solidFill>
                <a:effectLst>
                  <a:outerShdw blurRad="38100" dist="38100" dir="2700000" algn="tl">
                    <a:srgbClr val="C0C0C0"/>
                  </a:outerShdw>
                </a:effectLst>
              </a:rPr>
              <a:t>2.</a:t>
            </a:r>
            <a:r>
              <a:rPr kumimoji="1" lang="zh-CN" altLang="en-US" dirty="0" smtClean="0">
                <a:solidFill>
                  <a:srgbClr val="FF0066"/>
                </a:solidFill>
                <a:effectLst>
                  <a:outerShdw blurRad="38100" dist="38100" dir="2700000" algn="tl">
                    <a:srgbClr val="C0C0C0"/>
                  </a:outerShdw>
                </a:effectLst>
              </a:rPr>
              <a:t>自感</a:t>
            </a:r>
            <a:r>
              <a:rPr kumimoji="1" lang="zh-CN" altLang="en-US" dirty="0">
                <a:solidFill>
                  <a:srgbClr val="FF0066"/>
                </a:solidFill>
                <a:effectLst>
                  <a:outerShdw blurRad="38100" dist="38100" dir="2700000" algn="tl">
                    <a:srgbClr val="C0C0C0"/>
                  </a:outerShdw>
                </a:effectLst>
              </a:rPr>
              <a:t>电动势 </a:t>
            </a:r>
          </a:p>
        </p:txBody>
      </p:sp>
      <p:grpSp>
        <p:nvGrpSpPr>
          <p:cNvPr id="163854" name="Group 14"/>
          <p:cNvGrpSpPr>
            <a:grpSpLocks/>
          </p:cNvGrpSpPr>
          <p:nvPr/>
        </p:nvGrpSpPr>
        <p:grpSpPr bwMode="auto">
          <a:xfrm>
            <a:off x="1143000" y="3602038"/>
            <a:ext cx="3962400" cy="1046162"/>
            <a:chOff x="720" y="2304"/>
            <a:chExt cx="2496" cy="659"/>
          </a:xfrm>
        </p:grpSpPr>
        <p:sp>
          <p:nvSpPr>
            <p:cNvPr id="3081" name="Text Box 10"/>
            <p:cNvSpPr txBox="1">
              <a:spLocks noChangeArrowheads="1"/>
            </p:cNvSpPr>
            <p:nvPr/>
          </p:nvSpPr>
          <p:spPr bwMode="auto">
            <a:xfrm>
              <a:off x="720" y="2442"/>
              <a:ext cx="15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自感</a:t>
              </a:r>
            </a:p>
          </p:txBody>
        </p:sp>
        <p:graphicFrame>
          <p:nvGraphicFramePr>
            <p:cNvPr id="3082" name="Object 11"/>
            <p:cNvGraphicFramePr>
              <a:graphicFrameLocks noChangeAspect="1"/>
            </p:cNvGraphicFramePr>
            <p:nvPr/>
          </p:nvGraphicFramePr>
          <p:xfrm>
            <a:off x="1728" y="2304"/>
            <a:ext cx="1488" cy="659"/>
          </p:xfrm>
          <a:graphic>
            <a:graphicData uri="http://schemas.openxmlformats.org/presentationml/2006/ole">
              <mc:AlternateContent xmlns:mc="http://schemas.openxmlformats.org/markup-compatibility/2006">
                <mc:Choice xmlns:v="urn:schemas-microsoft-com:vml" Requires="v">
                  <p:oleObj spid="_x0000_s26010" name="Equation" r:id="rId9" imgW="825500" imgH="393700" progId="Equation.DSMT4">
                    <p:embed/>
                  </p:oleObj>
                </mc:Choice>
                <mc:Fallback>
                  <p:oleObj name="Equation" r:id="rId9" imgW="8255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8" y="2304"/>
                          <a:ext cx="1488" cy="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852" name="Text Box 12"/>
          <p:cNvSpPr txBox="1">
            <a:spLocks noChangeArrowheads="1"/>
          </p:cNvSpPr>
          <p:nvPr/>
        </p:nvSpPr>
        <p:spPr bwMode="auto">
          <a:xfrm>
            <a:off x="609600" y="489108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t>单位：1</a:t>
            </a:r>
            <a:r>
              <a:rPr kumimoji="1" lang="zh-CN" altLang="en-US">
                <a:solidFill>
                  <a:srgbClr val="E21E48"/>
                </a:solidFill>
              </a:rPr>
              <a:t> </a:t>
            </a:r>
            <a:r>
              <a:rPr kumimoji="1" lang="zh-CN" altLang="en-US"/>
              <a:t>亨利 （ </a:t>
            </a:r>
            <a:r>
              <a:rPr kumimoji="1" lang="en-US" altLang="zh-CN"/>
              <a:t>H ）=</a:t>
            </a:r>
            <a:r>
              <a:rPr kumimoji="1" lang="en-US" altLang="zh-CN">
                <a:solidFill>
                  <a:srgbClr val="E21E48"/>
                </a:solidFill>
              </a:rPr>
              <a:t> </a:t>
            </a:r>
            <a:r>
              <a:rPr kumimoji="1" lang="en-US" altLang="zh-CN"/>
              <a:t>1 </a:t>
            </a:r>
            <a:r>
              <a:rPr kumimoji="1" lang="zh-CN" altLang="en-US"/>
              <a:t>韦伯 / 安培</a:t>
            </a:r>
            <a:r>
              <a:rPr kumimoji="1" lang="zh-CN" altLang="en-US">
                <a:solidFill>
                  <a:srgbClr val="E21E48"/>
                </a:solidFill>
              </a:rPr>
              <a:t> </a:t>
            </a:r>
            <a:r>
              <a:rPr kumimoji="1" lang="zh-CN" altLang="en-US">
                <a:solidFill>
                  <a:srgbClr val="CC0000"/>
                </a:solidFill>
              </a:rPr>
              <a:t>（</a:t>
            </a:r>
            <a:r>
              <a:rPr kumimoji="1" lang="zh-CN" altLang="en-US"/>
              <a:t>1</a:t>
            </a:r>
            <a:r>
              <a:rPr kumimoji="1" lang="zh-CN" altLang="en-US">
                <a:solidFill>
                  <a:srgbClr val="E21E48"/>
                </a:solidFill>
              </a:rPr>
              <a:t> </a:t>
            </a:r>
            <a:r>
              <a:rPr kumimoji="1" lang="en-US" altLang="zh-CN"/>
              <a:t>Wb / A</a:t>
            </a:r>
            <a:r>
              <a:rPr kumimoji="1" lang="en-US" altLang="zh-CN">
                <a:solidFill>
                  <a:srgbClr val="CC0000"/>
                </a:solidFill>
              </a:rPr>
              <a:t>）</a:t>
            </a:r>
          </a:p>
        </p:txBody>
      </p:sp>
      <p:graphicFrame>
        <p:nvGraphicFramePr>
          <p:cNvPr id="163853" name="Object 13"/>
          <p:cNvGraphicFramePr>
            <a:graphicFrameLocks noChangeAspect="1"/>
          </p:cNvGraphicFramePr>
          <p:nvPr/>
        </p:nvGraphicFramePr>
        <p:xfrm>
          <a:off x="1419225" y="5743575"/>
          <a:ext cx="5667375" cy="592138"/>
        </p:xfrm>
        <a:graphic>
          <a:graphicData uri="http://schemas.openxmlformats.org/presentationml/2006/ole">
            <mc:AlternateContent xmlns:mc="http://schemas.openxmlformats.org/markup-compatibility/2006">
              <mc:Choice xmlns:v="urn:schemas-microsoft-com:vml" Requires="v">
                <p:oleObj spid="_x0000_s26011" name="Equation" r:id="rId11" imgW="3657600" imgH="406400" progId="Equation.3">
                  <p:embed/>
                </p:oleObj>
              </mc:Choice>
              <mc:Fallback>
                <p:oleObj name="Equation" r:id="rId11" imgW="36576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9225" y="5743575"/>
                        <a:ext cx="5667375"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052497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47"/>
                                        </p:tgtEl>
                                        <p:attrNameLst>
                                          <p:attrName>style.visibility</p:attrName>
                                        </p:attrNameLst>
                                      </p:cBhvr>
                                      <p:to>
                                        <p:strVal val="visible"/>
                                      </p:to>
                                    </p:set>
                                    <p:animEffect transition="in" filter="blinds(horizontal)">
                                      <p:cBhvr>
                                        <p:cTn id="7" dur="500"/>
                                        <p:tgtEl>
                                          <p:spTgt spid="163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42"/>
                                        </p:tgtEl>
                                        <p:attrNameLst>
                                          <p:attrName>style.visibility</p:attrName>
                                        </p:attrNameLst>
                                      </p:cBhvr>
                                      <p:to>
                                        <p:strVal val="visible"/>
                                      </p:to>
                                    </p:set>
                                    <p:animEffect transition="in" filter="blinds(horizontal)">
                                      <p:cBhvr>
                                        <p:cTn id="12" dur="500"/>
                                        <p:tgtEl>
                                          <p:spTgt spid="1638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54"/>
                                        </p:tgtEl>
                                        <p:attrNameLst>
                                          <p:attrName>style.visibility</p:attrName>
                                        </p:attrNameLst>
                                      </p:cBhvr>
                                      <p:to>
                                        <p:strVal val="visible"/>
                                      </p:to>
                                    </p:set>
                                    <p:animEffect transition="in" filter="blinds(horizontal)">
                                      <p:cBhvr>
                                        <p:cTn id="17" dur="500"/>
                                        <p:tgtEl>
                                          <p:spTgt spid="163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52"/>
                                        </p:tgtEl>
                                        <p:attrNameLst>
                                          <p:attrName>style.visibility</p:attrName>
                                        </p:attrNameLst>
                                      </p:cBhvr>
                                      <p:to>
                                        <p:strVal val="visible"/>
                                      </p:to>
                                    </p:set>
                                    <p:animEffect transition="in" filter="blinds(horizontal)">
                                      <p:cBhvr>
                                        <p:cTn id="22" dur="500"/>
                                        <p:tgtEl>
                                          <p:spTgt spid="1638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3853"/>
                                        </p:tgtEl>
                                        <p:attrNameLst>
                                          <p:attrName>style.visibility</p:attrName>
                                        </p:attrNameLst>
                                      </p:cBhvr>
                                      <p:to>
                                        <p:strVal val="visible"/>
                                      </p:to>
                                    </p:set>
                                    <p:animEffect transition="in" filter="blinds(horizontal)">
                                      <p:cBhvr>
                                        <p:cTn id="27" dur="500"/>
                                        <p:tgtEl>
                                          <p:spTgt spid="16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页脚占位符 3"/>
          <p:cNvSpPr>
            <a:spLocks noGrp="1"/>
          </p:cNvSpPr>
          <p:nvPr>
            <p:ph type="ftr" sz="quarter" idx="10"/>
          </p:nvPr>
        </p:nvSpPr>
        <p:spPr/>
        <p:txBody>
          <a:bodyPr/>
          <a:lstStyle/>
          <a:p>
            <a:pPr>
              <a:defRPr/>
            </a:pPr>
            <a:fld id="{E21A0C84-EBD3-4900-A755-C6F2DAC30FB3}" type="slidenum">
              <a:rPr lang="zh-CN" altLang="en-US">
                <a:solidFill>
                  <a:srgbClr val="FFFFCC">
                    <a:lumMod val="75000"/>
                  </a:srgbClr>
                </a:solidFill>
              </a:rPr>
              <a:pPr>
                <a:defRPr/>
              </a:pPr>
              <a:t>45</a:t>
            </a:fld>
            <a:endParaRPr lang="en-US" altLang="zh-CN">
              <a:solidFill>
                <a:srgbClr val="FFFFCC">
                  <a:lumMod val="75000"/>
                </a:srgbClr>
              </a:solidFill>
            </a:endParaRPr>
          </a:p>
        </p:txBody>
      </p:sp>
      <p:sp>
        <p:nvSpPr>
          <p:cNvPr id="164866" name="Text Box 2"/>
          <p:cNvSpPr txBox="1">
            <a:spLocks noChangeArrowheads="1"/>
          </p:cNvSpPr>
          <p:nvPr/>
        </p:nvSpPr>
        <p:spPr bwMode="auto">
          <a:xfrm>
            <a:off x="457200" y="7620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a:solidFill>
                  <a:srgbClr val="FF0066"/>
                </a:solidFill>
                <a:effectLst>
                  <a:outerShdw blurRad="38100" dist="38100" dir="2700000" algn="tl">
                    <a:srgbClr val="C0C0C0"/>
                  </a:outerShdw>
                </a:effectLst>
              </a:rPr>
              <a:t>3</a:t>
            </a:r>
            <a:r>
              <a:rPr kumimoji="1" lang="en-US" altLang="zh-CN">
                <a:solidFill>
                  <a:srgbClr val="FF0066"/>
                </a:solidFill>
                <a:effectLst>
                  <a:outerShdw blurRad="38100" dist="38100" dir="2700000" algn="tl">
                    <a:srgbClr val="C0C0C0"/>
                  </a:outerShdw>
                </a:effectLst>
              </a:rPr>
              <a:t>.</a:t>
            </a:r>
            <a:r>
              <a:rPr kumimoji="1" lang="zh-CN" altLang="en-US">
                <a:solidFill>
                  <a:srgbClr val="FF0066"/>
                </a:solidFill>
                <a:effectLst>
                  <a:outerShdw blurRad="38100" dist="38100" dir="2700000" algn="tl">
                    <a:srgbClr val="C0C0C0"/>
                  </a:outerShdw>
                </a:effectLst>
              </a:rPr>
              <a:t>自感的计算方法</a:t>
            </a:r>
          </a:p>
        </p:txBody>
      </p:sp>
      <p:graphicFrame>
        <p:nvGraphicFramePr>
          <p:cNvPr id="164867" name="Object 3"/>
          <p:cNvGraphicFramePr>
            <a:graphicFrameLocks noChangeAspect="1"/>
          </p:cNvGraphicFramePr>
          <p:nvPr>
            <p:extLst>
              <p:ext uri="{D42A27DB-BD31-4B8C-83A1-F6EECF244321}">
                <p14:modId xmlns:p14="http://schemas.microsoft.com/office/powerpoint/2010/main" val="3927538912"/>
              </p:ext>
            </p:extLst>
          </p:nvPr>
        </p:nvGraphicFramePr>
        <p:xfrm>
          <a:off x="5409619" y="4141788"/>
          <a:ext cx="1721517" cy="581819"/>
        </p:xfrm>
        <a:graphic>
          <a:graphicData uri="http://schemas.openxmlformats.org/presentationml/2006/ole">
            <mc:AlternateContent xmlns:mc="http://schemas.openxmlformats.org/markup-compatibility/2006">
              <mc:Choice xmlns:v="urn:schemas-microsoft-com:vml" Requires="v">
                <p:oleObj spid="_x0000_s27610" name="Equation" r:id="rId3" imgW="507960" imgH="190440" progId="Equation.DSMT4">
                  <p:embed/>
                </p:oleObj>
              </mc:Choice>
              <mc:Fallback>
                <p:oleObj name="Equation" r:id="rId3" imgW="507960" imgH="190440" progId="Equation.DSMT4">
                  <p:embed/>
                  <p:pic>
                    <p:nvPicPr>
                      <p:cNvPr id="0" name=""/>
                      <p:cNvPicPr>
                        <a:picLocks noChangeAspect="1" noChangeArrowheads="1"/>
                      </p:cNvPicPr>
                      <p:nvPr/>
                    </p:nvPicPr>
                    <p:blipFill>
                      <a:blip r:embed="rId4"/>
                      <a:srcRect/>
                      <a:stretch>
                        <a:fillRect/>
                      </a:stretch>
                    </p:blipFill>
                    <p:spPr bwMode="auto">
                      <a:xfrm>
                        <a:off x="5409619" y="4141788"/>
                        <a:ext cx="1721517" cy="581819"/>
                      </a:xfrm>
                      <a:prstGeom prst="rect">
                        <a:avLst/>
                      </a:prstGeom>
                      <a:noFill/>
                      <a:ln>
                        <a:noFill/>
                      </a:ln>
                      <a:effectLst/>
                      <a:extLst/>
                    </p:spPr>
                  </p:pic>
                </p:oleObj>
              </mc:Fallback>
            </mc:AlternateContent>
          </a:graphicData>
        </a:graphic>
      </p:graphicFrame>
      <p:graphicFrame>
        <p:nvGraphicFramePr>
          <p:cNvPr id="164868" name="Object 4"/>
          <p:cNvGraphicFramePr>
            <a:graphicFrameLocks noChangeAspect="1"/>
          </p:cNvGraphicFramePr>
          <p:nvPr>
            <p:extLst>
              <p:ext uri="{D42A27DB-BD31-4B8C-83A1-F6EECF244321}">
                <p14:modId xmlns:p14="http://schemas.microsoft.com/office/powerpoint/2010/main" val="2586772456"/>
              </p:ext>
            </p:extLst>
          </p:nvPr>
        </p:nvGraphicFramePr>
        <p:xfrm>
          <a:off x="5350607" y="3362330"/>
          <a:ext cx="1541462" cy="601663"/>
        </p:xfrm>
        <a:graphic>
          <a:graphicData uri="http://schemas.openxmlformats.org/presentationml/2006/ole">
            <mc:AlternateContent xmlns:mc="http://schemas.openxmlformats.org/markup-compatibility/2006">
              <mc:Choice xmlns:v="urn:schemas-microsoft-com:vml" Requires="v">
                <p:oleObj spid="_x0000_s27611" name="Equation" r:id="rId5" imgW="812447" imgH="317362" progId="Equation.3">
                  <p:embed/>
                </p:oleObj>
              </mc:Choice>
              <mc:Fallback>
                <p:oleObj name="Equation" r:id="rId5" imgW="812447" imgH="31736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0607" y="3362330"/>
                        <a:ext cx="1541462"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69" name="Object 5"/>
          <p:cNvGraphicFramePr>
            <a:graphicFrameLocks noChangeAspect="1"/>
          </p:cNvGraphicFramePr>
          <p:nvPr/>
        </p:nvGraphicFramePr>
        <p:xfrm>
          <a:off x="4786313" y="4916488"/>
          <a:ext cx="3376612" cy="561975"/>
        </p:xfrm>
        <a:graphic>
          <a:graphicData uri="http://schemas.openxmlformats.org/presentationml/2006/ole">
            <mc:AlternateContent xmlns:mc="http://schemas.openxmlformats.org/markup-compatibility/2006">
              <mc:Choice xmlns:v="urn:schemas-microsoft-com:vml" Requires="v">
                <p:oleObj spid="_x0000_s27612" name="Equation" r:id="rId7" imgW="1002865" imgH="177723" progId="Equation.DSMT4">
                  <p:embed/>
                </p:oleObj>
              </mc:Choice>
              <mc:Fallback>
                <p:oleObj name="Equation" r:id="rId7" imgW="1002865" imgH="17772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313" y="4916488"/>
                        <a:ext cx="337661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70" name="Object 6"/>
          <p:cNvGraphicFramePr>
            <a:graphicFrameLocks noChangeAspect="1"/>
          </p:cNvGraphicFramePr>
          <p:nvPr/>
        </p:nvGraphicFramePr>
        <p:xfrm>
          <a:off x="5321300" y="5410200"/>
          <a:ext cx="2438400" cy="1209675"/>
        </p:xfrm>
        <a:graphic>
          <a:graphicData uri="http://schemas.openxmlformats.org/presentationml/2006/ole">
            <mc:AlternateContent xmlns:mc="http://schemas.openxmlformats.org/markup-compatibility/2006">
              <mc:Choice xmlns:v="urn:schemas-microsoft-com:vml" Requires="v">
                <p:oleObj spid="_x0000_s27613" name="Equation" r:id="rId9" imgW="710891" imgH="393529" progId="Equation.3">
                  <p:embed/>
                </p:oleObj>
              </mc:Choice>
              <mc:Fallback>
                <p:oleObj name="Equation" r:id="rId9" imgW="710891"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1300" y="5410200"/>
                        <a:ext cx="243840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924" name="Group 60"/>
          <p:cNvGrpSpPr>
            <a:grpSpLocks/>
          </p:cNvGrpSpPr>
          <p:nvPr/>
        </p:nvGrpSpPr>
        <p:grpSpPr bwMode="auto">
          <a:xfrm>
            <a:off x="381000" y="1524000"/>
            <a:ext cx="8458200" cy="4724400"/>
            <a:chOff x="240" y="960"/>
            <a:chExt cx="5328" cy="2976"/>
          </a:xfrm>
        </p:grpSpPr>
        <p:graphicFrame>
          <p:nvGraphicFramePr>
            <p:cNvPr id="4115" name="Object 8"/>
            <p:cNvGraphicFramePr>
              <a:graphicFrameLocks noChangeAspect="1"/>
            </p:cNvGraphicFramePr>
            <p:nvPr/>
          </p:nvGraphicFramePr>
          <p:xfrm>
            <a:off x="1248" y="1392"/>
            <a:ext cx="210" cy="240"/>
          </p:xfrm>
          <a:graphic>
            <a:graphicData uri="http://schemas.openxmlformats.org/presentationml/2006/ole">
              <mc:AlternateContent xmlns:mc="http://schemas.openxmlformats.org/markup-compatibility/2006">
                <mc:Choice xmlns:v="urn:schemas-microsoft-com:vml" Requires="v">
                  <p:oleObj spid="_x0000_s27614" name="Equation" r:id="rId11" imgW="190500" imgH="228600" progId="Equation.3">
                    <p:embed/>
                  </p:oleObj>
                </mc:Choice>
                <mc:Fallback>
                  <p:oleObj name="Equation" r:id="rId11" imgW="190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 y="1392"/>
                          <a:ext cx="21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6" name="Text Box 11"/>
            <p:cNvSpPr txBox="1">
              <a:spLocks noChangeArrowheads="1"/>
            </p:cNvSpPr>
            <p:nvPr/>
          </p:nvSpPr>
          <p:spPr bwMode="auto">
            <a:xfrm>
              <a:off x="240" y="960"/>
              <a:ext cx="5328"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rPr>
                <a:t>       例     </a:t>
              </a:r>
              <a:r>
                <a:rPr kumimoji="1" lang="zh-CN" altLang="en-US" dirty="0"/>
                <a:t>如图的长直密绕螺线管,已知                        ,     </a:t>
              </a:r>
            </a:p>
            <a:p>
              <a:pPr eaLnBrk="1" hangingPunct="1">
                <a:spcBef>
                  <a:spcPct val="50000"/>
                </a:spcBef>
              </a:pPr>
              <a:r>
                <a:rPr kumimoji="1" lang="zh-CN" altLang="en-US" dirty="0">
                  <a:solidFill>
                    <a:srgbClr val="CC0000"/>
                  </a:solidFill>
                </a:rPr>
                <a:t>求</a:t>
              </a:r>
              <a:r>
                <a:rPr kumimoji="1" lang="zh-CN" altLang="en-US" dirty="0"/>
                <a:t>其自感      . （忽略边缘效应）</a:t>
              </a:r>
            </a:p>
          </p:txBody>
        </p:sp>
        <p:graphicFrame>
          <p:nvGraphicFramePr>
            <p:cNvPr id="4117" name="Object 12"/>
            <p:cNvGraphicFramePr>
              <a:graphicFrameLocks noChangeAspect="1"/>
            </p:cNvGraphicFramePr>
            <p:nvPr/>
          </p:nvGraphicFramePr>
          <p:xfrm>
            <a:off x="3952" y="960"/>
            <a:ext cx="1406" cy="404"/>
          </p:xfrm>
          <a:graphic>
            <a:graphicData uri="http://schemas.openxmlformats.org/presentationml/2006/ole">
              <mc:AlternateContent xmlns:mc="http://schemas.openxmlformats.org/markup-compatibility/2006">
                <mc:Choice xmlns:v="urn:schemas-microsoft-com:vml" Requires="v">
                  <p:oleObj spid="_x0000_s27615" name="Equation" r:id="rId13" imgW="583947" imgH="203112" progId="Equation.DSMT4">
                    <p:embed/>
                  </p:oleObj>
                </mc:Choice>
                <mc:Fallback>
                  <p:oleObj name="Equation" r:id="rId13" imgW="583947"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 y="960"/>
                          <a:ext cx="140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18" name="Group 13"/>
            <p:cNvGrpSpPr>
              <a:grpSpLocks/>
            </p:cNvGrpSpPr>
            <p:nvPr/>
          </p:nvGrpSpPr>
          <p:grpSpPr bwMode="auto">
            <a:xfrm>
              <a:off x="340" y="2592"/>
              <a:ext cx="2460" cy="1344"/>
              <a:chOff x="3408" y="2256"/>
              <a:chExt cx="2352" cy="1344"/>
            </a:xfrm>
          </p:grpSpPr>
          <p:sp>
            <p:nvSpPr>
              <p:cNvPr id="4119" name="Rectangle 14"/>
              <p:cNvSpPr>
                <a:spLocks noChangeArrowheads="1"/>
              </p:cNvSpPr>
              <p:nvPr/>
            </p:nvSpPr>
            <p:spPr bwMode="auto">
              <a:xfrm>
                <a:off x="3408" y="2256"/>
                <a:ext cx="2352"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4120" name="Group 15"/>
              <p:cNvGrpSpPr>
                <a:grpSpLocks/>
              </p:cNvGrpSpPr>
              <p:nvPr/>
            </p:nvGrpSpPr>
            <p:grpSpPr bwMode="auto">
              <a:xfrm>
                <a:off x="3510" y="2390"/>
                <a:ext cx="2162" cy="1165"/>
                <a:chOff x="3510" y="2390"/>
                <a:chExt cx="2162" cy="1165"/>
              </a:xfrm>
            </p:grpSpPr>
            <p:sp>
              <p:nvSpPr>
                <p:cNvPr id="164880" name="AutoShape 16"/>
                <p:cNvSpPr>
                  <a:spLocks noChangeArrowheads="1"/>
                </p:cNvSpPr>
                <p:nvPr/>
              </p:nvSpPr>
              <p:spPr bwMode="auto">
                <a:xfrm rot="-5390567">
                  <a:off x="4472" y="1683"/>
                  <a:ext cx="448" cy="1952"/>
                </a:xfrm>
                <a:prstGeom prst="can">
                  <a:avLst>
                    <a:gd name="adj" fmla="val 44542"/>
                  </a:avLst>
                </a:prstGeom>
                <a:gradFill rotWithShape="0">
                  <a:gsLst>
                    <a:gs pos="0">
                      <a:schemeClr val="folHlink">
                        <a:gamma/>
                        <a:shade val="66275"/>
                        <a:invGamma/>
                      </a:schemeClr>
                    </a:gs>
                    <a:gs pos="50000">
                      <a:schemeClr val="folHlink"/>
                    </a:gs>
                    <a:gs pos="100000">
                      <a:schemeClr val="folHlink">
                        <a:gamma/>
                        <a:shade val="66275"/>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00"/>
                    </a:solidFill>
                  </a:endParaRPr>
                </a:p>
              </p:txBody>
            </p:sp>
            <p:sp>
              <p:nvSpPr>
                <p:cNvPr id="4122" name="Freeform 17"/>
                <p:cNvSpPr>
                  <a:spLocks/>
                </p:cNvSpPr>
                <p:nvPr/>
              </p:nvSpPr>
              <p:spPr bwMode="auto">
                <a:xfrm>
                  <a:off x="3967" y="2390"/>
                  <a:ext cx="220" cy="536"/>
                </a:xfrm>
                <a:custGeom>
                  <a:avLst/>
                  <a:gdLst>
                    <a:gd name="T0" fmla="*/ 0 w 238"/>
                    <a:gd name="T1" fmla="*/ 35 h 574"/>
                    <a:gd name="T2" fmla="*/ 61 w 238"/>
                    <a:gd name="T3" fmla="*/ 5 h 574"/>
                    <a:gd name="T4" fmla="*/ 104 w 238"/>
                    <a:gd name="T5" fmla="*/ 92 h 574"/>
                    <a:gd name="T6" fmla="*/ 147 w 238"/>
                    <a:gd name="T7" fmla="*/ 441 h 574"/>
                    <a:gd name="T8" fmla="*/ 183 w 238"/>
                    <a:gd name="T9" fmla="*/ 536 h 574"/>
                    <a:gd name="T10" fmla="*/ 219 w 238"/>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574">
                      <a:moveTo>
                        <a:pt x="0" y="38"/>
                      </a:moveTo>
                      <a:cubicBezTo>
                        <a:pt x="3" y="36"/>
                        <a:pt x="58" y="0"/>
                        <a:pt x="66" y="5"/>
                      </a:cubicBezTo>
                      <a:cubicBezTo>
                        <a:pt x="89" y="21"/>
                        <a:pt x="106" y="70"/>
                        <a:pt x="112" y="98"/>
                      </a:cubicBezTo>
                      <a:cubicBezTo>
                        <a:pt x="138" y="220"/>
                        <a:pt x="128" y="351"/>
                        <a:pt x="159" y="472"/>
                      </a:cubicBezTo>
                      <a:cubicBezTo>
                        <a:pt x="164" y="514"/>
                        <a:pt x="155" y="559"/>
                        <a:pt x="198" y="574"/>
                      </a:cubicBezTo>
                      <a:cubicBezTo>
                        <a:pt x="238" y="560"/>
                        <a:pt x="211" y="558"/>
                        <a:pt x="237"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3" name="Freeform 18"/>
                <p:cNvSpPr>
                  <a:spLocks/>
                </p:cNvSpPr>
                <p:nvPr/>
              </p:nvSpPr>
              <p:spPr bwMode="auto">
                <a:xfrm>
                  <a:off x="4074"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4" name="Freeform 19"/>
                <p:cNvSpPr>
                  <a:spLocks/>
                </p:cNvSpPr>
                <p:nvPr/>
              </p:nvSpPr>
              <p:spPr bwMode="auto">
                <a:xfrm>
                  <a:off x="4162"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5" name="Freeform 20"/>
                <p:cNvSpPr>
                  <a:spLocks/>
                </p:cNvSpPr>
                <p:nvPr/>
              </p:nvSpPr>
              <p:spPr bwMode="auto">
                <a:xfrm>
                  <a:off x="4252"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6" name="Freeform 21"/>
                <p:cNvSpPr>
                  <a:spLocks/>
                </p:cNvSpPr>
                <p:nvPr/>
              </p:nvSpPr>
              <p:spPr bwMode="auto">
                <a:xfrm>
                  <a:off x="4340"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7" name="Freeform 22"/>
                <p:cNvSpPr>
                  <a:spLocks/>
                </p:cNvSpPr>
                <p:nvPr/>
              </p:nvSpPr>
              <p:spPr bwMode="auto">
                <a:xfrm>
                  <a:off x="4429"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8" name="Freeform 23"/>
                <p:cNvSpPr>
                  <a:spLocks/>
                </p:cNvSpPr>
                <p:nvPr/>
              </p:nvSpPr>
              <p:spPr bwMode="auto">
                <a:xfrm>
                  <a:off x="4518"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29" name="Freeform 24"/>
                <p:cNvSpPr>
                  <a:spLocks/>
                </p:cNvSpPr>
                <p:nvPr/>
              </p:nvSpPr>
              <p:spPr bwMode="auto">
                <a:xfrm>
                  <a:off x="4606"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0" name="Freeform 25"/>
                <p:cNvSpPr>
                  <a:spLocks/>
                </p:cNvSpPr>
                <p:nvPr/>
              </p:nvSpPr>
              <p:spPr bwMode="auto">
                <a:xfrm>
                  <a:off x="4696"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1" name="Freeform 26"/>
                <p:cNvSpPr>
                  <a:spLocks/>
                </p:cNvSpPr>
                <p:nvPr/>
              </p:nvSpPr>
              <p:spPr bwMode="auto">
                <a:xfrm>
                  <a:off x="4784" y="2390"/>
                  <a:ext cx="178" cy="538"/>
                </a:xfrm>
                <a:custGeom>
                  <a:avLst/>
                  <a:gdLst>
                    <a:gd name="T0" fmla="*/ 0 w 219"/>
                    <a:gd name="T1" fmla="*/ 26 h 574"/>
                    <a:gd name="T2" fmla="*/ 38 w 219"/>
                    <a:gd name="T3" fmla="*/ 5 h 574"/>
                    <a:gd name="T4" fmla="*/ 76 w 219"/>
                    <a:gd name="T5" fmla="*/ 92 h 574"/>
                    <a:gd name="T6" fmla="*/ 114 w 219"/>
                    <a:gd name="T7" fmla="*/ 442 h 574"/>
                    <a:gd name="T8" fmla="*/ 145 w 219"/>
                    <a:gd name="T9" fmla="*/ 538 h 574"/>
                    <a:gd name="T10" fmla="*/ 177 w 219"/>
                    <a:gd name="T11" fmla="*/ 501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2" name="Freeform 27"/>
                <p:cNvSpPr>
                  <a:spLocks/>
                </p:cNvSpPr>
                <p:nvPr/>
              </p:nvSpPr>
              <p:spPr bwMode="auto">
                <a:xfrm>
                  <a:off x="4873"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3" name="Freeform 28"/>
                <p:cNvSpPr>
                  <a:spLocks/>
                </p:cNvSpPr>
                <p:nvPr/>
              </p:nvSpPr>
              <p:spPr bwMode="auto">
                <a:xfrm>
                  <a:off x="4962"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4" name="Freeform 29"/>
                <p:cNvSpPr>
                  <a:spLocks/>
                </p:cNvSpPr>
                <p:nvPr/>
              </p:nvSpPr>
              <p:spPr bwMode="auto">
                <a:xfrm>
                  <a:off x="5050"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5" name="Freeform 30"/>
                <p:cNvSpPr>
                  <a:spLocks/>
                </p:cNvSpPr>
                <p:nvPr/>
              </p:nvSpPr>
              <p:spPr bwMode="auto">
                <a:xfrm>
                  <a:off x="5140" y="2390"/>
                  <a:ext cx="201" cy="536"/>
                </a:xfrm>
                <a:custGeom>
                  <a:avLst/>
                  <a:gdLst>
                    <a:gd name="T0" fmla="*/ 0 w 219"/>
                    <a:gd name="T1" fmla="*/ 26 h 574"/>
                    <a:gd name="T2" fmla="*/ 43 w 219"/>
                    <a:gd name="T3" fmla="*/ 5 h 574"/>
                    <a:gd name="T4" fmla="*/ 85 w 219"/>
                    <a:gd name="T5" fmla="*/ 92 h 574"/>
                    <a:gd name="T6" fmla="*/ 128 w 219"/>
                    <a:gd name="T7" fmla="*/ 441 h 574"/>
                    <a:gd name="T8" fmla="*/ 164 w 219"/>
                    <a:gd name="T9" fmla="*/ 536 h 574"/>
                    <a:gd name="T10" fmla="*/ 200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6" name="Freeform 31"/>
                <p:cNvSpPr>
                  <a:spLocks/>
                </p:cNvSpPr>
                <p:nvPr/>
              </p:nvSpPr>
              <p:spPr bwMode="auto">
                <a:xfrm>
                  <a:off x="5228"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7" name="Freeform 32"/>
                <p:cNvSpPr>
                  <a:spLocks/>
                </p:cNvSpPr>
                <p:nvPr/>
              </p:nvSpPr>
              <p:spPr bwMode="auto">
                <a:xfrm>
                  <a:off x="5316"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8" name="Line 33"/>
                <p:cNvSpPr>
                  <a:spLocks noChangeShapeType="1"/>
                </p:cNvSpPr>
                <p:nvPr/>
              </p:nvSpPr>
              <p:spPr bwMode="auto">
                <a:xfrm>
                  <a:off x="4030" y="2883"/>
                  <a:ext cx="0" cy="358"/>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39" name="Freeform 34"/>
                <p:cNvSpPr>
                  <a:spLocks/>
                </p:cNvSpPr>
                <p:nvPr/>
              </p:nvSpPr>
              <p:spPr bwMode="auto">
                <a:xfrm>
                  <a:off x="5433" y="2393"/>
                  <a:ext cx="111" cy="493"/>
                </a:xfrm>
                <a:custGeom>
                  <a:avLst/>
                  <a:gdLst>
                    <a:gd name="T0" fmla="*/ 4 w 121"/>
                    <a:gd name="T1" fmla="*/ 42 h 528"/>
                    <a:gd name="T2" fmla="*/ 75 w 121"/>
                    <a:gd name="T3" fmla="*/ 13 h 528"/>
                    <a:gd name="T4" fmla="*/ 96 w 121"/>
                    <a:gd name="T5" fmla="*/ 355 h 528"/>
                    <a:gd name="T6" fmla="*/ 104 w 121"/>
                    <a:gd name="T7" fmla="*/ 443 h 528"/>
                    <a:gd name="T8" fmla="*/ 111 w 121"/>
                    <a:gd name="T9" fmla="*/ 493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28">
                      <a:moveTo>
                        <a:pt x="4" y="45"/>
                      </a:moveTo>
                      <a:cubicBezTo>
                        <a:pt x="59" y="7"/>
                        <a:pt x="0" y="0"/>
                        <a:pt x="82" y="14"/>
                      </a:cubicBezTo>
                      <a:cubicBezTo>
                        <a:pt x="98" y="135"/>
                        <a:pt x="96" y="258"/>
                        <a:pt x="105" y="380"/>
                      </a:cubicBezTo>
                      <a:cubicBezTo>
                        <a:pt x="107" y="411"/>
                        <a:pt x="110" y="443"/>
                        <a:pt x="113" y="474"/>
                      </a:cubicBezTo>
                      <a:cubicBezTo>
                        <a:pt x="115" y="492"/>
                        <a:pt x="121" y="528"/>
                        <a:pt x="121" y="528"/>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0" name="Line 35"/>
                <p:cNvSpPr>
                  <a:spLocks noChangeShapeType="1"/>
                </p:cNvSpPr>
                <p:nvPr/>
              </p:nvSpPr>
              <p:spPr bwMode="auto">
                <a:xfrm flipH="1">
                  <a:off x="5538" y="2883"/>
                  <a:ext cx="0" cy="538"/>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1" name="Rectangle 36"/>
                <p:cNvSpPr>
                  <a:spLocks noChangeArrowheads="1"/>
                </p:cNvSpPr>
                <p:nvPr/>
              </p:nvSpPr>
              <p:spPr bwMode="auto">
                <a:xfrm>
                  <a:off x="3985" y="3376"/>
                  <a:ext cx="933" cy="89"/>
                </a:xfrm>
                <a:prstGeom prst="rect">
                  <a:avLst/>
                </a:prstGeom>
                <a:gradFill rotWithShape="0">
                  <a:gsLst>
                    <a:gs pos="0">
                      <a:srgbClr val="003366"/>
                    </a:gs>
                    <a:gs pos="50000">
                      <a:srgbClr val="EEF1F5"/>
                    </a:gs>
                    <a:gs pos="100000">
                      <a:srgbClr val="0033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2" name="Line 37"/>
                <p:cNvSpPr>
                  <a:spLocks noChangeShapeType="1"/>
                </p:cNvSpPr>
                <p:nvPr/>
              </p:nvSpPr>
              <p:spPr bwMode="auto">
                <a:xfrm>
                  <a:off x="4030" y="3241"/>
                  <a:ext cx="488"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3" name="Line 38"/>
                <p:cNvSpPr>
                  <a:spLocks noChangeShapeType="1"/>
                </p:cNvSpPr>
                <p:nvPr/>
              </p:nvSpPr>
              <p:spPr bwMode="auto">
                <a:xfrm>
                  <a:off x="4518" y="3241"/>
                  <a:ext cx="0" cy="135"/>
                </a:xfrm>
                <a:prstGeom prst="line">
                  <a:avLst/>
                </a:prstGeom>
                <a:noFill/>
                <a:ln w="28575">
                  <a:solidFill>
                    <a:srgbClr val="33CC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4" name="Line 39"/>
                <p:cNvSpPr>
                  <a:spLocks noChangeShapeType="1"/>
                </p:cNvSpPr>
                <p:nvPr/>
              </p:nvSpPr>
              <p:spPr bwMode="auto">
                <a:xfrm>
                  <a:off x="5184" y="3421"/>
                  <a:ext cx="354"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5" name="Line 40"/>
                <p:cNvSpPr>
                  <a:spLocks noChangeShapeType="1"/>
                </p:cNvSpPr>
                <p:nvPr/>
              </p:nvSpPr>
              <p:spPr bwMode="auto">
                <a:xfrm>
                  <a:off x="4918" y="3421"/>
                  <a:ext cx="177"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6" name="Line 41"/>
                <p:cNvSpPr>
                  <a:spLocks noChangeShapeType="1"/>
                </p:cNvSpPr>
                <p:nvPr/>
              </p:nvSpPr>
              <p:spPr bwMode="auto">
                <a:xfrm>
                  <a:off x="5095" y="3286"/>
                  <a:ext cx="0" cy="269"/>
                </a:xfrm>
                <a:prstGeom prst="line">
                  <a:avLst/>
                </a:prstGeom>
                <a:noFill/>
                <a:ln w="38100">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7" name="Line 42"/>
                <p:cNvSpPr>
                  <a:spLocks noChangeShapeType="1"/>
                </p:cNvSpPr>
                <p:nvPr/>
              </p:nvSpPr>
              <p:spPr bwMode="auto">
                <a:xfrm>
                  <a:off x="5184" y="3331"/>
                  <a:ext cx="0" cy="179"/>
                </a:xfrm>
                <a:prstGeom prst="line">
                  <a:avLst/>
                </a:prstGeom>
                <a:noFill/>
                <a:ln w="38100">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8" name="Line 43"/>
                <p:cNvSpPr>
                  <a:spLocks noChangeShapeType="1"/>
                </p:cNvSpPr>
                <p:nvPr/>
              </p:nvSpPr>
              <p:spPr bwMode="auto">
                <a:xfrm>
                  <a:off x="4030" y="3062"/>
                  <a:ext cx="1508" cy="0"/>
                </a:xfrm>
                <a:prstGeom prst="line">
                  <a:avLst/>
                </a:prstGeom>
                <a:noFill/>
                <a:ln w="28575">
                  <a:solidFill>
                    <a:srgbClr val="CC0099"/>
                  </a:solidFill>
                  <a:prstDash val="dash"/>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4149" name="Line 44"/>
                <p:cNvSpPr>
                  <a:spLocks noChangeShapeType="1"/>
                </p:cNvSpPr>
                <p:nvPr/>
              </p:nvSpPr>
              <p:spPr bwMode="auto">
                <a:xfrm>
                  <a:off x="3808" y="2435"/>
                  <a:ext cx="0" cy="448"/>
                </a:xfrm>
                <a:prstGeom prst="line">
                  <a:avLst/>
                </a:prstGeom>
                <a:noFill/>
                <a:ln w="19050">
                  <a:solidFill>
                    <a:srgbClr val="CC0099"/>
                  </a:solidFill>
                  <a:prstDash val="dash"/>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4150" name="Object 45"/>
                <p:cNvGraphicFramePr>
                  <a:graphicFrameLocks noChangeAspect="1"/>
                </p:cNvGraphicFramePr>
                <p:nvPr/>
              </p:nvGraphicFramePr>
              <p:xfrm>
                <a:off x="4828" y="2928"/>
                <a:ext cx="179" cy="313"/>
              </p:xfrm>
              <a:graphic>
                <a:graphicData uri="http://schemas.openxmlformats.org/presentationml/2006/ole">
                  <mc:AlternateContent xmlns:mc="http://schemas.openxmlformats.org/markup-compatibility/2006">
                    <mc:Choice xmlns:v="urn:schemas-microsoft-com:vml" Requires="v">
                      <p:oleObj spid="_x0000_s27616" name="公式" r:id="rId15" imgW="114201" imgH="253780" progId="Equation.3">
                        <p:embed/>
                      </p:oleObj>
                    </mc:Choice>
                    <mc:Fallback>
                      <p:oleObj name="公式" r:id="rId15" imgW="114201" imgH="2537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8" y="2928"/>
                              <a:ext cx="179"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1" name="Object 46"/>
                <p:cNvGraphicFramePr>
                  <a:graphicFrameLocks noChangeAspect="1"/>
                </p:cNvGraphicFramePr>
                <p:nvPr/>
              </p:nvGraphicFramePr>
              <p:xfrm>
                <a:off x="3510" y="2480"/>
                <a:ext cx="267" cy="313"/>
              </p:xfrm>
              <a:graphic>
                <a:graphicData uri="http://schemas.openxmlformats.org/presentationml/2006/ole">
                  <mc:AlternateContent xmlns:mc="http://schemas.openxmlformats.org/markup-compatibility/2006">
                    <mc:Choice xmlns:v="urn:schemas-microsoft-com:vml" Requires="v">
                      <p:oleObj spid="_x0000_s27617" name="Equation" r:id="rId17" imgW="139579" imgH="177646" progId="Equation.3">
                        <p:embed/>
                      </p:oleObj>
                    </mc:Choice>
                    <mc:Fallback>
                      <p:oleObj name="Equation" r:id="rId17" imgW="139579"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0" y="2480"/>
                              <a:ext cx="267"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2" name="Object 47"/>
                <p:cNvGraphicFramePr>
                  <a:graphicFrameLocks noChangeAspect="1"/>
                </p:cNvGraphicFramePr>
                <p:nvPr/>
              </p:nvGraphicFramePr>
              <p:xfrm>
                <a:off x="3872" y="2678"/>
                <a:ext cx="279" cy="246"/>
              </p:xfrm>
              <a:graphic>
                <a:graphicData uri="http://schemas.openxmlformats.org/presentationml/2006/ole">
                  <mc:AlternateContent xmlns:mc="http://schemas.openxmlformats.org/markup-compatibility/2006">
                    <mc:Choice xmlns:v="urn:schemas-microsoft-com:vml" Requires="v">
                      <p:oleObj spid="_x0000_s27618" name="Equation" r:id="rId19" imgW="215713" imgH="241091" progId="Equation.DSMT4">
                        <p:embed/>
                      </p:oleObj>
                    </mc:Choice>
                    <mc:Fallback>
                      <p:oleObj name="Equation" r:id="rId19" imgW="215713" imgH="24109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72" y="2678"/>
                              <a:ext cx="279"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3" name="Object 48"/>
                <p:cNvGraphicFramePr>
                  <a:graphicFrameLocks noChangeAspect="1"/>
                </p:cNvGraphicFramePr>
                <p:nvPr/>
              </p:nvGraphicFramePr>
              <p:xfrm>
                <a:off x="5197" y="3162"/>
                <a:ext cx="255" cy="240"/>
              </p:xfrm>
              <a:graphic>
                <a:graphicData uri="http://schemas.openxmlformats.org/presentationml/2006/ole">
                  <mc:AlternateContent xmlns:mc="http://schemas.openxmlformats.org/markup-compatibility/2006">
                    <mc:Choice xmlns:v="urn:schemas-microsoft-com:vml" Requires="v">
                      <p:oleObj spid="_x0000_s27619" name="Equation" r:id="rId21" imgW="126835" imgH="139518" progId="Equation.DSMT4">
                        <p:embed/>
                      </p:oleObj>
                    </mc:Choice>
                    <mc:Fallback>
                      <p:oleObj name="Equation" r:id="rId21" imgW="126835" imgH="13951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7" y="3162"/>
                              <a:ext cx="25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nvGrpSpPr>
          <p:cNvPr id="4106" name="Group 50"/>
          <p:cNvGrpSpPr>
            <a:grpSpLocks/>
          </p:cNvGrpSpPr>
          <p:nvPr/>
        </p:nvGrpSpPr>
        <p:grpSpPr bwMode="auto">
          <a:xfrm>
            <a:off x="0" y="2644782"/>
            <a:ext cx="9144732" cy="903289"/>
            <a:chOff x="352" y="1666"/>
            <a:chExt cx="5403" cy="569"/>
          </a:xfrm>
        </p:grpSpPr>
        <p:sp>
          <p:nvSpPr>
            <p:cNvPr id="4108" name="Text Box 51"/>
            <p:cNvSpPr txBox="1">
              <a:spLocks noChangeArrowheads="1"/>
            </p:cNvSpPr>
            <p:nvPr/>
          </p:nvSpPr>
          <p:spPr bwMode="auto">
            <a:xfrm>
              <a:off x="352" y="1788"/>
              <a:ext cx="540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t>先</a:t>
              </a:r>
              <a:r>
                <a:rPr kumimoji="1" lang="zh-CN" altLang="en-US" dirty="0"/>
                <a:t>设电流</a:t>
              </a:r>
              <a:r>
                <a:rPr kumimoji="1" lang="zh-CN" altLang="zh-CN" dirty="0"/>
                <a:t> </a:t>
              </a:r>
              <a:r>
                <a:rPr kumimoji="1" lang="en-US" altLang="zh-CN" i="1" dirty="0"/>
                <a:t>I</a:t>
              </a:r>
              <a:r>
                <a:rPr kumimoji="1" lang="en-US" altLang="zh-CN" i="1" dirty="0">
                  <a:solidFill>
                    <a:srgbClr val="CC0000"/>
                  </a:solidFill>
                </a:rPr>
                <a:t> </a:t>
              </a:r>
              <a:r>
                <a:rPr kumimoji="1" lang="en-US" altLang="zh-CN" dirty="0"/>
                <a:t>     </a:t>
              </a:r>
              <a:r>
                <a:rPr kumimoji="1" lang="zh-CN" altLang="en-US" dirty="0" smtClean="0"/>
                <a:t>根据</a:t>
              </a:r>
              <a:r>
                <a:rPr kumimoji="1" lang="zh-CN" altLang="en-US" dirty="0"/>
                <a:t>安培环路定理</a:t>
              </a:r>
              <a:r>
                <a:rPr kumimoji="1" lang="zh-CN" altLang="en-US" dirty="0" smtClean="0"/>
                <a:t>求得</a:t>
              </a:r>
              <a:r>
                <a:rPr kumimoji="1" lang="en-US" altLang="zh-CN" i="1" dirty="0" smtClean="0"/>
                <a:t>B</a:t>
              </a:r>
              <a:endParaRPr kumimoji="1" lang="en-US" altLang="zh-CN" i="1" dirty="0"/>
            </a:p>
          </p:txBody>
        </p:sp>
        <p:sp>
          <p:nvSpPr>
            <p:cNvPr id="4109" name="Line 52"/>
            <p:cNvSpPr>
              <a:spLocks noChangeShapeType="1"/>
            </p:cNvSpPr>
            <p:nvPr/>
          </p:nvSpPr>
          <p:spPr bwMode="auto">
            <a:xfrm>
              <a:off x="1394" y="195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rgbClr val="000000"/>
                </a:solidFill>
              </a:endParaRPr>
            </a:p>
          </p:txBody>
        </p:sp>
        <p:sp>
          <p:nvSpPr>
            <p:cNvPr id="4110" name="Line 53"/>
            <p:cNvSpPr>
              <a:spLocks noChangeShapeType="1"/>
            </p:cNvSpPr>
            <p:nvPr/>
          </p:nvSpPr>
          <p:spPr bwMode="auto">
            <a:xfrm>
              <a:off x="3989" y="1965"/>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rgbClr val="000000"/>
                </a:solidFill>
              </a:endParaRPr>
            </a:p>
          </p:txBody>
        </p:sp>
        <p:sp>
          <p:nvSpPr>
            <p:cNvPr id="4111" name="Line 54"/>
            <p:cNvSpPr>
              <a:spLocks noChangeShapeType="1"/>
            </p:cNvSpPr>
            <p:nvPr/>
          </p:nvSpPr>
          <p:spPr bwMode="auto">
            <a:xfrm flipV="1">
              <a:off x="4839" y="1958"/>
              <a:ext cx="38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CN" dirty="0" smtClean="0">
                  <a:solidFill>
                    <a:srgbClr val="000000"/>
                  </a:solidFill>
                </a:rPr>
                <a:t> </a:t>
              </a:r>
              <a:endParaRPr lang="zh-CN" altLang="en-US" dirty="0">
                <a:solidFill>
                  <a:srgbClr val="000000"/>
                </a:solidFill>
              </a:endParaRPr>
            </a:p>
          </p:txBody>
        </p:sp>
        <p:graphicFrame>
          <p:nvGraphicFramePr>
            <p:cNvPr id="4112" name="Object 55"/>
            <p:cNvGraphicFramePr>
              <a:graphicFrameLocks noChangeAspect="1"/>
            </p:cNvGraphicFramePr>
            <p:nvPr>
              <p:extLst>
                <p:ext uri="{D42A27DB-BD31-4B8C-83A1-F6EECF244321}">
                  <p14:modId xmlns:p14="http://schemas.microsoft.com/office/powerpoint/2010/main" val="3067737802"/>
                </p:ext>
              </p:extLst>
            </p:nvPr>
          </p:nvGraphicFramePr>
          <p:xfrm>
            <a:off x="4252" y="1782"/>
            <a:ext cx="663" cy="383"/>
          </p:xfrm>
          <a:graphic>
            <a:graphicData uri="http://schemas.openxmlformats.org/presentationml/2006/ole">
              <mc:AlternateContent xmlns:mc="http://schemas.openxmlformats.org/markup-compatibility/2006">
                <mc:Choice xmlns:v="urn:schemas-microsoft-com:vml" Requires="v">
                  <p:oleObj spid="_x0000_s27620" name="Equation" r:id="rId23" imgW="330120" imgH="190440" progId="Equation.DSMT4">
                    <p:embed/>
                  </p:oleObj>
                </mc:Choice>
                <mc:Fallback>
                  <p:oleObj name="Equation" r:id="rId23" imgW="330120" imgH="190440" progId="Equation.DSMT4">
                    <p:embed/>
                    <p:pic>
                      <p:nvPicPr>
                        <p:cNvPr id="0" name=""/>
                        <p:cNvPicPr>
                          <a:picLocks noChangeAspect="1" noChangeArrowheads="1"/>
                        </p:cNvPicPr>
                        <p:nvPr/>
                      </p:nvPicPr>
                      <p:blipFill>
                        <a:blip r:embed="rId24"/>
                        <a:srcRect/>
                        <a:stretch>
                          <a:fillRect/>
                        </a:stretch>
                      </p:blipFill>
                      <p:spPr bwMode="auto">
                        <a:xfrm>
                          <a:off x="4252" y="1782"/>
                          <a:ext cx="663"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4" name="Object 57"/>
            <p:cNvGraphicFramePr>
              <a:graphicFrameLocks noChangeAspect="1"/>
            </p:cNvGraphicFramePr>
            <p:nvPr>
              <p:extLst>
                <p:ext uri="{D42A27DB-BD31-4B8C-83A1-F6EECF244321}">
                  <p14:modId xmlns:p14="http://schemas.microsoft.com/office/powerpoint/2010/main" val="3129560035"/>
                </p:ext>
              </p:extLst>
            </p:nvPr>
          </p:nvGraphicFramePr>
          <p:xfrm>
            <a:off x="5182" y="1666"/>
            <a:ext cx="552" cy="569"/>
          </p:xfrm>
          <a:graphic>
            <a:graphicData uri="http://schemas.openxmlformats.org/presentationml/2006/ole">
              <mc:AlternateContent xmlns:mc="http://schemas.openxmlformats.org/markup-compatibility/2006">
                <mc:Choice xmlns:v="urn:schemas-microsoft-com:vml" Requires="v">
                  <p:oleObj spid="_x0000_s27621" name="Equation" r:id="rId25" imgW="355320" imgH="368280" progId="Equation.DSMT4">
                    <p:embed/>
                  </p:oleObj>
                </mc:Choice>
                <mc:Fallback>
                  <p:oleObj name="Equation" r:id="rId25" imgW="355320" imgH="368280" progId="Equation.DSMT4">
                    <p:embed/>
                    <p:pic>
                      <p:nvPicPr>
                        <p:cNvPr id="0" name=""/>
                        <p:cNvPicPr>
                          <a:picLocks noChangeAspect="1" noChangeArrowheads="1"/>
                        </p:cNvPicPr>
                        <p:nvPr/>
                      </p:nvPicPr>
                      <p:blipFill>
                        <a:blip r:embed="rId26"/>
                        <a:srcRect/>
                        <a:stretch>
                          <a:fillRect/>
                        </a:stretch>
                      </p:blipFill>
                      <p:spPr bwMode="auto">
                        <a:xfrm>
                          <a:off x="5182" y="1666"/>
                          <a:ext cx="552" cy="569"/>
                        </a:xfrm>
                        <a:prstGeom prst="rect">
                          <a:avLst/>
                        </a:prstGeom>
                        <a:noFill/>
                        <a:ln>
                          <a:noFill/>
                        </a:ln>
                        <a:effectLst/>
                        <a:extLst/>
                      </p:spPr>
                    </p:pic>
                  </p:oleObj>
                </mc:Fallback>
              </mc:AlternateContent>
            </a:graphicData>
          </a:graphic>
        </p:graphicFrame>
      </p:grpSp>
      <p:sp>
        <p:nvSpPr>
          <p:cNvPr id="2" name="矩形 1"/>
          <p:cNvSpPr/>
          <p:nvPr/>
        </p:nvSpPr>
        <p:spPr>
          <a:xfrm>
            <a:off x="0" y="3429444"/>
            <a:ext cx="635110" cy="523220"/>
          </a:xfrm>
          <a:prstGeom prst="rect">
            <a:avLst/>
          </a:prstGeom>
        </p:spPr>
        <p:txBody>
          <a:bodyPr wrap="none">
            <a:spAutoFit/>
          </a:bodyPr>
          <a:lstStyle/>
          <a:p>
            <a:r>
              <a:rPr kumimoji="1" lang="zh-CN" altLang="en-US" dirty="0">
                <a:solidFill>
                  <a:srgbClr val="CC0000"/>
                </a:solidFill>
              </a:rPr>
              <a:t>解 </a:t>
            </a:r>
            <a:endParaRPr lang="zh-CN" altLang="en-US" dirty="0"/>
          </a:p>
        </p:txBody>
      </p:sp>
    </p:spTree>
    <p:extLst>
      <p:ext uri="{BB962C8B-B14F-4D97-AF65-F5344CB8AC3E}">
        <p14:creationId xmlns:p14="http://schemas.microsoft.com/office/powerpoint/2010/main" val="3764671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4924"/>
                                        </p:tgtEl>
                                        <p:attrNameLst>
                                          <p:attrName>style.visibility</p:attrName>
                                        </p:attrNameLst>
                                      </p:cBhvr>
                                      <p:to>
                                        <p:strVal val="visible"/>
                                      </p:to>
                                    </p:set>
                                    <p:animEffect transition="in" filter="checkerboard(across)">
                                      <p:cBhvr>
                                        <p:cTn id="7" dur="500"/>
                                        <p:tgtEl>
                                          <p:spTgt spid="164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4868"/>
                                        </p:tgtEl>
                                        <p:attrNameLst>
                                          <p:attrName>style.visibility</p:attrName>
                                        </p:attrNameLst>
                                      </p:cBhvr>
                                      <p:to>
                                        <p:strVal val="visible"/>
                                      </p:to>
                                    </p:set>
                                    <p:animEffect transition="in" filter="blinds(horizontal)">
                                      <p:cBhvr>
                                        <p:cTn id="17" dur="500"/>
                                        <p:tgtEl>
                                          <p:spTgt spid="164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867"/>
                                        </p:tgtEl>
                                        <p:attrNameLst>
                                          <p:attrName>style.visibility</p:attrName>
                                        </p:attrNameLst>
                                      </p:cBhvr>
                                      <p:to>
                                        <p:strVal val="visible"/>
                                      </p:to>
                                    </p:set>
                                    <p:animEffect transition="in" filter="blinds(horizontal)">
                                      <p:cBhvr>
                                        <p:cTn id="22" dur="500"/>
                                        <p:tgtEl>
                                          <p:spTgt spid="1648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64869"/>
                                        </p:tgtEl>
                                        <p:attrNameLst>
                                          <p:attrName>style.visibility</p:attrName>
                                        </p:attrNameLst>
                                      </p:cBhvr>
                                      <p:to>
                                        <p:strVal val="visible"/>
                                      </p:to>
                                    </p:set>
                                    <p:animEffect transition="in" filter="blinds(vertical)">
                                      <p:cBhvr>
                                        <p:cTn id="27" dur="500"/>
                                        <p:tgtEl>
                                          <p:spTgt spid="1648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4870"/>
                                        </p:tgtEl>
                                        <p:attrNameLst>
                                          <p:attrName>style.visibility</p:attrName>
                                        </p:attrNameLst>
                                      </p:cBhvr>
                                      <p:to>
                                        <p:strVal val="visible"/>
                                      </p:to>
                                    </p:set>
                                    <p:animEffect transition="in" filter="blinds(horizontal)">
                                      <p:cBhvr>
                                        <p:cTn id="32" dur="500"/>
                                        <p:tgtEl>
                                          <p:spTgt spid="164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页脚占位符 3"/>
          <p:cNvSpPr>
            <a:spLocks noGrp="1"/>
          </p:cNvSpPr>
          <p:nvPr>
            <p:ph type="ftr" sz="quarter" idx="10"/>
          </p:nvPr>
        </p:nvSpPr>
        <p:spPr/>
        <p:txBody>
          <a:bodyPr/>
          <a:lstStyle/>
          <a:p>
            <a:pPr>
              <a:defRPr/>
            </a:pPr>
            <a:fld id="{9B903682-5698-428B-B946-FDC2B832CDB0}" type="slidenum">
              <a:rPr lang="zh-CN" altLang="en-US">
                <a:solidFill>
                  <a:srgbClr val="FFFFCC">
                    <a:lumMod val="75000"/>
                  </a:srgbClr>
                </a:solidFill>
              </a:rPr>
              <a:pPr>
                <a:defRPr/>
              </a:pPr>
              <a:t>46</a:t>
            </a:fld>
            <a:endParaRPr lang="en-US" altLang="zh-CN">
              <a:solidFill>
                <a:srgbClr val="FFFFCC">
                  <a:lumMod val="75000"/>
                </a:srgbClr>
              </a:solidFill>
            </a:endParaRPr>
          </a:p>
        </p:txBody>
      </p:sp>
      <p:grpSp>
        <p:nvGrpSpPr>
          <p:cNvPr id="165890" name="Group 2"/>
          <p:cNvGrpSpPr>
            <a:grpSpLocks/>
          </p:cNvGrpSpPr>
          <p:nvPr/>
        </p:nvGrpSpPr>
        <p:grpSpPr bwMode="auto">
          <a:xfrm>
            <a:off x="5105400" y="3343275"/>
            <a:ext cx="3581400" cy="2133600"/>
            <a:chOff x="3216" y="2160"/>
            <a:chExt cx="2256" cy="1344"/>
          </a:xfrm>
        </p:grpSpPr>
        <p:graphicFrame>
          <p:nvGraphicFramePr>
            <p:cNvPr id="5167" name="Object 3"/>
            <p:cNvGraphicFramePr>
              <a:graphicFrameLocks noChangeAspect="1"/>
            </p:cNvGraphicFramePr>
            <p:nvPr/>
          </p:nvGraphicFramePr>
          <p:xfrm>
            <a:off x="3588" y="2800"/>
            <a:ext cx="1369" cy="704"/>
          </p:xfrm>
          <a:graphic>
            <a:graphicData uri="http://schemas.openxmlformats.org/presentationml/2006/ole">
              <mc:AlternateContent xmlns:mc="http://schemas.openxmlformats.org/markup-compatibility/2006">
                <mc:Choice xmlns:v="urn:schemas-microsoft-com:vml" Requires="v">
                  <p:oleObj spid="_x0000_s28430" name="Equation" r:id="rId3" imgW="710891" imgH="393529" progId="Equation.DSMT4">
                    <p:embed/>
                  </p:oleObj>
                </mc:Choice>
                <mc:Fallback>
                  <p:oleObj name="Equation" r:id="rId3" imgW="71089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 y="2800"/>
                          <a:ext cx="1369" cy="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68" name="Text Box 4"/>
            <p:cNvSpPr txBox="1">
              <a:spLocks noChangeArrowheads="1"/>
            </p:cNvSpPr>
            <p:nvPr/>
          </p:nvSpPr>
          <p:spPr bwMode="auto">
            <a:xfrm>
              <a:off x="3216" y="2160"/>
              <a:ext cx="225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rPr>
                <a:t>（</a:t>
              </a:r>
              <a:r>
                <a:rPr kumimoji="1" lang="zh-CN" altLang="en-US" dirty="0"/>
                <a:t>一般</a:t>
              </a:r>
              <a:r>
                <a:rPr kumimoji="1" lang="zh-CN" altLang="en-US" dirty="0" smtClean="0"/>
                <a:t>情况下自感需要通过下</a:t>
              </a:r>
              <a:r>
                <a:rPr kumimoji="1" lang="zh-CN" altLang="en-US" dirty="0"/>
                <a:t>式</a:t>
              </a:r>
              <a:r>
                <a:rPr kumimoji="1" lang="zh-CN" altLang="en-US" dirty="0" smtClean="0"/>
                <a:t>测量</a:t>
              </a:r>
              <a:r>
                <a:rPr kumimoji="1" lang="zh-CN" altLang="en-US" dirty="0"/>
                <a:t>获得</a:t>
              </a:r>
              <a:r>
                <a:rPr kumimoji="1" lang="zh-CN" altLang="en-US" dirty="0" smtClean="0">
                  <a:solidFill>
                    <a:srgbClr val="CC0000"/>
                  </a:solidFill>
                </a:rPr>
                <a:t>）</a:t>
              </a:r>
              <a:endParaRPr kumimoji="1" lang="zh-CN" altLang="en-US" dirty="0">
                <a:solidFill>
                  <a:srgbClr val="CC0000"/>
                </a:solidFill>
              </a:endParaRPr>
            </a:p>
          </p:txBody>
        </p:sp>
      </p:grpSp>
      <p:graphicFrame>
        <p:nvGraphicFramePr>
          <p:cNvPr id="5124" name="Object 42"/>
          <p:cNvGraphicFramePr>
            <a:graphicFrameLocks noChangeAspect="1"/>
          </p:cNvGraphicFramePr>
          <p:nvPr/>
        </p:nvGraphicFramePr>
        <p:xfrm>
          <a:off x="620713" y="762000"/>
          <a:ext cx="3049587" cy="1209675"/>
        </p:xfrm>
        <a:graphic>
          <a:graphicData uri="http://schemas.openxmlformats.org/presentationml/2006/ole">
            <mc:AlternateContent xmlns:mc="http://schemas.openxmlformats.org/markup-compatibility/2006">
              <mc:Choice xmlns:v="urn:schemas-microsoft-com:vml" Requires="v">
                <p:oleObj spid="_x0000_s28431" name="Equation" r:id="rId5" imgW="888614" imgH="393529" progId="Equation.DSMT4">
                  <p:embed/>
                </p:oleObj>
              </mc:Choice>
              <mc:Fallback>
                <p:oleObj name="Equation" r:id="rId5" imgW="888614"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3" y="762000"/>
                        <a:ext cx="304958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5931" name="Group 43"/>
          <p:cNvGrpSpPr>
            <a:grpSpLocks/>
          </p:cNvGrpSpPr>
          <p:nvPr/>
        </p:nvGrpSpPr>
        <p:grpSpPr bwMode="auto">
          <a:xfrm>
            <a:off x="609600" y="3733800"/>
            <a:ext cx="3429000" cy="666750"/>
            <a:chOff x="384" y="2261"/>
            <a:chExt cx="2160" cy="420"/>
          </a:xfrm>
        </p:grpSpPr>
        <p:graphicFrame>
          <p:nvGraphicFramePr>
            <p:cNvPr id="5165" name="Object 44"/>
            <p:cNvGraphicFramePr>
              <a:graphicFrameLocks noChangeAspect="1"/>
            </p:cNvGraphicFramePr>
            <p:nvPr/>
          </p:nvGraphicFramePr>
          <p:xfrm>
            <a:off x="384" y="2261"/>
            <a:ext cx="1076" cy="420"/>
          </p:xfrm>
          <a:graphic>
            <a:graphicData uri="http://schemas.openxmlformats.org/presentationml/2006/ole">
              <mc:AlternateContent xmlns:mc="http://schemas.openxmlformats.org/markup-compatibility/2006">
                <mc:Choice xmlns:v="urn:schemas-microsoft-com:vml" Requires="v">
                  <p:oleObj spid="_x0000_s28432" name="Equation" r:id="rId7" imgW="812447" imgH="317362" progId="Equation.3">
                    <p:embed/>
                  </p:oleObj>
                </mc:Choice>
                <mc:Fallback>
                  <p:oleObj name="Equation" r:id="rId7" imgW="812447"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2261"/>
                          <a:ext cx="1076"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6" name="Object 45"/>
            <p:cNvGraphicFramePr>
              <a:graphicFrameLocks noChangeAspect="1"/>
            </p:cNvGraphicFramePr>
            <p:nvPr/>
          </p:nvGraphicFramePr>
          <p:xfrm>
            <a:off x="1680" y="2261"/>
            <a:ext cx="864" cy="357"/>
          </p:xfrm>
          <a:graphic>
            <a:graphicData uri="http://schemas.openxmlformats.org/presentationml/2006/ole">
              <mc:AlternateContent xmlns:mc="http://schemas.openxmlformats.org/markup-compatibility/2006">
                <mc:Choice xmlns:v="urn:schemas-microsoft-com:vml" Requires="v">
                  <p:oleObj spid="_x0000_s28433" name="Equation" r:id="rId9" imgW="431425" imgH="177646" progId="Equation.3">
                    <p:embed/>
                  </p:oleObj>
                </mc:Choice>
                <mc:Fallback>
                  <p:oleObj name="Equation" r:id="rId9" imgW="43142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2261"/>
                          <a:ext cx="86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5934" name="Object 46"/>
          <p:cNvGraphicFramePr>
            <a:graphicFrameLocks noChangeAspect="1"/>
          </p:cNvGraphicFramePr>
          <p:nvPr/>
        </p:nvGraphicFramePr>
        <p:xfrm>
          <a:off x="838200" y="4564063"/>
          <a:ext cx="2590800" cy="790575"/>
        </p:xfrm>
        <a:graphic>
          <a:graphicData uri="http://schemas.openxmlformats.org/presentationml/2006/ole">
            <mc:AlternateContent xmlns:mc="http://schemas.openxmlformats.org/markup-compatibility/2006">
              <mc:Choice xmlns:v="urn:schemas-microsoft-com:vml" Requires="v">
                <p:oleObj spid="_x0000_s28434" name="Equation" r:id="rId11" imgW="749300" imgH="228600" progId="Equation.3">
                  <p:embed/>
                </p:oleObj>
              </mc:Choice>
              <mc:Fallback>
                <p:oleObj name="Equation" r:id="rId11" imgW="7493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564063"/>
                        <a:ext cx="2590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35" name="Object 47"/>
          <p:cNvGraphicFramePr>
            <a:graphicFrameLocks noChangeAspect="1"/>
          </p:cNvGraphicFramePr>
          <p:nvPr/>
        </p:nvGraphicFramePr>
        <p:xfrm>
          <a:off x="588963" y="2124075"/>
          <a:ext cx="3394075" cy="1295400"/>
        </p:xfrm>
        <a:graphic>
          <a:graphicData uri="http://schemas.openxmlformats.org/presentationml/2006/ole">
            <mc:AlternateContent xmlns:mc="http://schemas.openxmlformats.org/markup-compatibility/2006">
              <mc:Choice xmlns:v="urn:schemas-microsoft-com:vml" Requires="v">
                <p:oleObj spid="_x0000_s28435" name="Equation" r:id="rId13" imgW="1040948" imgH="418918" progId="Equation.DSMT4">
                  <p:embed/>
                </p:oleObj>
              </mc:Choice>
              <mc:Fallback>
                <p:oleObj name="Equation" r:id="rId13" imgW="1040948" imgH="41891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963" y="2124075"/>
                        <a:ext cx="3394075" cy="12954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936" name="Text Box 48"/>
          <p:cNvSpPr txBox="1">
            <a:spLocks noChangeArrowheads="1"/>
          </p:cNvSpPr>
          <p:nvPr/>
        </p:nvSpPr>
        <p:spPr bwMode="auto">
          <a:xfrm>
            <a:off x="381000" y="565308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a:solidFill>
                  <a:srgbClr val="FF0066"/>
                </a:solidFill>
                <a:effectLst>
                  <a:outerShdw blurRad="38100" dist="38100" dir="2700000" algn="tl">
                    <a:srgbClr val="C0C0C0"/>
                  </a:outerShdw>
                </a:effectLst>
              </a:rPr>
              <a:t>4</a:t>
            </a:r>
            <a:r>
              <a:rPr kumimoji="1" lang="en-US" altLang="zh-CN">
                <a:solidFill>
                  <a:srgbClr val="FF0066"/>
                </a:solidFill>
                <a:effectLst>
                  <a:outerShdw blurRad="38100" dist="38100" dir="2700000" algn="tl">
                    <a:srgbClr val="C0C0C0"/>
                  </a:outerShdw>
                </a:effectLst>
              </a:rPr>
              <a:t>.</a:t>
            </a:r>
            <a:r>
              <a:rPr kumimoji="1" lang="zh-CN" altLang="en-US">
                <a:solidFill>
                  <a:srgbClr val="FF0066"/>
                </a:solidFill>
                <a:effectLst>
                  <a:outerShdw blurRad="38100" dist="38100" dir="2700000" algn="tl">
                    <a:srgbClr val="C0C0C0"/>
                  </a:outerShdw>
                </a:effectLst>
              </a:rPr>
              <a:t>自感的应用</a:t>
            </a:r>
            <a:r>
              <a:rPr kumimoji="1" lang="zh-CN" altLang="en-US">
                <a:solidFill>
                  <a:srgbClr val="000000"/>
                </a:solidFill>
              </a:rPr>
              <a:t>   镇流器,  谐振电路,  滤波器,  油开关等. </a:t>
            </a:r>
          </a:p>
        </p:txBody>
      </p:sp>
      <p:grpSp>
        <p:nvGrpSpPr>
          <p:cNvPr id="5129" name="Group 91"/>
          <p:cNvGrpSpPr>
            <a:grpSpLocks/>
          </p:cNvGrpSpPr>
          <p:nvPr/>
        </p:nvGrpSpPr>
        <p:grpSpPr bwMode="auto">
          <a:xfrm>
            <a:off x="4876800" y="838200"/>
            <a:ext cx="3905250" cy="2133600"/>
            <a:chOff x="3408" y="2256"/>
            <a:chExt cx="2352" cy="1344"/>
          </a:xfrm>
        </p:grpSpPr>
        <p:sp>
          <p:nvSpPr>
            <p:cNvPr id="5130" name="Rectangle 92"/>
            <p:cNvSpPr>
              <a:spLocks noChangeArrowheads="1"/>
            </p:cNvSpPr>
            <p:nvPr/>
          </p:nvSpPr>
          <p:spPr bwMode="auto">
            <a:xfrm>
              <a:off x="3408" y="2256"/>
              <a:ext cx="2352"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5131" name="Group 93"/>
            <p:cNvGrpSpPr>
              <a:grpSpLocks/>
            </p:cNvGrpSpPr>
            <p:nvPr/>
          </p:nvGrpSpPr>
          <p:grpSpPr bwMode="auto">
            <a:xfrm>
              <a:off x="3510" y="2390"/>
              <a:ext cx="2162" cy="1165"/>
              <a:chOff x="3510" y="2390"/>
              <a:chExt cx="2162" cy="1165"/>
            </a:xfrm>
          </p:grpSpPr>
          <p:sp>
            <p:nvSpPr>
              <p:cNvPr id="165982" name="AutoShape 94"/>
              <p:cNvSpPr>
                <a:spLocks noChangeArrowheads="1"/>
              </p:cNvSpPr>
              <p:nvPr/>
            </p:nvSpPr>
            <p:spPr bwMode="auto">
              <a:xfrm rot="-5390567">
                <a:off x="4472" y="1683"/>
                <a:ext cx="448" cy="1952"/>
              </a:xfrm>
              <a:prstGeom prst="can">
                <a:avLst>
                  <a:gd name="adj" fmla="val 44542"/>
                </a:avLst>
              </a:prstGeom>
              <a:gradFill rotWithShape="0">
                <a:gsLst>
                  <a:gs pos="0">
                    <a:schemeClr val="folHlink">
                      <a:gamma/>
                      <a:shade val="66275"/>
                      <a:invGamma/>
                    </a:schemeClr>
                  </a:gs>
                  <a:gs pos="50000">
                    <a:schemeClr val="folHlink"/>
                  </a:gs>
                  <a:gs pos="100000">
                    <a:schemeClr val="folHlink">
                      <a:gamma/>
                      <a:shade val="66275"/>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00"/>
                  </a:solidFill>
                </a:endParaRPr>
              </a:p>
            </p:txBody>
          </p:sp>
          <p:sp>
            <p:nvSpPr>
              <p:cNvPr id="5133" name="Freeform 95"/>
              <p:cNvSpPr>
                <a:spLocks/>
              </p:cNvSpPr>
              <p:nvPr/>
            </p:nvSpPr>
            <p:spPr bwMode="auto">
              <a:xfrm>
                <a:off x="3967" y="2390"/>
                <a:ext cx="220" cy="536"/>
              </a:xfrm>
              <a:custGeom>
                <a:avLst/>
                <a:gdLst>
                  <a:gd name="T0" fmla="*/ 0 w 238"/>
                  <a:gd name="T1" fmla="*/ 35 h 574"/>
                  <a:gd name="T2" fmla="*/ 61 w 238"/>
                  <a:gd name="T3" fmla="*/ 5 h 574"/>
                  <a:gd name="T4" fmla="*/ 104 w 238"/>
                  <a:gd name="T5" fmla="*/ 92 h 574"/>
                  <a:gd name="T6" fmla="*/ 147 w 238"/>
                  <a:gd name="T7" fmla="*/ 441 h 574"/>
                  <a:gd name="T8" fmla="*/ 183 w 238"/>
                  <a:gd name="T9" fmla="*/ 536 h 574"/>
                  <a:gd name="T10" fmla="*/ 219 w 238"/>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574">
                    <a:moveTo>
                      <a:pt x="0" y="38"/>
                    </a:moveTo>
                    <a:cubicBezTo>
                      <a:pt x="3" y="36"/>
                      <a:pt x="58" y="0"/>
                      <a:pt x="66" y="5"/>
                    </a:cubicBezTo>
                    <a:cubicBezTo>
                      <a:pt x="89" y="21"/>
                      <a:pt x="106" y="70"/>
                      <a:pt x="112" y="98"/>
                    </a:cubicBezTo>
                    <a:cubicBezTo>
                      <a:pt x="138" y="220"/>
                      <a:pt x="128" y="351"/>
                      <a:pt x="159" y="472"/>
                    </a:cubicBezTo>
                    <a:cubicBezTo>
                      <a:pt x="164" y="514"/>
                      <a:pt x="155" y="559"/>
                      <a:pt x="198" y="574"/>
                    </a:cubicBezTo>
                    <a:cubicBezTo>
                      <a:pt x="238" y="560"/>
                      <a:pt x="211" y="558"/>
                      <a:pt x="237"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4" name="Freeform 96"/>
              <p:cNvSpPr>
                <a:spLocks/>
              </p:cNvSpPr>
              <p:nvPr/>
            </p:nvSpPr>
            <p:spPr bwMode="auto">
              <a:xfrm>
                <a:off x="4074"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5" name="Freeform 97"/>
              <p:cNvSpPr>
                <a:spLocks/>
              </p:cNvSpPr>
              <p:nvPr/>
            </p:nvSpPr>
            <p:spPr bwMode="auto">
              <a:xfrm>
                <a:off x="4162"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6" name="Freeform 98"/>
              <p:cNvSpPr>
                <a:spLocks/>
              </p:cNvSpPr>
              <p:nvPr/>
            </p:nvSpPr>
            <p:spPr bwMode="auto">
              <a:xfrm>
                <a:off x="4252"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7" name="Freeform 99"/>
              <p:cNvSpPr>
                <a:spLocks/>
              </p:cNvSpPr>
              <p:nvPr/>
            </p:nvSpPr>
            <p:spPr bwMode="auto">
              <a:xfrm>
                <a:off x="4340"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8" name="Freeform 100"/>
              <p:cNvSpPr>
                <a:spLocks/>
              </p:cNvSpPr>
              <p:nvPr/>
            </p:nvSpPr>
            <p:spPr bwMode="auto">
              <a:xfrm>
                <a:off x="4429"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9" name="Freeform 101"/>
              <p:cNvSpPr>
                <a:spLocks/>
              </p:cNvSpPr>
              <p:nvPr/>
            </p:nvSpPr>
            <p:spPr bwMode="auto">
              <a:xfrm>
                <a:off x="4518"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0" name="Freeform 102"/>
              <p:cNvSpPr>
                <a:spLocks/>
              </p:cNvSpPr>
              <p:nvPr/>
            </p:nvSpPr>
            <p:spPr bwMode="auto">
              <a:xfrm>
                <a:off x="4606"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1" name="Freeform 103"/>
              <p:cNvSpPr>
                <a:spLocks/>
              </p:cNvSpPr>
              <p:nvPr/>
            </p:nvSpPr>
            <p:spPr bwMode="auto">
              <a:xfrm>
                <a:off x="4696"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2" name="Freeform 104"/>
              <p:cNvSpPr>
                <a:spLocks/>
              </p:cNvSpPr>
              <p:nvPr/>
            </p:nvSpPr>
            <p:spPr bwMode="auto">
              <a:xfrm>
                <a:off x="4784" y="2390"/>
                <a:ext cx="178" cy="538"/>
              </a:xfrm>
              <a:custGeom>
                <a:avLst/>
                <a:gdLst>
                  <a:gd name="T0" fmla="*/ 0 w 219"/>
                  <a:gd name="T1" fmla="*/ 26 h 574"/>
                  <a:gd name="T2" fmla="*/ 38 w 219"/>
                  <a:gd name="T3" fmla="*/ 5 h 574"/>
                  <a:gd name="T4" fmla="*/ 76 w 219"/>
                  <a:gd name="T5" fmla="*/ 92 h 574"/>
                  <a:gd name="T6" fmla="*/ 114 w 219"/>
                  <a:gd name="T7" fmla="*/ 442 h 574"/>
                  <a:gd name="T8" fmla="*/ 145 w 219"/>
                  <a:gd name="T9" fmla="*/ 538 h 574"/>
                  <a:gd name="T10" fmla="*/ 177 w 219"/>
                  <a:gd name="T11" fmla="*/ 501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3" name="Freeform 105"/>
              <p:cNvSpPr>
                <a:spLocks/>
              </p:cNvSpPr>
              <p:nvPr/>
            </p:nvSpPr>
            <p:spPr bwMode="auto">
              <a:xfrm>
                <a:off x="4873" y="2390"/>
                <a:ext cx="202" cy="536"/>
              </a:xfrm>
              <a:custGeom>
                <a:avLst/>
                <a:gdLst>
                  <a:gd name="T0" fmla="*/ 0 w 219"/>
                  <a:gd name="T1" fmla="*/ 26 h 574"/>
                  <a:gd name="T2" fmla="*/ 43 w 219"/>
                  <a:gd name="T3" fmla="*/ 5 h 574"/>
                  <a:gd name="T4" fmla="*/ 86 w 219"/>
                  <a:gd name="T5" fmla="*/ 92 h 574"/>
                  <a:gd name="T6" fmla="*/ 129 w 219"/>
                  <a:gd name="T7" fmla="*/ 441 h 574"/>
                  <a:gd name="T8" fmla="*/ 165 w 219"/>
                  <a:gd name="T9" fmla="*/ 536 h 574"/>
                  <a:gd name="T10" fmla="*/ 201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4" name="Freeform 106"/>
              <p:cNvSpPr>
                <a:spLocks/>
              </p:cNvSpPr>
              <p:nvPr/>
            </p:nvSpPr>
            <p:spPr bwMode="auto">
              <a:xfrm>
                <a:off x="4962"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5" name="Freeform 107"/>
              <p:cNvSpPr>
                <a:spLocks/>
              </p:cNvSpPr>
              <p:nvPr/>
            </p:nvSpPr>
            <p:spPr bwMode="auto">
              <a:xfrm>
                <a:off x="5050"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6" name="Freeform 108"/>
              <p:cNvSpPr>
                <a:spLocks/>
              </p:cNvSpPr>
              <p:nvPr/>
            </p:nvSpPr>
            <p:spPr bwMode="auto">
              <a:xfrm>
                <a:off x="5140" y="2390"/>
                <a:ext cx="201" cy="536"/>
              </a:xfrm>
              <a:custGeom>
                <a:avLst/>
                <a:gdLst>
                  <a:gd name="T0" fmla="*/ 0 w 219"/>
                  <a:gd name="T1" fmla="*/ 26 h 574"/>
                  <a:gd name="T2" fmla="*/ 43 w 219"/>
                  <a:gd name="T3" fmla="*/ 5 h 574"/>
                  <a:gd name="T4" fmla="*/ 85 w 219"/>
                  <a:gd name="T5" fmla="*/ 92 h 574"/>
                  <a:gd name="T6" fmla="*/ 128 w 219"/>
                  <a:gd name="T7" fmla="*/ 441 h 574"/>
                  <a:gd name="T8" fmla="*/ 164 w 219"/>
                  <a:gd name="T9" fmla="*/ 536 h 574"/>
                  <a:gd name="T10" fmla="*/ 200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7" name="Freeform 109"/>
              <p:cNvSpPr>
                <a:spLocks/>
              </p:cNvSpPr>
              <p:nvPr/>
            </p:nvSpPr>
            <p:spPr bwMode="auto">
              <a:xfrm>
                <a:off x="5228"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8" name="Freeform 110"/>
              <p:cNvSpPr>
                <a:spLocks/>
              </p:cNvSpPr>
              <p:nvPr/>
            </p:nvSpPr>
            <p:spPr bwMode="auto">
              <a:xfrm>
                <a:off x="5316" y="2390"/>
                <a:ext cx="203" cy="536"/>
              </a:xfrm>
              <a:custGeom>
                <a:avLst/>
                <a:gdLst>
                  <a:gd name="T0" fmla="*/ 0 w 219"/>
                  <a:gd name="T1" fmla="*/ 26 h 574"/>
                  <a:gd name="T2" fmla="*/ 44 w 219"/>
                  <a:gd name="T3" fmla="*/ 5 h 574"/>
                  <a:gd name="T4" fmla="*/ 86 w 219"/>
                  <a:gd name="T5" fmla="*/ 92 h 574"/>
                  <a:gd name="T6" fmla="*/ 130 w 219"/>
                  <a:gd name="T7" fmla="*/ 441 h 574"/>
                  <a:gd name="T8" fmla="*/ 166 w 219"/>
                  <a:gd name="T9" fmla="*/ 536 h 574"/>
                  <a:gd name="T10" fmla="*/ 202 w 219"/>
                  <a:gd name="T11" fmla="*/ 50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574">
                    <a:moveTo>
                      <a:pt x="0" y="28"/>
                    </a:moveTo>
                    <a:cubicBezTo>
                      <a:pt x="3" y="26"/>
                      <a:pt x="39" y="0"/>
                      <a:pt x="47" y="5"/>
                    </a:cubicBezTo>
                    <a:cubicBezTo>
                      <a:pt x="70" y="21"/>
                      <a:pt x="87" y="70"/>
                      <a:pt x="93" y="98"/>
                    </a:cubicBezTo>
                    <a:cubicBezTo>
                      <a:pt x="119" y="220"/>
                      <a:pt x="109" y="351"/>
                      <a:pt x="140" y="472"/>
                    </a:cubicBezTo>
                    <a:cubicBezTo>
                      <a:pt x="145" y="514"/>
                      <a:pt x="136" y="559"/>
                      <a:pt x="179" y="574"/>
                    </a:cubicBezTo>
                    <a:cubicBezTo>
                      <a:pt x="219" y="560"/>
                      <a:pt x="192" y="558"/>
                      <a:pt x="218" y="535"/>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9" name="Line 111"/>
              <p:cNvSpPr>
                <a:spLocks noChangeShapeType="1"/>
              </p:cNvSpPr>
              <p:nvPr/>
            </p:nvSpPr>
            <p:spPr bwMode="auto">
              <a:xfrm>
                <a:off x="4030" y="2883"/>
                <a:ext cx="0" cy="358"/>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0" name="Freeform 112"/>
              <p:cNvSpPr>
                <a:spLocks/>
              </p:cNvSpPr>
              <p:nvPr/>
            </p:nvSpPr>
            <p:spPr bwMode="auto">
              <a:xfrm>
                <a:off x="5433" y="2393"/>
                <a:ext cx="111" cy="493"/>
              </a:xfrm>
              <a:custGeom>
                <a:avLst/>
                <a:gdLst>
                  <a:gd name="T0" fmla="*/ 4 w 121"/>
                  <a:gd name="T1" fmla="*/ 42 h 528"/>
                  <a:gd name="T2" fmla="*/ 75 w 121"/>
                  <a:gd name="T3" fmla="*/ 13 h 528"/>
                  <a:gd name="T4" fmla="*/ 96 w 121"/>
                  <a:gd name="T5" fmla="*/ 355 h 528"/>
                  <a:gd name="T6" fmla="*/ 104 w 121"/>
                  <a:gd name="T7" fmla="*/ 443 h 528"/>
                  <a:gd name="T8" fmla="*/ 111 w 121"/>
                  <a:gd name="T9" fmla="*/ 493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28">
                    <a:moveTo>
                      <a:pt x="4" y="45"/>
                    </a:moveTo>
                    <a:cubicBezTo>
                      <a:pt x="59" y="7"/>
                      <a:pt x="0" y="0"/>
                      <a:pt x="82" y="14"/>
                    </a:cubicBezTo>
                    <a:cubicBezTo>
                      <a:pt x="98" y="135"/>
                      <a:pt x="96" y="258"/>
                      <a:pt x="105" y="380"/>
                    </a:cubicBezTo>
                    <a:cubicBezTo>
                      <a:pt x="107" y="411"/>
                      <a:pt x="110" y="443"/>
                      <a:pt x="113" y="474"/>
                    </a:cubicBezTo>
                    <a:cubicBezTo>
                      <a:pt x="115" y="492"/>
                      <a:pt x="121" y="528"/>
                      <a:pt x="121" y="528"/>
                    </a:cubicBezTo>
                  </a:path>
                </a:pathLst>
              </a:custGeom>
              <a:noFill/>
              <a:ln w="28575" cmpd="sng">
                <a:solidFill>
                  <a:srgbClr val="33CCCC"/>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1" name="Line 113"/>
              <p:cNvSpPr>
                <a:spLocks noChangeShapeType="1"/>
              </p:cNvSpPr>
              <p:nvPr/>
            </p:nvSpPr>
            <p:spPr bwMode="auto">
              <a:xfrm flipH="1">
                <a:off x="5538" y="2883"/>
                <a:ext cx="0" cy="538"/>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2" name="Rectangle 114"/>
              <p:cNvSpPr>
                <a:spLocks noChangeArrowheads="1"/>
              </p:cNvSpPr>
              <p:nvPr/>
            </p:nvSpPr>
            <p:spPr bwMode="auto">
              <a:xfrm>
                <a:off x="3985" y="3376"/>
                <a:ext cx="933" cy="89"/>
              </a:xfrm>
              <a:prstGeom prst="rect">
                <a:avLst/>
              </a:prstGeom>
              <a:gradFill rotWithShape="0">
                <a:gsLst>
                  <a:gs pos="0">
                    <a:srgbClr val="003366"/>
                  </a:gs>
                  <a:gs pos="50000">
                    <a:srgbClr val="EEF1F5"/>
                  </a:gs>
                  <a:gs pos="100000">
                    <a:srgbClr val="0033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3" name="Line 115"/>
              <p:cNvSpPr>
                <a:spLocks noChangeShapeType="1"/>
              </p:cNvSpPr>
              <p:nvPr/>
            </p:nvSpPr>
            <p:spPr bwMode="auto">
              <a:xfrm>
                <a:off x="4030" y="3241"/>
                <a:ext cx="488"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4" name="Line 116"/>
              <p:cNvSpPr>
                <a:spLocks noChangeShapeType="1"/>
              </p:cNvSpPr>
              <p:nvPr/>
            </p:nvSpPr>
            <p:spPr bwMode="auto">
              <a:xfrm>
                <a:off x="4518" y="3241"/>
                <a:ext cx="0" cy="135"/>
              </a:xfrm>
              <a:prstGeom prst="line">
                <a:avLst/>
              </a:prstGeom>
              <a:noFill/>
              <a:ln w="28575">
                <a:solidFill>
                  <a:srgbClr val="33CC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5" name="Line 117"/>
              <p:cNvSpPr>
                <a:spLocks noChangeShapeType="1"/>
              </p:cNvSpPr>
              <p:nvPr/>
            </p:nvSpPr>
            <p:spPr bwMode="auto">
              <a:xfrm>
                <a:off x="5184" y="3421"/>
                <a:ext cx="354"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6" name="Line 118"/>
              <p:cNvSpPr>
                <a:spLocks noChangeShapeType="1"/>
              </p:cNvSpPr>
              <p:nvPr/>
            </p:nvSpPr>
            <p:spPr bwMode="auto">
              <a:xfrm>
                <a:off x="4918" y="3421"/>
                <a:ext cx="177" cy="0"/>
              </a:xfrm>
              <a:prstGeom prst="line">
                <a:avLst/>
              </a:prstGeom>
              <a:noFill/>
              <a:ln w="28575">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7" name="Line 119"/>
              <p:cNvSpPr>
                <a:spLocks noChangeShapeType="1"/>
              </p:cNvSpPr>
              <p:nvPr/>
            </p:nvSpPr>
            <p:spPr bwMode="auto">
              <a:xfrm>
                <a:off x="5095" y="3286"/>
                <a:ext cx="0" cy="269"/>
              </a:xfrm>
              <a:prstGeom prst="line">
                <a:avLst/>
              </a:prstGeom>
              <a:noFill/>
              <a:ln w="38100">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8" name="Line 120"/>
              <p:cNvSpPr>
                <a:spLocks noChangeShapeType="1"/>
              </p:cNvSpPr>
              <p:nvPr/>
            </p:nvSpPr>
            <p:spPr bwMode="auto">
              <a:xfrm>
                <a:off x="5184" y="3331"/>
                <a:ext cx="0" cy="179"/>
              </a:xfrm>
              <a:prstGeom prst="line">
                <a:avLst/>
              </a:prstGeom>
              <a:noFill/>
              <a:ln w="38100">
                <a:solidFill>
                  <a:srgbClr val="33CC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9" name="Line 121"/>
              <p:cNvSpPr>
                <a:spLocks noChangeShapeType="1"/>
              </p:cNvSpPr>
              <p:nvPr/>
            </p:nvSpPr>
            <p:spPr bwMode="auto">
              <a:xfrm>
                <a:off x="4030" y="3062"/>
                <a:ext cx="1508" cy="0"/>
              </a:xfrm>
              <a:prstGeom prst="line">
                <a:avLst/>
              </a:prstGeom>
              <a:noFill/>
              <a:ln w="28575">
                <a:solidFill>
                  <a:srgbClr val="CC0099"/>
                </a:solidFill>
                <a:prstDash val="dash"/>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0" name="Line 122"/>
              <p:cNvSpPr>
                <a:spLocks noChangeShapeType="1"/>
              </p:cNvSpPr>
              <p:nvPr/>
            </p:nvSpPr>
            <p:spPr bwMode="auto">
              <a:xfrm>
                <a:off x="3808" y="2435"/>
                <a:ext cx="0" cy="448"/>
              </a:xfrm>
              <a:prstGeom prst="line">
                <a:avLst/>
              </a:prstGeom>
              <a:noFill/>
              <a:ln w="19050">
                <a:solidFill>
                  <a:srgbClr val="CC0099"/>
                </a:solidFill>
                <a:prstDash val="dash"/>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5161" name="Object 123"/>
              <p:cNvGraphicFramePr>
                <a:graphicFrameLocks noChangeAspect="1"/>
              </p:cNvGraphicFramePr>
              <p:nvPr/>
            </p:nvGraphicFramePr>
            <p:xfrm>
              <a:off x="4828" y="2928"/>
              <a:ext cx="179" cy="313"/>
            </p:xfrm>
            <a:graphic>
              <a:graphicData uri="http://schemas.openxmlformats.org/presentationml/2006/ole">
                <mc:AlternateContent xmlns:mc="http://schemas.openxmlformats.org/markup-compatibility/2006">
                  <mc:Choice xmlns:v="urn:schemas-microsoft-com:vml" Requires="v">
                    <p:oleObj spid="_x0000_s28436" name="公式" r:id="rId15" imgW="114201" imgH="253780" progId="Equation.3">
                      <p:embed/>
                    </p:oleObj>
                  </mc:Choice>
                  <mc:Fallback>
                    <p:oleObj name="公式" r:id="rId15" imgW="114201" imgH="2537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8" y="2928"/>
                            <a:ext cx="179"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2" name="Object 124"/>
              <p:cNvGraphicFramePr>
                <a:graphicFrameLocks noChangeAspect="1"/>
              </p:cNvGraphicFramePr>
              <p:nvPr/>
            </p:nvGraphicFramePr>
            <p:xfrm>
              <a:off x="3510" y="2480"/>
              <a:ext cx="267" cy="313"/>
            </p:xfrm>
            <a:graphic>
              <a:graphicData uri="http://schemas.openxmlformats.org/presentationml/2006/ole">
                <mc:AlternateContent xmlns:mc="http://schemas.openxmlformats.org/markup-compatibility/2006">
                  <mc:Choice xmlns:v="urn:schemas-microsoft-com:vml" Requires="v">
                    <p:oleObj spid="_x0000_s28437" name="Equation" r:id="rId17" imgW="139579" imgH="177646" progId="Equation.3">
                      <p:embed/>
                    </p:oleObj>
                  </mc:Choice>
                  <mc:Fallback>
                    <p:oleObj name="Equation" r:id="rId17" imgW="139579"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0" y="2480"/>
                            <a:ext cx="267"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3" name="Object 125"/>
              <p:cNvGraphicFramePr>
                <a:graphicFrameLocks noChangeAspect="1"/>
              </p:cNvGraphicFramePr>
              <p:nvPr/>
            </p:nvGraphicFramePr>
            <p:xfrm>
              <a:off x="3872" y="2678"/>
              <a:ext cx="279" cy="246"/>
            </p:xfrm>
            <a:graphic>
              <a:graphicData uri="http://schemas.openxmlformats.org/presentationml/2006/ole">
                <mc:AlternateContent xmlns:mc="http://schemas.openxmlformats.org/markup-compatibility/2006">
                  <mc:Choice xmlns:v="urn:schemas-microsoft-com:vml" Requires="v">
                    <p:oleObj spid="_x0000_s28438" name="Equation" r:id="rId19" imgW="215713" imgH="241091" progId="Equation.DSMT4">
                      <p:embed/>
                    </p:oleObj>
                  </mc:Choice>
                  <mc:Fallback>
                    <p:oleObj name="Equation" r:id="rId19" imgW="215713" imgH="24109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72" y="2678"/>
                            <a:ext cx="279"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4" name="Object 126"/>
              <p:cNvGraphicFramePr>
                <a:graphicFrameLocks noChangeAspect="1"/>
              </p:cNvGraphicFramePr>
              <p:nvPr/>
            </p:nvGraphicFramePr>
            <p:xfrm>
              <a:off x="5197" y="3162"/>
              <a:ext cx="255" cy="240"/>
            </p:xfrm>
            <a:graphic>
              <a:graphicData uri="http://schemas.openxmlformats.org/presentationml/2006/ole">
                <mc:AlternateContent xmlns:mc="http://schemas.openxmlformats.org/markup-compatibility/2006">
                  <mc:Choice xmlns:v="urn:schemas-microsoft-com:vml" Requires="v">
                    <p:oleObj spid="_x0000_s28439" name="Equation" r:id="rId21" imgW="126835" imgH="139518" progId="Equation.DSMT4">
                      <p:embed/>
                    </p:oleObj>
                  </mc:Choice>
                  <mc:Fallback>
                    <p:oleObj name="Equation" r:id="rId21" imgW="126835" imgH="13951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7" y="3162"/>
                            <a:ext cx="25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42155358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5935"/>
                                        </p:tgtEl>
                                        <p:attrNameLst>
                                          <p:attrName>style.visibility</p:attrName>
                                        </p:attrNameLst>
                                      </p:cBhvr>
                                      <p:to>
                                        <p:strVal val="visible"/>
                                      </p:to>
                                    </p:set>
                                    <p:animEffect transition="in" filter="blinds(horizontal)">
                                      <p:cBhvr>
                                        <p:cTn id="7" dur="500"/>
                                        <p:tgtEl>
                                          <p:spTgt spid="165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5931"/>
                                        </p:tgtEl>
                                        <p:attrNameLst>
                                          <p:attrName>style.visibility</p:attrName>
                                        </p:attrNameLst>
                                      </p:cBhvr>
                                      <p:to>
                                        <p:strVal val="visible"/>
                                      </p:to>
                                    </p:set>
                                    <p:animEffect transition="in" filter="blinds(horizontal)">
                                      <p:cBhvr>
                                        <p:cTn id="12" dur="500"/>
                                        <p:tgtEl>
                                          <p:spTgt spid="1659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5934"/>
                                        </p:tgtEl>
                                        <p:attrNameLst>
                                          <p:attrName>style.visibility</p:attrName>
                                        </p:attrNameLst>
                                      </p:cBhvr>
                                      <p:to>
                                        <p:strVal val="visible"/>
                                      </p:to>
                                    </p:set>
                                    <p:animEffect transition="in" filter="blinds(horizontal)">
                                      <p:cBhvr>
                                        <p:cTn id="17" dur="500"/>
                                        <p:tgtEl>
                                          <p:spTgt spid="1659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5890"/>
                                        </p:tgtEl>
                                        <p:attrNameLst>
                                          <p:attrName>style.visibility</p:attrName>
                                        </p:attrNameLst>
                                      </p:cBhvr>
                                      <p:to>
                                        <p:strVal val="visible"/>
                                      </p:to>
                                    </p:set>
                                    <p:animEffect transition="in" filter="blinds(horizontal)">
                                      <p:cBhvr>
                                        <p:cTn id="22" dur="500"/>
                                        <p:tgtEl>
                                          <p:spTgt spid="1658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5936"/>
                                        </p:tgtEl>
                                        <p:attrNameLst>
                                          <p:attrName>style.visibility</p:attrName>
                                        </p:attrNameLst>
                                      </p:cBhvr>
                                      <p:to>
                                        <p:strVal val="visible"/>
                                      </p:to>
                                    </p:set>
                                    <p:animEffect transition="in" filter="blinds(horizontal)">
                                      <p:cBhvr>
                                        <p:cTn id="27" dur="500"/>
                                        <p:tgtEl>
                                          <p:spTgt spid="165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3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47</a:t>
            </a:fld>
            <a:endParaRPr lang="en-US" altLang="zh-CN" dirty="0">
              <a:solidFill>
                <a:srgbClr val="FFFFCC">
                  <a:lumMod val="75000"/>
                </a:srgbClr>
              </a:solidFill>
            </a:endParaRPr>
          </a:p>
        </p:txBody>
      </p:sp>
      <p:sp>
        <p:nvSpPr>
          <p:cNvPr id="2" name="TextBox 1"/>
          <p:cNvSpPr txBox="1"/>
          <p:nvPr/>
        </p:nvSpPr>
        <p:spPr>
          <a:xfrm>
            <a:off x="-21681" y="5938129"/>
            <a:ext cx="9562233" cy="523220"/>
          </a:xfrm>
          <a:prstGeom prst="rect">
            <a:avLst/>
          </a:prstGeom>
          <a:noFill/>
        </p:spPr>
        <p:txBody>
          <a:bodyPr wrap="none" rtlCol="0">
            <a:spAutoFit/>
          </a:bodyPr>
          <a:lstStyle/>
          <a:p>
            <a:r>
              <a:rPr lang="zh-CN" altLang="en-US" dirty="0" smtClean="0">
                <a:latin typeface="华文楷体" panose="02010600040101010101" pitchFamily="2" charset="-122"/>
                <a:ea typeface="华文楷体" panose="02010600040101010101" pitchFamily="2" charset="-122"/>
              </a:rPr>
              <a:t>作用：</a:t>
            </a:r>
            <a:r>
              <a:rPr lang="zh-CN" altLang="en-US" dirty="0" smtClean="0">
                <a:solidFill>
                  <a:srgbClr val="FF0000"/>
                </a:solidFill>
                <a:latin typeface="华文楷体" panose="02010600040101010101" pitchFamily="2" charset="-122"/>
                <a:ea typeface="华文楷体" panose="02010600040101010101" pitchFamily="2" charset="-122"/>
              </a:rPr>
              <a:t>限流</a:t>
            </a:r>
            <a:r>
              <a:rPr lang="zh-CN" altLang="en-US" dirty="0" smtClean="0">
                <a:latin typeface="华文楷体" panose="02010600040101010101" pitchFamily="2" charset="-122"/>
                <a:ea typeface="华文楷体" panose="02010600040101010101" pitchFamily="2" charset="-122"/>
              </a:rPr>
              <a:t>（启辉器闭合）和产生</a:t>
            </a:r>
            <a:r>
              <a:rPr lang="zh-CN" altLang="en-US" dirty="0" smtClean="0">
                <a:solidFill>
                  <a:srgbClr val="FF0000"/>
                </a:solidFill>
                <a:latin typeface="华文楷体" panose="02010600040101010101" pitchFamily="2" charset="-122"/>
                <a:ea typeface="华文楷体" panose="02010600040101010101" pitchFamily="2" charset="-122"/>
              </a:rPr>
              <a:t>瞬间高压</a:t>
            </a:r>
            <a:r>
              <a:rPr lang="zh-CN" altLang="en-US" dirty="0" smtClean="0">
                <a:latin typeface="华文楷体" panose="02010600040101010101" pitchFamily="2" charset="-122"/>
                <a:ea typeface="华文楷体" panose="02010600040101010101" pitchFamily="2" charset="-122"/>
              </a:rPr>
              <a:t>（启辉器开路）</a:t>
            </a:r>
            <a:endParaRPr lang="zh-CN" altLang="en-US" dirty="0">
              <a:latin typeface="华文楷体" panose="02010600040101010101" pitchFamily="2" charset="-122"/>
              <a:ea typeface="华文楷体" panose="02010600040101010101" pitchFamily="2" charset="-122"/>
            </a:endParaRPr>
          </a:p>
        </p:txBody>
      </p:sp>
    </p:spTree>
    <p:controls>
      <mc:AlternateContent xmlns:mc="http://schemas.openxmlformats.org/markup-compatibility/2006">
        <mc:Choice xmlns:v="urn:schemas-microsoft-com:vml" Requires="v">
          <p:control spid="40974" name="obj1" r:id="rId2" imgW="6914286" imgH="5255752"/>
        </mc:Choice>
        <mc:Fallback>
          <p:control name="obj1" r:id="rId2" imgW="6914286" imgH="5255752">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20713"/>
                  <a:ext cx="6913562" cy="52562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18981473"/>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48</a:t>
            </a:fld>
            <a:endParaRPr lang="en-US" altLang="zh-CN" dirty="0">
              <a:solidFill>
                <a:srgbClr val="FFFFCC">
                  <a:lumMod val="75000"/>
                </a:srgbClr>
              </a:solidFill>
            </a:endParaRPr>
          </a:p>
        </p:txBody>
      </p:sp>
      <p:sp>
        <p:nvSpPr>
          <p:cNvPr id="5" name="Rectangle 2"/>
          <p:cNvSpPr>
            <a:spLocks noChangeArrowheads="1"/>
          </p:cNvSpPr>
          <p:nvPr/>
        </p:nvSpPr>
        <p:spPr bwMode="auto">
          <a:xfrm>
            <a:off x="5435600" y="622300"/>
            <a:ext cx="3240088" cy="5759450"/>
          </a:xfrm>
          <a:prstGeom prst="rect">
            <a:avLst/>
          </a:prstGeom>
          <a:gradFill rotWithShape="1">
            <a:gsLst>
              <a:gs pos="0">
                <a:srgbClr val="B4DDFE"/>
              </a:gs>
              <a:gs pos="100000">
                <a:srgbClr val="FFFFFF"/>
              </a:gs>
            </a:gsLst>
            <a:lin ang="0" scaled="1"/>
          </a:gradFill>
          <a:ln w="19050">
            <a:noFill/>
            <a:miter lim="800000"/>
            <a:headEnd/>
            <a:tailEnd type="none" w="sm" len="lg"/>
          </a:ln>
          <a:effectLst/>
        </p:spPr>
        <p:txBody>
          <a:bodyPr lIns="90000" tIns="46800" rIns="90000" bIns="46800" anchor="ctr">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Rectangle 4" descr="50%"/>
          <p:cNvSpPr>
            <a:spLocks noChangeArrowheads="1"/>
          </p:cNvSpPr>
          <p:nvPr/>
        </p:nvSpPr>
        <p:spPr bwMode="auto">
          <a:xfrm>
            <a:off x="7740650" y="1628775"/>
            <a:ext cx="457200" cy="3529013"/>
          </a:xfrm>
          <a:prstGeom prst="rect">
            <a:avLst/>
          </a:prstGeom>
          <a:pattFill prst="pct60">
            <a:fgClr>
              <a:srgbClr val="99CCFF"/>
            </a:fgClr>
            <a:bgClr>
              <a:srgbClr val="FFFFFF"/>
            </a:bgClr>
          </a:pattFill>
          <a:ln w="9525">
            <a:solidFill>
              <a:srgbClr val="0000CC"/>
            </a:solidFill>
            <a:miter lim="800000"/>
            <a:headEnd/>
            <a:tailEnd/>
          </a:ln>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7" name="Text Box 8"/>
          <p:cNvSpPr txBox="1">
            <a:spLocks noChangeArrowheads="1"/>
          </p:cNvSpPr>
          <p:nvPr/>
        </p:nvSpPr>
        <p:spPr bwMode="auto">
          <a:xfrm>
            <a:off x="5486400" y="3068638"/>
            <a:ext cx="525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0000FF"/>
                </a:solidFill>
                <a:latin typeface="Times New Roman" pitchFamily="18" charset="0"/>
                <a:ea typeface="宋体" charset="-122"/>
              </a:rPr>
              <a:t>l</a:t>
            </a:r>
          </a:p>
        </p:txBody>
      </p:sp>
      <p:sp>
        <p:nvSpPr>
          <p:cNvPr id="8" name="Text Box 9"/>
          <p:cNvSpPr txBox="1">
            <a:spLocks noChangeArrowheads="1"/>
          </p:cNvSpPr>
          <p:nvPr/>
        </p:nvSpPr>
        <p:spPr bwMode="auto">
          <a:xfrm>
            <a:off x="251520" y="1496348"/>
            <a:ext cx="46085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25000"/>
              </a:lnSpc>
              <a:spcBef>
                <a:spcPct val="50000"/>
              </a:spcBef>
            </a:pPr>
            <a:r>
              <a:rPr kumimoji="1" lang="zh-CN" altLang="en-US" sz="2800" dirty="0" smtClean="0">
                <a:solidFill>
                  <a:srgbClr val="FF0000"/>
                </a:solidFill>
                <a:latin typeface="Times New Roman" pitchFamily="18" charset="0"/>
              </a:rPr>
              <a:t>例</a:t>
            </a:r>
            <a:r>
              <a:rPr kumimoji="1" lang="en-US" altLang="zh-CN" sz="2800" dirty="0" smtClean="0">
                <a:solidFill>
                  <a:srgbClr val="FF0000"/>
                </a:solidFill>
                <a:latin typeface="Times New Roman" pitchFamily="18" charset="0"/>
              </a:rPr>
              <a:t>11.</a:t>
            </a:r>
            <a:r>
              <a:rPr kumimoji="1" lang="zh-CN" altLang="en-US" sz="2800" dirty="0" smtClean="0">
                <a:solidFill>
                  <a:srgbClr val="FF0000"/>
                </a:solidFill>
                <a:latin typeface="Times New Roman" pitchFamily="18" charset="0"/>
              </a:rPr>
              <a:t>附加</a:t>
            </a:r>
            <a:r>
              <a:rPr kumimoji="1" lang="en-US" altLang="zh-CN" sz="2800" smtClean="0">
                <a:solidFill>
                  <a:srgbClr val="FF0000"/>
                </a:solidFill>
                <a:latin typeface="Times New Roman" pitchFamily="18" charset="0"/>
              </a:rPr>
              <a:t>1 </a:t>
            </a:r>
            <a:r>
              <a:rPr kumimoji="1" lang="zh-CN" altLang="en-US" sz="2800" dirty="0">
                <a:solidFill>
                  <a:srgbClr val="000066"/>
                </a:solidFill>
                <a:latin typeface="Times New Roman" pitchFamily="18" charset="0"/>
              </a:rPr>
              <a:t>有一电缆，由两个“无限长”的同轴圆桶状导体组成，其间充满磁导率为 </a:t>
            </a:r>
            <a:r>
              <a:rPr kumimoji="1" lang="zh-CN" altLang="en-US" sz="2800" i="1" dirty="0">
                <a:solidFill>
                  <a:srgbClr val="000066"/>
                </a:solidFill>
                <a:latin typeface="Times New Roman" pitchFamily="18" charset="0"/>
                <a:sym typeface="Symbol" pitchFamily="18" charset="2"/>
              </a:rPr>
              <a:t></a:t>
            </a:r>
            <a:r>
              <a:rPr kumimoji="1" lang="zh-CN" altLang="en-US" sz="2800" dirty="0">
                <a:solidFill>
                  <a:srgbClr val="000066"/>
                </a:solidFill>
                <a:latin typeface="Times New Roman" pitchFamily="18" charset="0"/>
                <a:sym typeface="Symbol" pitchFamily="18" charset="2"/>
              </a:rPr>
              <a:t> 的磁介质，电流 </a:t>
            </a:r>
            <a:r>
              <a:rPr kumimoji="1" lang="en-US" altLang="zh-CN" sz="2800" i="1" dirty="0">
                <a:solidFill>
                  <a:srgbClr val="000066"/>
                </a:solidFill>
                <a:latin typeface="Times New Roman" pitchFamily="18" charset="0"/>
                <a:sym typeface="Symbol" pitchFamily="18" charset="2"/>
              </a:rPr>
              <a:t>I </a:t>
            </a:r>
            <a:r>
              <a:rPr kumimoji="1" lang="zh-CN" altLang="en-US" sz="2800" dirty="0">
                <a:solidFill>
                  <a:srgbClr val="000066"/>
                </a:solidFill>
                <a:latin typeface="Times New Roman" pitchFamily="18" charset="0"/>
                <a:sym typeface="Symbol" pitchFamily="18" charset="2"/>
              </a:rPr>
              <a:t>从内桶流进，外桶流出。设内、外桶半径分别为 </a:t>
            </a:r>
            <a:r>
              <a:rPr kumimoji="1" lang="en-US" altLang="zh-CN" sz="2800" i="1" dirty="0">
                <a:solidFill>
                  <a:srgbClr val="000066"/>
                </a:solidFill>
                <a:latin typeface="Times New Roman" pitchFamily="18" charset="0"/>
                <a:sym typeface="Symbol" pitchFamily="18" charset="2"/>
              </a:rPr>
              <a:t>R</a:t>
            </a:r>
            <a:r>
              <a:rPr kumimoji="1" lang="en-US" altLang="zh-CN" sz="2800" baseline="-25000" dirty="0">
                <a:solidFill>
                  <a:srgbClr val="000066"/>
                </a:solidFill>
                <a:latin typeface="Times New Roman" pitchFamily="18" charset="0"/>
                <a:sym typeface="Symbol" pitchFamily="18" charset="2"/>
              </a:rPr>
              <a:t>1 </a:t>
            </a:r>
            <a:r>
              <a:rPr kumimoji="1" lang="zh-CN" altLang="en-US" sz="2800" dirty="0">
                <a:solidFill>
                  <a:srgbClr val="000066"/>
                </a:solidFill>
                <a:latin typeface="Times New Roman" pitchFamily="18" charset="0"/>
                <a:sym typeface="Symbol" pitchFamily="18" charset="2"/>
              </a:rPr>
              <a:t>和 </a:t>
            </a:r>
            <a:r>
              <a:rPr kumimoji="1" lang="en-US" altLang="zh-CN" sz="2800" i="1" dirty="0">
                <a:solidFill>
                  <a:srgbClr val="000066"/>
                </a:solidFill>
                <a:latin typeface="Times New Roman" pitchFamily="18" charset="0"/>
                <a:sym typeface="Symbol" pitchFamily="18" charset="2"/>
              </a:rPr>
              <a:t>R</a:t>
            </a:r>
            <a:r>
              <a:rPr kumimoji="1" lang="en-US" altLang="zh-CN" sz="2800" baseline="-25000" dirty="0">
                <a:solidFill>
                  <a:srgbClr val="000066"/>
                </a:solidFill>
                <a:latin typeface="Times New Roman" pitchFamily="18" charset="0"/>
                <a:sym typeface="Symbol" pitchFamily="18" charset="2"/>
              </a:rPr>
              <a:t>2 </a:t>
            </a:r>
            <a:r>
              <a:rPr kumimoji="1" lang="zh-CN" altLang="en-US" sz="2800" dirty="0">
                <a:solidFill>
                  <a:srgbClr val="000066"/>
                </a:solidFill>
                <a:latin typeface="Times New Roman" pitchFamily="18" charset="0"/>
                <a:sym typeface="Symbol" pitchFamily="18" charset="2"/>
              </a:rPr>
              <a:t>，求长为 </a:t>
            </a:r>
            <a:r>
              <a:rPr kumimoji="1" lang="en-US" altLang="zh-CN" sz="2800" i="1" dirty="0">
                <a:solidFill>
                  <a:srgbClr val="000066"/>
                </a:solidFill>
                <a:latin typeface="Times New Roman" pitchFamily="18" charset="0"/>
                <a:sym typeface="Symbol" pitchFamily="18" charset="2"/>
              </a:rPr>
              <a:t>l </a:t>
            </a:r>
            <a:r>
              <a:rPr kumimoji="1" lang="zh-CN" altLang="en-US" sz="2800" dirty="0">
                <a:solidFill>
                  <a:srgbClr val="000066"/>
                </a:solidFill>
                <a:latin typeface="Times New Roman" pitchFamily="18" charset="0"/>
                <a:sym typeface="Symbol" pitchFamily="18" charset="2"/>
              </a:rPr>
              <a:t>的一段</a:t>
            </a:r>
            <a:r>
              <a:rPr kumimoji="1" lang="zh-CN" altLang="en-US" sz="2800" dirty="0">
                <a:solidFill>
                  <a:srgbClr val="000066"/>
                </a:solidFill>
                <a:latin typeface="Times New Roman" pitchFamily="18" charset="0"/>
              </a:rPr>
              <a:t>电缆</a:t>
            </a:r>
            <a:r>
              <a:rPr kumimoji="1" lang="zh-CN" altLang="en-US" sz="2800" dirty="0">
                <a:solidFill>
                  <a:srgbClr val="000066"/>
                </a:solidFill>
                <a:latin typeface="Times New Roman" pitchFamily="18" charset="0"/>
                <a:sym typeface="Symbol" pitchFamily="18" charset="2"/>
              </a:rPr>
              <a:t>的自感系数。</a:t>
            </a:r>
          </a:p>
        </p:txBody>
      </p:sp>
      <p:sp>
        <p:nvSpPr>
          <p:cNvPr id="9" name="Oval 10"/>
          <p:cNvSpPr>
            <a:spLocks noChangeArrowheads="1"/>
          </p:cNvSpPr>
          <p:nvPr/>
        </p:nvSpPr>
        <p:spPr bwMode="auto">
          <a:xfrm>
            <a:off x="5781675" y="1012825"/>
            <a:ext cx="2438400" cy="1133475"/>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Oval 11"/>
          <p:cNvSpPr>
            <a:spLocks noChangeArrowheads="1"/>
          </p:cNvSpPr>
          <p:nvPr/>
        </p:nvSpPr>
        <p:spPr bwMode="auto">
          <a:xfrm>
            <a:off x="5781675" y="4619625"/>
            <a:ext cx="2438400" cy="1133475"/>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Line 12"/>
          <p:cNvSpPr>
            <a:spLocks noChangeShapeType="1"/>
          </p:cNvSpPr>
          <p:nvPr/>
        </p:nvSpPr>
        <p:spPr bwMode="auto">
          <a:xfrm>
            <a:off x="5781675" y="1592263"/>
            <a:ext cx="0" cy="3606800"/>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13"/>
          <p:cNvSpPr>
            <a:spLocks noChangeShapeType="1"/>
          </p:cNvSpPr>
          <p:nvPr/>
        </p:nvSpPr>
        <p:spPr bwMode="auto">
          <a:xfrm flipH="1">
            <a:off x="8220075" y="1603375"/>
            <a:ext cx="1588" cy="3590925"/>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Oval 14"/>
          <p:cNvSpPr>
            <a:spLocks noChangeArrowheads="1"/>
          </p:cNvSpPr>
          <p:nvPr/>
        </p:nvSpPr>
        <p:spPr bwMode="auto">
          <a:xfrm>
            <a:off x="6238875" y="1322388"/>
            <a:ext cx="1524000" cy="514350"/>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Oval 15"/>
          <p:cNvSpPr>
            <a:spLocks noChangeArrowheads="1"/>
          </p:cNvSpPr>
          <p:nvPr/>
        </p:nvSpPr>
        <p:spPr bwMode="auto">
          <a:xfrm>
            <a:off x="6238875" y="4929188"/>
            <a:ext cx="1524000" cy="514350"/>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Line 16"/>
          <p:cNvSpPr>
            <a:spLocks noChangeShapeType="1"/>
          </p:cNvSpPr>
          <p:nvPr/>
        </p:nvSpPr>
        <p:spPr bwMode="auto">
          <a:xfrm>
            <a:off x="6238875" y="1584325"/>
            <a:ext cx="0" cy="3606800"/>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6" name="Line 17"/>
          <p:cNvSpPr>
            <a:spLocks noChangeShapeType="1"/>
          </p:cNvSpPr>
          <p:nvPr/>
        </p:nvSpPr>
        <p:spPr bwMode="auto">
          <a:xfrm>
            <a:off x="7762875" y="1604963"/>
            <a:ext cx="0" cy="3606800"/>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Line 18"/>
          <p:cNvSpPr>
            <a:spLocks noChangeShapeType="1"/>
          </p:cNvSpPr>
          <p:nvPr/>
        </p:nvSpPr>
        <p:spPr bwMode="auto">
          <a:xfrm>
            <a:off x="6997700" y="714375"/>
            <a:ext cx="3175" cy="5451475"/>
          </a:xfrm>
          <a:prstGeom prst="line">
            <a:avLst/>
          </a:prstGeom>
          <a:noFill/>
          <a:ln w="12700">
            <a:solidFill>
              <a:srgbClr val="993366"/>
            </a:solidFill>
            <a:prstDash val="lgDashDot"/>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8" name="Group 32"/>
          <p:cNvGrpSpPr>
            <a:grpSpLocks/>
          </p:cNvGrpSpPr>
          <p:nvPr/>
        </p:nvGrpSpPr>
        <p:grpSpPr bwMode="auto">
          <a:xfrm>
            <a:off x="6084888" y="1628775"/>
            <a:ext cx="2398712" cy="3529013"/>
            <a:chOff x="1292" y="-471"/>
            <a:chExt cx="1511" cy="2223"/>
          </a:xfrm>
        </p:grpSpPr>
        <p:sp>
          <p:nvSpPr>
            <p:cNvPr id="19" name="Rectangle 20"/>
            <p:cNvSpPr>
              <a:spLocks noChangeArrowheads="1"/>
            </p:cNvSpPr>
            <p:nvPr/>
          </p:nvSpPr>
          <p:spPr bwMode="auto">
            <a:xfrm>
              <a:off x="2426" y="-471"/>
              <a:ext cx="91" cy="2223"/>
            </a:xfrm>
            <a:prstGeom prst="rect">
              <a:avLst/>
            </a:prstGeom>
            <a:solidFill>
              <a:srgbClr val="99CC00"/>
            </a:solidFill>
            <a:ln>
              <a:noFill/>
            </a:ln>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a:endParaRPr kumimoji="1" lang="zh-CN" altLang="zh-CN">
                <a:solidFill>
                  <a:srgbClr val="FFFF00"/>
                </a:solidFill>
                <a:latin typeface="幼圆" pitchFamily="49" charset="-122"/>
                <a:ea typeface="幼圆" pitchFamily="49" charset="-122"/>
                <a:sym typeface="Symbol" pitchFamily="18" charset="2"/>
              </a:endParaRPr>
            </a:p>
          </p:txBody>
        </p:sp>
        <p:sp>
          <p:nvSpPr>
            <p:cNvPr id="20" name="Oval 23"/>
            <p:cNvSpPr>
              <a:spLocks noChangeArrowheads="1"/>
            </p:cNvSpPr>
            <p:nvPr/>
          </p:nvSpPr>
          <p:spPr bwMode="auto">
            <a:xfrm>
              <a:off x="1292" y="588"/>
              <a:ext cx="1134" cy="453"/>
            </a:xfrm>
            <a:prstGeom prst="ellipse">
              <a:avLst/>
            </a:prstGeom>
            <a:noFill/>
            <a:ln w="19050">
              <a:solidFill>
                <a:srgbClr val="008080"/>
              </a:solidFill>
              <a:prstDash val="dash"/>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Line 24"/>
            <p:cNvSpPr>
              <a:spLocks noChangeShapeType="1"/>
            </p:cNvSpPr>
            <p:nvPr/>
          </p:nvSpPr>
          <p:spPr bwMode="auto">
            <a:xfrm>
              <a:off x="1882" y="799"/>
              <a:ext cx="549"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Line 25"/>
            <p:cNvSpPr>
              <a:spLocks noChangeShapeType="1"/>
            </p:cNvSpPr>
            <p:nvPr/>
          </p:nvSpPr>
          <p:spPr bwMode="auto">
            <a:xfrm flipH="1">
              <a:off x="2512" y="790"/>
              <a:ext cx="18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Text Box 26"/>
            <p:cNvSpPr txBox="1">
              <a:spLocks noChangeArrowheads="1"/>
            </p:cNvSpPr>
            <p:nvPr/>
          </p:nvSpPr>
          <p:spPr bwMode="auto">
            <a:xfrm>
              <a:off x="2005" y="549"/>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FF0000"/>
                  </a:solidFill>
                  <a:latin typeface="Times New Roman" pitchFamily="18" charset="0"/>
                  <a:ea typeface="宋体" charset="-122"/>
                </a:rPr>
                <a:t>r</a:t>
              </a:r>
            </a:p>
          </p:txBody>
        </p:sp>
        <p:sp>
          <p:nvSpPr>
            <p:cNvPr id="24" name="Text Box 27"/>
            <p:cNvSpPr txBox="1">
              <a:spLocks noChangeArrowheads="1"/>
            </p:cNvSpPr>
            <p:nvPr/>
          </p:nvSpPr>
          <p:spPr bwMode="auto">
            <a:xfrm>
              <a:off x="2472" y="436"/>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a:solidFill>
                    <a:srgbClr val="FF0000"/>
                  </a:solidFill>
                  <a:latin typeface="Times New Roman" pitchFamily="18" charset="0"/>
                  <a:ea typeface="宋体" charset="-122"/>
                </a:rPr>
                <a:t>d</a:t>
              </a:r>
              <a:r>
                <a:rPr lang="en-US" altLang="zh-CN" sz="2400" b="0" i="1">
                  <a:solidFill>
                    <a:srgbClr val="FF0000"/>
                  </a:solidFill>
                  <a:latin typeface="Times New Roman" pitchFamily="18" charset="0"/>
                  <a:ea typeface="宋体" charset="-122"/>
                </a:rPr>
                <a:t>r</a:t>
              </a:r>
            </a:p>
          </p:txBody>
        </p:sp>
      </p:grpSp>
      <p:sp>
        <p:nvSpPr>
          <p:cNvPr id="25" name="Text Box 28"/>
          <p:cNvSpPr txBox="1">
            <a:spLocks noChangeArrowheads="1"/>
          </p:cNvSpPr>
          <p:nvPr/>
        </p:nvSpPr>
        <p:spPr bwMode="auto">
          <a:xfrm>
            <a:off x="5580063" y="3573463"/>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402000"/>
                </a:solidFill>
                <a:latin typeface="Times New Roman" pitchFamily="18" charset="0"/>
                <a:ea typeface="宋体" charset="-122"/>
              </a:rPr>
              <a:t> </a:t>
            </a:r>
          </a:p>
        </p:txBody>
      </p:sp>
      <p:sp>
        <p:nvSpPr>
          <p:cNvPr id="26" name="Text Box 8"/>
          <p:cNvSpPr txBox="1">
            <a:spLocks noChangeArrowheads="1"/>
          </p:cNvSpPr>
          <p:nvPr/>
        </p:nvSpPr>
        <p:spPr bwMode="auto">
          <a:xfrm>
            <a:off x="7669213" y="5059363"/>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0000FF"/>
                </a:solidFill>
                <a:latin typeface="Times New Roman" pitchFamily="18" charset="0"/>
                <a:ea typeface="宋体" charset="-122"/>
              </a:rPr>
              <a:t>R</a:t>
            </a:r>
            <a:r>
              <a:rPr lang="en-US" altLang="zh-CN" sz="2400" b="0" i="1" baseline="-25000">
                <a:solidFill>
                  <a:srgbClr val="0000FF"/>
                </a:solidFill>
                <a:latin typeface="Times New Roman" pitchFamily="18" charset="0"/>
                <a:ea typeface="宋体" charset="-122"/>
              </a:rPr>
              <a:t>1  </a:t>
            </a:r>
            <a:r>
              <a:rPr lang="en-US" altLang="zh-CN" sz="2400" b="0" i="1">
                <a:solidFill>
                  <a:srgbClr val="0000FF"/>
                </a:solidFill>
                <a:latin typeface="Times New Roman" pitchFamily="18" charset="0"/>
                <a:ea typeface="宋体" charset="-122"/>
              </a:rPr>
              <a:t> R</a:t>
            </a:r>
            <a:r>
              <a:rPr lang="en-US" altLang="zh-CN" sz="2400" b="0" i="1" baseline="-25000">
                <a:solidFill>
                  <a:srgbClr val="0000FF"/>
                </a:solidFill>
                <a:latin typeface="Times New Roman" pitchFamily="18" charset="0"/>
                <a:ea typeface="宋体" charset="-122"/>
              </a:rPr>
              <a:t>2</a:t>
            </a:r>
          </a:p>
        </p:txBody>
      </p:sp>
    </p:spTree>
    <p:extLst>
      <p:ext uri="{BB962C8B-B14F-4D97-AF65-F5344CB8AC3E}">
        <p14:creationId xmlns:p14="http://schemas.microsoft.com/office/powerpoint/2010/main" val="2004764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95261FB4-A94F-4D8C-89B9-0F78A308F441}" type="slidenum">
              <a:rPr lang="zh-CN" altLang="en-US" smtClean="0">
                <a:solidFill>
                  <a:srgbClr val="FFFFCC">
                    <a:lumMod val="75000"/>
                  </a:srgbClr>
                </a:solidFill>
              </a:rPr>
              <a:pPr>
                <a:defRPr/>
              </a:pPr>
              <a:t>49</a:t>
            </a:fld>
            <a:endParaRPr lang="en-US" altLang="zh-CN" dirty="0">
              <a:solidFill>
                <a:srgbClr val="FFFFCC">
                  <a:lumMod val="75000"/>
                </a:srgbClr>
              </a:solidFill>
            </a:endParaRPr>
          </a:p>
        </p:txBody>
      </p:sp>
      <p:sp>
        <p:nvSpPr>
          <p:cNvPr id="5" name="Rectangle 3"/>
          <p:cNvSpPr>
            <a:spLocks noChangeArrowheads="1"/>
          </p:cNvSpPr>
          <p:nvPr/>
        </p:nvSpPr>
        <p:spPr bwMode="auto">
          <a:xfrm>
            <a:off x="827088" y="1392238"/>
            <a:ext cx="898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a:solidFill>
                  <a:srgbClr val="FF0000"/>
                </a:solidFill>
                <a:latin typeface="宋体" charset="-122"/>
                <a:ea typeface="宋体" charset="-122"/>
                <a:sym typeface="Symbol" pitchFamily="18" charset="2"/>
              </a:rPr>
              <a:t>解：</a:t>
            </a:r>
          </a:p>
        </p:txBody>
      </p:sp>
      <p:graphicFrame>
        <p:nvGraphicFramePr>
          <p:cNvPr id="6" name="Object 4"/>
          <p:cNvGraphicFramePr>
            <a:graphicFrameLocks noChangeAspect="1"/>
          </p:cNvGraphicFramePr>
          <p:nvPr/>
        </p:nvGraphicFramePr>
        <p:xfrm>
          <a:off x="854075" y="1985963"/>
          <a:ext cx="3717925" cy="1009650"/>
        </p:xfrm>
        <a:graphic>
          <a:graphicData uri="http://schemas.openxmlformats.org/presentationml/2006/ole">
            <mc:AlternateContent xmlns:mc="http://schemas.openxmlformats.org/markup-compatibility/2006">
              <mc:Choice xmlns:v="urn:schemas-microsoft-com:vml" Requires="v">
                <p:oleObj spid="_x0000_s42166" name="公式" r:id="rId3" imgW="1587240" imgH="431640" progId="Equation.3">
                  <p:embed/>
                </p:oleObj>
              </mc:Choice>
              <mc:Fallback>
                <p:oleObj name="公式" r:id="rId3" imgW="15872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985963"/>
                        <a:ext cx="3717925"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642938" y="3055938"/>
          <a:ext cx="4311650" cy="542925"/>
        </p:xfrm>
        <a:graphic>
          <a:graphicData uri="http://schemas.openxmlformats.org/presentationml/2006/ole">
            <mc:AlternateContent xmlns:mc="http://schemas.openxmlformats.org/markup-compatibility/2006">
              <mc:Choice xmlns:v="urn:schemas-microsoft-com:vml" Requires="v">
                <p:oleObj spid="_x0000_s42167" name="公式" r:id="rId5" imgW="1600200" imgH="203040" progId="Equation.3">
                  <p:embed/>
                </p:oleObj>
              </mc:Choice>
              <mc:Fallback>
                <p:oleObj name="公式" r:id="rId5" imgW="160020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3055938"/>
                        <a:ext cx="43116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915988" y="3937000"/>
          <a:ext cx="4260850" cy="1068388"/>
        </p:xfrm>
        <a:graphic>
          <a:graphicData uri="http://schemas.openxmlformats.org/presentationml/2006/ole">
            <mc:AlternateContent xmlns:mc="http://schemas.openxmlformats.org/markup-compatibility/2006">
              <mc:Choice xmlns:v="urn:schemas-microsoft-com:vml" Requires="v">
                <p:oleObj spid="_x0000_s42168" name="Equation" r:id="rId7" imgW="1714320" imgH="431640" progId="Equation.3">
                  <p:embed/>
                </p:oleObj>
              </mc:Choice>
              <mc:Fallback>
                <p:oleObj name="Equation" r:id="rId7" imgW="17143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988" y="3937000"/>
                        <a:ext cx="426085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2214563" y="5127625"/>
          <a:ext cx="2808287" cy="1106488"/>
        </p:xfrm>
        <a:graphic>
          <a:graphicData uri="http://schemas.openxmlformats.org/presentationml/2006/ole">
            <mc:AlternateContent xmlns:mc="http://schemas.openxmlformats.org/markup-compatibility/2006">
              <mc:Choice xmlns:v="urn:schemas-microsoft-com:vml" Requires="v">
                <p:oleObj spid="_x0000_s42169" name="Equation" r:id="rId9" imgW="1091880" imgH="431640" progId="Equation.3">
                  <p:embed/>
                </p:oleObj>
              </mc:Choice>
              <mc:Fallback>
                <p:oleObj name="Equation" r:id="rId9" imgW="1091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563" y="5127625"/>
                        <a:ext cx="2808287"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sp>
        <p:nvSpPr>
          <p:cNvPr id="10" name="右箭头 9"/>
          <p:cNvSpPr>
            <a:spLocks noChangeArrowheads="1"/>
          </p:cNvSpPr>
          <p:nvPr/>
        </p:nvSpPr>
        <p:spPr bwMode="auto">
          <a:xfrm>
            <a:off x="857250" y="5446713"/>
            <a:ext cx="936625" cy="287337"/>
          </a:xfrm>
          <a:prstGeom prst="rightArrow">
            <a:avLst>
              <a:gd name="adj1" fmla="val 50000"/>
              <a:gd name="adj2" fmla="val 56350"/>
            </a:avLst>
          </a:prstGeom>
          <a:solidFill>
            <a:srgbClr val="F8F4C2"/>
          </a:solidFill>
          <a:ln w="19050" algn="ctr">
            <a:solidFill>
              <a:srgbClr val="000066"/>
            </a:solidFill>
            <a:round/>
            <a:headEnd/>
            <a:tailEnd type="triangle" w="sm" len="lg"/>
          </a:ln>
        </p:spPr>
        <p:txBody>
          <a:bodyPr lIns="90000" tIns="46800" rIns="90000" bIns="46800"/>
          <a:lstStyle/>
          <a:p>
            <a:pPr>
              <a:defRPr/>
            </a:pPr>
            <a:endParaRPr lang="zh-CN" altLang="en-US" sz="32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2" name="Group 56"/>
          <p:cNvGrpSpPr>
            <a:grpSpLocks/>
          </p:cNvGrpSpPr>
          <p:nvPr/>
        </p:nvGrpSpPr>
        <p:grpSpPr bwMode="auto">
          <a:xfrm>
            <a:off x="5435600" y="622300"/>
            <a:ext cx="3384550" cy="5759450"/>
            <a:chOff x="3424" y="392"/>
            <a:chExt cx="2132" cy="3628"/>
          </a:xfrm>
        </p:grpSpPr>
        <p:sp>
          <p:nvSpPr>
            <p:cNvPr id="13" name="Rectangle 2"/>
            <p:cNvSpPr>
              <a:spLocks noChangeArrowheads="1"/>
            </p:cNvSpPr>
            <p:nvPr/>
          </p:nvSpPr>
          <p:spPr bwMode="auto">
            <a:xfrm>
              <a:off x="3424" y="392"/>
              <a:ext cx="2041" cy="3628"/>
            </a:xfrm>
            <a:prstGeom prst="rect">
              <a:avLst/>
            </a:prstGeom>
            <a:gradFill rotWithShape="1">
              <a:gsLst>
                <a:gs pos="0">
                  <a:srgbClr val="B4DDFE"/>
                </a:gs>
                <a:gs pos="100000">
                  <a:srgbClr val="FFFFFF"/>
                </a:gs>
              </a:gsLst>
              <a:lin ang="0" scaled="1"/>
            </a:gradFill>
            <a:ln w="19050">
              <a:noFill/>
              <a:miter lim="800000"/>
              <a:headEnd/>
              <a:tailEnd type="none" w="sm" len="lg"/>
            </a:ln>
            <a:effectLst/>
          </p:spPr>
          <p:txBody>
            <a:bodyPr lIns="90000" tIns="46800" rIns="90000" bIns="46800" anchor="ctr">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Rectangle 4" descr="50%"/>
            <p:cNvSpPr>
              <a:spLocks noChangeArrowheads="1"/>
            </p:cNvSpPr>
            <p:nvPr/>
          </p:nvSpPr>
          <p:spPr bwMode="auto">
            <a:xfrm>
              <a:off x="4876" y="1026"/>
              <a:ext cx="288" cy="2223"/>
            </a:xfrm>
            <a:prstGeom prst="rect">
              <a:avLst/>
            </a:prstGeom>
            <a:pattFill prst="pct60">
              <a:fgClr>
                <a:srgbClr val="99CCFF"/>
              </a:fgClr>
              <a:bgClr>
                <a:srgbClr val="FFFFFF"/>
              </a:bgClr>
            </a:pattFill>
            <a:ln w="9525">
              <a:solidFill>
                <a:srgbClr val="0000CC"/>
              </a:solidFill>
              <a:miter lim="800000"/>
              <a:headEnd/>
              <a:tailEnd/>
            </a:ln>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Text Box 8"/>
            <p:cNvSpPr txBox="1">
              <a:spLocks noChangeArrowheads="1"/>
            </p:cNvSpPr>
            <p:nvPr/>
          </p:nvSpPr>
          <p:spPr bwMode="auto">
            <a:xfrm>
              <a:off x="3456" y="1933"/>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0000FF"/>
                  </a:solidFill>
                  <a:latin typeface="Times New Roman" pitchFamily="18" charset="0"/>
                  <a:ea typeface="宋体" charset="-122"/>
                </a:rPr>
                <a:t>l</a:t>
              </a:r>
            </a:p>
          </p:txBody>
        </p:sp>
        <p:sp>
          <p:nvSpPr>
            <p:cNvPr id="16" name="Oval 10"/>
            <p:cNvSpPr>
              <a:spLocks noChangeArrowheads="1"/>
            </p:cNvSpPr>
            <p:nvPr/>
          </p:nvSpPr>
          <p:spPr bwMode="auto">
            <a:xfrm>
              <a:off x="3642" y="638"/>
              <a:ext cx="1536" cy="714"/>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Oval 11"/>
            <p:cNvSpPr>
              <a:spLocks noChangeArrowheads="1"/>
            </p:cNvSpPr>
            <p:nvPr/>
          </p:nvSpPr>
          <p:spPr bwMode="auto">
            <a:xfrm>
              <a:off x="3642" y="2910"/>
              <a:ext cx="1536" cy="714"/>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8" name="Line 12"/>
            <p:cNvSpPr>
              <a:spLocks noChangeShapeType="1"/>
            </p:cNvSpPr>
            <p:nvPr/>
          </p:nvSpPr>
          <p:spPr bwMode="auto">
            <a:xfrm>
              <a:off x="3642" y="1003"/>
              <a:ext cx="0" cy="2272"/>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9" name="Line 13"/>
            <p:cNvSpPr>
              <a:spLocks noChangeShapeType="1"/>
            </p:cNvSpPr>
            <p:nvPr/>
          </p:nvSpPr>
          <p:spPr bwMode="auto">
            <a:xfrm flipH="1">
              <a:off x="5178" y="1010"/>
              <a:ext cx="1" cy="2262"/>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0" name="Oval 14"/>
            <p:cNvSpPr>
              <a:spLocks noChangeArrowheads="1"/>
            </p:cNvSpPr>
            <p:nvPr/>
          </p:nvSpPr>
          <p:spPr bwMode="auto">
            <a:xfrm>
              <a:off x="3930" y="833"/>
              <a:ext cx="960" cy="324"/>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Oval 15"/>
            <p:cNvSpPr>
              <a:spLocks noChangeArrowheads="1"/>
            </p:cNvSpPr>
            <p:nvPr/>
          </p:nvSpPr>
          <p:spPr bwMode="auto">
            <a:xfrm>
              <a:off x="3930" y="3105"/>
              <a:ext cx="960" cy="324"/>
            </a:xfrm>
            <a:prstGeom prst="ellips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Line 16"/>
            <p:cNvSpPr>
              <a:spLocks noChangeShapeType="1"/>
            </p:cNvSpPr>
            <p:nvPr/>
          </p:nvSpPr>
          <p:spPr bwMode="auto">
            <a:xfrm>
              <a:off x="3930" y="998"/>
              <a:ext cx="0" cy="2272"/>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Line 17"/>
            <p:cNvSpPr>
              <a:spLocks noChangeShapeType="1"/>
            </p:cNvSpPr>
            <p:nvPr/>
          </p:nvSpPr>
          <p:spPr bwMode="auto">
            <a:xfrm>
              <a:off x="4890" y="1011"/>
              <a:ext cx="0" cy="2272"/>
            </a:xfrm>
            <a:prstGeom prst="line">
              <a:avLst/>
            </a:prstGeom>
            <a:noFill/>
            <a:ln w="28575">
              <a:solidFill>
                <a:srgbClr val="993366"/>
              </a:solidFill>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4" name="Line 18"/>
            <p:cNvSpPr>
              <a:spLocks noChangeShapeType="1"/>
            </p:cNvSpPr>
            <p:nvPr/>
          </p:nvSpPr>
          <p:spPr bwMode="auto">
            <a:xfrm>
              <a:off x="4408" y="450"/>
              <a:ext cx="2" cy="3434"/>
            </a:xfrm>
            <a:prstGeom prst="line">
              <a:avLst/>
            </a:prstGeom>
            <a:noFill/>
            <a:ln w="12700">
              <a:solidFill>
                <a:srgbClr val="993366"/>
              </a:solidFill>
              <a:prstDash val="lgDashDot"/>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25" name="Group 47"/>
            <p:cNvGrpSpPr>
              <a:grpSpLocks/>
            </p:cNvGrpSpPr>
            <p:nvPr/>
          </p:nvGrpSpPr>
          <p:grpSpPr bwMode="auto">
            <a:xfrm>
              <a:off x="3833" y="1026"/>
              <a:ext cx="1511" cy="2223"/>
              <a:chOff x="1292" y="-471"/>
              <a:chExt cx="1511" cy="2223"/>
            </a:xfrm>
          </p:grpSpPr>
          <p:sp>
            <p:nvSpPr>
              <p:cNvPr id="28" name="Rectangle 20"/>
              <p:cNvSpPr>
                <a:spLocks noChangeArrowheads="1"/>
              </p:cNvSpPr>
              <p:nvPr/>
            </p:nvSpPr>
            <p:spPr bwMode="auto">
              <a:xfrm>
                <a:off x="2426" y="-471"/>
                <a:ext cx="91" cy="2223"/>
              </a:xfrm>
              <a:prstGeom prst="rect">
                <a:avLst/>
              </a:prstGeom>
              <a:solidFill>
                <a:srgbClr val="99CC00"/>
              </a:solidFill>
              <a:ln>
                <a:noFill/>
              </a:ln>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pPr algn="ctr"/>
                <a:endParaRPr kumimoji="1" lang="zh-CN" altLang="zh-CN">
                  <a:solidFill>
                    <a:srgbClr val="FFFF00"/>
                  </a:solidFill>
                  <a:latin typeface="幼圆" pitchFamily="49" charset="-122"/>
                  <a:ea typeface="幼圆" pitchFamily="49" charset="-122"/>
                  <a:sym typeface="Symbol" pitchFamily="18" charset="2"/>
                </a:endParaRPr>
              </a:p>
            </p:txBody>
          </p:sp>
          <p:sp>
            <p:nvSpPr>
              <p:cNvPr id="29" name="Oval 23"/>
              <p:cNvSpPr>
                <a:spLocks noChangeArrowheads="1"/>
              </p:cNvSpPr>
              <p:nvPr/>
            </p:nvSpPr>
            <p:spPr bwMode="auto">
              <a:xfrm>
                <a:off x="1292" y="588"/>
                <a:ext cx="1134" cy="453"/>
              </a:xfrm>
              <a:prstGeom prst="ellipse">
                <a:avLst/>
              </a:prstGeom>
              <a:noFill/>
              <a:ln w="19050">
                <a:solidFill>
                  <a:srgbClr val="008080"/>
                </a:solidFill>
                <a:prstDash val="dash"/>
                <a:round/>
                <a:headEnd/>
                <a:tailEnd/>
              </a:ln>
              <a:effectLst/>
            </p:spPr>
            <p:txBody>
              <a:bodyPr wrap="none" anchor="ct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0" name="Line 24"/>
              <p:cNvSpPr>
                <a:spLocks noChangeShapeType="1"/>
              </p:cNvSpPr>
              <p:nvPr/>
            </p:nvSpPr>
            <p:spPr bwMode="auto">
              <a:xfrm>
                <a:off x="1882" y="799"/>
                <a:ext cx="549"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1" name="Line 25"/>
              <p:cNvSpPr>
                <a:spLocks noChangeShapeType="1"/>
              </p:cNvSpPr>
              <p:nvPr/>
            </p:nvSpPr>
            <p:spPr bwMode="auto">
              <a:xfrm flipH="1">
                <a:off x="2512" y="790"/>
                <a:ext cx="18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2" name="Text Box 26"/>
              <p:cNvSpPr txBox="1">
                <a:spLocks noChangeArrowheads="1"/>
              </p:cNvSpPr>
              <p:nvPr/>
            </p:nvSpPr>
            <p:spPr bwMode="auto">
              <a:xfrm>
                <a:off x="2005" y="549"/>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FF0000"/>
                    </a:solidFill>
                    <a:latin typeface="Times New Roman" pitchFamily="18" charset="0"/>
                    <a:ea typeface="宋体" charset="-122"/>
                  </a:rPr>
                  <a:t>r</a:t>
                </a:r>
              </a:p>
            </p:txBody>
          </p:sp>
          <p:sp>
            <p:nvSpPr>
              <p:cNvPr id="33" name="Text Box 27"/>
              <p:cNvSpPr txBox="1">
                <a:spLocks noChangeArrowheads="1"/>
              </p:cNvSpPr>
              <p:nvPr/>
            </p:nvSpPr>
            <p:spPr bwMode="auto">
              <a:xfrm>
                <a:off x="2472" y="436"/>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a:solidFill>
                      <a:srgbClr val="FF0000"/>
                    </a:solidFill>
                    <a:latin typeface="Times New Roman" pitchFamily="18" charset="0"/>
                    <a:ea typeface="宋体" charset="-122"/>
                  </a:rPr>
                  <a:t>d</a:t>
                </a:r>
                <a:r>
                  <a:rPr lang="en-US" altLang="zh-CN" sz="2400" b="0" i="1">
                    <a:solidFill>
                      <a:srgbClr val="FF0000"/>
                    </a:solidFill>
                    <a:latin typeface="Times New Roman" pitchFamily="18" charset="0"/>
                    <a:ea typeface="宋体" charset="-122"/>
                  </a:rPr>
                  <a:t>r</a:t>
                </a:r>
              </a:p>
            </p:txBody>
          </p:sp>
        </p:grpSp>
        <p:sp>
          <p:nvSpPr>
            <p:cNvPr id="26" name="Text Box 28"/>
            <p:cNvSpPr txBox="1">
              <a:spLocks noChangeArrowheads="1"/>
            </p:cNvSpPr>
            <p:nvPr/>
          </p:nvSpPr>
          <p:spPr bwMode="auto">
            <a:xfrm>
              <a:off x="3515" y="2251"/>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402000"/>
                  </a:solidFill>
                  <a:latin typeface="Times New Roman" pitchFamily="18" charset="0"/>
                  <a:ea typeface="宋体" charset="-122"/>
                </a:rPr>
                <a:t> </a:t>
              </a:r>
            </a:p>
          </p:txBody>
        </p:sp>
        <p:sp>
          <p:nvSpPr>
            <p:cNvPr id="27" name="Text Box 8"/>
            <p:cNvSpPr txBox="1">
              <a:spLocks noChangeArrowheads="1"/>
            </p:cNvSpPr>
            <p:nvPr/>
          </p:nvSpPr>
          <p:spPr bwMode="auto">
            <a:xfrm>
              <a:off x="4831" y="3187"/>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lang="en-US" altLang="zh-CN" sz="2400" b="0" i="1">
                  <a:solidFill>
                    <a:srgbClr val="0000FF"/>
                  </a:solidFill>
                  <a:latin typeface="Times New Roman" pitchFamily="18" charset="0"/>
                  <a:ea typeface="宋体" charset="-122"/>
                </a:rPr>
                <a:t>R</a:t>
              </a:r>
              <a:r>
                <a:rPr lang="en-US" altLang="zh-CN" sz="2400" b="0" i="1" baseline="-25000">
                  <a:solidFill>
                    <a:srgbClr val="0000FF"/>
                  </a:solidFill>
                  <a:latin typeface="Times New Roman" pitchFamily="18" charset="0"/>
                  <a:ea typeface="宋体" charset="-122"/>
                </a:rPr>
                <a:t>1  </a:t>
              </a:r>
              <a:r>
                <a:rPr lang="en-US" altLang="zh-CN" sz="2400" b="0" i="1">
                  <a:solidFill>
                    <a:srgbClr val="0000FF"/>
                  </a:solidFill>
                  <a:latin typeface="Times New Roman" pitchFamily="18" charset="0"/>
                  <a:ea typeface="宋体" charset="-122"/>
                </a:rPr>
                <a:t> R</a:t>
              </a:r>
              <a:r>
                <a:rPr lang="en-US" altLang="zh-CN" sz="2400" b="0" i="1" baseline="-25000">
                  <a:solidFill>
                    <a:srgbClr val="0000FF"/>
                  </a:solidFill>
                  <a:latin typeface="Times New Roman" pitchFamily="18" charset="0"/>
                  <a:ea typeface="宋体" charset="-122"/>
                </a:rPr>
                <a:t>2</a:t>
              </a:r>
            </a:p>
          </p:txBody>
        </p:sp>
      </p:grpSp>
    </p:spTree>
    <p:extLst>
      <p:ext uri="{BB962C8B-B14F-4D97-AF65-F5344CB8AC3E}">
        <p14:creationId xmlns:p14="http://schemas.microsoft.com/office/powerpoint/2010/main" val="847299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up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Righ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8" presetClass="entr" presetSubtype="3"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up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B8DA64F2-C44D-403A-88B2-6F07E3FD5E91}" type="slidenum">
              <a:rPr lang="zh-CN" altLang="en-US">
                <a:solidFill>
                  <a:srgbClr val="FFFFCC">
                    <a:lumMod val="75000"/>
                  </a:srgbClr>
                </a:solidFill>
              </a:rPr>
              <a:pPr>
                <a:defRPr/>
              </a:pPr>
              <a:t>5</a:t>
            </a:fld>
            <a:endParaRPr lang="en-US" altLang="zh-CN">
              <a:solidFill>
                <a:srgbClr val="FFFFCC">
                  <a:lumMod val="75000"/>
                </a:srgbClr>
              </a:solidFill>
            </a:endParaRPr>
          </a:p>
        </p:txBody>
      </p:sp>
      <p:sp>
        <p:nvSpPr>
          <p:cNvPr id="1028" name="Rectangle 2"/>
          <p:cNvSpPr>
            <a:spLocks noChangeArrowheads="1"/>
          </p:cNvSpPr>
          <p:nvPr/>
        </p:nvSpPr>
        <p:spPr bwMode="auto">
          <a:xfrm>
            <a:off x="304800" y="6746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a:solidFill>
                  <a:srgbClr val="CC0000"/>
                </a:solidFill>
                <a:latin typeface="宋体" pitchFamily="2" charset="-122"/>
              </a:rPr>
              <a:t>一、电磁感应现象</a:t>
            </a:r>
            <a:r>
              <a:rPr kumimoji="1" lang="zh-CN" altLang="en-US">
                <a:solidFill>
                  <a:srgbClr val="000000"/>
                </a:solidFill>
              </a:rPr>
              <a:t> </a:t>
            </a:r>
          </a:p>
        </p:txBody>
      </p:sp>
      <p:sp>
        <p:nvSpPr>
          <p:cNvPr id="1029" name="Rectangle 4"/>
          <p:cNvSpPr>
            <a:spLocks noChangeArrowheads="1"/>
          </p:cNvSpPr>
          <p:nvPr/>
        </p:nvSpPr>
        <p:spPr bwMode="auto">
          <a:xfrm>
            <a:off x="533400" y="2222500"/>
            <a:ext cx="762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a:solidFill>
                  <a:srgbClr val="CC00CC"/>
                </a:solidFill>
              </a:rPr>
              <a:t>电磁感应现象</a:t>
            </a:r>
          </a:p>
        </p:txBody>
      </p:sp>
      <p:sp>
        <p:nvSpPr>
          <p:cNvPr id="1030" name="Rectangle 6"/>
          <p:cNvSpPr>
            <a:spLocks noChangeArrowheads="1"/>
          </p:cNvSpPr>
          <p:nvPr/>
        </p:nvSpPr>
        <p:spPr bwMode="auto">
          <a:xfrm>
            <a:off x="1219200" y="1219200"/>
            <a:ext cx="6934200" cy="5257800"/>
          </a:xfrm>
          <a:prstGeom prst="rect">
            <a:avLst/>
          </a:prstGeom>
          <a:noFill/>
          <a:ln w="19050">
            <a:solidFill>
              <a:srgbClr val="AB57FF"/>
            </a:solidFill>
            <a:miter lim="800000"/>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Tree>
    <p:controls>
      <mc:AlternateContent xmlns:mc="http://schemas.openxmlformats.org/markup-compatibility/2006">
        <mc:Choice xmlns:v="urn:schemas-microsoft-com:vml" Requires="v">
          <p:control spid="4118" name="ShockwaveFlash1" r:id="rId2" imgW="6780952" imgH="5106113"/>
        </mc:Choice>
        <mc:Fallback>
          <p:control name="ShockwaveFlash1" r:id="rId2" imgW="6780952" imgH="5106113">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6781800" cy="510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0398465"/>
      </p:ext>
    </p:extLst>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页脚占位符 3"/>
          <p:cNvSpPr>
            <a:spLocks noGrp="1"/>
          </p:cNvSpPr>
          <p:nvPr>
            <p:ph type="ftr" sz="quarter" idx="10"/>
          </p:nvPr>
        </p:nvSpPr>
        <p:spPr/>
        <p:txBody>
          <a:bodyPr/>
          <a:lstStyle/>
          <a:p>
            <a:pPr>
              <a:defRPr/>
            </a:pPr>
            <a:fld id="{E2962983-19EB-4BAE-9015-0445AD82280A}" type="slidenum">
              <a:rPr lang="zh-CN" altLang="en-US">
                <a:solidFill>
                  <a:srgbClr val="FFFFCC">
                    <a:lumMod val="75000"/>
                  </a:srgbClr>
                </a:solidFill>
              </a:rPr>
              <a:pPr>
                <a:defRPr/>
              </a:pPr>
              <a:t>50</a:t>
            </a:fld>
            <a:endParaRPr lang="en-US" altLang="zh-CN">
              <a:solidFill>
                <a:srgbClr val="FFFFCC">
                  <a:lumMod val="75000"/>
                </a:srgbClr>
              </a:solidFill>
            </a:endParaRPr>
          </a:p>
        </p:txBody>
      </p:sp>
      <p:sp>
        <p:nvSpPr>
          <p:cNvPr id="6147" name="Text Box 2"/>
          <p:cNvSpPr txBox="1">
            <a:spLocks noChangeArrowheads="1"/>
          </p:cNvSpPr>
          <p:nvPr/>
        </p:nvSpPr>
        <p:spPr bwMode="auto">
          <a:xfrm>
            <a:off x="316632" y="54868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CC0000"/>
                </a:solidFill>
              </a:rPr>
              <a:t>二、互感应</a:t>
            </a:r>
          </a:p>
        </p:txBody>
      </p:sp>
      <p:sp>
        <p:nvSpPr>
          <p:cNvPr id="51" name="Text Box 4"/>
          <p:cNvSpPr txBox="1">
            <a:spLocks noChangeArrowheads="1"/>
          </p:cNvSpPr>
          <p:nvPr/>
        </p:nvSpPr>
        <p:spPr bwMode="auto">
          <a:xfrm>
            <a:off x="611188" y="1196752"/>
            <a:ext cx="8281987" cy="1373187"/>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r>
              <a:rPr kumimoji="1" lang="en-US" altLang="zh-CN" sz="2800" dirty="0" smtClean="0">
                <a:solidFill>
                  <a:srgbClr val="000066"/>
                </a:solidFill>
                <a:latin typeface="宋体" charset="-122"/>
                <a:ea typeface="宋体" charset="-122"/>
              </a:rPr>
              <a:t>    </a:t>
            </a:r>
            <a:r>
              <a:rPr kumimoji="1" lang="zh-CN" altLang="en-US" sz="2700" dirty="0" smtClean="0">
                <a:solidFill>
                  <a:srgbClr val="000066"/>
                </a:solidFill>
                <a:latin typeface="华文楷体" panose="02010600040101010101" pitchFamily="2" charset="-122"/>
                <a:ea typeface="华文楷体" panose="02010600040101010101" pitchFamily="2" charset="-122"/>
              </a:rPr>
              <a:t>一个载流回路中电流变化，引起邻近另一回路中产生感生电动势的现象称为</a:t>
            </a:r>
            <a:r>
              <a:rPr kumimoji="1" lang="en-US" altLang="zh-CN" sz="2700" dirty="0" smtClean="0">
                <a:solidFill>
                  <a:srgbClr val="000066"/>
                </a:solidFill>
                <a:latin typeface="华文楷体" panose="02010600040101010101" pitchFamily="2" charset="-122"/>
                <a:ea typeface="华文楷体" panose="02010600040101010101" pitchFamily="2" charset="-122"/>
              </a:rPr>
              <a:t>“</a:t>
            </a:r>
            <a:r>
              <a:rPr kumimoji="1" lang="zh-CN" altLang="en-US" sz="2700" dirty="0" smtClean="0">
                <a:solidFill>
                  <a:srgbClr val="0000FF"/>
                </a:solidFill>
                <a:latin typeface="华文楷体" panose="02010600040101010101" pitchFamily="2" charset="-122"/>
                <a:ea typeface="华文楷体" panose="02010600040101010101" pitchFamily="2" charset="-122"/>
              </a:rPr>
              <a:t>互感现象</a:t>
            </a:r>
            <a:r>
              <a:rPr kumimoji="1" lang="en-US" altLang="zh-CN" sz="2700" dirty="0" smtClean="0">
                <a:solidFill>
                  <a:srgbClr val="000066"/>
                </a:solidFill>
                <a:latin typeface="华文楷体" panose="02010600040101010101" pitchFamily="2" charset="-122"/>
                <a:ea typeface="华文楷体" panose="02010600040101010101" pitchFamily="2" charset="-122"/>
              </a:rPr>
              <a:t>”，</a:t>
            </a:r>
            <a:r>
              <a:rPr kumimoji="1" lang="zh-CN" altLang="en-US" sz="2700" dirty="0" smtClean="0">
                <a:solidFill>
                  <a:srgbClr val="000066"/>
                </a:solidFill>
                <a:latin typeface="华文楷体" panose="02010600040101010101" pitchFamily="2" charset="-122"/>
                <a:ea typeface="华文楷体" panose="02010600040101010101" pitchFamily="2" charset="-122"/>
              </a:rPr>
              <a:t>所产生的电动势称为</a:t>
            </a:r>
            <a:r>
              <a:rPr kumimoji="1" lang="en-US" altLang="zh-CN" sz="2700" dirty="0" smtClean="0">
                <a:solidFill>
                  <a:srgbClr val="000066"/>
                </a:solidFill>
                <a:latin typeface="华文楷体" panose="02010600040101010101" pitchFamily="2" charset="-122"/>
                <a:ea typeface="华文楷体" panose="02010600040101010101" pitchFamily="2" charset="-122"/>
              </a:rPr>
              <a:t>“</a:t>
            </a:r>
            <a:r>
              <a:rPr kumimoji="1" lang="zh-CN" altLang="en-US" sz="2700" dirty="0" smtClean="0">
                <a:solidFill>
                  <a:srgbClr val="0000FF"/>
                </a:solidFill>
                <a:latin typeface="华文楷体" panose="02010600040101010101" pitchFamily="2" charset="-122"/>
                <a:ea typeface="华文楷体" panose="02010600040101010101" pitchFamily="2" charset="-122"/>
              </a:rPr>
              <a:t>互感电动势</a:t>
            </a:r>
            <a:r>
              <a:rPr kumimoji="1" lang="en-US" altLang="zh-CN" sz="2700" dirty="0" smtClean="0">
                <a:solidFill>
                  <a:srgbClr val="000066"/>
                </a:solidFill>
                <a:latin typeface="华文楷体" panose="02010600040101010101" pitchFamily="2" charset="-122"/>
                <a:ea typeface="华文楷体" panose="02010600040101010101" pitchFamily="2" charset="-122"/>
              </a:rPr>
              <a:t>”</a:t>
            </a:r>
            <a:r>
              <a:rPr kumimoji="1" lang="zh-CN" altLang="en-US" sz="2700" dirty="0" smtClean="0">
                <a:solidFill>
                  <a:srgbClr val="000066"/>
                </a:solidFill>
                <a:latin typeface="华文楷体" panose="02010600040101010101" pitchFamily="2" charset="-122"/>
                <a:ea typeface="华文楷体" panose="02010600040101010101" pitchFamily="2" charset="-122"/>
              </a:rPr>
              <a:t>。</a:t>
            </a:r>
            <a:endParaRPr kumimoji="1" lang="zh-CN" altLang="en-US" sz="2700" dirty="0" smtClean="0">
              <a:solidFill>
                <a:srgbClr val="FF0000"/>
              </a:solidFill>
              <a:latin typeface="华文楷体" panose="02010600040101010101" pitchFamily="2" charset="-122"/>
              <a:ea typeface="华文楷体" panose="02010600040101010101" pitchFamily="2" charset="-122"/>
            </a:endParaRPr>
          </a:p>
        </p:txBody>
      </p:sp>
      <p:grpSp>
        <p:nvGrpSpPr>
          <p:cNvPr id="52" name="Group 91"/>
          <p:cNvGrpSpPr>
            <a:grpSpLocks/>
          </p:cNvGrpSpPr>
          <p:nvPr/>
        </p:nvGrpSpPr>
        <p:grpSpPr bwMode="auto">
          <a:xfrm>
            <a:off x="323528" y="2852738"/>
            <a:ext cx="4587875" cy="3144837"/>
            <a:chOff x="1338" y="1797"/>
            <a:chExt cx="2890" cy="1981"/>
          </a:xfrm>
        </p:grpSpPr>
        <p:sp>
          <p:nvSpPr>
            <p:cNvPr id="53" name="Arc 11"/>
            <p:cNvSpPr>
              <a:spLocks/>
            </p:cNvSpPr>
            <p:nvPr/>
          </p:nvSpPr>
          <p:spPr bwMode="auto">
            <a:xfrm flipH="1" flipV="1">
              <a:off x="1382" y="1944"/>
              <a:ext cx="2846" cy="768"/>
            </a:xfrm>
            <a:custGeom>
              <a:avLst/>
              <a:gdLst>
                <a:gd name="T0" fmla="*/ 0 w 23157"/>
                <a:gd name="T1" fmla="*/ 2 h 21600"/>
                <a:gd name="T2" fmla="*/ 2846 w 23157"/>
                <a:gd name="T3" fmla="*/ 705 h 21600"/>
                <a:gd name="T4" fmla="*/ 200 w 23157"/>
                <a:gd name="T5" fmla="*/ 768 h 21600"/>
                <a:gd name="T6" fmla="*/ 0 60000 65536"/>
                <a:gd name="T7" fmla="*/ 0 60000 65536"/>
                <a:gd name="T8" fmla="*/ 0 60000 65536"/>
                <a:gd name="T9" fmla="*/ 0 w 23157"/>
                <a:gd name="T10" fmla="*/ 0 h 21600"/>
                <a:gd name="T11" fmla="*/ 23157 w 23157"/>
                <a:gd name="T12" fmla="*/ 21600 h 21600"/>
              </a:gdLst>
              <a:ahLst/>
              <a:cxnLst>
                <a:cxn ang="T6">
                  <a:pos x="T0" y="T1"/>
                </a:cxn>
                <a:cxn ang="T7">
                  <a:pos x="T2" y="T3"/>
                </a:cxn>
                <a:cxn ang="T8">
                  <a:pos x="T4" y="T5"/>
                </a:cxn>
              </a:cxnLst>
              <a:rect l="T9" t="T10" r="T11" b="T12"/>
              <a:pathLst>
                <a:path w="23157" h="21600" fill="none" extrusionOk="0">
                  <a:moveTo>
                    <a:pt x="-1" y="61"/>
                  </a:moveTo>
                  <a:cubicBezTo>
                    <a:pt x="542" y="20"/>
                    <a:pt x="1086" y="-1"/>
                    <a:pt x="1630" y="0"/>
                  </a:cubicBezTo>
                  <a:cubicBezTo>
                    <a:pt x="12871" y="0"/>
                    <a:pt x="22233" y="8622"/>
                    <a:pt x="23157" y="19825"/>
                  </a:cubicBezTo>
                </a:path>
                <a:path w="23157" h="21600" stroke="0" extrusionOk="0">
                  <a:moveTo>
                    <a:pt x="-1" y="61"/>
                  </a:moveTo>
                  <a:cubicBezTo>
                    <a:pt x="542" y="20"/>
                    <a:pt x="1086" y="-1"/>
                    <a:pt x="1630" y="0"/>
                  </a:cubicBezTo>
                  <a:cubicBezTo>
                    <a:pt x="12871" y="0"/>
                    <a:pt x="22233" y="8622"/>
                    <a:pt x="23157" y="19825"/>
                  </a:cubicBezTo>
                  <a:lnTo>
                    <a:pt x="1630" y="21600"/>
                  </a:lnTo>
                  <a:close/>
                </a:path>
              </a:pathLst>
            </a:custGeom>
            <a:noFill/>
            <a:ln w="19050">
              <a:solidFill>
                <a:srgbClr val="FF0000"/>
              </a:solidFill>
              <a:round/>
              <a:headEnd/>
              <a:tailEnd type="triangle" w="sm" len="lg"/>
            </a:ln>
            <a:extLst>
              <a:ext uri="{909E8E84-426E-40DD-AFC4-6F175D3DCCD1}">
                <a14:hiddenFill xmlns:a14="http://schemas.microsoft.com/office/drawing/2010/main">
                  <a:solidFill>
                    <a:srgbClr val="FFFFFF"/>
                  </a:solidFill>
                </a14:hiddenFill>
              </a:ext>
            </a:ex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4" name="Line 12"/>
            <p:cNvSpPr>
              <a:spLocks noChangeShapeType="1"/>
            </p:cNvSpPr>
            <p:nvPr/>
          </p:nvSpPr>
          <p:spPr bwMode="auto">
            <a:xfrm flipH="1">
              <a:off x="1338" y="2802"/>
              <a:ext cx="2881" cy="6"/>
            </a:xfrm>
            <a:prstGeom prst="line">
              <a:avLst/>
            </a:prstGeom>
            <a:noFill/>
            <a:ln w="19050">
              <a:solidFill>
                <a:srgbClr val="FF0000"/>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5" name="Rectangle 13"/>
            <p:cNvSpPr>
              <a:spLocks noChangeArrowheads="1"/>
            </p:cNvSpPr>
            <p:nvPr/>
          </p:nvSpPr>
          <p:spPr bwMode="auto">
            <a:xfrm>
              <a:off x="3116" y="2740"/>
              <a:ext cx="91"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6" name="Arc 14"/>
            <p:cNvSpPr>
              <a:spLocks/>
            </p:cNvSpPr>
            <p:nvPr/>
          </p:nvSpPr>
          <p:spPr bwMode="auto">
            <a:xfrm flipH="1">
              <a:off x="1349" y="2904"/>
              <a:ext cx="2869" cy="768"/>
            </a:xfrm>
            <a:custGeom>
              <a:avLst/>
              <a:gdLst>
                <a:gd name="G0" fmla="+- 1482 0 0"/>
                <a:gd name="G1" fmla="+- 21600 0 0"/>
                <a:gd name="G2" fmla="+- 21600 0 0"/>
                <a:gd name="T0" fmla="*/ 0 w 22209"/>
                <a:gd name="T1" fmla="*/ 51 h 21600"/>
                <a:gd name="T2" fmla="*/ 22209 w 22209"/>
                <a:gd name="T3" fmla="*/ 15521 h 21600"/>
                <a:gd name="T4" fmla="*/ 1482 w 22209"/>
                <a:gd name="T5" fmla="*/ 21600 h 21600"/>
              </a:gdLst>
              <a:ahLst/>
              <a:cxnLst>
                <a:cxn ang="0">
                  <a:pos x="T0" y="T1"/>
                </a:cxn>
                <a:cxn ang="0">
                  <a:pos x="T2" y="T3"/>
                </a:cxn>
                <a:cxn ang="0">
                  <a:pos x="T4" y="T5"/>
                </a:cxn>
              </a:cxnLst>
              <a:rect l="0" t="0" r="r" b="b"/>
              <a:pathLst>
                <a:path w="22209" h="21600" fill="none" extrusionOk="0">
                  <a:moveTo>
                    <a:pt x="-1" y="50"/>
                  </a:moveTo>
                  <a:cubicBezTo>
                    <a:pt x="493" y="16"/>
                    <a:pt x="987" y="-1"/>
                    <a:pt x="1482" y="0"/>
                  </a:cubicBezTo>
                  <a:cubicBezTo>
                    <a:pt x="11070" y="0"/>
                    <a:pt x="19510" y="6320"/>
                    <a:pt x="22208" y="15521"/>
                  </a:cubicBezTo>
                </a:path>
                <a:path w="22209" h="21600" stroke="0" extrusionOk="0">
                  <a:moveTo>
                    <a:pt x="-1" y="50"/>
                  </a:moveTo>
                  <a:cubicBezTo>
                    <a:pt x="493" y="16"/>
                    <a:pt x="987" y="-1"/>
                    <a:pt x="1482" y="0"/>
                  </a:cubicBezTo>
                  <a:cubicBezTo>
                    <a:pt x="11070" y="0"/>
                    <a:pt x="19510" y="6320"/>
                    <a:pt x="22208" y="15521"/>
                  </a:cubicBezTo>
                  <a:lnTo>
                    <a:pt x="1482" y="21600"/>
                  </a:lnTo>
                  <a:close/>
                </a:path>
              </a:pathLst>
            </a:custGeom>
            <a:noFill/>
            <a:ln w="19050">
              <a:solidFill>
                <a:srgbClr val="FF0000"/>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7" name="Arc 15"/>
            <p:cNvSpPr>
              <a:spLocks/>
            </p:cNvSpPr>
            <p:nvPr/>
          </p:nvSpPr>
          <p:spPr bwMode="auto">
            <a:xfrm>
              <a:off x="1482" y="2859"/>
              <a:ext cx="2500" cy="864"/>
            </a:xfrm>
            <a:custGeom>
              <a:avLst/>
              <a:gdLst>
                <a:gd name="G0" fmla="+- 1333 0 0"/>
                <a:gd name="G1" fmla="+- 21600 0 0"/>
                <a:gd name="G2" fmla="+- 21600 0 0"/>
                <a:gd name="T0" fmla="*/ 0 w 22348"/>
                <a:gd name="T1" fmla="*/ 41 h 21600"/>
                <a:gd name="T2" fmla="*/ 22348 w 22348"/>
                <a:gd name="T3" fmla="*/ 16608 h 21600"/>
                <a:gd name="T4" fmla="*/ 1333 w 22348"/>
                <a:gd name="T5" fmla="*/ 21600 h 21600"/>
              </a:gdLst>
              <a:ahLst/>
              <a:cxnLst>
                <a:cxn ang="0">
                  <a:pos x="T0" y="T1"/>
                </a:cxn>
                <a:cxn ang="0">
                  <a:pos x="T2" y="T3"/>
                </a:cxn>
                <a:cxn ang="0">
                  <a:pos x="T4" y="T5"/>
                </a:cxn>
              </a:cxnLst>
              <a:rect l="0" t="0" r="r" b="b"/>
              <a:pathLst>
                <a:path w="22348" h="21600" fill="none" extrusionOk="0">
                  <a:moveTo>
                    <a:pt x="0" y="41"/>
                  </a:moveTo>
                  <a:cubicBezTo>
                    <a:pt x="443" y="13"/>
                    <a:pt x="888" y="-1"/>
                    <a:pt x="1333" y="0"/>
                  </a:cubicBezTo>
                  <a:cubicBezTo>
                    <a:pt x="11339" y="0"/>
                    <a:pt x="20035" y="6872"/>
                    <a:pt x="22348" y="16607"/>
                  </a:cubicBezTo>
                </a:path>
                <a:path w="22348" h="21600" stroke="0" extrusionOk="0">
                  <a:moveTo>
                    <a:pt x="0" y="41"/>
                  </a:moveTo>
                  <a:cubicBezTo>
                    <a:pt x="443" y="13"/>
                    <a:pt x="888" y="-1"/>
                    <a:pt x="1333" y="0"/>
                  </a:cubicBezTo>
                  <a:cubicBezTo>
                    <a:pt x="11339" y="0"/>
                    <a:pt x="20035" y="6872"/>
                    <a:pt x="22348" y="16607"/>
                  </a:cubicBezTo>
                  <a:lnTo>
                    <a:pt x="1333" y="21600"/>
                  </a:lnTo>
                  <a:close/>
                </a:path>
              </a:pathLst>
            </a:custGeom>
            <a:noFill/>
            <a:ln w="19050">
              <a:solidFill>
                <a:srgbClr val="008080"/>
              </a:solidFill>
              <a:prstDash val="dash"/>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8" name="Line 16"/>
            <p:cNvSpPr>
              <a:spLocks noChangeShapeType="1"/>
            </p:cNvSpPr>
            <p:nvPr/>
          </p:nvSpPr>
          <p:spPr bwMode="auto">
            <a:xfrm>
              <a:off x="1462" y="2764"/>
              <a:ext cx="1996" cy="0"/>
            </a:xfrm>
            <a:prstGeom prst="line">
              <a:avLst/>
            </a:prstGeom>
            <a:noFill/>
            <a:ln w="19050">
              <a:solidFill>
                <a:srgbClr val="008080"/>
              </a:solidFill>
              <a:prstDash val="dash"/>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9" name="Arc 17"/>
            <p:cNvSpPr>
              <a:spLocks/>
            </p:cNvSpPr>
            <p:nvPr/>
          </p:nvSpPr>
          <p:spPr bwMode="auto">
            <a:xfrm flipV="1">
              <a:off x="1482" y="1804"/>
              <a:ext cx="2423" cy="864"/>
            </a:xfrm>
            <a:custGeom>
              <a:avLst/>
              <a:gdLst>
                <a:gd name="T0" fmla="*/ 0 w 22812"/>
                <a:gd name="T1" fmla="*/ 2 h 21600"/>
                <a:gd name="T2" fmla="*/ 2423 w 22812"/>
                <a:gd name="T3" fmla="*/ 773 h 21600"/>
                <a:gd name="T4" fmla="*/ 142 w 22812"/>
                <a:gd name="T5" fmla="*/ 864 h 21600"/>
                <a:gd name="T6" fmla="*/ 0 60000 65536"/>
                <a:gd name="T7" fmla="*/ 0 60000 65536"/>
                <a:gd name="T8" fmla="*/ 0 60000 65536"/>
                <a:gd name="T9" fmla="*/ 0 w 22812"/>
                <a:gd name="T10" fmla="*/ 0 h 21600"/>
                <a:gd name="T11" fmla="*/ 22812 w 22812"/>
                <a:gd name="T12" fmla="*/ 21600 h 21600"/>
              </a:gdLst>
              <a:ahLst/>
              <a:cxnLst>
                <a:cxn ang="T6">
                  <a:pos x="T0" y="T1"/>
                </a:cxn>
                <a:cxn ang="T7">
                  <a:pos x="T2" y="T3"/>
                </a:cxn>
                <a:cxn ang="T8">
                  <a:pos x="T4" y="T5"/>
                </a:cxn>
              </a:cxnLst>
              <a:rect l="T9" t="T10" r="T11" b="T12"/>
              <a:pathLst>
                <a:path w="22812" h="21600" fill="none" extrusionOk="0">
                  <a:moveTo>
                    <a:pt x="0" y="41"/>
                  </a:moveTo>
                  <a:cubicBezTo>
                    <a:pt x="443" y="13"/>
                    <a:pt x="888" y="-1"/>
                    <a:pt x="1333" y="0"/>
                  </a:cubicBezTo>
                  <a:cubicBezTo>
                    <a:pt x="12380" y="0"/>
                    <a:pt x="21646" y="8335"/>
                    <a:pt x="22812" y="19320"/>
                  </a:cubicBezTo>
                </a:path>
                <a:path w="22812" h="21600" stroke="0" extrusionOk="0">
                  <a:moveTo>
                    <a:pt x="0" y="41"/>
                  </a:moveTo>
                  <a:cubicBezTo>
                    <a:pt x="443" y="13"/>
                    <a:pt x="888" y="-1"/>
                    <a:pt x="1333" y="0"/>
                  </a:cubicBezTo>
                  <a:cubicBezTo>
                    <a:pt x="12380" y="0"/>
                    <a:pt x="21646" y="8335"/>
                    <a:pt x="22812" y="19320"/>
                  </a:cubicBezTo>
                  <a:lnTo>
                    <a:pt x="1333" y="21600"/>
                  </a:lnTo>
                  <a:close/>
                </a:path>
              </a:pathLst>
            </a:custGeom>
            <a:noFill/>
            <a:ln w="19050">
              <a:solidFill>
                <a:srgbClr val="008080"/>
              </a:solidFill>
              <a:prstDash val="dash"/>
              <a:round/>
              <a:headEnd/>
              <a:tailEnd type="triangle" w="sm" len="lg"/>
            </a:ln>
            <a:extLst>
              <a:ext uri="{909E8E84-426E-40DD-AFC4-6F175D3DCCD1}">
                <a14:hiddenFill xmlns:a14="http://schemas.microsoft.com/office/drawing/2010/main">
                  <a:solidFill>
                    <a:srgbClr val="FFFFFF"/>
                  </a:solidFill>
                </a14:hiddenFill>
              </a:ext>
            </a:ex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0" name="Rectangle 18"/>
            <p:cNvSpPr>
              <a:spLocks noChangeArrowheads="1"/>
            </p:cNvSpPr>
            <p:nvPr/>
          </p:nvSpPr>
          <p:spPr bwMode="auto">
            <a:xfrm rot="20182516" flipH="1">
              <a:off x="3144" y="2993"/>
              <a:ext cx="90"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1" name="Rectangle 19"/>
            <p:cNvSpPr>
              <a:spLocks noChangeArrowheads="1"/>
            </p:cNvSpPr>
            <p:nvPr/>
          </p:nvSpPr>
          <p:spPr bwMode="auto">
            <a:xfrm rot="21178205" flipH="1">
              <a:off x="3119" y="2843"/>
              <a:ext cx="90"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2" name="Rectangle 20"/>
            <p:cNvSpPr>
              <a:spLocks noChangeArrowheads="1"/>
            </p:cNvSpPr>
            <p:nvPr/>
          </p:nvSpPr>
          <p:spPr bwMode="auto">
            <a:xfrm rot="421795">
              <a:off x="3113" y="2653"/>
              <a:ext cx="90"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3" name="Rectangle 21"/>
            <p:cNvSpPr>
              <a:spLocks noChangeArrowheads="1"/>
            </p:cNvSpPr>
            <p:nvPr/>
          </p:nvSpPr>
          <p:spPr bwMode="auto">
            <a:xfrm rot="1417484">
              <a:off x="3159" y="2341"/>
              <a:ext cx="90"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4" name="Oval 22"/>
            <p:cNvSpPr>
              <a:spLocks noChangeArrowheads="1"/>
            </p:cNvSpPr>
            <p:nvPr/>
          </p:nvSpPr>
          <p:spPr bwMode="auto">
            <a:xfrm>
              <a:off x="3114" y="2052"/>
              <a:ext cx="672" cy="1440"/>
            </a:xfrm>
            <a:prstGeom prst="ellipse">
              <a:avLst/>
            </a:prstGeom>
            <a:noFill/>
            <a:ln w="19050">
              <a:solidFill>
                <a:srgbClr val="FF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5" name="Oval 23"/>
            <p:cNvSpPr>
              <a:spLocks noChangeArrowheads="1"/>
            </p:cNvSpPr>
            <p:nvPr/>
          </p:nvSpPr>
          <p:spPr bwMode="auto">
            <a:xfrm>
              <a:off x="3162" y="2052"/>
              <a:ext cx="672" cy="1440"/>
            </a:xfrm>
            <a:prstGeom prst="ellipse">
              <a:avLst/>
            </a:prstGeom>
            <a:noFill/>
            <a:ln w="19050">
              <a:solidFill>
                <a:srgbClr val="FF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6" name="Oval 24"/>
            <p:cNvSpPr>
              <a:spLocks noChangeArrowheads="1"/>
            </p:cNvSpPr>
            <p:nvPr/>
          </p:nvSpPr>
          <p:spPr bwMode="auto">
            <a:xfrm>
              <a:off x="3210" y="2052"/>
              <a:ext cx="672" cy="1440"/>
            </a:xfrm>
            <a:prstGeom prst="ellipse">
              <a:avLst/>
            </a:prstGeom>
            <a:noFill/>
            <a:ln w="19050">
              <a:solidFill>
                <a:srgbClr val="FF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7" name="Rectangle 25"/>
            <p:cNvSpPr>
              <a:spLocks noChangeArrowheads="1"/>
            </p:cNvSpPr>
            <p:nvPr/>
          </p:nvSpPr>
          <p:spPr bwMode="auto">
            <a:xfrm>
              <a:off x="2045" y="1797"/>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008080"/>
                  </a:solidFill>
                  <a:effectLst/>
                  <a:uLnTx/>
                  <a:uFillTx/>
                  <a:ea typeface="幼圆" pitchFamily="49" charset="-122"/>
                </a:rPr>
                <a:t>1</a:t>
              </a:r>
            </a:p>
          </p:txBody>
        </p:sp>
        <p:sp>
          <p:nvSpPr>
            <p:cNvPr id="68" name="Rectangle 26"/>
            <p:cNvSpPr>
              <a:spLocks noChangeArrowheads="1"/>
            </p:cNvSpPr>
            <p:nvPr/>
          </p:nvSpPr>
          <p:spPr bwMode="auto">
            <a:xfrm>
              <a:off x="3418" y="182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幼圆" pitchFamily="49" charset="-122"/>
                </a:rPr>
                <a:t>2</a:t>
              </a:r>
            </a:p>
          </p:txBody>
        </p:sp>
        <p:sp>
          <p:nvSpPr>
            <p:cNvPr id="69" name="Rectangle 27"/>
            <p:cNvSpPr>
              <a:spLocks noChangeArrowheads="1"/>
            </p:cNvSpPr>
            <p:nvPr/>
          </p:nvSpPr>
          <p:spPr bwMode="auto">
            <a:xfrm rot="21178205" flipH="1">
              <a:off x="1772" y="2757"/>
              <a:ext cx="191"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0" name="Rectangle 28"/>
            <p:cNvSpPr>
              <a:spLocks noChangeArrowheads="1"/>
            </p:cNvSpPr>
            <p:nvPr/>
          </p:nvSpPr>
          <p:spPr bwMode="auto">
            <a:xfrm rot="421795">
              <a:off x="1772" y="2628"/>
              <a:ext cx="188" cy="153"/>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1" name="Rectangle 29"/>
            <p:cNvSpPr>
              <a:spLocks noChangeArrowheads="1"/>
            </p:cNvSpPr>
            <p:nvPr/>
          </p:nvSpPr>
          <p:spPr bwMode="auto">
            <a:xfrm rot="20182516" flipH="1">
              <a:off x="1827" y="3102"/>
              <a:ext cx="190"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2" name="Rectangle 30"/>
            <p:cNvSpPr>
              <a:spLocks noChangeArrowheads="1"/>
            </p:cNvSpPr>
            <p:nvPr/>
          </p:nvSpPr>
          <p:spPr bwMode="auto">
            <a:xfrm rot="1417484">
              <a:off x="1820" y="2330"/>
              <a:ext cx="194" cy="136"/>
            </a:xfrm>
            <a:prstGeom prst="rect">
              <a:avLst/>
            </a:prstGeom>
            <a:solidFill>
              <a:srgbClr val="E1F4FF"/>
            </a:solidFill>
            <a:ln>
              <a:noFill/>
            </a:ln>
            <a:extLst>
              <a:ext uri="{91240B29-F687-4F45-9708-019B960494DF}">
                <a14:hiddenLine xmlns:a14="http://schemas.microsoft.com/office/drawing/2010/main" w="19050">
                  <a:solidFill>
                    <a:srgbClr val="000000"/>
                  </a:solidFill>
                  <a:miter lim="800000"/>
                  <a:headEnd/>
                  <a:tailEnd type="none" w="sm" len="lg"/>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3" name="Oval 31"/>
            <p:cNvSpPr>
              <a:spLocks noChangeArrowheads="1"/>
            </p:cNvSpPr>
            <p:nvPr/>
          </p:nvSpPr>
          <p:spPr bwMode="auto">
            <a:xfrm>
              <a:off x="1770" y="2052"/>
              <a:ext cx="672" cy="1440"/>
            </a:xfrm>
            <a:prstGeom prst="ellipse">
              <a:avLst/>
            </a:prstGeom>
            <a:noFill/>
            <a:ln w="19050">
              <a:solidFill>
                <a:srgbClr val="0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4" name="Oval 32"/>
            <p:cNvSpPr>
              <a:spLocks noChangeArrowheads="1"/>
            </p:cNvSpPr>
            <p:nvPr/>
          </p:nvSpPr>
          <p:spPr bwMode="auto">
            <a:xfrm>
              <a:off x="1819" y="2051"/>
              <a:ext cx="672" cy="1440"/>
            </a:xfrm>
            <a:prstGeom prst="ellipse">
              <a:avLst/>
            </a:prstGeom>
            <a:noFill/>
            <a:ln w="19050">
              <a:solidFill>
                <a:srgbClr val="0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5" name="Line 33"/>
            <p:cNvSpPr>
              <a:spLocks noChangeShapeType="1"/>
            </p:cNvSpPr>
            <p:nvPr/>
          </p:nvSpPr>
          <p:spPr bwMode="auto">
            <a:xfrm flipV="1">
              <a:off x="2489" y="2748"/>
              <a:ext cx="0" cy="91"/>
            </a:xfrm>
            <a:prstGeom prst="line">
              <a:avLst/>
            </a:prstGeom>
            <a:noFill/>
            <a:ln w="19050">
              <a:solidFill>
                <a:srgbClr val="00808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6" name="Line 34"/>
            <p:cNvSpPr>
              <a:spLocks noChangeShapeType="1"/>
            </p:cNvSpPr>
            <p:nvPr/>
          </p:nvSpPr>
          <p:spPr bwMode="auto">
            <a:xfrm flipV="1">
              <a:off x="2438" y="2748"/>
              <a:ext cx="0" cy="91"/>
            </a:xfrm>
            <a:prstGeom prst="line">
              <a:avLst/>
            </a:prstGeom>
            <a:noFill/>
            <a:ln w="19050">
              <a:solidFill>
                <a:srgbClr val="00808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77" name="Group 35"/>
            <p:cNvGrpSpPr>
              <a:grpSpLocks/>
            </p:cNvGrpSpPr>
            <p:nvPr/>
          </p:nvGrpSpPr>
          <p:grpSpPr bwMode="auto">
            <a:xfrm>
              <a:off x="1866" y="2052"/>
              <a:ext cx="672" cy="1440"/>
              <a:chOff x="1878" y="2128"/>
              <a:chExt cx="672" cy="1440"/>
            </a:xfrm>
          </p:grpSpPr>
          <p:sp>
            <p:nvSpPr>
              <p:cNvPr id="92" name="Oval 36"/>
              <p:cNvSpPr>
                <a:spLocks noChangeArrowheads="1"/>
              </p:cNvSpPr>
              <p:nvPr/>
            </p:nvSpPr>
            <p:spPr bwMode="auto">
              <a:xfrm>
                <a:off x="1878" y="2128"/>
                <a:ext cx="672" cy="1440"/>
              </a:xfrm>
              <a:prstGeom prst="ellipse">
                <a:avLst/>
              </a:prstGeom>
              <a:noFill/>
              <a:ln w="19050">
                <a:solidFill>
                  <a:srgbClr val="0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3" name="Line 37"/>
              <p:cNvSpPr>
                <a:spLocks noChangeShapeType="1"/>
              </p:cNvSpPr>
              <p:nvPr/>
            </p:nvSpPr>
            <p:spPr bwMode="auto">
              <a:xfrm flipV="1">
                <a:off x="2549" y="2827"/>
                <a:ext cx="0" cy="91"/>
              </a:xfrm>
              <a:prstGeom prst="line">
                <a:avLst/>
              </a:prstGeom>
              <a:noFill/>
              <a:ln w="19050">
                <a:solidFill>
                  <a:srgbClr val="00808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78" name="Line 38"/>
            <p:cNvSpPr>
              <a:spLocks noChangeShapeType="1"/>
            </p:cNvSpPr>
            <p:nvPr/>
          </p:nvSpPr>
          <p:spPr bwMode="auto">
            <a:xfrm>
              <a:off x="3834" y="2727"/>
              <a:ext cx="0" cy="91"/>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9" name="Line 39"/>
            <p:cNvSpPr>
              <a:spLocks noChangeShapeType="1"/>
            </p:cNvSpPr>
            <p:nvPr/>
          </p:nvSpPr>
          <p:spPr bwMode="auto">
            <a:xfrm>
              <a:off x="3783" y="2727"/>
              <a:ext cx="0" cy="91"/>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0" name="Line 40"/>
            <p:cNvSpPr>
              <a:spLocks noChangeShapeType="1"/>
            </p:cNvSpPr>
            <p:nvPr/>
          </p:nvSpPr>
          <p:spPr bwMode="auto">
            <a:xfrm>
              <a:off x="3882" y="2730"/>
              <a:ext cx="0" cy="91"/>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81" name="Group 41"/>
            <p:cNvGrpSpPr>
              <a:grpSpLocks/>
            </p:cNvGrpSpPr>
            <p:nvPr/>
          </p:nvGrpSpPr>
          <p:grpSpPr bwMode="auto">
            <a:xfrm>
              <a:off x="1915" y="2051"/>
              <a:ext cx="672" cy="1440"/>
              <a:chOff x="1878" y="2128"/>
              <a:chExt cx="672" cy="1440"/>
            </a:xfrm>
          </p:grpSpPr>
          <p:sp>
            <p:nvSpPr>
              <p:cNvPr id="90" name="Oval 42"/>
              <p:cNvSpPr>
                <a:spLocks noChangeArrowheads="1"/>
              </p:cNvSpPr>
              <p:nvPr/>
            </p:nvSpPr>
            <p:spPr bwMode="auto">
              <a:xfrm>
                <a:off x="1878" y="2128"/>
                <a:ext cx="672" cy="1440"/>
              </a:xfrm>
              <a:prstGeom prst="ellipse">
                <a:avLst/>
              </a:prstGeom>
              <a:noFill/>
              <a:ln w="19050">
                <a:solidFill>
                  <a:srgbClr val="0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1" name="Line 43"/>
              <p:cNvSpPr>
                <a:spLocks noChangeShapeType="1"/>
              </p:cNvSpPr>
              <p:nvPr/>
            </p:nvSpPr>
            <p:spPr bwMode="auto">
              <a:xfrm flipV="1">
                <a:off x="2549" y="2827"/>
                <a:ext cx="0" cy="91"/>
              </a:xfrm>
              <a:prstGeom prst="line">
                <a:avLst/>
              </a:prstGeom>
              <a:noFill/>
              <a:ln w="19050">
                <a:solidFill>
                  <a:srgbClr val="00808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grpSp>
          <p:nvGrpSpPr>
            <p:cNvPr id="82" name="Group 44"/>
            <p:cNvGrpSpPr>
              <a:grpSpLocks/>
            </p:cNvGrpSpPr>
            <p:nvPr/>
          </p:nvGrpSpPr>
          <p:grpSpPr bwMode="auto">
            <a:xfrm>
              <a:off x="1969" y="2051"/>
              <a:ext cx="672" cy="1440"/>
              <a:chOff x="1878" y="2128"/>
              <a:chExt cx="672" cy="1440"/>
            </a:xfrm>
          </p:grpSpPr>
          <p:sp>
            <p:nvSpPr>
              <p:cNvPr id="88" name="Oval 45"/>
              <p:cNvSpPr>
                <a:spLocks noChangeArrowheads="1"/>
              </p:cNvSpPr>
              <p:nvPr/>
            </p:nvSpPr>
            <p:spPr bwMode="auto">
              <a:xfrm>
                <a:off x="1878" y="2128"/>
                <a:ext cx="672" cy="1440"/>
              </a:xfrm>
              <a:prstGeom prst="ellipse">
                <a:avLst/>
              </a:prstGeom>
              <a:noFill/>
              <a:ln w="19050">
                <a:solidFill>
                  <a:srgbClr val="0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9" name="Line 46"/>
              <p:cNvSpPr>
                <a:spLocks noChangeShapeType="1"/>
              </p:cNvSpPr>
              <p:nvPr/>
            </p:nvSpPr>
            <p:spPr bwMode="auto">
              <a:xfrm flipV="1">
                <a:off x="2549" y="2827"/>
                <a:ext cx="0" cy="91"/>
              </a:xfrm>
              <a:prstGeom prst="line">
                <a:avLst/>
              </a:prstGeom>
              <a:noFill/>
              <a:ln w="19050">
                <a:solidFill>
                  <a:srgbClr val="00808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83" name="Line 47"/>
            <p:cNvSpPr>
              <a:spLocks noChangeShapeType="1"/>
            </p:cNvSpPr>
            <p:nvPr/>
          </p:nvSpPr>
          <p:spPr bwMode="auto">
            <a:xfrm>
              <a:off x="3458" y="2764"/>
              <a:ext cx="725" cy="0"/>
            </a:xfrm>
            <a:prstGeom prst="line">
              <a:avLst/>
            </a:prstGeom>
            <a:noFill/>
            <a:ln w="19050">
              <a:solidFill>
                <a:srgbClr val="008080"/>
              </a:solidFill>
              <a:prstDash val="dash"/>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84" name="Object 48"/>
            <p:cNvGraphicFramePr>
              <a:graphicFrameLocks noChangeAspect="1"/>
            </p:cNvGraphicFramePr>
            <p:nvPr/>
          </p:nvGraphicFramePr>
          <p:xfrm>
            <a:off x="2052" y="3480"/>
            <a:ext cx="317" cy="298"/>
          </p:xfrm>
          <a:graphic>
            <a:graphicData uri="http://schemas.openxmlformats.org/presentationml/2006/ole">
              <mc:AlternateContent xmlns:mc="http://schemas.openxmlformats.org/markup-compatibility/2006">
                <mc:Choice xmlns:v="urn:schemas-microsoft-com:vml" Requires="v">
                  <p:oleObj spid="_x0000_s29217" name="Equation" r:id="rId3" imgW="215640" imgH="203040" progId="Equation.DSMT4">
                    <p:embed/>
                  </p:oleObj>
                </mc:Choice>
                <mc:Fallback>
                  <p:oleObj name="Equation" r:id="rId3" imgW="21564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 y="3480"/>
                          <a:ext cx="31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3366"/>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 name="Object 49"/>
            <p:cNvGraphicFramePr>
              <a:graphicFrameLocks noChangeAspect="1"/>
            </p:cNvGraphicFramePr>
            <p:nvPr/>
          </p:nvGraphicFramePr>
          <p:xfrm>
            <a:off x="3413" y="3480"/>
            <a:ext cx="317" cy="298"/>
          </p:xfrm>
          <a:graphic>
            <a:graphicData uri="http://schemas.openxmlformats.org/presentationml/2006/ole">
              <mc:AlternateContent xmlns:mc="http://schemas.openxmlformats.org/markup-compatibility/2006">
                <mc:Choice xmlns:v="urn:schemas-microsoft-com:vml" Requires="v">
                  <p:oleObj spid="_x0000_s29218" name="Equation" r:id="rId5" imgW="215640" imgH="203040" progId="Equation.DSMT4">
                    <p:embed/>
                  </p:oleObj>
                </mc:Choice>
                <mc:Fallback>
                  <p:oleObj name="Equation" r:id="rId5" imgW="2156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 y="3480"/>
                          <a:ext cx="31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3366"/>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 name="Rectangle 50"/>
            <p:cNvSpPr>
              <a:spLocks noChangeArrowheads="1"/>
            </p:cNvSpPr>
            <p:nvPr/>
          </p:nvSpPr>
          <p:spPr bwMode="auto">
            <a:xfrm>
              <a:off x="2610" y="2674"/>
              <a:ext cx="2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1" u="none" strike="noStrike" kern="0" cap="none" spc="0" normalizeH="0" baseline="0" noProof="0" smtClean="0">
                  <a:ln>
                    <a:noFill/>
                  </a:ln>
                  <a:solidFill>
                    <a:srgbClr val="008080"/>
                  </a:solidFill>
                  <a:effectLst/>
                  <a:uLnTx/>
                  <a:uFillTx/>
                  <a:ea typeface="幼圆" pitchFamily="49" charset="-122"/>
                </a:rPr>
                <a:t>I</a:t>
              </a:r>
              <a:r>
                <a:rPr kumimoji="1" lang="en-US" altLang="zh-CN" sz="2000" b="0" i="0" u="none" strike="noStrike" kern="0" cap="none" spc="0" normalizeH="0" baseline="-25000" noProof="0" smtClean="0">
                  <a:ln>
                    <a:noFill/>
                  </a:ln>
                  <a:solidFill>
                    <a:srgbClr val="008080"/>
                  </a:solidFill>
                  <a:effectLst/>
                  <a:uLnTx/>
                  <a:uFillTx/>
                  <a:ea typeface="幼圆" pitchFamily="49" charset="-122"/>
                </a:rPr>
                <a:t>1</a:t>
              </a:r>
              <a:endParaRPr kumimoji="1" lang="en-US" altLang="zh-CN" sz="2000" b="0" i="0" u="none" strike="noStrike" kern="0" cap="none" spc="0" normalizeH="0" baseline="0" noProof="0" smtClean="0">
                <a:ln>
                  <a:noFill/>
                </a:ln>
                <a:solidFill>
                  <a:srgbClr val="008080"/>
                </a:solidFill>
                <a:effectLst/>
                <a:uLnTx/>
                <a:uFillTx/>
                <a:ea typeface="幼圆" pitchFamily="49" charset="-122"/>
              </a:endParaRPr>
            </a:p>
          </p:txBody>
        </p:sp>
        <p:sp>
          <p:nvSpPr>
            <p:cNvPr id="87" name="Rectangle 51"/>
            <p:cNvSpPr>
              <a:spLocks noChangeArrowheads="1"/>
            </p:cNvSpPr>
            <p:nvPr/>
          </p:nvSpPr>
          <p:spPr bwMode="auto">
            <a:xfrm>
              <a:off x="3594" y="2674"/>
              <a:ext cx="2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1" u="none" strike="noStrike" kern="0" cap="none" spc="0" normalizeH="0" baseline="0" noProof="0" smtClean="0">
                  <a:ln>
                    <a:noFill/>
                  </a:ln>
                  <a:solidFill>
                    <a:srgbClr val="FF0000"/>
                  </a:solidFill>
                  <a:effectLst/>
                  <a:uLnTx/>
                  <a:uFillTx/>
                  <a:ea typeface="幼圆" pitchFamily="49" charset="-122"/>
                </a:rPr>
                <a:t>I</a:t>
              </a:r>
              <a:r>
                <a:rPr kumimoji="1" lang="en-US" altLang="zh-CN" sz="2000" b="0" i="0" u="none" strike="noStrike" kern="0" cap="none" spc="0" normalizeH="0" baseline="-25000" noProof="0" smtClean="0">
                  <a:ln>
                    <a:noFill/>
                  </a:ln>
                  <a:solidFill>
                    <a:srgbClr val="FF0000"/>
                  </a:solidFill>
                  <a:effectLst/>
                  <a:uLnTx/>
                  <a:uFillTx/>
                  <a:ea typeface="幼圆" pitchFamily="49" charset="-122"/>
                </a:rPr>
                <a:t>2</a:t>
              </a:r>
              <a:endParaRPr kumimoji="1" lang="en-US" altLang="zh-CN" sz="2000" b="0" i="0" u="none" strike="noStrike" kern="0" cap="none" spc="0" normalizeH="0" baseline="0" noProof="0" smtClean="0">
                <a:ln>
                  <a:noFill/>
                </a:ln>
                <a:solidFill>
                  <a:srgbClr val="FF0000"/>
                </a:solidFill>
                <a:effectLst/>
                <a:uLnTx/>
                <a:uFillTx/>
                <a:ea typeface="幼圆" pitchFamily="49" charset="-122"/>
              </a:endParaRPr>
            </a:p>
          </p:txBody>
        </p:sp>
      </p:grpSp>
      <p:grpSp>
        <p:nvGrpSpPr>
          <p:cNvPr id="94" name="Group 3"/>
          <p:cNvGrpSpPr>
            <a:grpSpLocks/>
          </p:cNvGrpSpPr>
          <p:nvPr/>
        </p:nvGrpSpPr>
        <p:grpSpPr bwMode="auto">
          <a:xfrm>
            <a:off x="5292080" y="2700833"/>
            <a:ext cx="3505200" cy="1592263"/>
            <a:chOff x="240" y="911"/>
            <a:chExt cx="2208" cy="1003"/>
          </a:xfrm>
        </p:grpSpPr>
        <mc:AlternateContent xmlns:mc="http://schemas.openxmlformats.org/markup-compatibility/2006" xmlns:a14="http://schemas.microsoft.com/office/drawing/2010/main">
          <mc:Choice Requires="a14">
            <p:sp>
              <p:nvSpPr>
                <p:cNvPr id="97" name="Text Box 5"/>
                <p:cNvSpPr txBox="1">
                  <a:spLocks noChangeArrowheads="1"/>
                </p:cNvSpPr>
                <p:nvPr/>
              </p:nvSpPr>
              <p:spPr bwMode="auto">
                <a:xfrm>
                  <a:off x="240" y="911"/>
                  <a:ext cx="2208" cy="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t>         </a:t>
                  </a:r>
                  <a14:m>
                    <m:oMath xmlns:m="http://schemas.openxmlformats.org/officeDocument/2006/math">
                      <m:sSub>
                        <m:sSubPr>
                          <m:ctrlPr>
                            <a:rPr kumimoji="1" lang="en-US" altLang="zh-CN" i="1" smtClean="0">
                              <a:latin typeface="Cambria Math"/>
                            </a:rPr>
                          </m:ctrlPr>
                        </m:sSubPr>
                        <m:e>
                          <m:r>
                            <a:rPr kumimoji="1" lang="en-US" altLang="zh-CN" b="1" i="1" smtClean="0">
                              <a:latin typeface="Cambria Math"/>
                            </a:rPr>
                            <m:t>𝑰</m:t>
                          </m:r>
                        </m:e>
                        <m:sub>
                          <m:r>
                            <a:rPr kumimoji="1" lang="en-US" altLang="zh-CN" b="1" i="1" smtClean="0">
                              <a:latin typeface="Cambria Math"/>
                            </a:rPr>
                            <m:t>𝟏</m:t>
                          </m:r>
                        </m:sub>
                      </m:sSub>
                    </m:oMath>
                  </a14:m>
                  <a:r>
                    <a:rPr kumimoji="1" lang="zh-CN" altLang="en-US" dirty="0" smtClean="0"/>
                    <a:t>在</a:t>
                  </a:r>
                  <a14:m>
                    <m:oMath xmlns:m="http://schemas.openxmlformats.org/officeDocument/2006/math">
                      <m:sSub>
                        <m:sSubPr>
                          <m:ctrlPr>
                            <a:rPr kumimoji="1" lang="en-US" altLang="zh-CN" i="1" dirty="0" smtClean="0">
                              <a:latin typeface="Cambria Math"/>
                            </a:rPr>
                          </m:ctrlPr>
                        </m:sSubPr>
                        <m:e>
                          <m:r>
                            <a:rPr kumimoji="1" lang="en-US" altLang="zh-CN" b="1" i="1" dirty="0" smtClean="0">
                              <a:latin typeface="Cambria Math"/>
                            </a:rPr>
                            <m:t>𝑰</m:t>
                          </m:r>
                        </m:e>
                        <m:sub>
                          <m:r>
                            <a:rPr kumimoji="1" lang="en-US" altLang="zh-CN" b="1" i="1" dirty="0" smtClean="0">
                              <a:latin typeface="Cambria Math"/>
                            </a:rPr>
                            <m:t>𝟐</m:t>
                          </m:r>
                        </m:sub>
                      </m:sSub>
                    </m:oMath>
                  </a14:m>
                  <a:r>
                    <a:rPr kumimoji="1" lang="zh-CN" altLang="en-US" dirty="0" smtClean="0"/>
                    <a:t>电流回路</a:t>
                  </a:r>
                  <a:r>
                    <a:rPr kumimoji="1" lang="zh-CN" altLang="en-US" dirty="0"/>
                    <a:t>中所产生的磁通链    </a:t>
                  </a:r>
                </a:p>
              </p:txBody>
            </p:sp>
          </mc:Choice>
          <mc:Fallback xmlns="">
            <p:sp>
              <p:nvSpPr>
                <p:cNvPr id="97" name="Text Box 5"/>
                <p:cNvSpPr txBox="1">
                  <a:spLocks noRot="1" noChangeAspect="1" noMove="1" noResize="1" noEditPoints="1" noAdjustHandles="1" noChangeArrowheads="1" noChangeShapeType="1" noTextEdit="1"/>
                </p:cNvSpPr>
                <p:nvPr/>
              </p:nvSpPr>
              <p:spPr bwMode="auto">
                <a:xfrm>
                  <a:off x="240" y="911"/>
                  <a:ext cx="2208" cy="601"/>
                </a:xfrm>
                <a:prstGeom prst="rect">
                  <a:avLst/>
                </a:prstGeom>
                <a:blipFill rotWithShape="1">
                  <a:blip r:embed="rId7"/>
                  <a:stretch>
                    <a:fillRect l="-3478" t="-8280" r="-1391" b="-146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6" name="Object 8"/>
                <p:cNvGraphicFramePr>
                  <a:graphicFrameLocks noChangeAspect="1"/>
                </p:cNvGraphicFramePr>
                <p:nvPr>
                  <p:extLst>
                    <p:ext uri="{D42A27DB-BD31-4B8C-83A1-F6EECF244321}">
                      <p14:modId xmlns:p14="http://schemas.microsoft.com/office/powerpoint/2010/main" val="1779581659"/>
                    </p:ext>
                  </p:extLst>
                </p:nvPr>
              </p:nvGraphicFramePr>
              <p:xfrm>
                <a:off x="757" y="1498"/>
                <a:ext cx="1319" cy="416"/>
              </p:xfrm>
              <a:graphic>
                <a:graphicData uri="http://schemas.openxmlformats.org/presentationml/2006/ole">
                  <mc:AlternateContent>
                    <mc:Choice xmlns:v="urn:schemas-microsoft-com:vml" Requires="v">
                      <p:oleObj spid="_x0000_s29219" name="Equation" r:id="rId8" imgW="723586" imgH="228501" progId="Equation.DSMT4">
                        <p:embed/>
                      </p:oleObj>
                    </mc:Choice>
                    <mc:Fallback>
                      <p:oleObj name="Equation" r:id="rId8" imgW="723586" imgH="228501" progId="Equation.DSMT4">
                        <p:embed/>
                        <p:pic>
                          <p:nvPicPr>
                            <p:cNvPr id="0" name=""/>
                            <p:cNvPicPr>
                              <a:picLocks noChangeAspect="1" noChangeArrowheads="1"/>
                            </p:cNvPicPr>
                            <p:nvPr/>
                          </p:nvPicPr>
                          <p:blipFill>
                            <a:blip r:embed="rId9">
                              <a:extLst>
                                <a:ext uri="{28A0092B-C50C-407E-A947-70E740481C1C}">
                                  <a14:useLocalDpi val="0"/>
                                </a:ext>
                              </a:extLst>
                            </a:blip>
                            <a:srcRect/>
                            <a:stretch>
                              <a:fillRect/>
                            </a:stretch>
                          </p:blipFill>
                          <p:spPr bwMode="auto">
                            <a:xfrm>
                              <a:off x="757" y="1498"/>
                              <a:ext cx="1319" cy="4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96" name="Object 8"/>
                <p:cNvGraphicFramePr>
                  <a:graphicFrameLocks noChangeAspect="1"/>
                </p:cNvGraphicFramePr>
                <p:nvPr>
                  <p:extLst>
                    <p:ext uri="{D42A27DB-BD31-4B8C-83A1-F6EECF244321}">
                      <p14:modId xmlns:p14="http://schemas.microsoft.com/office/powerpoint/2010/main" val="1779581659"/>
                    </p:ext>
                  </p:extLst>
                </p:nvPr>
              </p:nvGraphicFramePr>
              <p:xfrm>
                <a:off x="757" y="1498"/>
                <a:ext cx="1319" cy="416"/>
              </p:xfrm>
              <a:graphic>
                <a:graphicData uri="http://schemas.openxmlformats.org/presentationml/2006/ole">
                  <mc:AlternateContent>
                    <mc:Choice xmlns:v="urn:schemas-microsoft-com:vml" Requires="v">
                      <p:oleObj spid="_x0000_s29063" name="Equation" r:id="rId10" imgW="723586" imgH="228501" progId="Equation.DSMT4">
                        <p:embed/>
                      </p:oleObj>
                    </mc:Choice>
                    <mc:Fallback>
                      <p:oleObj name="Equation" r:id="rId10" imgW="723586" imgH="2285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 y="1498"/>
                              <a:ext cx="1319"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grpSp>
        <p:nvGrpSpPr>
          <p:cNvPr id="100" name="Group 3"/>
          <p:cNvGrpSpPr>
            <a:grpSpLocks/>
          </p:cNvGrpSpPr>
          <p:nvPr/>
        </p:nvGrpSpPr>
        <p:grpSpPr bwMode="auto">
          <a:xfrm>
            <a:off x="5004048" y="4473575"/>
            <a:ext cx="3923928" cy="1592263"/>
            <a:chOff x="240" y="911"/>
            <a:chExt cx="2314" cy="1003"/>
          </a:xfrm>
        </p:grpSpPr>
        <mc:AlternateContent xmlns:mc="http://schemas.openxmlformats.org/markup-compatibility/2006" xmlns:a14="http://schemas.microsoft.com/office/drawing/2010/main">
          <mc:Choice Requires="a14">
            <p:sp>
              <p:nvSpPr>
                <p:cNvPr id="101" name="Text Box 5"/>
                <p:cNvSpPr txBox="1">
                  <a:spLocks noChangeArrowheads="1"/>
                </p:cNvSpPr>
                <p:nvPr/>
              </p:nvSpPr>
              <p:spPr bwMode="auto">
                <a:xfrm>
                  <a:off x="240" y="911"/>
                  <a:ext cx="2314" cy="6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t>        同理，</a:t>
                  </a:r>
                  <a14:m>
                    <m:oMath xmlns:m="http://schemas.openxmlformats.org/officeDocument/2006/math">
                      <m:sSub>
                        <m:sSubPr>
                          <m:ctrlPr>
                            <a:rPr kumimoji="1" lang="en-US" altLang="zh-CN" i="1" smtClean="0">
                              <a:latin typeface="Cambria Math"/>
                            </a:rPr>
                          </m:ctrlPr>
                        </m:sSubPr>
                        <m:e>
                          <m:r>
                            <a:rPr kumimoji="1" lang="en-US" altLang="zh-CN" b="1" i="1" smtClean="0">
                              <a:latin typeface="Cambria Math"/>
                            </a:rPr>
                            <m:t>𝑰</m:t>
                          </m:r>
                        </m:e>
                        <m:sub>
                          <m:r>
                            <a:rPr kumimoji="1" lang="en-US" altLang="zh-CN" b="1" i="1" smtClean="0">
                              <a:latin typeface="Cambria Math"/>
                            </a:rPr>
                            <m:t>𝟐</m:t>
                          </m:r>
                        </m:sub>
                      </m:sSub>
                    </m:oMath>
                  </a14:m>
                  <a:r>
                    <a:rPr kumimoji="1" lang="zh-CN" altLang="en-US" dirty="0" smtClean="0"/>
                    <a:t>在</a:t>
                  </a:r>
                  <a14:m>
                    <m:oMath xmlns:m="http://schemas.openxmlformats.org/officeDocument/2006/math">
                      <m:sSub>
                        <m:sSubPr>
                          <m:ctrlPr>
                            <a:rPr kumimoji="1" lang="en-US" altLang="zh-CN" i="1" dirty="0" smtClean="0">
                              <a:latin typeface="Cambria Math"/>
                            </a:rPr>
                          </m:ctrlPr>
                        </m:sSubPr>
                        <m:e>
                          <m:r>
                            <a:rPr kumimoji="1" lang="en-US" altLang="zh-CN" b="1" i="1" dirty="0" smtClean="0">
                              <a:latin typeface="Cambria Math"/>
                            </a:rPr>
                            <m:t>𝑰</m:t>
                          </m:r>
                        </m:e>
                        <m:sub>
                          <m:r>
                            <a:rPr kumimoji="1" lang="en-US" altLang="zh-CN" b="1" i="1" dirty="0" smtClean="0">
                              <a:latin typeface="Cambria Math"/>
                            </a:rPr>
                            <m:t>𝟏</m:t>
                          </m:r>
                        </m:sub>
                      </m:sSub>
                    </m:oMath>
                  </a14:m>
                  <a:r>
                    <a:rPr kumimoji="1" lang="zh-CN" altLang="en-US" dirty="0" smtClean="0"/>
                    <a:t>电流回路</a:t>
                  </a:r>
                  <a:r>
                    <a:rPr kumimoji="1" lang="zh-CN" altLang="en-US" dirty="0"/>
                    <a:t>中所产生的磁通链    </a:t>
                  </a:r>
                </a:p>
              </p:txBody>
            </p:sp>
          </mc:Choice>
          <mc:Fallback xmlns="">
            <p:sp>
              <p:nvSpPr>
                <p:cNvPr id="101" name="Text Box 5"/>
                <p:cNvSpPr txBox="1">
                  <a:spLocks noRot="1" noChangeAspect="1" noMove="1" noResize="1" noEditPoints="1" noAdjustHandles="1" noChangeArrowheads="1" noChangeShapeType="1" noTextEdit="1"/>
                </p:cNvSpPr>
                <p:nvPr/>
              </p:nvSpPr>
              <p:spPr bwMode="auto">
                <a:xfrm>
                  <a:off x="240" y="911"/>
                  <a:ext cx="2314" cy="601"/>
                </a:xfrm>
                <a:prstGeom prst="rect">
                  <a:avLst/>
                </a:prstGeom>
                <a:blipFill rotWithShape="1">
                  <a:blip r:embed="rId12"/>
                  <a:stretch>
                    <a:fillRect l="-3261" t="-8333" b="-153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02" name="Object 8"/>
                <p:cNvGraphicFramePr>
                  <a:graphicFrameLocks noChangeAspect="1"/>
                </p:cNvGraphicFramePr>
                <p:nvPr>
                  <p:extLst>
                    <p:ext uri="{D42A27DB-BD31-4B8C-83A1-F6EECF244321}">
                      <p14:modId xmlns:p14="http://schemas.microsoft.com/office/powerpoint/2010/main" val="3907021755"/>
                    </p:ext>
                  </p:extLst>
                </p:nvPr>
              </p:nvGraphicFramePr>
              <p:xfrm>
                <a:off x="745" y="1498"/>
                <a:ext cx="1342" cy="416"/>
              </p:xfrm>
              <a:graphic>
                <a:graphicData uri="http://schemas.openxmlformats.org/presentationml/2006/ole">
                  <mc:AlternateContent>
                    <mc:Choice xmlns:v="urn:schemas-microsoft-com:vml" Requires="v">
                      <p:oleObj spid="_x0000_s29220" name="Equation" r:id="rId13" imgW="736560" imgH="228600" progId="Equation.DSMT4">
                        <p:embed/>
                      </p:oleObj>
                    </mc:Choice>
                    <mc:Fallback>
                      <p:oleObj name="Equation" r:id="rId13" imgW="736560" imgH="228600" progId="Equation.DSMT4">
                        <p:embed/>
                        <p:pic>
                          <p:nvPicPr>
                            <p:cNvPr id="0" name=""/>
                            <p:cNvPicPr>
                              <a:picLocks noChangeAspect="1" noChangeArrowheads="1"/>
                            </p:cNvPicPr>
                            <p:nvPr/>
                          </p:nvPicPr>
                          <p:blipFill>
                            <a:blip r:embed="rId14"/>
                            <a:srcRect/>
                            <a:stretch>
                              <a:fillRect/>
                            </a:stretch>
                          </p:blipFill>
                          <p:spPr bwMode="auto">
                            <a:xfrm>
                              <a:off x="745" y="1498"/>
                              <a:ext cx="1342" cy="41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102" name="Object 8"/>
                <p:cNvGraphicFramePr>
                  <a:graphicFrameLocks noChangeAspect="1"/>
                </p:cNvGraphicFramePr>
                <p:nvPr>
                  <p:extLst>
                    <p:ext uri="{D42A27DB-BD31-4B8C-83A1-F6EECF244321}">
                      <p14:modId xmlns:p14="http://schemas.microsoft.com/office/powerpoint/2010/main" val="3907021755"/>
                    </p:ext>
                  </p:extLst>
                </p:nvPr>
              </p:nvGraphicFramePr>
              <p:xfrm>
                <a:off x="745" y="1498"/>
                <a:ext cx="1342" cy="416"/>
              </p:xfrm>
              <a:graphic>
                <a:graphicData uri="http://schemas.openxmlformats.org/presentationml/2006/ole">
                  <mc:AlternateContent>
                    <mc:Choice xmlns:v="urn:schemas-microsoft-com:vml" Requires="v">
                      <p:oleObj spid="_x0000_s29064" name="Equation" r:id="rId15" imgW="736560" imgH="228600" progId="Equation.DSMT4">
                        <p:embed/>
                      </p:oleObj>
                    </mc:Choice>
                    <mc:Fallback>
                      <p:oleObj name="Equation" r:id="rId15" imgW="736560" imgH="228600" progId="Equation.DSMT4">
                        <p:embed/>
                        <p:pic>
                          <p:nvPicPr>
                            <p:cNvPr id="0" name=""/>
                            <p:cNvPicPr>
                              <a:picLocks noChangeAspect="1" noChangeArrowheads="1"/>
                            </p:cNvPicPr>
                            <p:nvPr/>
                          </p:nvPicPr>
                          <p:blipFill>
                            <a:blip r:embed="rId16"/>
                            <a:srcRect/>
                            <a:stretch>
                              <a:fillRect/>
                            </a:stretch>
                          </p:blipFill>
                          <p:spPr bwMode="auto">
                            <a:xfrm>
                              <a:off x="745" y="1498"/>
                              <a:ext cx="1342"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spTree>
    <p:extLst>
      <p:ext uri="{BB962C8B-B14F-4D97-AF65-F5344CB8AC3E}">
        <p14:creationId xmlns:p14="http://schemas.microsoft.com/office/powerpoint/2010/main" val="2161487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heckerboard(across)">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linds(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页脚占位符 3"/>
          <p:cNvSpPr>
            <a:spLocks noGrp="1"/>
          </p:cNvSpPr>
          <p:nvPr>
            <p:ph type="ftr" sz="quarter" idx="10"/>
          </p:nvPr>
        </p:nvSpPr>
        <p:spPr/>
        <p:txBody>
          <a:bodyPr/>
          <a:lstStyle/>
          <a:p>
            <a:pPr>
              <a:defRPr/>
            </a:pPr>
            <a:fld id="{E2962983-19EB-4BAE-9015-0445AD82280A}" type="slidenum">
              <a:rPr lang="zh-CN" altLang="en-US">
                <a:solidFill>
                  <a:srgbClr val="FFFFCC">
                    <a:lumMod val="75000"/>
                  </a:srgbClr>
                </a:solidFill>
              </a:rPr>
              <a:pPr>
                <a:defRPr/>
              </a:pPr>
              <a:t>51</a:t>
            </a:fld>
            <a:endParaRPr lang="en-US" altLang="zh-CN">
              <a:solidFill>
                <a:srgbClr val="FFFFCC">
                  <a:lumMod val="75000"/>
                </a:srgbClr>
              </a:solidFill>
            </a:endParaRPr>
          </a:p>
        </p:txBody>
      </p:sp>
      <p:grpSp>
        <p:nvGrpSpPr>
          <p:cNvPr id="169000" name="Group 40"/>
          <p:cNvGrpSpPr>
            <a:grpSpLocks/>
          </p:cNvGrpSpPr>
          <p:nvPr/>
        </p:nvGrpSpPr>
        <p:grpSpPr bwMode="auto">
          <a:xfrm>
            <a:off x="0" y="3112369"/>
            <a:ext cx="8839200" cy="1839913"/>
            <a:chOff x="0" y="2928"/>
            <a:chExt cx="5568" cy="1159"/>
          </a:xfrm>
        </p:grpSpPr>
        <p:sp>
          <p:nvSpPr>
            <p:cNvPr id="6157" name="Text Box 41"/>
            <p:cNvSpPr txBox="1">
              <a:spLocks noChangeArrowheads="1"/>
            </p:cNvSpPr>
            <p:nvPr/>
          </p:nvSpPr>
          <p:spPr bwMode="auto">
            <a:xfrm>
              <a:off x="720" y="3215"/>
              <a:ext cx="4848" cy="87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zh-CN" dirty="0"/>
                <a:t>        </a:t>
              </a:r>
              <a:r>
                <a:rPr kumimoji="1" lang="zh-CN" altLang="zh-CN" dirty="0">
                  <a:solidFill>
                    <a:srgbClr val="FF0000"/>
                  </a:solidFill>
                </a:rPr>
                <a:t> </a:t>
              </a:r>
              <a:r>
                <a:rPr kumimoji="1" lang="zh-CN" altLang="en-US" dirty="0"/>
                <a:t>互感仅与两个</a:t>
              </a:r>
              <a:r>
                <a:rPr kumimoji="1" lang="zh-CN" altLang="en-US" dirty="0" smtClean="0"/>
                <a:t>线圈的形状</a:t>
              </a:r>
              <a:r>
                <a:rPr kumimoji="1" lang="zh-CN" altLang="en-US" dirty="0"/>
                <a:t>、大小、匝数、相对位置以及周围的</a:t>
              </a:r>
              <a:r>
                <a:rPr kumimoji="1" lang="zh-CN" altLang="en-US" dirty="0" smtClean="0"/>
                <a:t>磁介质</a:t>
              </a:r>
              <a:r>
                <a:rPr kumimoji="1" lang="zh-CN" altLang="en-US" dirty="0">
                  <a:solidFill>
                    <a:srgbClr val="CC0000"/>
                  </a:solidFill>
                </a:rPr>
                <a:t>（</a:t>
              </a:r>
              <a:r>
                <a:rPr kumimoji="1" lang="zh-CN" altLang="en-US" dirty="0"/>
                <a:t>无铁磁质时为常量</a:t>
              </a:r>
              <a:r>
                <a:rPr kumimoji="1" lang="zh-CN" altLang="en-US" dirty="0">
                  <a:solidFill>
                    <a:srgbClr val="CC0000"/>
                  </a:solidFill>
                </a:rPr>
                <a:t>）</a:t>
              </a:r>
              <a:r>
                <a:rPr kumimoji="1" lang="zh-CN" altLang="en-US" dirty="0" smtClean="0"/>
                <a:t>有关而与电流无关.</a:t>
              </a:r>
              <a:endParaRPr kumimoji="1" lang="zh-CN" altLang="en-US" dirty="0"/>
            </a:p>
          </p:txBody>
        </p:sp>
        <p:grpSp>
          <p:nvGrpSpPr>
            <p:cNvPr id="6158" name="Group 42"/>
            <p:cNvGrpSpPr>
              <a:grpSpLocks/>
            </p:cNvGrpSpPr>
            <p:nvPr/>
          </p:nvGrpSpPr>
          <p:grpSpPr bwMode="auto">
            <a:xfrm>
              <a:off x="0" y="2928"/>
              <a:ext cx="1248" cy="672"/>
              <a:chOff x="816" y="528"/>
              <a:chExt cx="1104" cy="672"/>
            </a:xfrm>
          </p:grpSpPr>
          <p:sp>
            <p:nvSpPr>
              <p:cNvPr id="6159" name="AutoShape 43"/>
              <p:cNvSpPr>
                <a:spLocks noChangeArrowheads="1"/>
              </p:cNvSpPr>
              <p:nvPr/>
            </p:nvSpPr>
            <p:spPr bwMode="auto">
              <a:xfrm>
                <a:off x="816" y="528"/>
                <a:ext cx="1104" cy="672"/>
              </a:xfrm>
              <a:prstGeom prst="irregularSeal1">
                <a:avLst/>
              </a:prstGeom>
              <a:solidFill>
                <a:srgbClr val="FDE3EC"/>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6160" name="Text Box 44"/>
              <p:cNvSpPr txBox="1">
                <a:spLocks noChangeArrowheads="1"/>
              </p:cNvSpPr>
              <p:nvPr/>
            </p:nvSpPr>
            <p:spPr bwMode="auto">
              <a:xfrm>
                <a:off x="1092" y="682"/>
                <a:ext cx="6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a:solidFill>
                      <a:srgbClr val="1C1C1C"/>
                    </a:solidFill>
                  </a:rPr>
                  <a:t>注意</a:t>
                </a:r>
              </a:p>
            </p:txBody>
          </p:sp>
        </p:grpSp>
      </p:grpSp>
      <p:grpSp>
        <p:nvGrpSpPr>
          <p:cNvPr id="169010" name="Group 50"/>
          <p:cNvGrpSpPr>
            <a:grpSpLocks/>
          </p:cNvGrpSpPr>
          <p:nvPr/>
        </p:nvGrpSpPr>
        <p:grpSpPr bwMode="auto">
          <a:xfrm>
            <a:off x="131265" y="1960240"/>
            <a:ext cx="8185151" cy="1184275"/>
            <a:chOff x="99" y="2352"/>
            <a:chExt cx="5156" cy="746"/>
          </a:xfrm>
        </p:grpSpPr>
        <p:sp>
          <p:nvSpPr>
            <p:cNvPr id="6156" name="Text Box 47"/>
            <p:cNvSpPr txBox="1">
              <a:spLocks noChangeArrowheads="1"/>
            </p:cNvSpPr>
            <p:nvPr/>
          </p:nvSpPr>
          <p:spPr bwMode="auto">
            <a:xfrm>
              <a:off x="99" y="2533"/>
              <a:ext cx="2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solidFill>
                    <a:srgbClr val="CC0000"/>
                  </a:solidFill>
                </a:rPr>
                <a:t>（</a:t>
              </a:r>
              <a:r>
                <a:rPr kumimoji="1" lang="zh-CN" altLang="en-US" dirty="0"/>
                <a:t>实验和理论证明</a:t>
              </a:r>
              <a:r>
                <a:rPr kumimoji="1" lang="zh-CN" altLang="en-US" dirty="0">
                  <a:solidFill>
                    <a:srgbClr val="CC0000"/>
                  </a:solidFill>
                </a:rPr>
                <a:t>）</a:t>
              </a:r>
            </a:p>
          </p:txBody>
        </p:sp>
        <p:graphicFrame>
          <p:nvGraphicFramePr>
            <p:cNvPr id="6154" name="Object 48"/>
            <p:cNvGraphicFramePr>
              <a:graphicFrameLocks noChangeAspect="1"/>
            </p:cNvGraphicFramePr>
            <p:nvPr/>
          </p:nvGraphicFramePr>
          <p:xfrm>
            <a:off x="2186" y="2352"/>
            <a:ext cx="3069" cy="746"/>
          </p:xfrm>
          <a:graphic>
            <a:graphicData uri="http://schemas.openxmlformats.org/presentationml/2006/ole">
              <mc:AlternateContent xmlns:mc="http://schemas.openxmlformats.org/markup-compatibility/2006">
                <mc:Choice xmlns:v="urn:schemas-microsoft-com:vml" Requires="v">
                  <p:oleObj spid="_x0000_s43055"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 y="2352"/>
                          <a:ext cx="3069" cy="74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 name="Text Box 46"/>
          <p:cNvSpPr txBox="1">
            <a:spLocks noChangeArrowheads="1"/>
          </p:cNvSpPr>
          <p:nvPr/>
        </p:nvSpPr>
        <p:spPr bwMode="auto">
          <a:xfrm>
            <a:off x="179512" y="893663"/>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dirty="0">
                <a:solidFill>
                  <a:srgbClr val="FF0066"/>
                </a:solidFill>
                <a:effectLst>
                  <a:outerShdw blurRad="38100" dist="38100" dir="2700000" algn="tl">
                    <a:srgbClr val="C0C0C0"/>
                  </a:outerShdw>
                </a:effectLst>
              </a:rPr>
              <a:t>1 </a:t>
            </a:r>
            <a:r>
              <a:rPr kumimoji="1" lang="en-US" altLang="zh-CN" dirty="0">
                <a:solidFill>
                  <a:srgbClr val="FF0066"/>
                </a:solidFill>
                <a:effectLst>
                  <a:outerShdw blurRad="38100" dist="38100" dir="2700000" algn="tl">
                    <a:srgbClr val="C0C0C0"/>
                  </a:outerShdw>
                </a:effectLst>
              </a:rPr>
              <a:t>.</a:t>
            </a:r>
            <a:r>
              <a:rPr kumimoji="1" lang="zh-CN" altLang="en-US" dirty="0">
                <a:solidFill>
                  <a:srgbClr val="FF0066"/>
                </a:solidFill>
                <a:effectLst>
                  <a:outerShdw blurRad="38100" dist="38100" dir="2700000" algn="tl">
                    <a:srgbClr val="C0C0C0"/>
                  </a:outerShdw>
                </a:effectLst>
              </a:rPr>
              <a:t>互感系数</a:t>
            </a:r>
            <a:r>
              <a:rPr kumimoji="1" lang="en-US" altLang="zh-CN" i="1" dirty="0">
                <a:solidFill>
                  <a:srgbClr val="FF0066"/>
                </a:solidFill>
                <a:effectLst>
                  <a:outerShdw blurRad="38100" dist="38100" dir="2700000" algn="tl">
                    <a:srgbClr val="C0C0C0"/>
                  </a:outerShdw>
                </a:effectLst>
              </a:rPr>
              <a:t>M</a:t>
            </a:r>
            <a:r>
              <a:rPr kumimoji="1" lang="en-US" altLang="zh-CN" dirty="0">
                <a:solidFill>
                  <a:srgbClr val="000000"/>
                </a:solidFill>
              </a:rPr>
              <a:t> </a:t>
            </a:r>
          </a:p>
        </p:txBody>
      </p:sp>
    </p:spTree>
    <p:extLst>
      <p:ext uri="{BB962C8B-B14F-4D97-AF65-F5344CB8AC3E}">
        <p14:creationId xmlns:p14="http://schemas.microsoft.com/office/powerpoint/2010/main" val="3973530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9010"/>
                                        </p:tgtEl>
                                        <p:attrNameLst>
                                          <p:attrName>style.visibility</p:attrName>
                                        </p:attrNameLst>
                                      </p:cBhvr>
                                      <p:to>
                                        <p:strVal val="visible"/>
                                      </p:to>
                                    </p:set>
                                    <p:animEffect transition="in" filter="box(out)">
                                      <p:cBhvr>
                                        <p:cTn id="7" dur="500"/>
                                        <p:tgtEl>
                                          <p:spTgt spid="16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9000"/>
                                        </p:tgtEl>
                                        <p:attrNameLst>
                                          <p:attrName>style.visibility</p:attrName>
                                        </p:attrNameLst>
                                      </p:cBhvr>
                                      <p:to>
                                        <p:strVal val="visible"/>
                                      </p:to>
                                    </p:set>
                                    <p:animEffect transition="in" filter="blinds(horizontal)">
                                      <p:cBhvr>
                                        <p:cTn id="12" dur="500"/>
                                        <p:tgtEl>
                                          <p:spTgt spid="16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0"/>
          </p:nvPr>
        </p:nvSpPr>
        <p:spPr/>
        <p:txBody>
          <a:bodyPr/>
          <a:lstStyle/>
          <a:p>
            <a:pPr>
              <a:defRPr/>
            </a:pPr>
            <a:fld id="{4D00CB4D-CA84-4797-BCC2-C78906F7EC4D}" type="slidenum">
              <a:rPr lang="zh-CN" altLang="en-US">
                <a:solidFill>
                  <a:srgbClr val="FFFFCC">
                    <a:lumMod val="75000"/>
                  </a:srgbClr>
                </a:solidFill>
              </a:rPr>
              <a:pPr>
                <a:defRPr/>
              </a:pPr>
              <a:t>52</a:t>
            </a:fld>
            <a:endParaRPr lang="en-US" altLang="zh-CN">
              <a:solidFill>
                <a:srgbClr val="FFFFCC">
                  <a:lumMod val="75000"/>
                </a:srgbClr>
              </a:solidFill>
            </a:endParaRPr>
          </a:p>
        </p:txBody>
      </p:sp>
      <p:grpSp>
        <p:nvGrpSpPr>
          <p:cNvPr id="170003" name="Group 19"/>
          <p:cNvGrpSpPr>
            <a:grpSpLocks/>
          </p:cNvGrpSpPr>
          <p:nvPr/>
        </p:nvGrpSpPr>
        <p:grpSpPr bwMode="auto">
          <a:xfrm>
            <a:off x="533400" y="2209800"/>
            <a:ext cx="6172200" cy="1071563"/>
            <a:chOff x="336" y="1440"/>
            <a:chExt cx="3888" cy="675"/>
          </a:xfrm>
        </p:grpSpPr>
        <p:graphicFrame>
          <p:nvGraphicFramePr>
            <p:cNvPr id="7186" name="Object 3"/>
            <p:cNvGraphicFramePr>
              <a:graphicFrameLocks noChangeAspect="1"/>
            </p:cNvGraphicFramePr>
            <p:nvPr/>
          </p:nvGraphicFramePr>
          <p:xfrm>
            <a:off x="1776" y="1440"/>
            <a:ext cx="2448" cy="675"/>
          </p:xfrm>
          <a:graphic>
            <a:graphicData uri="http://schemas.openxmlformats.org/presentationml/2006/ole">
              <mc:AlternateContent xmlns:mc="http://schemas.openxmlformats.org/markup-compatibility/2006">
                <mc:Choice xmlns:v="urn:schemas-microsoft-com:vml" Requires="v">
                  <p:oleObj spid="_x0000_s29932" name="Equation" r:id="rId3" imgW="1524000" imgH="431800" progId="Equation.DSMT4">
                    <p:embed/>
                  </p:oleObj>
                </mc:Choice>
                <mc:Fallback>
                  <p:oleObj name="Equation" r:id="rId3" imgW="15240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440"/>
                          <a:ext cx="2448" cy="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7" name="Text Box 4"/>
            <p:cNvSpPr txBox="1">
              <a:spLocks noChangeArrowheads="1"/>
            </p:cNvSpPr>
            <p:nvPr/>
          </p:nvSpPr>
          <p:spPr bwMode="auto">
            <a:xfrm>
              <a:off x="336" y="1584"/>
              <a:ext cx="19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buClr>
                  <a:srgbClr val="FF0066"/>
                </a:buClr>
                <a:buFont typeface="Wingdings" pitchFamily="2" charset="2"/>
                <a:buChar char="ü"/>
              </a:pPr>
              <a:r>
                <a:rPr kumimoji="1" lang="zh-CN" altLang="en-US">
                  <a:latin typeface="Arial" charset="0"/>
                </a:rPr>
                <a:t>互感系数</a:t>
              </a:r>
            </a:p>
          </p:txBody>
        </p:sp>
      </p:grpSp>
      <p:grpSp>
        <p:nvGrpSpPr>
          <p:cNvPr id="170005" name="Group 21"/>
          <p:cNvGrpSpPr>
            <a:grpSpLocks/>
          </p:cNvGrpSpPr>
          <p:nvPr/>
        </p:nvGrpSpPr>
        <p:grpSpPr bwMode="auto">
          <a:xfrm>
            <a:off x="685800" y="3429000"/>
            <a:ext cx="7848600" cy="2971800"/>
            <a:chOff x="432" y="2160"/>
            <a:chExt cx="4944" cy="1872"/>
          </a:xfrm>
        </p:grpSpPr>
        <p:sp>
          <p:nvSpPr>
            <p:cNvPr id="7176" name="Text Box 6"/>
            <p:cNvSpPr txBox="1">
              <a:spLocks noChangeArrowheads="1"/>
            </p:cNvSpPr>
            <p:nvPr/>
          </p:nvSpPr>
          <p:spPr bwMode="auto">
            <a:xfrm>
              <a:off x="1824" y="2176"/>
              <a:ext cx="3552" cy="181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a:solidFill>
                    <a:srgbClr val="CC0000"/>
                  </a:solidFill>
                </a:rPr>
                <a:t>问：</a:t>
              </a:r>
              <a:r>
                <a:rPr kumimoji="1" lang="zh-CN" altLang="en-US" dirty="0"/>
                <a:t>下列几种情况互感是否变化</a:t>
              </a:r>
              <a:r>
                <a:rPr kumimoji="1" lang="zh-CN" altLang="en-US" dirty="0">
                  <a:solidFill>
                    <a:srgbClr val="CC0000"/>
                  </a:solidFill>
                </a:rPr>
                <a:t>？               </a:t>
              </a:r>
            </a:p>
            <a:p>
              <a:pPr eaLnBrk="1" hangingPunct="1">
                <a:lnSpc>
                  <a:spcPct val="120000"/>
                </a:lnSpc>
                <a:spcBef>
                  <a:spcPct val="50000"/>
                </a:spcBef>
              </a:pPr>
              <a:r>
                <a:rPr kumimoji="1" lang="zh-CN" altLang="en-US" dirty="0"/>
                <a:t>（</a:t>
              </a:r>
              <a:r>
                <a:rPr kumimoji="1" lang="zh-CN" altLang="en-US" dirty="0">
                  <a:solidFill>
                    <a:srgbClr val="CC0000"/>
                  </a:solidFill>
                </a:rPr>
                <a:t>1</a:t>
              </a:r>
              <a:r>
                <a:rPr kumimoji="1" lang="zh-CN" altLang="en-US" dirty="0"/>
                <a:t>）线框平行直导线移动；              （</a:t>
              </a:r>
              <a:r>
                <a:rPr kumimoji="1" lang="zh-CN" altLang="en-US" dirty="0">
                  <a:solidFill>
                    <a:srgbClr val="CC0000"/>
                  </a:solidFill>
                </a:rPr>
                <a:t>2</a:t>
              </a:r>
              <a:r>
                <a:rPr kumimoji="1" lang="zh-CN" altLang="en-US" dirty="0"/>
                <a:t>）线框垂直于直导线移动；          （</a:t>
              </a:r>
              <a:r>
                <a:rPr kumimoji="1" lang="zh-CN" altLang="en-US" dirty="0">
                  <a:solidFill>
                    <a:srgbClr val="CC0000"/>
                  </a:solidFill>
                </a:rPr>
                <a:t>3</a:t>
              </a:r>
              <a:r>
                <a:rPr kumimoji="1" lang="zh-CN" altLang="en-US" dirty="0"/>
                <a:t>）线框绕 </a:t>
              </a:r>
              <a:r>
                <a:rPr kumimoji="1" lang="en-US" altLang="zh-CN" b="0" i="1" dirty="0"/>
                <a:t>OC</a:t>
              </a:r>
              <a:r>
                <a:rPr kumimoji="1" lang="en-US" altLang="zh-CN" dirty="0"/>
                <a:t> </a:t>
              </a:r>
              <a:r>
                <a:rPr kumimoji="1" lang="zh-CN" altLang="en-US" dirty="0"/>
                <a:t>轴转动；                      （</a:t>
              </a:r>
              <a:r>
                <a:rPr kumimoji="1" lang="zh-CN" altLang="en-US" dirty="0">
                  <a:solidFill>
                    <a:srgbClr val="CC0000"/>
                  </a:solidFill>
                </a:rPr>
                <a:t>4</a:t>
              </a:r>
              <a:r>
                <a:rPr kumimoji="1" lang="zh-CN" altLang="en-US" dirty="0"/>
                <a:t>）直导线中电流变化.</a:t>
              </a:r>
            </a:p>
          </p:txBody>
        </p:sp>
        <p:grpSp>
          <p:nvGrpSpPr>
            <p:cNvPr id="7177" name="Group 7"/>
            <p:cNvGrpSpPr>
              <a:grpSpLocks/>
            </p:cNvGrpSpPr>
            <p:nvPr/>
          </p:nvGrpSpPr>
          <p:grpSpPr bwMode="auto">
            <a:xfrm>
              <a:off x="432" y="2160"/>
              <a:ext cx="1248" cy="1872"/>
              <a:chOff x="432" y="1872"/>
              <a:chExt cx="1344" cy="2256"/>
            </a:xfrm>
          </p:grpSpPr>
          <p:sp>
            <p:nvSpPr>
              <p:cNvPr id="7178" name="Rectangle 8"/>
              <p:cNvSpPr>
                <a:spLocks noChangeArrowheads="1"/>
              </p:cNvSpPr>
              <p:nvPr/>
            </p:nvSpPr>
            <p:spPr bwMode="auto">
              <a:xfrm>
                <a:off x="432" y="1872"/>
                <a:ext cx="1344" cy="2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79" name="Line 9"/>
              <p:cNvSpPr>
                <a:spLocks noChangeShapeType="1"/>
              </p:cNvSpPr>
              <p:nvPr/>
            </p:nvSpPr>
            <p:spPr bwMode="auto">
              <a:xfrm>
                <a:off x="624" y="2256"/>
                <a:ext cx="0" cy="1584"/>
              </a:xfrm>
              <a:prstGeom prst="line">
                <a:avLst/>
              </a:prstGeom>
              <a:noFill/>
              <a:ln w="3810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80" name="Rectangle 10"/>
              <p:cNvSpPr>
                <a:spLocks noChangeArrowheads="1"/>
              </p:cNvSpPr>
              <p:nvPr/>
            </p:nvSpPr>
            <p:spPr bwMode="auto">
              <a:xfrm>
                <a:off x="912" y="2400"/>
                <a:ext cx="720" cy="912"/>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81" name="Line 11"/>
              <p:cNvSpPr>
                <a:spLocks noChangeShapeType="1"/>
              </p:cNvSpPr>
              <p:nvPr/>
            </p:nvSpPr>
            <p:spPr bwMode="auto">
              <a:xfrm>
                <a:off x="1248" y="2064"/>
                <a:ext cx="0" cy="16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7182" name="Text Box 12"/>
              <p:cNvSpPr txBox="1">
                <a:spLocks noChangeArrowheads="1"/>
              </p:cNvSpPr>
              <p:nvPr/>
            </p:nvSpPr>
            <p:spPr bwMode="auto">
              <a:xfrm>
                <a:off x="1248" y="2112"/>
                <a:ext cx="28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z="2400" i="1"/>
                  <a:t>O</a:t>
                </a:r>
              </a:p>
            </p:txBody>
          </p:sp>
          <p:sp>
            <p:nvSpPr>
              <p:cNvPr id="7183" name="Text Box 13"/>
              <p:cNvSpPr txBox="1">
                <a:spLocks noChangeArrowheads="1"/>
              </p:cNvSpPr>
              <p:nvPr/>
            </p:nvSpPr>
            <p:spPr bwMode="auto">
              <a:xfrm>
                <a:off x="1248" y="3312"/>
                <a:ext cx="240"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z="2400" i="1"/>
                  <a:t>C</a:t>
                </a:r>
              </a:p>
            </p:txBody>
          </p:sp>
          <p:sp>
            <p:nvSpPr>
              <p:cNvPr id="7184" name="Line 14"/>
              <p:cNvSpPr>
                <a:spLocks noChangeShapeType="1"/>
              </p:cNvSpPr>
              <p:nvPr/>
            </p:nvSpPr>
            <p:spPr bwMode="auto">
              <a:xfrm flipV="1">
                <a:off x="624" y="1872"/>
                <a:ext cx="0" cy="384"/>
              </a:xfrm>
              <a:prstGeom prst="line">
                <a:avLst/>
              </a:prstGeom>
              <a:noFill/>
              <a:ln w="38100">
                <a:solidFill>
                  <a:srgbClr val="33CC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rgbClr val="000000"/>
                  </a:solidFill>
                </a:endParaRPr>
              </a:p>
            </p:txBody>
          </p:sp>
          <p:sp>
            <p:nvSpPr>
              <p:cNvPr id="7185" name="Line 15"/>
              <p:cNvSpPr>
                <a:spLocks noChangeShapeType="1"/>
              </p:cNvSpPr>
              <p:nvPr/>
            </p:nvSpPr>
            <p:spPr bwMode="auto">
              <a:xfrm flipV="1">
                <a:off x="624" y="3744"/>
                <a:ext cx="0" cy="336"/>
              </a:xfrm>
              <a:prstGeom prst="line">
                <a:avLst/>
              </a:prstGeom>
              <a:noFill/>
              <a:ln w="38100">
                <a:solidFill>
                  <a:srgbClr val="33CC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rgbClr val="000000"/>
                  </a:solidFill>
                </a:endParaRPr>
              </a:p>
            </p:txBody>
          </p:sp>
        </p:grpSp>
      </p:grpSp>
      <p:sp>
        <p:nvSpPr>
          <p:cNvPr id="170000" name="Text Box 16"/>
          <p:cNvSpPr txBox="1">
            <a:spLocks noChangeArrowheads="1"/>
          </p:cNvSpPr>
          <p:nvPr/>
        </p:nvSpPr>
        <p:spPr bwMode="auto">
          <a:xfrm>
            <a:off x="381000" y="6477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a:solidFill>
                  <a:srgbClr val="FF0066"/>
                </a:solidFill>
                <a:effectLst>
                  <a:outerShdw blurRad="38100" dist="38100" dir="2700000" algn="tl">
                    <a:srgbClr val="C0C0C0"/>
                  </a:outerShdw>
                </a:effectLst>
              </a:rPr>
              <a:t>2</a:t>
            </a:r>
            <a:r>
              <a:rPr kumimoji="1" lang="en-US" altLang="zh-CN">
                <a:solidFill>
                  <a:srgbClr val="FF0066"/>
                </a:solidFill>
                <a:effectLst>
                  <a:outerShdw blurRad="38100" dist="38100" dir="2700000" algn="tl">
                    <a:srgbClr val="C0C0C0"/>
                  </a:outerShdw>
                </a:effectLst>
              </a:rPr>
              <a:t>.</a:t>
            </a:r>
            <a:r>
              <a:rPr kumimoji="1" lang="zh-CN" altLang="en-US">
                <a:solidFill>
                  <a:srgbClr val="FF0066"/>
                </a:solidFill>
                <a:effectLst>
                  <a:outerShdw blurRad="38100" dist="38100" dir="2700000" algn="tl">
                    <a:srgbClr val="C0C0C0"/>
                  </a:outerShdw>
                </a:effectLst>
              </a:rPr>
              <a:t>互感电动势</a:t>
            </a:r>
            <a:r>
              <a:rPr kumimoji="1" lang="zh-CN" altLang="en-US">
                <a:solidFill>
                  <a:srgbClr val="CC0000"/>
                </a:solidFill>
              </a:rPr>
              <a:t> </a:t>
            </a:r>
          </a:p>
        </p:txBody>
      </p:sp>
      <p:graphicFrame>
        <p:nvGraphicFramePr>
          <p:cNvPr id="170001" name="Object 17"/>
          <p:cNvGraphicFramePr>
            <a:graphicFrameLocks noChangeAspect="1"/>
          </p:cNvGraphicFramePr>
          <p:nvPr/>
        </p:nvGraphicFramePr>
        <p:xfrm>
          <a:off x="4608513" y="1181100"/>
          <a:ext cx="2478087" cy="1003300"/>
        </p:xfrm>
        <a:graphic>
          <a:graphicData uri="http://schemas.openxmlformats.org/presentationml/2006/ole">
            <mc:AlternateContent xmlns:mc="http://schemas.openxmlformats.org/markup-compatibility/2006">
              <mc:Choice xmlns:v="urn:schemas-microsoft-com:vml" Requires="v">
                <p:oleObj spid="_x0000_s29933" name="Equation" r:id="rId5" imgW="850531" imgH="393529" progId="Equation.DSMT4">
                  <p:embed/>
                </p:oleObj>
              </mc:Choice>
              <mc:Fallback>
                <p:oleObj name="Equation" r:id="rId5" imgW="850531"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513" y="1181100"/>
                        <a:ext cx="2478087" cy="10033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02" name="Object 18"/>
          <p:cNvGraphicFramePr>
            <a:graphicFrameLocks noChangeAspect="1"/>
          </p:cNvGraphicFramePr>
          <p:nvPr/>
        </p:nvGraphicFramePr>
        <p:xfrm>
          <a:off x="1636713" y="1222375"/>
          <a:ext cx="2173287" cy="1030288"/>
        </p:xfrm>
        <a:graphic>
          <a:graphicData uri="http://schemas.openxmlformats.org/presentationml/2006/ole">
            <mc:AlternateContent xmlns:mc="http://schemas.openxmlformats.org/markup-compatibility/2006">
              <mc:Choice xmlns:v="urn:schemas-microsoft-com:vml" Requires="v">
                <p:oleObj spid="_x0000_s29934" name="Equation" r:id="rId7" imgW="837836" imgH="393529" progId="Equation.DSMT4">
                  <p:embed/>
                </p:oleObj>
              </mc:Choice>
              <mc:Fallback>
                <p:oleObj name="Equation" r:id="rId7" imgW="837836"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6713" y="1222375"/>
                        <a:ext cx="2173287" cy="103028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56867" y="4213399"/>
            <a:ext cx="825867" cy="477054"/>
          </a:xfrm>
          <a:prstGeom prst="rect">
            <a:avLst/>
          </a:prstGeom>
          <a:noFill/>
        </p:spPr>
        <p:txBody>
          <a:bodyPr wrap="none" rtlCol="0">
            <a:spAutoFit/>
          </a:bodyPr>
          <a:lstStyle/>
          <a:p>
            <a:r>
              <a:rPr lang="zh-CN" altLang="en-US" sz="2500" dirty="0" smtClean="0">
                <a:solidFill>
                  <a:srgbClr val="FF0000"/>
                </a:solidFill>
                <a:latin typeface="华文行楷" panose="02010800040101010101" pitchFamily="2" charset="-122"/>
                <a:ea typeface="华文行楷" panose="02010800040101010101" pitchFamily="2" charset="-122"/>
              </a:rPr>
              <a:t>不变</a:t>
            </a:r>
            <a:endParaRPr lang="zh-CN" altLang="en-US" sz="2500" dirty="0">
              <a:solidFill>
                <a:srgbClr val="FF0000"/>
              </a:solidFill>
              <a:latin typeface="华文行楷" panose="02010800040101010101" pitchFamily="2" charset="-122"/>
              <a:ea typeface="华文行楷" panose="02010800040101010101" pitchFamily="2" charset="-122"/>
            </a:endParaRPr>
          </a:p>
        </p:txBody>
      </p:sp>
      <p:sp>
        <p:nvSpPr>
          <p:cNvPr id="21" name="TextBox 20"/>
          <p:cNvSpPr txBox="1"/>
          <p:nvPr/>
        </p:nvSpPr>
        <p:spPr>
          <a:xfrm>
            <a:off x="7811149" y="4752146"/>
            <a:ext cx="505267" cy="477054"/>
          </a:xfrm>
          <a:prstGeom prst="rect">
            <a:avLst/>
          </a:prstGeom>
          <a:noFill/>
        </p:spPr>
        <p:txBody>
          <a:bodyPr wrap="none" rtlCol="0">
            <a:spAutoFit/>
          </a:bodyPr>
          <a:lstStyle/>
          <a:p>
            <a:r>
              <a:rPr lang="zh-CN" altLang="en-US" sz="2500" dirty="0" smtClean="0">
                <a:solidFill>
                  <a:srgbClr val="FF0000"/>
                </a:solidFill>
                <a:latin typeface="华文行楷" panose="02010800040101010101" pitchFamily="2" charset="-122"/>
                <a:ea typeface="华文行楷" panose="02010800040101010101" pitchFamily="2" charset="-122"/>
              </a:rPr>
              <a:t>变</a:t>
            </a:r>
            <a:endParaRPr lang="zh-CN" altLang="en-US" sz="2500" dirty="0">
              <a:solidFill>
                <a:srgbClr val="FF0000"/>
              </a:solidFill>
              <a:latin typeface="华文行楷" panose="02010800040101010101" pitchFamily="2" charset="-122"/>
              <a:ea typeface="华文行楷" panose="02010800040101010101" pitchFamily="2" charset="-122"/>
            </a:endParaRPr>
          </a:p>
        </p:txBody>
      </p:sp>
      <p:sp>
        <p:nvSpPr>
          <p:cNvPr id="22" name="TextBox 21"/>
          <p:cNvSpPr txBox="1"/>
          <p:nvPr/>
        </p:nvSpPr>
        <p:spPr>
          <a:xfrm>
            <a:off x="7811148" y="5328210"/>
            <a:ext cx="505267" cy="477054"/>
          </a:xfrm>
          <a:prstGeom prst="rect">
            <a:avLst/>
          </a:prstGeom>
          <a:noFill/>
        </p:spPr>
        <p:txBody>
          <a:bodyPr wrap="none" rtlCol="0">
            <a:spAutoFit/>
          </a:bodyPr>
          <a:lstStyle/>
          <a:p>
            <a:r>
              <a:rPr lang="zh-CN" altLang="en-US" sz="2500" dirty="0" smtClean="0">
                <a:solidFill>
                  <a:srgbClr val="FF0000"/>
                </a:solidFill>
                <a:latin typeface="华文行楷" panose="02010800040101010101" pitchFamily="2" charset="-122"/>
                <a:ea typeface="华文行楷" panose="02010800040101010101" pitchFamily="2" charset="-122"/>
              </a:rPr>
              <a:t>变</a:t>
            </a:r>
            <a:endParaRPr lang="zh-CN" altLang="en-US" sz="2500" dirty="0">
              <a:solidFill>
                <a:srgbClr val="FF0000"/>
              </a:solidFill>
              <a:latin typeface="华文行楷" panose="02010800040101010101" pitchFamily="2" charset="-122"/>
              <a:ea typeface="华文行楷" panose="02010800040101010101" pitchFamily="2" charset="-122"/>
            </a:endParaRPr>
          </a:p>
        </p:txBody>
      </p:sp>
      <p:sp>
        <p:nvSpPr>
          <p:cNvPr id="23" name="TextBox 22"/>
          <p:cNvSpPr txBox="1"/>
          <p:nvPr/>
        </p:nvSpPr>
        <p:spPr>
          <a:xfrm>
            <a:off x="7650847" y="5782993"/>
            <a:ext cx="825867" cy="477054"/>
          </a:xfrm>
          <a:prstGeom prst="rect">
            <a:avLst/>
          </a:prstGeom>
          <a:noFill/>
        </p:spPr>
        <p:txBody>
          <a:bodyPr wrap="none" rtlCol="0">
            <a:spAutoFit/>
          </a:bodyPr>
          <a:lstStyle/>
          <a:p>
            <a:r>
              <a:rPr lang="zh-CN" altLang="en-US" sz="2500" dirty="0" smtClean="0">
                <a:solidFill>
                  <a:srgbClr val="FF0000"/>
                </a:solidFill>
                <a:latin typeface="华文行楷" panose="02010800040101010101" pitchFamily="2" charset="-122"/>
                <a:ea typeface="华文行楷" panose="02010800040101010101" pitchFamily="2" charset="-122"/>
              </a:rPr>
              <a:t>不变</a:t>
            </a:r>
            <a:endParaRPr lang="zh-CN" altLang="en-US" sz="2500" dirty="0">
              <a:solidFill>
                <a:srgbClr val="FF0000"/>
              </a:solidFill>
              <a:latin typeface="华文行楷" panose="02010800040101010101" pitchFamily="2" charset="-122"/>
              <a:ea typeface="华文行楷" panose="02010800040101010101" pitchFamily="2" charset="-122"/>
            </a:endParaRPr>
          </a:p>
        </p:txBody>
      </p:sp>
      <p:sp>
        <p:nvSpPr>
          <p:cNvPr id="3" name="TextBox 2"/>
          <p:cNvSpPr txBox="1"/>
          <p:nvPr/>
        </p:nvSpPr>
        <p:spPr>
          <a:xfrm>
            <a:off x="6804248" y="2434293"/>
            <a:ext cx="2339102" cy="523220"/>
          </a:xfrm>
          <a:prstGeom prst="rect">
            <a:avLst/>
          </a:prstGeom>
          <a:noFill/>
        </p:spPr>
        <p:txBody>
          <a:bodyPr wrap="none" rtlCol="0">
            <a:spAutoFit/>
          </a:bodyPr>
          <a:lstStyle/>
          <a:p>
            <a:r>
              <a:rPr lang="zh-CN" altLang="en-US" dirty="0" smtClean="0">
                <a:solidFill>
                  <a:srgbClr val="FFC000"/>
                </a:solidFill>
                <a:latin typeface="华文楷体" panose="02010600040101010101" pitchFamily="2" charset="-122"/>
                <a:ea typeface="华文楷体" panose="02010600040101010101" pitchFamily="2" charset="-122"/>
              </a:rPr>
              <a:t>（测量公式）</a:t>
            </a:r>
            <a:endParaRPr lang="zh-CN" altLang="en-US" dirty="0">
              <a:solidFill>
                <a:srgbClr val="FFC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058833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0002"/>
                                        </p:tgtEl>
                                        <p:attrNameLst>
                                          <p:attrName>style.visibility</p:attrName>
                                        </p:attrNameLst>
                                      </p:cBhvr>
                                      <p:to>
                                        <p:strVal val="visible"/>
                                      </p:to>
                                    </p:set>
                                    <p:animEffect transition="in" filter="blinds(horizontal)">
                                      <p:cBhvr>
                                        <p:cTn id="7" dur="500"/>
                                        <p:tgtEl>
                                          <p:spTgt spid="170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0001"/>
                                        </p:tgtEl>
                                        <p:attrNameLst>
                                          <p:attrName>style.visibility</p:attrName>
                                        </p:attrNameLst>
                                      </p:cBhvr>
                                      <p:to>
                                        <p:strVal val="visible"/>
                                      </p:to>
                                    </p:set>
                                    <p:animEffect transition="in" filter="blinds(horizontal)">
                                      <p:cBhvr>
                                        <p:cTn id="12" dur="500"/>
                                        <p:tgtEl>
                                          <p:spTgt spid="170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70003"/>
                                        </p:tgtEl>
                                        <p:attrNameLst>
                                          <p:attrName>style.visibility</p:attrName>
                                        </p:attrNameLst>
                                      </p:cBhvr>
                                      <p:to>
                                        <p:strVal val="visible"/>
                                      </p:to>
                                    </p:set>
                                    <p:animEffect transition="in" filter="slide(fromBottom)">
                                      <p:cBhvr>
                                        <p:cTn id="17" dur="500"/>
                                        <p:tgtEl>
                                          <p:spTgt spid="170003"/>
                                        </p:tgtEl>
                                      </p:cBhvr>
                                    </p:animEffect>
                                  </p:childTnLst>
                                </p:cTn>
                              </p:par>
                            </p:childTnLst>
                          </p:cTn>
                        </p:par>
                        <p:par>
                          <p:cTn id="18" fill="hold" nodeType="withGroup">
                            <p:stCondLst>
                              <p:cond delay="500"/>
                            </p:stCondLst>
                            <p:childTnLst>
                              <p:par>
                                <p:cTn id="19" presetID="1" presetClass="entr" presetSubtype="0" fill="hold" grpId="0" nodeType="afterEffect">
                                  <p:stCondLst>
                                    <p:cond delay="10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70005"/>
                                        </p:tgtEl>
                                        <p:attrNameLst>
                                          <p:attrName>style.visibility</p:attrName>
                                        </p:attrNameLst>
                                      </p:cBhvr>
                                      <p:to>
                                        <p:strVal val="visible"/>
                                      </p:to>
                                    </p:set>
                                    <p:animEffect transition="in" filter="box(out)">
                                      <p:cBhvr>
                                        <p:cTn id="25" dur="500"/>
                                        <p:tgtEl>
                                          <p:spTgt spid="17000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E2A30E2D-4014-4B1C-878E-1D5A060DEA4A}" type="slidenum">
              <a:rPr lang="zh-CN" altLang="en-US">
                <a:solidFill>
                  <a:srgbClr val="FFFFCC">
                    <a:lumMod val="75000"/>
                  </a:srgbClr>
                </a:solidFill>
              </a:rPr>
              <a:pPr>
                <a:defRPr/>
              </a:pPr>
              <a:t>53</a:t>
            </a:fld>
            <a:endParaRPr lang="en-US" altLang="zh-CN">
              <a:solidFill>
                <a:srgbClr val="FFFFCC">
                  <a:lumMod val="75000"/>
                </a:srgbClr>
              </a:solidFill>
            </a:endParaRPr>
          </a:p>
        </p:txBody>
      </p:sp>
      <p:sp>
        <p:nvSpPr>
          <p:cNvPr id="8195" name="Rectangle 2"/>
          <p:cNvSpPr>
            <a:spLocks noChangeArrowheads="1"/>
          </p:cNvSpPr>
          <p:nvPr/>
        </p:nvSpPr>
        <p:spPr bwMode="auto">
          <a:xfrm>
            <a:off x="471488" y="609600"/>
            <a:ext cx="836771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a:solidFill>
                  <a:srgbClr val="CC0000"/>
                </a:solidFill>
                <a:ea typeface="黑体" pitchFamily="2" charset="-122"/>
                <a:cs typeface="Times New Roman" pitchFamily="18" charset="0"/>
              </a:rPr>
              <a:t>例</a:t>
            </a:r>
            <a:r>
              <a:rPr kumimoji="1" lang="en-US" altLang="zh-CN">
                <a:solidFill>
                  <a:srgbClr val="CC0000"/>
                </a:solidFill>
                <a:ea typeface="黑体" pitchFamily="2" charset="-122"/>
                <a:cs typeface="Courier New" pitchFamily="49" charset="0"/>
              </a:rPr>
              <a:t>11.6</a:t>
            </a:r>
            <a:r>
              <a:rPr kumimoji="1" lang="zh-CN" altLang="en-US">
                <a:solidFill>
                  <a:srgbClr val="000000"/>
                </a:solidFill>
                <a:cs typeface="Times New Roman" pitchFamily="18" charset="0"/>
              </a:rPr>
              <a:t>　一矩形线圈长为</a:t>
            </a:r>
            <a:r>
              <a:rPr kumimoji="1" lang="en-US" altLang="zh-CN" i="1">
                <a:solidFill>
                  <a:srgbClr val="000000"/>
                </a:solidFill>
                <a:cs typeface="Times New Roman" pitchFamily="18" charset="0"/>
              </a:rPr>
              <a:t>a</a:t>
            </a:r>
            <a:r>
              <a:rPr kumimoji="1" lang="zh-CN" altLang="en-US">
                <a:solidFill>
                  <a:srgbClr val="000000"/>
                </a:solidFill>
                <a:cs typeface="Times New Roman" pitchFamily="18" charset="0"/>
              </a:rPr>
              <a:t>，宽为</a:t>
            </a:r>
            <a:r>
              <a:rPr kumimoji="1" lang="en-US" altLang="zh-CN" i="1">
                <a:solidFill>
                  <a:srgbClr val="000000"/>
                </a:solidFill>
                <a:cs typeface="Times New Roman" pitchFamily="18" charset="0"/>
              </a:rPr>
              <a:t>b</a:t>
            </a:r>
            <a:r>
              <a:rPr kumimoji="1" lang="zh-CN" altLang="en-US">
                <a:solidFill>
                  <a:srgbClr val="000000"/>
                </a:solidFill>
                <a:cs typeface="Times New Roman" pitchFamily="18" charset="0"/>
              </a:rPr>
              <a:t>，由</a:t>
            </a:r>
            <a:r>
              <a:rPr kumimoji="1" lang="en-US" altLang="zh-CN">
                <a:solidFill>
                  <a:srgbClr val="000000"/>
                </a:solidFill>
                <a:cs typeface="Times New Roman" pitchFamily="18" charset="0"/>
              </a:rPr>
              <a:t>100</a:t>
            </a:r>
            <a:r>
              <a:rPr kumimoji="1" lang="zh-CN" altLang="en-US">
                <a:solidFill>
                  <a:srgbClr val="000000"/>
                </a:solidFill>
                <a:cs typeface="Times New Roman" pitchFamily="18" charset="0"/>
              </a:rPr>
              <a:t>匝表面绝缘的导线组成，放在一根很长的导线旁边并与之共面</a:t>
            </a:r>
            <a:r>
              <a:rPr kumimoji="1" lang="en-US" altLang="zh-CN">
                <a:solidFill>
                  <a:srgbClr val="000000"/>
                </a:solidFill>
                <a:cs typeface="Times New Roman" pitchFamily="18" charset="0"/>
              </a:rPr>
              <a:t>.</a:t>
            </a:r>
            <a:r>
              <a:rPr kumimoji="1" lang="zh-CN" altLang="en-US">
                <a:solidFill>
                  <a:srgbClr val="000000"/>
                </a:solidFill>
                <a:cs typeface="Times New Roman" pitchFamily="18" charset="0"/>
              </a:rPr>
              <a:t>求图中</a:t>
            </a:r>
            <a:r>
              <a:rPr kumimoji="1" lang="en-US" altLang="zh-CN">
                <a:solidFill>
                  <a:srgbClr val="000000"/>
                </a:solidFill>
                <a:cs typeface="Times New Roman" pitchFamily="18" charset="0"/>
              </a:rPr>
              <a:t> (</a:t>
            </a:r>
            <a:r>
              <a:rPr kumimoji="1" lang="en-US" altLang="zh-CN">
                <a:solidFill>
                  <a:srgbClr val="000000"/>
                </a:solidFill>
              </a:rPr>
              <a:t>a)</a:t>
            </a:r>
            <a:r>
              <a:rPr kumimoji="1" lang="zh-CN" altLang="en-US">
                <a:solidFill>
                  <a:srgbClr val="000000"/>
                </a:solidFill>
              </a:rPr>
              <a:t>、</a:t>
            </a:r>
            <a:r>
              <a:rPr kumimoji="1" lang="en-US" altLang="zh-CN">
                <a:solidFill>
                  <a:srgbClr val="000000"/>
                </a:solidFill>
              </a:rPr>
              <a:t>(b)</a:t>
            </a:r>
            <a:r>
              <a:rPr kumimoji="1" lang="zh-CN" altLang="en-US">
                <a:solidFill>
                  <a:srgbClr val="000000"/>
                </a:solidFill>
              </a:rPr>
              <a:t>两种情况下线圈与长直导线之间的互感</a:t>
            </a:r>
            <a:r>
              <a:rPr kumimoji="1" lang="en-US" altLang="zh-CN">
                <a:solidFill>
                  <a:srgbClr val="000000"/>
                </a:solidFill>
              </a:rPr>
              <a:t>.</a:t>
            </a:r>
          </a:p>
        </p:txBody>
      </p:sp>
      <p:graphicFrame>
        <p:nvGraphicFramePr>
          <p:cNvPr id="175107" name="Object 3"/>
          <p:cNvGraphicFramePr>
            <a:graphicFrameLocks noChangeAspect="1"/>
          </p:cNvGraphicFramePr>
          <p:nvPr/>
        </p:nvGraphicFramePr>
        <p:xfrm>
          <a:off x="990600" y="4175125"/>
          <a:ext cx="1905000" cy="1158875"/>
        </p:xfrm>
        <a:graphic>
          <a:graphicData uri="http://schemas.openxmlformats.org/presentationml/2006/ole">
            <mc:AlternateContent xmlns:mc="http://schemas.openxmlformats.org/markup-compatibility/2006">
              <mc:Choice xmlns:v="urn:schemas-microsoft-com:vml" Requires="v">
                <p:oleObj spid="_x0000_s30799" name="Equation" r:id="rId3" imgW="583947" imgH="393529" progId="Equation.DSMT4">
                  <p:embed/>
                </p:oleObj>
              </mc:Choice>
              <mc:Fallback>
                <p:oleObj name="Equation" r:id="rId3" imgW="583947"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75125"/>
                        <a:ext cx="1905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111" name="Rectangle 7"/>
          <p:cNvSpPr>
            <a:spLocks noChangeArrowheads="1"/>
          </p:cNvSpPr>
          <p:nvPr/>
        </p:nvSpPr>
        <p:spPr bwMode="auto">
          <a:xfrm>
            <a:off x="522288" y="2768600"/>
            <a:ext cx="8012112"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a:solidFill>
                  <a:srgbClr val="FF0000"/>
                </a:solidFill>
                <a:latin typeface="宋体" pitchFamily="2" charset="-122"/>
                <a:cs typeface="Times New Roman" pitchFamily="18" charset="0"/>
              </a:rPr>
              <a:t>解</a:t>
            </a:r>
            <a:r>
              <a:rPr kumimoji="1" lang="zh-CN" altLang="zh-CN">
                <a:solidFill>
                  <a:srgbClr val="000000"/>
                </a:solidFill>
                <a:latin typeface="宋体" pitchFamily="2" charset="-122"/>
                <a:cs typeface="Times New Roman" pitchFamily="18" charset="0"/>
              </a:rPr>
              <a:t>　如</a:t>
            </a:r>
            <a:r>
              <a:rPr kumimoji="1" lang="en-US" altLang="zh-CN">
                <a:solidFill>
                  <a:srgbClr val="000000"/>
                </a:solidFill>
                <a:latin typeface="宋体" pitchFamily="2" charset="-122"/>
                <a:cs typeface="Times New Roman" pitchFamily="18" charset="0"/>
              </a:rPr>
              <a:t>(</a:t>
            </a:r>
            <a:r>
              <a:rPr kumimoji="1" lang="en-US" altLang="zh-CN">
                <a:solidFill>
                  <a:srgbClr val="000000"/>
                </a:solidFill>
                <a:cs typeface="Times New Roman" pitchFamily="18" charset="0"/>
              </a:rPr>
              <a:t>a</a:t>
            </a:r>
            <a:r>
              <a:rPr kumimoji="1" lang="en-US" altLang="zh-CN">
                <a:solidFill>
                  <a:srgbClr val="000000"/>
                </a:solidFill>
                <a:latin typeface="宋体" pitchFamily="2" charset="-122"/>
                <a:cs typeface="Times New Roman" pitchFamily="18" charset="0"/>
              </a:rPr>
              <a:t>)</a:t>
            </a:r>
            <a:r>
              <a:rPr kumimoji="1" lang="zh-CN" altLang="en-US">
                <a:solidFill>
                  <a:srgbClr val="000000"/>
                </a:solidFill>
                <a:latin typeface="宋体" pitchFamily="2" charset="-122"/>
                <a:cs typeface="Times New Roman" pitchFamily="18" charset="0"/>
              </a:rPr>
              <a:t>图，已知长导线在矩形线圈</a:t>
            </a:r>
            <a:r>
              <a:rPr kumimoji="1" lang="en-US" altLang="zh-CN" i="1">
                <a:solidFill>
                  <a:srgbClr val="000000"/>
                </a:solidFill>
                <a:cs typeface="Times New Roman" pitchFamily="18" charset="0"/>
              </a:rPr>
              <a:t>x</a:t>
            </a:r>
            <a:r>
              <a:rPr kumimoji="1" lang="zh-CN" altLang="en-US">
                <a:solidFill>
                  <a:srgbClr val="000000"/>
                </a:solidFill>
                <a:latin typeface="宋体" pitchFamily="2" charset="-122"/>
                <a:cs typeface="Times New Roman" pitchFamily="18" charset="0"/>
              </a:rPr>
              <a:t>处磁感应强度为</a:t>
            </a:r>
          </a:p>
        </p:txBody>
      </p:sp>
      <p:pic>
        <p:nvPicPr>
          <p:cNvPr id="8198" name="Picture 8" descr="1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3911600"/>
            <a:ext cx="48768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7522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11"/>
                                        </p:tgtEl>
                                        <p:attrNameLst>
                                          <p:attrName>style.visibility</p:attrName>
                                        </p:attrNameLst>
                                      </p:cBhvr>
                                      <p:to>
                                        <p:strVal val="visible"/>
                                      </p:to>
                                    </p:set>
                                    <p:animEffect transition="in" filter="box(in)">
                                      <p:cBhvr>
                                        <p:cTn id="7" dur="500"/>
                                        <p:tgtEl>
                                          <p:spTgt spid="175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75107"/>
                                        </p:tgtEl>
                                        <p:attrNameLst>
                                          <p:attrName>style.visibility</p:attrName>
                                        </p:attrNameLst>
                                      </p:cBhvr>
                                      <p:to>
                                        <p:strVal val="visible"/>
                                      </p:to>
                                    </p:set>
                                    <p:anim calcmode="lin" valueType="num">
                                      <p:cBhvr>
                                        <p:cTn id="12" dur="500" fill="hold"/>
                                        <p:tgtEl>
                                          <p:spTgt spid="175107"/>
                                        </p:tgtEl>
                                        <p:attrNameLst>
                                          <p:attrName>ppt_w</p:attrName>
                                        </p:attrNameLst>
                                      </p:cBhvr>
                                      <p:tavLst>
                                        <p:tav tm="0">
                                          <p:val>
                                            <p:fltVal val="0"/>
                                          </p:val>
                                        </p:tav>
                                        <p:tav tm="100000">
                                          <p:val>
                                            <p:strVal val="#ppt_w"/>
                                          </p:val>
                                        </p:tav>
                                      </p:tavLst>
                                    </p:anim>
                                    <p:anim calcmode="lin" valueType="num">
                                      <p:cBhvr>
                                        <p:cTn id="13" dur="500" fill="hold"/>
                                        <p:tgtEl>
                                          <p:spTgt spid="175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4FE53541-67E1-4208-9C6A-B8DA6A1C78AC}" type="slidenum">
              <a:rPr lang="zh-CN" altLang="en-US">
                <a:solidFill>
                  <a:srgbClr val="FFFFCC">
                    <a:lumMod val="75000"/>
                  </a:srgbClr>
                </a:solidFill>
              </a:rPr>
              <a:pPr>
                <a:defRPr/>
              </a:pPr>
              <a:t>54</a:t>
            </a:fld>
            <a:endParaRPr lang="en-US" altLang="zh-CN">
              <a:solidFill>
                <a:srgbClr val="FFFFCC">
                  <a:lumMod val="75000"/>
                </a:srgbClr>
              </a:solidFill>
            </a:endParaRPr>
          </a:p>
        </p:txBody>
      </p:sp>
      <p:sp>
        <p:nvSpPr>
          <p:cNvPr id="9219" name="Rectangle 2"/>
          <p:cNvSpPr>
            <a:spLocks noChangeArrowheads="1"/>
          </p:cNvSpPr>
          <p:nvPr/>
        </p:nvSpPr>
        <p:spPr bwMode="auto">
          <a:xfrm>
            <a:off x="395288" y="565150"/>
            <a:ext cx="489743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a:solidFill>
                  <a:srgbClr val="000000"/>
                </a:solidFill>
                <a:cs typeface="Times New Roman" pitchFamily="18" charset="0"/>
              </a:rPr>
              <a:t>通过线圈的磁通链数为</a:t>
            </a:r>
            <a:endParaRPr kumimoji="1" lang="zh-CN" altLang="en-US">
              <a:solidFill>
                <a:srgbClr val="000000"/>
              </a:solidFill>
              <a:cs typeface="Times New Roman" pitchFamily="18" charset="0"/>
            </a:endParaRPr>
          </a:p>
        </p:txBody>
      </p:sp>
      <p:grpSp>
        <p:nvGrpSpPr>
          <p:cNvPr id="176135" name="Group 7"/>
          <p:cNvGrpSpPr>
            <a:grpSpLocks/>
          </p:cNvGrpSpPr>
          <p:nvPr/>
        </p:nvGrpSpPr>
        <p:grpSpPr bwMode="auto">
          <a:xfrm>
            <a:off x="381000" y="2847975"/>
            <a:ext cx="7848600" cy="1114425"/>
            <a:chOff x="240" y="1584"/>
            <a:chExt cx="4944" cy="702"/>
          </a:xfrm>
        </p:grpSpPr>
        <p:graphicFrame>
          <p:nvGraphicFramePr>
            <p:cNvPr id="9223" name="Object 3"/>
            <p:cNvGraphicFramePr>
              <a:graphicFrameLocks noChangeAspect="1"/>
            </p:cNvGraphicFramePr>
            <p:nvPr/>
          </p:nvGraphicFramePr>
          <p:xfrm>
            <a:off x="2675" y="1584"/>
            <a:ext cx="2509" cy="702"/>
          </p:xfrm>
          <a:graphic>
            <a:graphicData uri="http://schemas.openxmlformats.org/presentationml/2006/ole">
              <mc:AlternateContent xmlns:mc="http://schemas.openxmlformats.org/markup-compatibility/2006">
                <mc:Choice xmlns:v="urn:schemas-microsoft-com:vml" Requires="v">
                  <p:oleObj spid="_x0000_s31900" name="Equation" r:id="rId3" imgW="1269449" imgH="393529" progId="Equation.DSMT4">
                    <p:embed/>
                  </p:oleObj>
                </mc:Choice>
                <mc:Fallback>
                  <p:oleObj name="Equation" r:id="rId3" imgW="1269449"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 y="1584"/>
                          <a:ext cx="2509"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4"/>
            <p:cNvSpPr>
              <a:spLocks noChangeArrowheads="1"/>
            </p:cNvSpPr>
            <p:nvPr/>
          </p:nvSpPr>
          <p:spPr bwMode="auto">
            <a:xfrm>
              <a:off x="240" y="1683"/>
              <a:ext cx="4791"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a:solidFill>
                    <a:srgbClr val="000000"/>
                  </a:solidFill>
                </a:rPr>
                <a:t>线圈与长导线的互感为</a:t>
              </a:r>
              <a:endParaRPr kumimoji="1" lang="zh-CN" altLang="en-US">
                <a:solidFill>
                  <a:srgbClr val="000000"/>
                </a:solidFill>
              </a:endParaRPr>
            </a:p>
          </p:txBody>
        </p:sp>
      </p:grpSp>
      <p:graphicFrame>
        <p:nvGraphicFramePr>
          <p:cNvPr id="9221" name="Object 5"/>
          <p:cNvGraphicFramePr>
            <a:graphicFrameLocks noChangeAspect="1"/>
          </p:cNvGraphicFramePr>
          <p:nvPr/>
        </p:nvGraphicFramePr>
        <p:xfrm>
          <a:off x="1285875" y="1476375"/>
          <a:ext cx="6451600" cy="1114425"/>
        </p:xfrm>
        <a:graphic>
          <a:graphicData uri="http://schemas.openxmlformats.org/presentationml/2006/ole">
            <mc:AlternateContent xmlns:mc="http://schemas.openxmlformats.org/markup-compatibility/2006">
              <mc:Choice xmlns:v="urn:schemas-microsoft-com:vml" Requires="v">
                <p:oleObj spid="_x0000_s31901" name="Equation" r:id="rId5" imgW="2057400" imgH="393700" progId="Equation.DSMT4">
                  <p:embed/>
                </p:oleObj>
              </mc:Choice>
              <mc:Fallback>
                <p:oleObj name="Equation" r:id="rId5" imgW="20574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1476375"/>
                        <a:ext cx="6451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34" name="Rectangle 6"/>
          <p:cNvSpPr>
            <a:spLocks noChangeArrowheads="1"/>
          </p:cNvSpPr>
          <p:nvPr/>
        </p:nvSpPr>
        <p:spPr bwMode="auto">
          <a:xfrm>
            <a:off x="431800" y="4343400"/>
            <a:ext cx="82359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dirty="0">
                <a:solidFill>
                  <a:srgbClr val="000000"/>
                </a:solidFill>
                <a:cs typeface="Times New Roman" pitchFamily="18" charset="0"/>
              </a:rPr>
              <a:t>图</a:t>
            </a:r>
            <a:r>
              <a:rPr kumimoji="1" lang="en-US" altLang="zh-CN" dirty="0">
                <a:solidFill>
                  <a:srgbClr val="000000"/>
                </a:solidFill>
                <a:cs typeface="Times New Roman" pitchFamily="18" charset="0"/>
              </a:rPr>
              <a:t>(b)</a:t>
            </a:r>
            <a:r>
              <a:rPr kumimoji="1" lang="zh-CN" altLang="en-US" dirty="0">
                <a:solidFill>
                  <a:srgbClr val="000000"/>
                </a:solidFill>
                <a:cs typeface="Times New Roman" pitchFamily="18" charset="0"/>
              </a:rPr>
              <a:t>中，直导线两边的磁感应强度方向相反且以导线为轴对称分布，通过矩形线圈的磁通链为零，所以</a:t>
            </a:r>
            <a:r>
              <a:rPr kumimoji="1" lang="en-US" altLang="zh-CN" i="1" dirty="0" smtClean="0">
                <a:solidFill>
                  <a:srgbClr val="000000"/>
                </a:solidFill>
                <a:cs typeface="Times New Roman" pitchFamily="18" charset="0"/>
              </a:rPr>
              <a:t>M</a:t>
            </a:r>
            <a:r>
              <a:rPr kumimoji="1" lang="en-US" altLang="zh-CN" dirty="0" smtClean="0">
                <a:solidFill>
                  <a:srgbClr val="000000"/>
                </a:solidFill>
                <a:cs typeface="Times New Roman" pitchFamily="18" charset="0"/>
              </a:rPr>
              <a:t>=0.</a:t>
            </a:r>
            <a:r>
              <a:rPr kumimoji="1" lang="zh-CN" altLang="en-US" dirty="0">
                <a:solidFill>
                  <a:srgbClr val="000000"/>
                </a:solidFill>
                <a:cs typeface="Times New Roman" pitchFamily="18" charset="0"/>
              </a:rPr>
              <a:t>这是消除互感的方法之一</a:t>
            </a:r>
            <a:r>
              <a:rPr kumimoji="1" lang="en-US" altLang="zh-CN" dirty="0">
                <a:solidFill>
                  <a:srgbClr val="000000"/>
                </a:solidFill>
                <a:cs typeface="Times New Roman" pitchFamily="18" charset="0"/>
              </a:rPr>
              <a:t>.</a:t>
            </a:r>
          </a:p>
        </p:txBody>
      </p:sp>
    </p:spTree>
    <p:extLst>
      <p:ext uri="{BB962C8B-B14F-4D97-AF65-F5344CB8AC3E}">
        <p14:creationId xmlns:p14="http://schemas.microsoft.com/office/powerpoint/2010/main" val="3373320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barn(inHorizontal)">
                                      <p:cBhvr>
                                        <p:cTn id="7" dur="5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6134"/>
                                        </p:tgtEl>
                                        <p:attrNameLst>
                                          <p:attrName>style.visibility</p:attrName>
                                        </p:attrNameLst>
                                      </p:cBhvr>
                                      <p:to>
                                        <p:strVal val="visible"/>
                                      </p:to>
                                    </p:set>
                                    <p:animEffect transition="in" filter="box(in)">
                                      <p:cBhvr>
                                        <p:cTn id="12" dur="5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FAB3095-4E3E-4753-8AA4-4F15E80EB02D}" type="slidenum">
              <a:rPr lang="zh-CN" altLang="en-US" smtClean="0">
                <a:solidFill>
                  <a:srgbClr val="FFFFCC">
                    <a:lumMod val="75000"/>
                  </a:srgbClr>
                </a:solidFill>
              </a:rPr>
              <a:pPr>
                <a:defRPr/>
              </a:pPr>
              <a:t>55</a:t>
            </a:fld>
            <a:endParaRPr lang="en-US" altLang="zh-CN" dirty="0">
              <a:solidFill>
                <a:srgbClr val="FFFFCC">
                  <a:lumMod val="75000"/>
                </a:srgbClr>
              </a:solidFill>
            </a:endParaRPr>
          </a:p>
        </p:txBody>
      </p:sp>
      <p:sp>
        <p:nvSpPr>
          <p:cNvPr id="3" name="Rectangle 2"/>
          <p:cNvSpPr>
            <a:spLocks noChangeArrowheads="1"/>
          </p:cNvSpPr>
          <p:nvPr/>
        </p:nvSpPr>
        <p:spPr bwMode="auto">
          <a:xfrm>
            <a:off x="5321301" y="1988840"/>
            <a:ext cx="3600450" cy="1728787"/>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 name="Text Box 3"/>
          <p:cNvSpPr txBox="1">
            <a:spLocks noChangeArrowheads="1"/>
          </p:cNvSpPr>
          <p:nvPr/>
        </p:nvSpPr>
        <p:spPr bwMode="auto">
          <a:xfrm>
            <a:off x="107504" y="620713"/>
            <a:ext cx="8856984"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20000"/>
              </a:lnSpc>
            </a:pPr>
            <a:r>
              <a:rPr kumimoji="1" lang="zh-CN" altLang="en-US" sz="2800" dirty="0" smtClean="0">
                <a:solidFill>
                  <a:srgbClr val="FF0000"/>
                </a:solidFill>
                <a:latin typeface="Times New Roman" pitchFamily="18" charset="0"/>
              </a:rPr>
              <a:t>例</a:t>
            </a:r>
            <a:r>
              <a:rPr kumimoji="1" lang="en-US" altLang="zh-CN" sz="2800" dirty="0" smtClean="0">
                <a:solidFill>
                  <a:srgbClr val="FF0000"/>
                </a:solidFill>
                <a:latin typeface="Times New Roman" pitchFamily="18" charset="0"/>
              </a:rPr>
              <a:t>11.</a:t>
            </a:r>
            <a:r>
              <a:rPr kumimoji="1" lang="zh-CN" altLang="en-US" sz="2800" dirty="0" smtClean="0">
                <a:solidFill>
                  <a:srgbClr val="FF0000"/>
                </a:solidFill>
                <a:latin typeface="Times New Roman" pitchFamily="18" charset="0"/>
              </a:rPr>
              <a:t>附加</a:t>
            </a:r>
            <a:r>
              <a:rPr kumimoji="1" lang="en-US" altLang="zh-CN" sz="2800" dirty="0" smtClean="0">
                <a:solidFill>
                  <a:srgbClr val="FF0000"/>
                </a:solidFill>
                <a:latin typeface="Times New Roman" pitchFamily="18" charset="0"/>
              </a:rPr>
              <a:t>2</a:t>
            </a:r>
            <a:r>
              <a:rPr kumimoji="1" lang="zh-CN" altLang="en-US" sz="2800" dirty="0" smtClean="0">
                <a:solidFill>
                  <a:srgbClr val="FF0000"/>
                </a:solidFill>
                <a:latin typeface="Times New Roman" pitchFamily="18" charset="0"/>
              </a:rPr>
              <a:t> </a:t>
            </a:r>
            <a:r>
              <a:rPr kumimoji="1" lang="zh-CN" altLang="en-US" sz="2800" dirty="0" smtClean="0">
                <a:solidFill>
                  <a:srgbClr val="000066"/>
                </a:solidFill>
                <a:latin typeface="Times New Roman" pitchFamily="18" charset="0"/>
              </a:rPr>
              <a:t>设在一长为 </a:t>
            </a:r>
            <a:r>
              <a:rPr kumimoji="1" lang="en-US" altLang="zh-CN" sz="2800" dirty="0" smtClean="0">
                <a:solidFill>
                  <a:srgbClr val="000066"/>
                </a:solidFill>
                <a:latin typeface="Times New Roman" pitchFamily="18" charset="0"/>
              </a:rPr>
              <a:t>1 m</a:t>
            </a:r>
            <a:r>
              <a:rPr kumimoji="1" lang="zh-CN" altLang="en-US" sz="2800" dirty="0" smtClean="0">
                <a:solidFill>
                  <a:srgbClr val="000066"/>
                </a:solidFill>
                <a:latin typeface="Times New Roman" pitchFamily="18" charset="0"/>
              </a:rPr>
              <a:t>，横断面积 </a:t>
            </a:r>
            <a:r>
              <a:rPr kumimoji="1" lang="en-US" altLang="zh-CN" sz="2800" i="1" dirty="0" smtClean="0">
                <a:solidFill>
                  <a:srgbClr val="000066"/>
                </a:solidFill>
                <a:latin typeface="Times New Roman" pitchFamily="18" charset="0"/>
              </a:rPr>
              <a:t>S</a:t>
            </a:r>
            <a:r>
              <a:rPr kumimoji="1" lang="en-US" altLang="zh-CN" sz="2800" dirty="0" smtClean="0">
                <a:solidFill>
                  <a:srgbClr val="000066"/>
                </a:solidFill>
                <a:latin typeface="Times New Roman" pitchFamily="18" charset="0"/>
              </a:rPr>
              <a:t> = 10 cm</a:t>
            </a:r>
            <a:r>
              <a:rPr kumimoji="1" lang="en-US" altLang="zh-CN" sz="2800" baseline="30000" dirty="0" smtClean="0">
                <a:solidFill>
                  <a:srgbClr val="000066"/>
                </a:solidFill>
                <a:latin typeface="Times New Roman" pitchFamily="18" charset="0"/>
              </a:rPr>
              <a:t>2</a:t>
            </a:r>
            <a:r>
              <a:rPr kumimoji="1" lang="zh-CN" altLang="en-US" sz="2800" dirty="0" smtClean="0">
                <a:solidFill>
                  <a:srgbClr val="000066"/>
                </a:solidFill>
                <a:latin typeface="Times New Roman" pitchFamily="18" charset="0"/>
              </a:rPr>
              <a:t>，密绕</a:t>
            </a:r>
            <a:r>
              <a:rPr kumimoji="1" lang="en-US" altLang="zh-CN" sz="2800" i="1" dirty="0" smtClean="0">
                <a:solidFill>
                  <a:srgbClr val="000066"/>
                </a:solidFill>
                <a:latin typeface="Times New Roman" pitchFamily="18" charset="0"/>
              </a:rPr>
              <a:t>N</a:t>
            </a:r>
            <a:r>
              <a:rPr kumimoji="1" lang="en-US" altLang="zh-CN" sz="2800" baseline="-25000" dirty="0" smtClean="0">
                <a:solidFill>
                  <a:srgbClr val="000066"/>
                </a:solidFill>
                <a:latin typeface="Times New Roman" pitchFamily="18" charset="0"/>
              </a:rPr>
              <a:t>1</a:t>
            </a:r>
            <a:r>
              <a:rPr kumimoji="1" lang="en-US" altLang="zh-CN" sz="2800" dirty="0" smtClean="0">
                <a:solidFill>
                  <a:srgbClr val="000066"/>
                </a:solidFill>
                <a:latin typeface="Times New Roman" pitchFamily="18" charset="0"/>
              </a:rPr>
              <a:t>= 1000 </a:t>
            </a:r>
            <a:r>
              <a:rPr kumimoji="1" lang="zh-CN" altLang="en-US" sz="2800" dirty="0" smtClean="0">
                <a:solidFill>
                  <a:srgbClr val="000066"/>
                </a:solidFill>
                <a:latin typeface="Times New Roman" pitchFamily="18" charset="0"/>
              </a:rPr>
              <a:t>匝线圈的长直螺线管中部，再绕 </a:t>
            </a:r>
            <a:r>
              <a:rPr kumimoji="1" lang="en-US" altLang="zh-CN" sz="2800" i="1" dirty="0" smtClean="0">
                <a:solidFill>
                  <a:srgbClr val="000066"/>
                </a:solidFill>
                <a:latin typeface="Times New Roman" pitchFamily="18" charset="0"/>
              </a:rPr>
              <a:t>N</a:t>
            </a:r>
            <a:r>
              <a:rPr kumimoji="1" lang="en-US" altLang="zh-CN" sz="2800" baseline="-25000" dirty="0" smtClean="0">
                <a:solidFill>
                  <a:srgbClr val="000066"/>
                </a:solidFill>
                <a:latin typeface="Times New Roman" pitchFamily="18" charset="0"/>
              </a:rPr>
              <a:t>2</a:t>
            </a:r>
            <a:r>
              <a:rPr kumimoji="1" lang="en-US" altLang="zh-CN" sz="2800" dirty="0" smtClean="0">
                <a:solidFill>
                  <a:srgbClr val="000066"/>
                </a:solidFill>
                <a:latin typeface="Times New Roman" pitchFamily="18" charset="0"/>
              </a:rPr>
              <a:t>= 20 </a:t>
            </a:r>
            <a:r>
              <a:rPr kumimoji="1" lang="zh-CN" altLang="en-US" sz="2800" dirty="0" smtClean="0">
                <a:solidFill>
                  <a:srgbClr val="000066"/>
                </a:solidFill>
                <a:latin typeface="Times New Roman" pitchFamily="18" charset="0"/>
              </a:rPr>
              <a:t>匝的线圈：计算互感系数</a:t>
            </a:r>
            <a:r>
              <a:rPr kumimoji="1" lang="en-US" altLang="zh-CN" sz="2800" dirty="0" smtClean="0">
                <a:solidFill>
                  <a:srgbClr val="000066"/>
                </a:solidFill>
                <a:latin typeface="Times New Roman" pitchFamily="18" charset="0"/>
              </a:rPr>
              <a:t>.</a:t>
            </a:r>
            <a:endParaRPr kumimoji="1" lang="zh-CN" altLang="en-US" sz="2800" dirty="0" smtClean="0">
              <a:solidFill>
                <a:srgbClr val="000066"/>
              </a:solidFill>
              <a:latin typeface="Times New Roman" pitchFamily="18" charset="0"/>
            </a:endParaRPr>
          </a:p>
        </p:txBody>
      </p:sp>
      <p:grpSp>
        <p:nvGrpSpPr>
          <p:cNvPr id="5" name="Group 4"/>
          <p:cNvGrpSpPr>
            <a:grpSpLocks/>
          </p:cNvGrpSpPr>
          <p:nvPr/>
        </p:nvGrpSpPr>
        <p:grpSpPr bwMode="auto">
          <a:xfrm>
            <a:off x="5580063" y="2236490"/>
            <a:ext cx="3052763" cy="1444625"/>
            <a:chOff x="1864" y="2785"/>
            <a:chExt cx="1923" cy="910"/>
          </a:xfrm>
        </p:grpSpPr>
        <p:sp>
          <p:nvSpPr>
            <p:cNvPr id="6" name="Oval 5" descr="50%"/>
            <p:cNvSpPr>
              <a:spLocks noChangeArrowheads="1"/>
            </p:cNvSpPr>
            <p:nvPr/>
          </p:nvSpPr>
          <p:spPr bwMode="auto">
            <a:xfrm>
              <a:off x="3524" y="2841"/>
              <a:ext cx="239" cy="544"/>
            </a:xfrm>
            <a:prstGeom prst="ellipse">
              <a:avLst/>
            </a:prstGeom>
            <a:pattFill prst="pct50">
              <a:fgClr>
                <a:srgbClr val="993366"/>
              </a:fgClr>
              <a:bgClr>
                <a:srgbClr val="FBFAE2"/>
              </a:bgClr>
            </a:pattFill>
            <a:ln w="19050">
              <a:no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 name="Line 6"/>
            <p:cNvSpPr>
              <a:spLocks noChangeShapeType="1"/>
            </p:cNvSpPr>
            <p:nvPr/>
          </p:nvSpPr>
          <p:spPr bwMode="auto">
            <a:xfrm>
              <a:off x="3678"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Line 7"/>
            <p:cNvSpPr>
              <a:spLocks noChangeShapeType="1"/>
            </p:cNvSpPr>
            <p:nvPr/>
          </p:nvSpPr>
          <p:spPr bwMode="auto">
            <a:xfrm>
              <a:off x="1955"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 name="Line 8"/>
            <p:cNvSpPr>
              <a:spLocks noChangeShapeType="1"/>
            </p:cNvSpPr>
            <p:nvPr/>
          </p:nvSpPr>
          <p:spPr bwMode="auto">
            <a:xfrm flipH="1">
              <a:off x="1954"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Line 9"/>
            <p:cNvSpPr>
              <a:spLocks noChangeShapeType="1"/>
            </p:cNvSpPr>
            <p:nvPr/>
          </p:nvSpPr>
          <p:spPr bwMode="auto">
            <a:xfrm>
              <a:off x="2907"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Text Box 10"/>
            <p:cNvSpPr txBox="1">
              <a:spLocks noChangeArrowheads="1"/>
            </p:cNvSpPr>
            <p:nvPr/>
          </p:nvSpPr>
          <p:spPr bwMode="auto">
            <a:xfrm>
              <a:off x="2744" y="3445"/>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l</a:t>
              </a:r>
            </a:p>
          </p:txBody>
        </p:sp>
        <p:sp>
          <p:nvSpPr>
            <p:cNvPr id="12" name="Text Box 11"/>
            <p:cNvSpPr txBox="1">
              <a:spLocks noChangeArrowheads="1"/>
            </p:cNvSpPr>
            <p:nvPr/>
          </p:nvSpPr>
          <p:spPr bwMode="auto">
            <a:xfrm>
              <a:off x="3560" y="3009"/>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S</a:t>
              </a:r>
            </a:p>
          </p:txBody>
        </p:sp>
        <p:sp>
          <p:nvSpPr>
            <p:cNvPr id="13" name="Freeform 16"/>
            <p:cNvSpPr>
              <a:spLocks/>
            </p:cNvSpPr>
            <p:nvPr/>
          </p:nvSpPr>
          <p:spPr bwMode="auto">
            <a:xfrm flipH="1">
              <a:off x="2458"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Freeform 17"/>
            <p:cNvSpPr>
              <a:spLocks/>
            </p:cNvSpPr>
            <p:nvPr/>
          </p:nvSpPr>
          <p:spPr bwMode="auto">
            <a:xfrm flipV="1">
              <a:off x="2339"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Freeform 18"/>
            <p:cNvSpPr>
              <a:spLocks/>
            </p:cNvSpPr>
            <p:nvPr/>
          </p:nvSpPr>
          <p:spPr bwMode="auto">
            <a:xfrm flipH="1">
              <a:off x="2639"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Freeform 19"/>
            <p:cNvSpPr>
              <a:spLocks/>
            </p:cNvSpPr>
            <p:nvPr/>
          </p:nvSpPr>
          <p:spPr bwMode="auto">
            <a:xfrm flipV="1">
              <a:off x="2520"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7" name="Freeform 20"/>
            <p:cNvSpPr>
              <a:spLocks/>
            </p:cNvSpPr>
            <p:nvPr/>
          </p:nvSpPr>
          <p:spPr bwMode="auto">
            <a:xfrm flipH="1">
              <a:off x="2820"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8" name="Freeform 21"/>
            <p:cNvSpPr>
              <a:spLocks/>
            </p:cNvSpPr>
            <p:nvPr/>
          </p:nvSpPr>
          <p:spPr bwMode="auto">
            <a:xfrm flipV="1">
              <a:off x="2701" y="3111"/>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19" name="Group 28"/>
            <p:cNvGrpSpPr>
              <a:grpSpLocks/>
            </p:cNvGrpSpPr>
            <p:nvPr/>
          </p:nvGrpSpPr>
          <p:grpSpPr bwMode="auto">
            <a:xfrm flipH="1">
              <a:off x="1966" y="2791"/>
              <a:ext cx="1611" cy="648"/>
              <a:chOff x="3478" y="1032"/>
              <a:chExt cx="1611" cy="648"/>
            </a:xfrm>
          </p:grpSpPr>
          <p:sp>
            <p:nvSpPr>
              <p:cNvPr id="21" name="Freeform 29"/>
              <p:cNvSpPr>
                <a:spLocks/>
              </p:cNvSpPr>
              <p:nvPr/>
            </p:nvSpPr>
            <p:spPr bwMode="auto">
              <a:xfrm>
                <a:off x="347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2" name="Freeform 30"/>
              <p:cNvSpPr>
                <a:spLocks/>
              </p:cNvSpPr>
              <p:nvPr/>
            </p:nvSpPr>
            <p:spPr bwMode="auto">
              <a:xfrm flipH="1" flipV="1">
                <a:off x="3557"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Freeform 31"/>
              <p:cNvSpPr>
                <a:spLocks/>
              </p:cNvSpPr>
              <p:nvPr/>
            </p:nvSpPr>
            <p:spPr bwMode="auto">
              <a:xfrm>
                <a:off x="365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Freeform 32"/>
              <p:cNvSpPr>
                <a:spLocks/>
              </p:cNvSpPr>
              <p:nvPr/>
            </p:nvSpPr>
            <p:spPr bwMode="auto">
              <a:xfrm flipH="1" flipV="1">
                <a:off x="3738"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Freeform 33"/>
              <p:cNvSpPr>
                <a:spLocks/>
              </p:cNvSpPr>
              <p:nvPr/>
            </p:nvSpPr>
            <p:spPr bwMode="auto">
              <a:xfrm>
                <a:off x="383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6" name="Freeform 34"/>
              <p:cNvSpPr>
                <a:spLocks/>
              </p:cNvSpPr>
              <p:nvPr/>
            </p:nvSpPr>
            <p:spPr bwMode="auto">
              <a:xfrm flipH="1" flipV="1">
                <a:off x="391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7" name="Freeform 35"/>
              <p:cNvSpPr>
                <a:spLocks/>
              </p:cNvSpPr>
              <p:nvPr/>
            </p:nvSpPr>
            <p:spPr bwMode="auto">
              <a:xfrm>
                <a:off x="4023"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8" name="Freeform 36"/>
              <p:cNvSpPr>
                <a:spLocks/>
              </p:cNvSpPr>
              <p:nvPr/>
            </p:nvSpPr>
            <p:spPr bwMode="auto">
              <a:xfrm flipH="1" flipV="1">
                <a:off x="4102"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9" name="Freeform 37"/>
              <p:cNvSpPr>
                <a:spLocks/>
              </p:cNvSpPr>
              <p:nvPr/>
            </p:nvSpPr>
            <p:spPr bwMode="auto">
              <a:xfrm>
                <a:off x="420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0" name="Freeform 38"/>
              <p:cNvSpPr>
                <a:spLocks/>
              </p:cNvSpPr>
              <p:nvPr/>
            </p:nvSpPr>
            <p:spPr bwMode="auto">
              <a:xfrm flipH="1" flipV="1">
                <a:off x="4283"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1" name="Freeform 39"/>
              <p:cNvSpPr>
                <a:spLocks/>
              </p:cNvSpPr>
              <p:nvPr/>
            </p:nvSpPr>
            <p:spPr bwMode="auto">
              <a:xfrm>
                <a:off x="438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2" name="Freeform 40"/>
              <p:cNvSpPr>
                <a:spLocks/>
              </p:cNvSpPr>
              <p:nvPr/>
            </p:nvSpPr>
            <p:spPr bwMode="auto">
              <a:xfrm flipH="1" flipV="1">
                <a:off x="4463"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3" name="Freeform 41"/>
              <p:cNvSpPr>
                <a:spLocks/>
              </p:cNvSpPr>
              <p:nvPr/>
            </p:nvSpPr>
            <p:spPr bwMode="auto">
              <a:xfrm>
                <a:off x="456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4" name="Freeform 42"/>
              <p:cNvSpPr>
                <a:spLocks/>
              </p:cNvSpPr>
              <p:nvPr/>
            </p:nvSpPr>
            <p:spPr bwMode="auto">
              <a:xfrm flipH="1" flipV="1">
                <a:off x="4647"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5" name="Freeform 43"/>
              <p:cNvSpPr>
                <a:spLocks/>
              </p:cNvSpPr>
              <p:nvPr/>
            </p:nvSpPr>
            <p:spPr bwMode="auto">
              <a:xfrm>
                <a:off x="474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6" name="Freeform 44"/>
              <p:cNvSpPr>
                <a:spLocks/>
              </p:cNvSpPr>
              <p:nvPr/>
            </p:nvSpPr>
            <p:spPr bwMode="auto">
              <a:xfrm flipH="1" flipV="1">
                <a:off x="482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7" name="Freeform 45"/>
              <p:cNvSpPr>
                <a:spLocks/>
              </p:cNvSpPr>
              <p:nvPr/>
            </p:nvSpPr>
            <p:spPr bwMode="auto">
              <a:xfrm>
                <a:off x="492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8" name="Freeform 46"/>
              <p:cNvSpPr>
                <a:spLocks/>
              </p:cNvSpPr>
              <p:nvPr/>
            </p:nvSpPr>
            <p:spPr bwMode="auto">
              <a:xfrm flipH="1" flipV="1">
                <a:off x="500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20" name="AutoShape 47"/>
            <p:cNvSpPr>
              <a:spLocks noChangeArrowheads="1"/>
            </p:cNvSpPr>
            <p:nvPr/>
          </p:nvSpPr>
          <p:spPr bwMode="auto">
            <a:xfrm rot="5400000" flipH="1">
              <a:off x="2545" y="2161"/>
              <a:ext cx="544" cy="1905"/>
            </a:xfrm>
            <a:prstGeom prst="can">
              <a:avLst>
                <a:gd name="adj" fmla="val 43627"/>
              </a:avLst>
            </a:prstGeom>
            <a:noFill/>
            <a:ln w="19050">
              <a:solidFill>
                <a:srgbClr val="993366"/>
              </a:solid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39" name="矩形 38"/>
          <p:cNvSpPr/>
          <p:nvPr/>
        </p:nvSpPr>
        <p:spPr>
          <a:xfrm>
            <a:off x="7834313" y="1909465"/>
            <a:ext cx="428625" cy="369887"/>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1</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0" name="矩形 39"/>
          <p:cNvSpPr/>
          <p:nvPr/>
        </p:nvSpPr>
        <p:spPr>
          <a:xfrm>
            <a:off x="6691313" y="1838027"/>
            <a:ext cx="428625" cy="369888"/>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2</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1" name="Rectangle 3"/>
          <p:cNvSpPr>
            <a:spLocks noChangeArrowheads="1"/>
          </p:cNvSpPr>
          <p:nvPr/>
        </p:nvSpPr>
        <p:spPr bwMode="auto">
          <a:xfrm>
            <a:off x="264765" y="2420470"/>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kumimoji="1" lang="zh-CN" altLang="en-US" dirty="0" smtClean="0">
                <a:solidFill>
                  <a:srgbClr val="FF0000"/>
                </a:solidFill>
                <a:latin typeface="宋体" charset="-122"/>
                <a:ea typeface="宋体" charset="-122"/>
              </a:rPr>
              <a:t>解</a:t>
            </a:r>
            <a:r>
              <a:rPr kumimoji="1" lang="zh-CN" altLang="en-US" dirty="0" smtClean="0">
                <a:solidFill>
                  <a:srgbClr val="FF0000"/>
                </a:solidFill>
                <a:latin typeface="宋体" charset="-122"/>
                <a:ea typeface="宋体" charset="-122"/>
                <a:sym typeface="Wingdings" pitchFamily="2" charset="2"/>
              </a:rPr>
              <a:t>：</a:t>
            </a:r>
            <a:endParaRPr kumimoji="1" lang="zh-CN" altLang="en-US" dirty="0" smtClean="0">
              <a:solidFill>
                <a:srgbClr val="FF0000"/>
              </a:solidFill>
              <a:latin typeface="宋体" charset="-122"/>
              <a:ea typeface="宋体" charset="-122"/>
            </a:endParaRPr>
          </a:p>
        </p:txBody>
      </p:sp>
      <p:graphicFrame>
        <p:nvGraphicFramePr>
          <p:cNvPr id="42" name="Object 4"/>
          <p:cNvGraphicFramePr>
            <a:graphicFrameLocks noChangeAspect="1"/>
          </p:cNvGraphicFramePr>
          <p:nvPr>
            <p:extLst>
              <p:ext uri="{D42A27DB-BD31-4B8C-83A1-F6EECF244321}">
                <p14:modId xmlns:p14="http://schemas.microsoft.com/office/powerpoint/2010/main" val="2818221753"/>
              </p:ext>
            </p:extLst>
          </p:nvPr>
        </p:nvGraphicFramePr>
        <p:xfrm>
          <a:off x="1200869" y="2245618"/>
          <a:ext cx="1858963" cy="895350"/>
        </p:xfrm>
        <a:graphic>
          <a:graphicData uri="http://schemas.openxmlformats.org/presentationml/2006/ole">
            <mc:AlternateContent xmlns:mc="http://schemas.openxmlformats.org/markup-compatibility/2006">
              <mc:Choice xmlns:v="urn:schemas-microsoft-com:vml" Requires="v">
                <p:oleObj spid="_x0000_s44163" name="Equation" r:id="rId3" imgW="812520" imgH="393480" progId="Equation.DSMT4">
                  <p:embed/>
                </p:oleObj>
              </mc:Choice>
              <mc:Fallback>
                <p:oleObj name="Equation" r:id="rId3" imgW="8125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869" y="2245618"/>
                        <a:ext cx="1858963"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graphicFrame>
        <p:nvGraphicFramePr>
          <p:cNvPr id="43" name="Object 5"/>
          <p:cNvGraphicFramePr>
            <a:graphicFrameLocks noChangeAspect="1"/>
          </p:cNvGraphicFramePr>
          <p:nvPr>
            <p:extLst>
              <p:ext uri="{D42A27DB-BD31-4B8C-83A1-F6EECF244321}">
                <p14:modId xmlns:p14="http://schemas.microsoft.com/office/powerpoint/2010/main" val="944347686"/>
              </p:ext>
            </p:extLst>
          </p:nvPr>
        </p:nvGraphicFramePr>
        <p:xfrm>
          <a:off x="438150" y="3192463"/>
          <a:ext cx="3981450" cy="946150"/>
        </p:xfrm>
        <a:graphic>
          <a:graphicData uri="http://schemas.openxmlformats.org/presentationml/2006/ole">
            <mc:AlternateContent xmlns:mc="http://schemas.openxmlformats.org/markup-compatibility/2006">
              <mc:Choice xmlns:v="urn:schemas-microsoft-com:vml" Requires="v">
                <p:oleObj spid="_x0000_s44164" name="Equation" r:id="rId5" imgW="1650960" imgH="393480" progId="Equation.DSMT4">
                  <p:embed/>
                </p:oleObj>
              </mc:Choice>
              <mc:Fallback>
                <p:oleObj name="Equation" r:id="rId5" imgW="1650960" imgH="393480" progId="Equation.DSMT4">
                  <p:embed/>
                  <p:pic>
                    <p:nvPicPr>
                      <p:cNvPr id="0" name=""/>
                      <p:cNvPicPr>
                        <a:picLocks noChangeAspect="1" noChangeArrowheads="1"/>
                      </p:cNvPicPr>
                      <p:nvPr/>
                    </p:nvPicPr>
                    <p:blipFill>
                      <a:blip r:embed="rId6"/>
                      <a:srcRect/>
                      <a:stretch>
                        <a:fillRect/>
                      </a:stretch>
                    </p:blipFill>
                    <p:spPr bwMode="auto">
                      <a:xfrm>
                        <a:off x="438150" y="3192463"/>
                        <a:ext cx="39814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graphicFrame>
        <p:nvGraphicFramePr>
          <p:cNvPr id="44" name="Object 6"/>
          <p:cNvGraphicFramePr>
            <a:graphicFrameLocks noChangeAspect="1"/>
          </p:cNvGraphicFramePr>
          <p:nvPr>
            <p:extLst>
              <p:ext uri="{D42A27DB-BD31-4B8C-83A1-F6EECF244321}">
                <p14:modId xmlns:p14="http://schemas.microsoft.com/office/powerpoint/2010/main" val="3681747474"/>
              </p:ext>
            </p:extLst>
          </p:nvPr>
        </p:nvGraphicFramePr>
        <p:xfrm>
          <a:off x="418255" y="4293096"/>
          <a:ext cx="5168900" cy="989013"/>
        </p:xfrm>
        <a:graphic>
          <a:graphicData uri="http://schemas.openxmlformats.org/presentationml/2006/ole">
            <mc:AlternateContent xmlns:mc="http://schemas.openxmlformats.org/markup-compatibility/2006">
              <mc:Choice xmlns:v="urn:schemas-microsoft-com:vml" Requires="v">
                <p:oleObj spid="_x0000_s44165" name="Equation" r:id="rId7" imgW="2247840" imgH="431640" progId="Equation.DSMT4">
                  <p:embed/>
                </p:oleObj>
              </mc:Choice>
              <mc:Fallback>
                <p:oleObj name="Equation" r:id="rId7" imgW="224784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255" y="4293096"/>
                        <a:ext cx="51689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FFFF00"/>
                              </a:outerShdw>
                            </a:effectLst>
                          </a14:hiddenEffects>
                        </a:ext>
                      </a:extLst>
                    </p:spPr>
                  </p:pic>
                </p:oleObj>
              </mc:Fallback>
            </mc:AlternateContent>
          </a:graphicData>
        </a:graphic>
      </p:graphicFrame>
    </p:spTree>
    <p:extLst>
      <p:ext uri="{BB962C8B-B14F-4D97-AF65-F5344CB8AC3E}">
        <p14:creationId xmlns:p14="http://schemas.microsoft.com/office/powerpoint/2010/main" val="23219405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upRigh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upRigh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strips(upRight)">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FAB3095-4E3E-4753-8AA4-4F15E80EB02D}" type="slidenum">
              <a:rPr lang="zh-CN" altLang="en-US" smtClean="0">
                <a:solidFill>
                  <a:srgbClr val="FFFFCC">
                    <a:lumMod val="75000"/>
                  </a:srgbClr>
                </a:solidFill>
              </a:rPr>
              <a:pPr>
                <a:defRPr/>
              </a:pPr>
              <a:t>56</a:t>
            </a:fld>
            <a:endParaRPr lang="en-US" altLang="zh-CN" dirty="0">
              <a:solidFill>
                <a:srgbClr val="FFFFCC">
                  <a:lumMod val="75000"/>
                </a:srgbClr>
              </a:solidFill>
            </a:endParaRPr>
          </a:p>
        </p:txBody>
      </p:sp>
      <p:sp>
        <p:nvSpPr>
          <p:cNvPr id="3" name="爆炸形 1 2"/>
          <p:cNvSpPr/>
          <p:nvPr/>
        </p:nvSpPr>
        <p:spPr bwMode="auto">
          <a:xfrm>
            <a:off x="35496" y="116632"/>
            <a:ext cx="2286000" cy="1647825"/>
          </a:xfrm>
          <a:prstGeom prst="irregularSeal1">
            <a:avLst/>
          </a:prstGeom>
          <a:solidFill>
            <a:srgbClr val="CE9964"/>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charset="0"/>
                <a:ea typeface="楷体_GB2312" pitchFamily="49" charset="-122"/>
              </a:rPr>
              <a:t>讨论：</a:t>
            </a:r>
          </a:p>
        </p:txBody>
      </p:sp>
      <p:graphicFrame>
        <p:nvGraphicFramePr>
          <p:cNvPr id="4" name="Object 26"/>
          <p:cNvGraphicFramePr>
            <a:graphicFrameLocks noChangeAspect="1"/>
          </p:cNvGraphicFramePr>
          <p:nvPr>
            <p:extLst>
              <p:ext uri="{D42A27DB-BD31-4B8C-83A1-F6EECF244321}">
                <p14:modId xmlns:p14="http://schemas.microsoft.com/office/powerpoint/2010/main" val="881878927"/>
              </p:ext>
            </p:extLst>
          </p:nvPr>
        </p:nvGraphicFramePr>
        <p:xfrm>
          <a:off x="1475656" y="1196752"/>
          <a:ext cx="3443287" cy="1185862"/>
        </p:xfrm>
        <a:graphic>
          <a:graphicData uri="http://schemas.openxmlformats.org/presentationml/2006/ole">
            <mc:AlternateContent xmlns:mc="http://schemas.openxmlformats.org/markup-compatibility/2006">
              <mc:Choice xmlns:v="urn:schemas-microsoft-com:vml" Requires="v">
                <p:oleObj spid="_x0000_s45273" name="公式" r:id="rId3" imgW="1358640" imgH="469800" progId="Equation.3">
                  <p:embed/>
                </p:oleObj>
              </mc:Choice>
              <mc:Fallback>
                <p:oleObj name="公式" r:id="rId3" imgW="13586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196752"/>
                        <a:ext cx="3443287" cy="1185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2"/>
          <p:cNvSpPr>
            <a:spLocks noChangeArrowheads="1"/>
          </p:cNvSpPr>
          <p:nvPr/>
        </p:nvSpPr>
        <p:spPr bwMode="auto">
          <a:xfrm>
            <a:off x="5364038" y="620092"/>
            <a:ext cx="3600450" cy="1728788"/>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6" name="Group 4"/>
          <p:cNvGrpSpPr>
            <a:grpSpLocks/>
          </p:cNvGrpSpPr>
          <p:nvPr/>
        </p:nvGrpSpPr>
        <p:grpSpPr bwMode="auto">
          <a:xfrm>
            <a:off x="5622800" y="867742"/>
            <a:ext cx="3052763" cy="1444625"/>
            <a:chOff x="1864" y="2785"/>
            <a:chExt cx="1923" cy="910"/>
          </a:xfrm>
        </p:grpSpPr>
        <p:sp>
          <p:nvSpPr>
            <p:cNvPr id="7" name="Oval 5" descr="50%"/>
            <p:cNvSpPr>
              <a:spLocks noChangeArrowheads="1"/>
            </p:cNvSpPr>
            <p:nvPr/>
          </p:nvSpPr>
          <p:spPr bwMode="auto">
            <a:xfrm>
              <a:off x="3524" y="2841"/>
              <a:ext cx="239" cy="544"/>
            </a:xfrm>
            <a:prstGeom prst="ellipse">
              <a:avLst/>
            </a:prstGeom>
            <a:pattFill prst="pct50">
              <a:fgClr>
                <a:srgbClr val="993366"/>
              </a:fgClr>
              <a:bgClr>
                <a:srgbClr val="FBFAE2"/>
              </a:bgClr>
            </a:pattFill>
            <a:ln w="19050">
              <a:no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Line 6"/>
            <p:cNvSpPr>
              <a:spLocks noChangeShapeType="1"/>
            </p:cNvSpPr>
            <p:nvPr/>
          </p:nvSpPr>
          <p:spPr bwMode="auto">
            <a:xfrm>
              <a:off x="3678"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 name="Line 7"/>
            <p:cNvSpPr>
              <a:spLocks noChangeShapeType="1"/>
            </p:cNvSpPr>
            <p:nvPr/>
          </p:nvSpPr>
          <p:spPr bwMode="auto">
            <a:xfrm>
              <a:off x="1955"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Line 8"/>
            <p:cNvSpPr>
              <a:spLocks noChangeShapeType="1"/>
            </p:cNvSpPr>
            <p:nvPr/>
          </p:nvSpPr>
          <p:spPr bwMode="auto">
            <a:xfrm flipH="1">
              <a:off x="1954"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Line 9"/>
            <p:cNvSpPr>
              <a:spLocks noChangeShapeType="1"/>
            </p:cNvSpPr>
            <p:nvPr/>
          </p:nvSpPr>
          <p:spPr bwMode="auto">
            <a:xfrm>
              <a:off x="2907"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2" name="Text Box 10"/>
            <p:cNvSpPr txBox="1">
              <a:spLocks noChangeArrowheads="1"/>
            </p:cNvSpPr>
            <p:nvPr/>
          </p:nvSpPr>
          <p:spPr bwMode="auto">
            <a:xfrm>
              <a:off x="2744" y="3445"/>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l</a:t>
              </a:r>
            </a:p>
          </p:txBody>
        </p:sp>
        <p:sp>
          <p:nvSpPr>
            <p:cNvPr id="13" name="Text Box 11"/>
            <p:cNvSpPr txBox="1">
              <a:spLocks noChangeArrowheads="1"/>
            </p:cNvSpPr>
            <p:nvPr/>
          </p:nvSpPr>
          <p:spPr bwMode="auto">
            <a:xfrm>
              <a:off x="3560" y="3009"/>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S</a:t>
              </a:r>
            </a:p>
          </p:txBody>
        </p:sp>
        <p:sp>
          <p:nvSpPr>
            <p:cNvPr id="14" name="Freeform 16"/>
            <p:cNvSpPr>
              <a:spLocks/>
            </p:cNvSpPr>
            <p:nvPr/>
          </p:nvSpPr>
          <p:spPr bwMode="auto">
            <a:xfrm flipH="1">
              <a:off x="2458"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Freeform 17"/>
            <p:cNvSpPr>
              <a:spLocks/>
            </p:cNvSpPr>
            <p:nvPr/>
          </p:nvSpPr>
          <p:spPr bwMode="auto">
            <a:xfrm flipV="1">
              <a:off x="2339"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Freeform 18"/>
            <p:cNvSpPr>
              <a:spLocks/>
            </p:cNvSpPr>
            <p:nvPr/>
          </p:nvSpPr>
          <p:spPr bwMode="auto">
            <a:xfrm flipH="1">
              <a:off x="2639"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7" name="Freeform 19"/>
            <p:cNvSpPr>
              <a:spLocks/>
            </p:cNvSpPr>
            <p:nvPr/>
          </p:nvSpPr>
          <p:spPr bwMode="auto">
            <a:xfrm flipV="1">
              <a:off x="2520"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8" name="Freeform 20"/>
            <p:cNvSpPr>
              <a:spLocks/>
            </p:cNvSpPr>
            <p:nvPr/>
          </p:nvSpPr>
          <p:spPr bwMode="auto">
            <a:xfrm flipH="1">
              <a:off x="2820"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9" name="Freeform 21"/>
            <p:cNvSpPr>
              <a:spLocks/>
            </p:cNvSpPr>
            <p:nvPr/>
          </p:nvSpPr>
          <p:spPr bwMode="auto">
            <a:xfrm flipV="1">
              <a:off x="2701" y="3111"/>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20" name="Group 28"/>
            <p:cNvGrpSpPr>
              <a:grpSpLocks/>
            </p:cNvGrpSpPr>
            <p:nvPr/>
          </p:nvGrpSpPr>
          <p:grpSpPr bwMode="auto">
            <a:xfrm flipH="1">
              <a:off x="1966" y="2791"/>
              <a:ext cx="1611" cy="648"/>
              <a:chOff x="3478" y="1032"/>
              <a:chExt cx="1611" cy="648"/>
            </a:xfrm>
          </p:grpSpPr>
          <p:sp>
            <p:nvSpPr>
              <p:cNvPr id="22" name="Freeform 29"/>
              <p:cNvSpPr>
                <a:spLocks/>
              </p:cNvSpPr>
              <p:nvPr/>
            </p:nvSpPr>
            <p:spPr bwMode="auto">
              <a:xfrm>
                <a:off x="347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Freeform 30"/>
              <p:cNvSpPr>
                <a:spLocks/>
              </p:cNvSpPr>
              <p:nvPr/>
            </p:nvSpPr>
            <p:spPr bwMode="auto">
              <a:xfrm flipH="1" flipV="1">
                <a:off x="3557"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Freeform 31"/>
              <p:cNvSpPr>
                <a:spLocks/>
              </p:cNvSpPr>
              <p:nvPr/>
            </p:nvSpPr>
            <p:spPr bwMode="auto">
              <a:xfrm>
                <a:off x="365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Freeform 32"/>
              <p:cNvSpPr>
                <a:spLocks/>
              </p:cNvSpPr>
              <p:nvPr/>
            </p:nvSpPr>
            <p:spPr bwMode="auto">
              <a:xfrm flipH="1" flipV="1">
                <a:off x="3738"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6" name="Freeform 33"/>
              <p:cNvSpPr>
                <a:spLocks/>
              </p:cNvSpPr>
              <p:nvPr/>
            </p:nvSpPr>
            <p:spPr bwMode="auto">
              <a:xfrm>
                <a:off x="383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7" name="Freeform 34"/>
              <p:cNvSpPr>
                <a:spLocks/>
              </p:cNvSpPr>
              <p:nvPr/>
            </p:nvSpPr>
            <p:spPr bwMode="auto">
              <a:xfrm flipH="1" flipV="1">
                <a:off x="391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8" name="Freeform 35"/>
              <p:cNvSpPr>
                <a:spLocks/>
              </p:cNvSpPr>
              <p:nvPr/>
            </p:nvSpPr>
            <p:spPr bwMode="auto">
              <a:xfrm>
                <a:off x="4023"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9" name="Freeform 36"/>
              <p:cNvSpPr>
                <a:spLocks/>
              </p:cNvSpPr>
              <p:nvPr/>
            </p:nvSpPr>
            <p:spPr bwMode="auto">
              <a:xfrm flipH="1" flipV="1">
                <a:off x="4102"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0" name="Freeform 37"/>
              <p:cNvSpPr>
                <a:spLocks/>
              </p:cNvSpPr>
              <p:nvPr/>
            </p:nvSpPr>
            <p:spPr bwMode="auto">
              <a:xfrm>
                <a:off x="420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1" name="Freeform 38"/>
              <p:cNvSpPr>
                <a:spLocks/>
              </p:cNvSpPr>
              <p:nvPr/>
            </p:nvSpPr>
            <p:spPr bwMode="auto">
              <a:xfrm flipH="1" flipV="1">
                <a:off x="4283"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2" name="Freeform 39"/>
              <p:cNvSpPr>
                <a:spLocks/>
              </p:cNvSpPr>
              <p:nvPr/>
            </p:nvSpPr>
            <p:spPr bwMode="auto">
              <a:xfrm>
                <a:off x="438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3" name="Freeform 40"/>
              <p:cNvSpPr>
                <a:spLocks/>
              </p:cNvSpPr>
              <p:nvPr/>
            </p:nvSpPr>
            <p:spPr bwMode="auto">
              <a:xfrm flipH="1" flipV="1">
                <a:off x="4463"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4" name="Freeform 41"/>
              <p:cNvSpPr>
                <a:spLocks/>
              </p:cNvSpPr>
              <p:nvPr/>
            </p:nvSpPr>
            <p:spPr bwMode="auto">
              <a:xfrm>
                <a:off x="456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5" name="Freeform 42"/>
              <p:cNvSpPr>
                <a:spLocks/>
              </p:cNvSpPr>
              <p:nvPr/>
            </p:nvSpPr>
            <p:spPr bwMode="auto">
              <a:xfrm flipH="1" flipV="1">
                <a:off x="4647"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6" name="Freeform 43"/>
              <p:cNvSpPr>
                <a:spLocks/>
              </p:cNvSpPr>
              <p:nvPr/>
            </p:nvSpPr>
            <p:spPr bwMode="auto">
              <a:xfrm>
                <a:off x="474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7" name="Freeform 44"/>
              <p:cNvSpPr>
                <a:spLocks/>
              </p:cNvSpPr>
              <p:nvPr/>
            </p:nvSpPr>
            <p:spPr bwMode="auto">
              <a:xfrm flipH="1" flipV="1">
                <a:off x="482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8" name="Freeform 45"/>
              <p:cNvSpPr>
                <a:spLocks/>
              </p:cNvSpPr>
              <p:nvPr/>
            </p:nvSpPr>
            <p:spPr bwMode="auto">
              <a:xfrm>
                <a:off x="492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9" name="Freeform 46"/>
              <p:cNvSpPr>
                <a:spLocks/>
              </p:cNvSpPr>
              <p:nvPr/>
            </p:nvSpPr>
            <p:spPr bwMode="auto">
              <a:xfrm flipH="1" flipV="1">
                <a:off x="500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21" name="AutoShape 47"/>
            <p:cNvSpPr>
              <a:spLocks noChangeArrowheads="1"/>
            </p:cNvSpPr>
            <p:nvPr/>
          </p:nvSpPr>
          <p:spPr bwMode="auto">
            <a:xfrm rot="5400000" flipH="1">
              <a:off x="2545" y="2162"/>
              <a:ext cx="544" cy="1905"/>
            </a:xfrm>
            <a:prstGeom prst="can">
              <a:avLst>
                <a:gd name="adj" fmla="val 43627"/>
              </a:avLst>
            </a:prstGeom>
            <a:noFill/>
            <a:ln w="19050">
              <a:solidFill>
                <a:srgbClr val="993366"/>
              </a:solid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40" name="矩形 39"/>
          <p:cNvSpPr/>
          <p:nvPr/>
        </p:nvSpPr>
        <p:spPr>
          <a:xfrm>
            <a:off x="7877050" y="540717"/>
            <a:ext cx="428625" cy="369888"/>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1</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1" name="矩形 40"/>
          <p:cNvSpPr/>
          <p:nvPr/>
        </p:nvSpPr>
        <p:spPr>
          <a:xfrm>
            <a:off x="6734050" y="469280"/>
            <a:ext cx="428625" cy="369887"/>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2</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2" name="右箭头 41"/>
          <p:cNvSpPr/>
          <p:nvPr/>
        </p:nvSpPr>
        <p:spPr bwMode="auto">
          <a:xfrm>
            <a:off x="755576" y="2743771"/>
            <a:ext cx="936625" cy="323850"/>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3" name="Object 26"/>
          <p:cNvGraphicFramePr>
            <a:graphicFrameLocks noChangeAspect="1"/>
          </p:cNvGraphicFramePr>
          <p:nvPr>
            <p:extLst>
              <p:ext uri="{D42A27DB-BD31-4B8C-83A1-F6EECF244321}">
                <p14:modId xmlns:p14="http://schemas.microsoft.com/office/powerpoint/2010/main" val="2333925623"/>
              </p:ext>
            </p:extLst>
          </p:nvPr>
        </p:nvGraphicFramePr>
        <p:xfrm>
          <a:off x="1827139" y="2315146"/>
          <a:ext cx="2863850" cy="1185862"/>
        </p:xfrm>
        <a:graphic>
          <a:graphicData uri="http://schemas.openxmlformats.org/presentationml/2006/ole">
            <mc:AlternateContent xmlns:mc="http://schemas.openxmlformats.org/markup-compatibility/2006">
              <mc:Choice xmlns:v="urn:schemas-microsoft-com:vml" Requires="v">
                <p:oleObj spid="_x0000_s45274" name="公式" r:id="rId5" imgW="1130040" imgH="469800" progId="Equation.3">
                  <p:embed/>
                </p:oleObj>
              </mc:Choice>
              <mc:Fallback>
                <p:oleObj name="公式" r:id="rId5" imgW="113004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139" y="2315146"/>
                        <a:ext cx="2863850" cy="1185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 name="Text Box 5"/>
          <p:cNvSpPr txBox="1">
            <a:spLocks noChangeArrowheads="1"/>
          </p:cNvSpPr>
          <p:nvPr/>
        </p:nvSpPr>
        <p:spPr bwMode="auto">
          <a:xfrm>
            <a:off x="857250" y="3643313"/>
            <a:ext cx="16986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20000"/>
              </a:lnSpc>
            </a:pPr>
            <a:r>
              <a:rPr kumimoji="1" lang="zh-CN" altLang="en-US" sz="2800" smtClean="0">
                <a:solidFill>
                  <a:srgbClr val="000066"/>
                </a:solidFill>
                <a:latin typeface="宋体" charset="-122"/>
                <a:ea typeface="宋体" charset="-122"/>
              </a:rPr>
              <a:t>同理：</a:t>
            </a:r>
            <a:endParaRPr kumimoji="1" lang="zh-CN" altLang="en-US" sz="2800" smtClean="0">
              <a:solidFill>
                <a:srgbClr val="0000FF"/>
              </a:solidFill>
              <a:latin typeface="宋体" charset="-122"/>
              <a:ea typeface="宋体" charset="-122"/>
            </a:endParaRPr>
          </a:p>
        </p:txBody>
      </p:sp>
      <p:graphicFrame>
        <p:nvGraphicFramePr>
          <p:cNvPr id="45" name="Object 26"/>
          <p:cNvGraphicFramePr>
            <a:graphicFrameLocks noChangeAspect="1"/>
          </p:cNvGraphicFramePr>
          <p:nvPr>
            <p:extLst>
              <p:ext uri="{D42A27DB-BD31-4B8C-83A1-F6EECF244321}">
                <p14:modId xmlns:p14="http://schemas.microsoft.com/office/powerpoint/2010/main" val="1731510376"/>
              </p:ext>
            </p:extLst>
          </p:nvPr>
        </p:nvGraphicFramePr>
        <p:xfrm>
          <a:off x="2051720" y="3395265"/>
          <a:ext cx="3603625" cy="1185863"/>
        </p:xfrm>
        <a:graphic>
          <a:graphicData uri="http://schemas.openxmlformats.org/presentationml/2006/ole">
            <mc:AlternateContent xmlns:mc="http://schemas.openxmlformats.org/markup-compatibility/2006">
              <mc:Choice xmlns:v="urn:schemas-microsoft-com:vml" Requires="v">
                <p:oleObj spid="_x0000_s45275" name="公式" r:id="rId7" imgW="1422360" imgH="469800" progId="Equation.3">
                  <p:embed/>
                </p:oleObj>
              </mc:Choice>
              <mc:Fallback>
                <p:oleObj name="公式" r:id="rId7" imgW="14223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3395265"/>
                        <a:ext cx="3603625" cy="11858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 name="右箭头 45"/>
          <p:cNvSpPr/>
          <p:nvPr/>
        </p:nvSpPr>
        <p:spPr bwMode="auto">
          <a:xfrm>
            <a:off x="920750" y="4891088"/>
            <a:ext cx="936625" cy="323850"/>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7" name="Object 26"/>
          <p:cNvGraphicFramePr>
            <a:graphicFrameLocks noChangeAspect="1"/>
          </p:cNvGraphicFramePr>
          <p:nvPr/>
        </p:nvGraphicFramePr>
        <p:xfrm>
          <a:off x="2097088" y="4529138"/>
          <a:ext cx="2959100" cy="1185862"/>
        </p:xfrm>
        <a:graphic>
          <a:graphicData uri="http://schemas.openxmlformats.org/presentationml/2006/ole">
            <mc:AlternateContent xmlns:mc="http://schemas.openxmlformats.org/markup-compatibility/2006">
              <mc:Choice xmlns:v="urn:schemas-microsoft-com:vml" Requires="v">
                <p:oleObj spid="_x0000_s45276" name="公式" r:id="rId9" imgW="1168200" imgH="469800" progId="Equation.3">
                  <p:embed/>
                </p:oleObj>
              </mc:Choice>
              <mc:Fallback>
                <p:oleObj name="公式" r:id="rId9" imgW="1168200" imgH="469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7088" y="4529138"/>
                        <a:ext cx="2959100" cy="1185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右箭头 47"/>
          <p:cNvSpPr/>
          <p:nvPr/>
        </p:nvSpPr>
        <p:spPr bwMode="auto">
          <a:xfrm>
            <a:off x="2857500" y="6000750"/>
            <a:ext cx="936625" cy="323850"/>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9" name="Object 26"/>
          <p:cNvGraphicFramePr>
            <a:graphicFrameLocks noChangeAspect="1"/>
          </p:cNvGraphicFramePr>
          <p:nvPr/>
        </p:nvGraphicFramePr>
        <p:xfrm>
          <a:off x="4032250" y="5572125"/>
          <a:ext cx="3182938" cy="1185863"/>
        </p:xfrm>
        <a:graphic>
          <a:graphicData uri="http://schemas.openxmlformats.org/presentationml/2006/ole">
            <mc:AlternateContent xmlns:mc="http://schemas.openxmlformats.org/markup-compatibility/2006">
              <mc:Choice xmlns:v="urn:schemas-microsoft-com:vml" Requires="v">
                <p:oleObj spid="_x0000_s45277" name="公式" r:id="rId11" imgW="1257120" imgH="469800" progId="Equation.3">
                  <p:embed/>
                </p:oleObj>
              </mc:Choice>
              <mc:Fallback>
                <p:oleObj name="公式" r:id="rId11" imgW="125712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250" y="5572125"/>
                        <a:ext cx="3182938" cy="11858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54247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46" grpId="0" animBg="1"/>
      <p:bldP spid="4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8316416" y="44624"/>
            <a:ext cx="790575" cy="431800"/>
          </a:xfrm>
        </p:spPr>
        <p:txBody>
          <a:bodyPr/>
          <a:lstStyle/>
          <a:p>
            <a:pPr>
              <a:defRPr/>
            </a:pPr>
            <a:fld id="{BFAB3095-4E3E-4753-8AA4-4F15E80EB02D}" type="slidenum">
              <a:rPr lang="zh-CN" altLang="en-US" smtClean="0">
                <a:solidFill>
                  <a:srgbClr val="FFFFCC">
                    <a:lumMod val="75000"/>
                  </a:srgbClr>
                </a:solidFill>
              </a:rPr>
              <a:pPr>
                <a:defRPr/>
              </a:pPr>
              <a:t>57</a:t>
            </a:fld>
            <a:endParaRPr lang="en-US" altLang="zh-CN" dirty="0">
              <a:solidFill>
                <a:srgbClr val="FFFFCC">
                  <a:lumMod val="75000"/>
                </a:srgbClr>
              </a:solidFill>
            </a:endParaRPr>
          </a:p>
        </p:txBody>
      </p:sp>
      <p:sp>
        <p:nvSpPr>
          <p:cNvPr id="3" name="Rectangle 2"/>
          <p:cNvSpPr>
            <a:spLocks noChangeArrowheads="1"/>
          </p:cNvSpPr>
          <p:nvPr/>
        </p:nvSpPr>
        <p:spPr bwMode="auto">
          <a:xfrm>
            <a:off x="5010969" y="983654"/>
            <a:ext cx="3600450" cy="1728788"/>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sz="32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4" name="Group 4"/>
          <p:cNvGrpSpPr>
            <a:grpSpLocks/>
          </p:cNvGrpSpPr>
          <p:nvPr/>
        </p:nvGrpSpPr>
        <p:grpSpPr bwMode="auto">
          <a:xfrm>
            <a:off x="5269731" y="1231304"/>
            <a:ext cx="3052763" cy="1444625"/>
            <a:chOff x="1864" y="2785"/>
            <a:chExt cx="1923" cy="910"/>
          </a:xfrm>
        </p:grpSpPr>
        <p:sp>
          <p:nvSpPr>
            <p:cNvPr id="5" name="Oval 5" descr="50%"/>
            <p:cNvSpPr>
              <a:spLocks noChangeArrowheads="1"/>
            </p:cNvSpPr>
            <p:nvPr/>
          </p:nvSpPr>
          <p:spPr bwMode="auto">
            <a:xfrm>
              <a:off x="3524" y="2841"/>
              <a:ext cx="239" cy="544"/>
            </a:xfrm>
            <a:prstGeom prst="ellipse">
              <a:avLst/>
            </a:prstGeom>
            <a:pattFill prst="pct50">
              <a:fgClr>
                <a:srgbClr val="993366"/>
              </a:fgClr>
              <a:bgClr>
                <a:srgbClr val="FBFAE2"/>
              </a:bgClr>
            </a:pattFill>
            <a:ln w="19050">
              <a:no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 name="Line 6"/>
            <p:cNvSpPr>
              <a:spLocks noChangeShapeType="1"/>
            </p:cNvSpPr>
            <p:nvPr/>
          </p:nvSpPr>
          <p:spPr bwMode="auto">
            <a:xfrm>
              <a:off x="3678"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 name="Line 7"/>
            <p:cNvSpPr>
              <a:spLocks noChangeShapeType="1"/>
            </p:cNvSpPr>
            <p:nvPr/>
          </p:nvSpPr>
          <p:spPr bwMode="auto">
            <a:xfrm>
              <a:off x="1955" y="3416"/>
              <a:ext cx="0" cy="181"/>
            </a:xfrm>
            <a:prstGeom prst="line">
              <a:avLst/>
            </a:prstGeom>
            <a:noFill/>
            <a:ln w="12700">
              <a:solidFill>
                <a:srgbClr val="0000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Line 8"/>
            <p:cNvSpPr>
              <a:spLocks noChangeShapeType="1"/>
            </p:cNvSpPr>
            <p:nvPr/>
          </p:nvSpPr>
          <p:spPr bwMode="auto">
            <a:xfrm flipH="1">
              <a:off x="1954"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 name="Line 9"/>
            <p:cNvSpPr>
              <a:spLocks noChangeShapeType="1"/>
            </p:cNvSpPr>
            <p:nvPr/>
          </p:nvSpPr>
          <p:spPr bwMode="auto">
            <a:xfrm>
              <a:off x="2907" y="3552"/>
              <a:ext cx="772" cy="0"/>
            </a:xfrm>
            <a:prstGeom prst="line">
              <a:avLst/>
            </a:prstGeom>
            <a:noFill/>
            <a:ln w="12700">
              <a:solidFill>
                <a:srgbClr val="000066"/>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Text Box 10"/>
            <p:cNvSpPr txBox="1">
              <a:spLocks noChangeArrowheads="1"/>
            </p:cNvSpPr>
            <p:nvPr/>
          </p:nvSpPr>
          <p:spPr bwMode="auto">
            <a:xfrm>
              <a:off x="2744" y="3445"/>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l</a:t>
              </a:r>
            </a:p>
          </p:txBody>
        </p:sp>
        <p:sp>
          <p:nvSpPr>
            <p:cNvPr id="11" name="Text Box 11"/>
            <p:cNvSpPr txBox="1">
              <a:spLocks noChangeArrowheads="1"/>
            </p:cNvSpPr>
            <p:nvPr/>
          </p:nvSpPr>
          <p:spPr bwMode="auto">
            <a:xfrm>
              <a:off x="3560" y="3009"/>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0" i="1" u="none" strike="noStrike" kern="0" cap="none" spc="0" normalizeH="0" baseline="0" noProof="0" smtClean="0">
                  <a:ln>
                    <a:noFill/>
                  </a:ln>
                  <a:solidFill>
                    <a:srgbClr val="000066"/>
                  </a:solidFill>
                  <a:effectLst/>
                  <a:uLnTx/>
                  <a:uFillTx/>
                  <a:latin typeface="Times New Roman" pitchFamily="18" charset="0"/>
                  <a:ea typeface="宋体" charset="-122"/>
                </a:rPr>
                <a:t>S</a:t>
              </a:r>
            </a:p>
          </p:txBody>
        </p:sp>
        <p:sp>
          <p:nvSpPr>
            <p:cNvPr id="12" name="Freeform 16"/>
            <p:cNvSpPr>
              <a:spLocks/>
            </p:cNvSpPr>
            <p:nvPr/>
          </p:nvSpPr>
          <p:spPr bwMode="auto">
            <a:xfrm flipH="1">
              <a:off x="2458"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Freeform 17"/>
            <p:cNvSpPr>
              <a:spLocks/>
            </p:cNvSpPr>
            <p:nvPr/>
          </p:nvSpPr>
          <p:spPr bwMode="auto">
            <a:xfrm flipV="1">
              <a:off x="2339"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Freeform 18"/>
            <p:cNvSpPr>
              <a:spLocks/>
            </p:cNvSpPr>
            <p:nvPr/>
          </p:nvSpPr>
          <p:spPr bwMode="auto">
            <a:xfrm flipH="1">
              <a:off x="2639"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Freeform 19"/>
            <p:cNvSpPr>
              <a:spLocks/>
            </p:cNvSpPr>
            <p:nvPr/>
          </p:nvSpPr>
          <p:spPr bwMode="auto">
            <a:xfrm flipV="1">
              <a:off x="2520" y="3105"/>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Freeform 20"/>
            <p:cNvSpPr>
              <a:spLocks/>
            </p:cNvSpPr>
            <p:nvPr/>
          </p:nvSpPr>
          <p:spPr bwMode="auto">
            <a:xfrm flipH="1">
              <a:off x="2820" y="2785"/>
              <a:ext cx="121"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7" name="Freeform 21"/>
            <p:cNvSpPr>
              <a:spLocks/>
            </p:cNvSpPr>
            <p:nvPr/>
          </p:nvSpPr>
          <p:spPr bwMode="auto">
            <a:xfrm flipV="1">
              <a:off x="2701" y="3111"/>
              <a:ext cx="122" cy="330"/>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28575" cap="flat" cmpd="sng">
              <a:solidFill>
                <a:srgbClr val="00808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18" name="Group 28"/>
            <p:cNvGrpSpPr>
              <a:grpSpLocks/>
            </p:cNvGrpSpPr>
            <p:nvPr/>
          </p:nvGrpSpPr>
          <p:grpSpPr bwMode="auto">
            <a:xfrm flipH="1">
              <a:off x="1966" y="2791"/>
              <a:ext cx="1611" cy="648"/>
              <a:chOff x="3478" y="1032"/>
              <a:chExt cx="1611" cy="648"/>
            </a:xfrm>
          </p:grpSpPr>
          <p:sp>
            <p:nvSpPr>
              <p:cNvPr id="20" name="Freeform 29"/>
              <p:cNvSpPr>
                <a:spLocks/>
              </p:cNvSpPr>
              <p:nvPr/>
            </p:nvSpPr>
            <p:spPr bwMode="auto">
              <a:xfrm>
                <a:off x="347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1" name="Freeform 30"/>
              <p:cNvSpPr>
                <a:spLocks/>
              </p:cNvSpPr>
              <p:nvPr/>
            </p:nvSpPr>
            <p:spPr bwMode="auto">
              <a:xfrm flipH="1" flipV="1">
                <a:off x="3557"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2" name="Freeform 31"/>
              <p:cNvSpPr>
                <a:spLocks/>
              </p:cNvSpPr>
              <p:nvPr/>
            </p:nvSpPr>
            <p:spPr bwMode="auto">
              <a:xfrm>
                <a:off x="365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Freeform 32"/>
              <p:cNvSpPr>
                <a:spLocks/>
              </p:cNvSpPr>
              <p:nvPr/>
            </p:nvSpPr>
            <p:spPr bwMode="auto">
              <a:xfrm flipH="1" flipV="1">
                <a:off x="3738"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Freeform 33"/>
              <p:cNvSpPr>
                <a:spLocks/>
              </p:cNvSpPr>
              <p:nvPr/>
            </p:nvSpPr>
            <p:spPr bwMode="auto">
              <a:xfrm>
                <a:off x="383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Freeform 34"/>
              <p:cNvSpPr>
                <a:spLocks/>
              </p:cNvSpPr>
              <p:nvPr/>
            </p:nvSpPr>
            <p:spPr bwMode="auto">
              <a:xfrm flipH="1" flipV="1">
                <a:off x="391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6" name="Freeform 35"/>
              <p:cNvSpPr>
                <a:spLocks/>
              </p:cNvSpPr>
              <p:nvPr/>
            </p:nvSpPr>
            <p:spPr bwMode="auto">
              <a:xfrm>
                <a:off x="4023"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7" name="Freeform 36"/>
              <p:cNvSpPr>
                <a:spLocks/>
              </p:cNvSpPr>
              <p:nvPr/>
            </p:nvSpPr>
            <p:spPr bwMode="auto">
              <a:xfrm flipH="1" flipV="1">
                <a:off x="4102"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8" name="Freeform 37"/>
              <p:cNvSpPr>
                <a:spLocks/>
              </p:cNvSpPr>
              <p:nvPr/>
            </p:nvSpPr>
            <p:spPr bwMode="auto">
              <a:xfrm>
                <a:off x="420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9" name="Freeform 38"/>
              <p:cNvSpPr>
                <a:spLocks/>
              </p:cNvSpPr>
              <p:nvPr/>
            </p:nvSpPr>
            <p:spPr bwMode="auto">
              <a:xfrm flipH="1" flipV="1">
                <a:off x="4283" y="1348"/>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0" name="Freeform 39"/>
              <p:cNvSpPr>
                <a:spLocks/>
              </p:cNvSpPr>
              <p:nvPr/>
            </p:nvSpPr>
            <p:spPr bwMode="auto">
              <a:xfrm>
                <a:off x="4384"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1" name="Freeform 40"/>
              <p:cNvSpPr>
                <a:spLocks/>
              </p:cNvSpPr>
              <p:nvPr/>
            </p:nvSpPr>
            <p:spPr bwMode="auto">
              <a:xfrm flipH="1" flipV="1">
                <a:off x="4463"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2" name="Freeform 41"/>
              <p:cNvSpPr>
                <a:spLocks/>
              </p:cNvSpPr>
              <p:nvPr/>
            </p:nvSpPr>
            <p:spPr bwMode="auto">
              <a:xfrm>
                <a:off x="4568"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3" name="Freeform 42"/>
              <p:cNvSpPr>
                <a:spLocks/>
              </p:cNvSpPr>
              <p:nvPr/>
            </p:nvSpPr>
            <p:spPr bwMode="auto">
              <a:xfrm flipH="1" flipV="1">
                <a:off x="4647"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4" name="Freeform 43"/>
              <p:cNvSpPr>
                <a:spLocks/>
              </p:cNvSpPr>
              <p:nvPr/>
            </p:nvSpPr>
            <p:spPr bwMode="auto">
              <a:xfrm>
                <a:off x="474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5" name="Freeform 44"/>
              <p:cNvSpPr>
                <a:spLocks/>
              </p:cNvSpPr>
              <p:nvPr/>
            </p:nvSpPr>
            <p:spPr bwMode="auto">
              <a:xfrm flipH="1" flipV="1">
                <a:off x="482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6" name="Freeform 45"/>
              <p:cNvSpPr>
                <a:spLocks/>
              </p:cNvSpPr>
              <p:nvPr/>
            </p:nvSpPr>
            <p:spPr bwMode="auto">
              <a:xfrm>
                <a:off x="4929" y="1032"/>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7" name="Freeform 46"/>
              <p:cNvSpPr>
                <a:spLocks/>
              </p:cNvSpPr>
              <p:nvPr/>
            </p:nvSpPr>
            <p:spPr bwMode="auto">
              <a:xfrm flipH="1" flipV="1">
                <a:off x="5008" y="1354"/>
                <a:ext cx="81" cy="326"/>
              </a:xfrm>
              <a:custGeom>
                <a:avLst/>
                <a:gdLst/>
                <a:ahLst/>
                <a:cxnLst>
                  <a:cxn ang="0">
                    <a:pos x="0" y="52"/>
                  </a:cxn>
                  <a:cxn ang="0">
                    <a:pos x="33" y="14"/>
                  </a:cxn>
                  <a:cxn ang="0">
                    <a:pos x="63" y="50"/>
                  </a:cxn>
                  <a:cxn ang="0">
                    <a:pos x="81" y="314"/>
                  </a:cxn>
                </a:cxnLst>
                <a:rect l="0" t="0" r="r" b="b"/>
                <a:pathLst>
                  <a:path w="81" h="314">
                    <a:moveTo>
                      <a:pt x="0" y="52"/>
                    </a:moveTo>
                    <a:cubicBezTo>
                      <a:pt x="11" y="33"/>
                      <a:pt x="23" y="14"/>
                      <a:pt x="33" y="14"/>
                    </a:cubicBezTo>
                    <a:cubicBezTo>
                      <a:pt x="43" y="14"/>
                      <a:pt x="55" y="0"/>
                      <a:pt x="63" y="50"/>
                    </a:cubicBezTo>
                    <a:cubicBezTo>
                      <a:pt x="71" y="100"/>
                      <a:pt x="76" y="268"/>
                      <a:pt x="81" y="314"/>
                    </a:cubicBezTo>
                  </a:path>
                </a:pathLst>
              </a:custGeom>
              <a:noFill/>
              <a:ln w="12700" cap="flat" cmpd="sng">
                <a:solidFill>
                  <a:srgbClr val="FF0000"/>
                </a:solidFill>
                <a:prstDash val="solid"/>
                <a:round/>
                <a:headEnd type="none" w="med" len="med"/>
                <a:tailEnd type="none" w="sm"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19" name="AutoShape 47"/>
            <p:cNvSpPr>
              <a:spLocks noChangeArrowheads="1"/>
            </p:cNvSpPr>
            <p:nvPr/>
          </p:nvSpPr>
          <p:spPr bwMode="auto">
            <a:xfrm rot="5400000" flipH="1">
              <a:off x="2545" y="2162"/>
              <a:ext cx="544" cy="1905"/>
            </a:xfrm>
            <a:prstGeom prst="can">
              <a:avLst>
                <a:gd name="adj" fmla="val 43627"/>
              </a:avLst>
            </a:prstGeom>
            <a:noFill/>
            <a:ln w="19050">
              <a:solidFill>
                <a:srgbClr val="993366"/>
              </a:solidFill>
              <a:round/>
              <a:headEnd/>
              <a:tailEnd type="non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38" name="矩形 37"/>
          <p:cNvSpPr/>
          <p:nvPr/>
        </p:nvSpPr>
        <p:spPr>
          <a:xfrm>
            <a:off x="7523981" y="904279"/>
            <a:ext cx="428625" cy="369888"/>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1</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9" name="矩形 38"/>
          <p:cNvSpPr/>
          <p:nvPr/>
        </p:nvSpPr>
        <p:spPr>
          <a:xfrm>
            <a:off x="6380981" y="832842"/>
            <a:ext cx="428625" cy="369887"/>
          </a:xfrm>
          <a:prstGeom prst="rect">
            <a:avLst/>
          </a:prstGeom>
        </p:spPr>
        <p:txBody>
          <a:bodyPr wrap="none">
            <a:spAutoFit/>
          </a:bodyPr>
          <a:lstStyle/>
          <a:p>
            <a:pPr>
              <a:defRPr/>
            </a:pPr>
            <a:r>
              <a:rPr kumimoji="1" lang="en-US" altLang="zh-CN" sz="1800" i="1" dirty="0">
                <a:solidFill>
                  <a:srgbClr val="000066"/>
                </a:solidFill>
                <a:ea typeface="楷体_GB2312" pitchFamily="49" charset="-122"/>
              </a:rPr>
              <a:t>N</a:t>
            </a:r>
            <a:r>
              <a:rPr kumimoji="1" lang="en-US" altLang="zh-CN" sz="1800" baseline="-25000" dirty="0">
                <a:solidFill>
                  <a:srgbClr val="000066"/>
                </a:solidFill>
                <a:ea typeface="楷体_GB2312" pitchFamily="49" charset="-122"/>
              </a:rPr>
              <a:t>2</a:t>
            </a:r>
            <a:endParaRPr lang="zh-CN" altLang="en-US" sz="1800"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0" name="右箭头 39"/>
          <p:cNvSpPr/>
          <p:nvPr/>
        </p:nvSpPr>
        <p:spPr bwMode="auto">
          <a:xfrm>
            <a:off x="2699792" y="5801841"/>
            <a:ext cx="936625" cy="323850"/>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41" name="Object 26"/>
          <p:cNvGraphicFramePr>
            <a:graphicFrameLocks noChangeAspect="1"/>
          </p:cNvGraphicFramePr>
          <p:nvPr>
            <p:extLst>
              <p:ext uri="{D42A27DB-BD31-4B8C-83A1-F6EECF244321}">
                <p14:modId xmlns:p14="http://schemas.microsoft.com/office/powerpoint/2010/main" val="1669210722"/>
              </p:ext>
            </p:extLst>
          </p:nvPr>
        </p:nvGraphicFramePr>
        <p:xfrm>
          <a:off x="3874542" y="5373216"/>
          <a:ext cx="3182938" cy="1185863"/>
        </p:xfrm>
        <a:graphic>
          <a:graphicData uri="http://schemas.openxmlformats.org/presentationml/2006/ole">
            <mc:AlternateContent xmlns:mc="http://schemas.openxmlformats.org/markup-compatibility/2006">
              <mc:Choice xmlns:v="urn:schemas-microsoft-com:vml" Requires="v">
                <p:oleObj spid="_x0000_s46297" name="公式" r:id="rId3" imgW="1257120" imgH="469800" progId="Equation.3">
                  <p:embed/>
                </p:oleObj>
              </mc:Choice>
              <mc:Fallback>
                <p:oleObj name="公式" r:id="rId3" imgW="12571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542" y="5373216"/>
                        <a:ext cx="3182938" cy="11858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26"/>
          <p:cNvGraphicFramePr>
            <a:graphicFrameLocks noChangeAspect="1"/>
          </p:cNvGraphicFramePr>
          <p:nvPr>
            <p:extLst>
              <p:ext uri="{D42A27DB-BD31-4B8C-83A1-F6EECF244321}">
                <p14:modId xmlns:p14="http://schemas.microsoft.com/office/powerpoint/2010/main" val="1707288762"/>
              </p:ext>
            </p:extLst>
          </p:nvPr>
        </p:nvGraphicFramePr>
        <p:xfrm>
          <a:off x="1467669" y="620688"/>
          <a:ext cx="2379662" cy="1089025"/>
        </p:xfrm>
        <a:graphic>
          <a:graphicData uri="http://schemas.openxmlformats.org/presentationml/2006/ole">
            <mc:AlternateContent xmlns:mc="http://schemas.openxmlformats.org/markup-compatibility/2006">
              <mc:Choice xmlns:v="urn:schemas-microsoft-com:vml" Requires="v">
                <p:oleObj spid="_x0000_s46298" name="公式" r:id="rId5" imgW="939600" imgH="431640" progId="Equation.3">
                  <p:embed/>
                </p:oleObj>
              </mc:Choice>
              <mc:Fallback>
                <p:oleObj name="公式" r:id="rId5" imgW="939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69" y="620688"/>
                        <a:ext cx="2379662" cy="1089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 Box 5"/>
          <p:cNvSpPr txBox="1">
            <a:spLocks noChangeArrowheads="1"/>
          </p:cNvSpPr>
          <p:nvPr/>
        </p:nvSpPr>
        <p:spPr bwMode="auto">
          <a:xfrm>
            <a:off x="179512" y="1832967"/>
            <a:ext cx="7572375" cy="609600"/>
          </a:xfrm>
          <a:prstGeom prst="rect">
            <a:avLst/>
          </a:prstGeom>
          <a:noFill/>
          <a:ln w="9525">
            <a:noFill/>
            <a:miter lim="800000"/>
            <a:headEnd/>
            <a:tailEnd/>
          </a:ln>
        </p:spPr>
        <p:txBody>
          <a:bodyPr>
            <a:spAutoFit/>
          </a:bodyPr>
          <a:lstStyle/>
          <a:p>
            <a:pPr>
              <a:lnSpc>
                <a:spcPct val="120000"/>
              </a:lnSpc>
              <a:defRPr/>
            </a:pPr>
            <a:r>
              <a:rPr kumimoji="1" lang="zh-CN" altLang="en-US" dirty="0">
                <a:solidFill>
                  <a:srgbClr val="000066"/>
                </a:solidFill>
                <a:latin typeface="宋体" pitchFamily="2" charset="-122"/>
              </a:rPr>
              <a:t>只有当 </a:t>
            </a:r>
            <a:r>
              <a:rPr kumimoji="1" lang="en-US" altLang="zh-CN" b="0" i="1" dirty="0">
                <a:solidFill>
                  <a:srgbClr val="000066"/>
                </a:solidFill>
                <a:latin typeface="Times New Roman"/>
              </a:rPr>
              <a:t>l</a:t>
            </a:r>
            <a:r>
              <a:rPr kumimoji="1" lang="en-US" altLang="zh-CN" b="0" i="1" baseline="-25000" dirty="0">
                <a:solidFill>
                  <a:srgbClr val="000066"/>
                </a:solidFill>
                <a:latin typeface="Times New Roman"/>
              </a:rPr>
              <a:t>1</a:t>
            </a:r>
            <a:r>
              <a:rPr kumimoji="1" lang="en-US" altLang="zh-CN" b="0" i="1" dirty="0">
                <a:solidFill>
                  <a:srgbClr val="000066"/>
                </a:solidFill>
                <a:latin typeface="Times New Roman"/>
              </a:rPr>
              <a:t>=l</a:t>
            </a:r>
            <a:r>
              <a:rPr kumimoji="1" lang="en-US" altLang="zh-CN" b="0" i="1" baseline="-25000" dirty="0">
                <a:solidFill>
                  <a:srgbClr val="000066"/>
                </a:solidFill>
                <a:latin typeface="Times New Roman"/>
              </a:rPr>
              <a:t>2</a:t>
            </a:r>
            <a:r>
              <a:rPr kumimoji="1" lang="zh-CN" altLang="en-US" dirty="0">
                <a:solidFill>
                  <a:srgbClr val="000066"/>
                </a:solidFill>
                <a:latin typeface="宋体" pitchFamily="2" charset="-122"/>
              </a:rPr>
              <a:t> 时：</a:t>
            </a:r>
            <a:endParaRPr kumimoji="1" lang="zh-CN" altLang="en-US" dirty="0">
              <a:solidFill>
                <a:srgbClr val="0000FF"/>
              </a:solidFill>
              <a:latin typeface="宋体" pitchFamily="2" charset="-122"/>
            </a:endParaRPr>
          </a:p>
        </p:txBody>
      </p:sp>
      <p:graphicFrame>
        <p:nvGraphicFramePr>
          <p:cNvPr id="44" name="Object 26"/>
          <p:cNvGraphicFramePr>
            <a:graphicFrameLocks noChangeAspect="1"/>
          </p:cNvGraphicFramePr>
          <p:nvPr>
            <p:extLst>
              <p:ext uri="{D42A27DB-BD31-4B8C-83A1-F6EECF244321}">
                <p14:modId xmlns:p14="http://schemas.microsoft.com/office/powerpoint/2010/main" val="2397034447"/>
              </p:ext>
            </p:extLst>
          </p:nvPr>
        </p:nvGraphicFramePr>
        <p:xfrm>
          <a:off x="3059832" y="1836142"/>
          <a:ext cx="1865312" cy="639762"/>
        </p:xfrm>
        <a:graphic>
          <a:graphicData uri="http://schemas.openxmlformats.org/presentationml/2006/ole">
            <mc:AlternateContent xmlns:mc="http://schemas.openxmlformats.org/markup-compatibility/2006">
              <mc:Choice xmlns:v="urn:schemas-microsoft-com:vml" Requires="v">
                <p:oleObj spid="_x0000_s46299" name="公式" r:id="rId7" imgW="736560" imgH="253800" progId="Equation.3">
                  <p:embed/>
                </p:oleObj>
              </mc:Choice>
              <mc:Fallback>
                <p:oleObj name="公式" r:id="rId7" imgW="7365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1836142"/>
                        <a:ext cx="1865312" cy="6397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Text Box 5"/>
          <p:cNvSpPr txBox="1">
            <a:spLocks noChangeArrowheads="1"/>
          </p:cNvSpPr>
          <p:nvPr/>
        </p:nvSpPr>
        <p:spPr bwMode="auto">
          <a:xfrm>
            <a:off x="323528" y="2761654"/>
            <a:ext cx="75723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20000"/>
              </a:lnSpc>
            </a:pPr>
            <a:r>
              <a:rPr kumimoji="1" lang="zh-CN" altLang="en-US" sz="2800" dirty="0" smtClean="0">
                <a:solidFill>
                  <a:srgbClr val="000066"/>
                </a:solidFill>
                <a:latin typeface="宋体" charset="-122"/>
                <a:ea typeface="宋体" charset="-122"/>
              </a:rPr>
              <a:t>一般情况下：</a:t>
            </a:r>
            <a:endParaRPr kumimoji="1" lang="zh-CN" altLang="en-US" sz="2800" dirty="0" smtClean="0">
              <a:solidFill>
                <a:srgbClr val="0000FF"/>
              </a:solidFill>
              <a:latin typeface="宋体" charset="-122"/>
              <a:ea typeface="宋体" charset="-122"/>
            </a:endParaRPr>
          </a:p>
        </p:txBody>
      </p:sp>
      <p:graphicFrame>
        <p:nvGraphicFramePr>
          <p:cNvPr id="46" name="Object 26"/>
          <p:cNvGraphicFramePr>
            <a:graphicFrameLocks noChangeAspect="1"/>
          </p:cNvGraphicFramePr>
          <p:nvPr>
            <p:extLst>
              <p:ext uri="{D42A27DB-BD31-4B8C-83A1-F6EECF244321}">
                <p14:modId xmlns:p14="http://schemas.microsoft.com/office/powerpoint/2010/main" val="3307100280"/>
              </p:ext>
            </p:extLst>
          </p:nvPr>
        </p:nvGraphicFramePr>
        <p:xfrm>
          <a:off x="2824981" y="3333154"/>
          <a:ext cx="2989263" cy="928688"/>
        </p:xfrm>
        <a:graphic>
          <a:graphicData uri="http://schemas.openxmlformats.org/presentationml/2006/ole">
            <mc:AlternateContent xmlns:mc="http://schemas.openxmlformats.org/markup-compatibility/2006">
              <mc:Choice xmlns:v="urn:schemas-microsoft-com:vml" Requires="v">
                <p:oleObj spid="_x0000_s46300" name="公式" r:id="rId9" imgW="812520" imgH="253800" progId="Equation.3">
                  <p:embed/>
                </p:oleObj>
              </mc:Choice>
              <mc:Fallback>
                <p:oleObj name="公式" r:id="rId9" imgW="81252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4981" y="3333154"/>
                        <a:ext cx="2989263" cy="928688"/>
                      </a:xfrm>
                      <a:prstGeom prst="rect">
                        <a:avLst/>
                      </a:prstGeom>
                      <a:solidFill>
                        <a:srgbClr val="ECA07A"/>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 Box 5"/>
          <p:cNvSpPr txBox="1">
            <a:spLocks noChangeArrowheads="1"/>
          </p:cNvSpPr>
          <p:nvPr/>
        </p:nvSpPr>
        <p:spPr bwMode="auto">
          <a:xfrm>
            <a:off x="3026594" y="4552354"/>
            <a:ext cx="4075112" cy="604838"/>
          </a:xfrm>
          <a:prstGeom prst="rect">
            <a:avLst/>
          </a:prstGeom>
          <a:noFill/>
          <a:ln w="9525">
            <a:noFill/>
            <a:miter lim="800000"/>
            <a:headEnd/>
            <a:tailEnd/>
          </a:ln>
        </p:spPr>
        <p:txBody>
          <a:bodyPr>
            <a:spAutoFit/>
          </a:bodyPr>
          <a:lstStyle/>
          <a:p>
            <a:pPr>
              <a:lnSpc>
                <a:spcPct val="120000"/>
              </a:lnSpc>
              <a:defRPr/>
            </a:pPr>
            <a:r>
              <a:rPr kumimoji="1" lang="en-US" altLang="zh-CN" b="0" i="1" dirty="0">
                <a:solidFill>
                  <a:srgbClr val="0000FF"/>
                </a:solidFill>
                <a:latin typeface="Times New Roman"/>
              </a:rPr>
              <a:t>k</a:t>
            </a:r>
            <a:r>
              <a:rPr kumimoji="1" lang="en-US" altLang="zh-CN" dirty="0">
                <a:solidFill>
                  <a:srgbClr val="0000FF"/>
                </a:solidFill>
                <a:latin typeface="宋体" pitchFamily="2" charset="-122"/>
              </a:rPr>
              <a:t> </a:t>
            </a:r>
            <a:r>
              <a:rPr kumimoji="1" lang="zh-CN" altLang="en-US" dirty="0">
                <a:solidFill>
                  <a:srgbClr val="0000FF"/>
                </a:solidFill>
                <a:latin typeface="宋体" pitchFamily="2" charset="-122"/>
              </a:rPr>
              <a:t>称为</a:t>
            </a:r>
            <a:r>
              <a:rPr kumimoji="1" lang="en-US" altLang="zh-CN" dirty="0">
                <a:solidFill>
                  <a:srgbClr val="0000FF"/>
                </a:solidFill>
                <a:latin typeface="宋体" pitchFamily="2" charset="-122"/>
              </a:rPr>
              <a:t>“</a:t>
            </a:r>
            <a:r>
              <a:rPr kumimoji="1" lang="zh-CN" altLang="en-US" dirty="0">
                <a:solidFill>
                  <a:srgbClr val="0000FF"/>
                </a:solidFill>
                <a:latin typeface="宋体" pitchFamily="2" charset="-122"/>
              </a:rPr>
              <a:t>耦合系数</a:t>
            </a:r>
            <a:r>
              <a:rPr kumimoji="1" lang="en-US" altLang="zh-CN" dirty="0">
                <a:solidFill>
                  <a:srgbClr val="0000FF"/>
                </a:solidFill>
                <a:latin typeface="宋体" pitchFamily="2" charset="-122"/>
              </a:rPr>
              <a:t>”</a:t>
            </a:r>
            <a:endParaRPr kumimoji="1" lang="zh-CN" altLang="en-US" dirty="0">
              <a:solidFill>
                <a:srgbClr val="0000FF"/>
              </a:solidFill>
              <a:latin typeface="宋体" pitchFamily="2" charset="-122"/>
            </a:endParaRPr>
          </a:p>
        </p:txBody>
      </p:sp>
      <p:graphicFrame>
        <p:nvGraphicFramePr>
          <p:cNvPr id="48" name="Object 26"/>
          <p:cNvGraphicFramePr>
            <a:graphicFrameLocks noChangeAspect="1"/>
          </p:cNvGraphicFramePr>
          <p:nvPr>
            <p:extLst>
              <p:ext uri="{D42A27DB-BD31-4B8C-83A1-F6EECF244321}">
                <p14:modId xmlns:p14="http://schemas.microsoft.com/office/powerpoint/2010/main" val="4037685589"/>
              </p:ext>
            </p:extLst>
          </p:nvPr>
        </p:nvGraphicFramePr>
        <p:xfrm>
          <a:off x="6281738" y="3565525"/>
          <a:ext cx="1717675" cy="554038"/>
        </p:xfrm>
        <a:graphic>
          <a:graphicData uri="http://schemas.openxmlformats.org/presentationml/2006/ole">
            <mc:AlternateContent xmlns:mc="http://schemas.openxmlformats.org/markup-compatibility/2006">
              <mc:Choice xmlns:v="urn:schemas-microsoft-com:vml" Requires="v">
                <p:oleObj spid="_x0000_s46301" name="Equation" r:id="rId11" imgW="507960" imgH="164880" progId="Equation.DSMT4">
                  <p:embed/>
                </p:oleObj>
              </mc:Choice>
              <mc:Fallback>
                <p:oleObj name="Equation" r:id="rId11" imgW="507960" imgH="164880" progId="Equation.DSMT4">
                  <p:embed/>
                  <p:pic>
                    <p:nvPicPr>
                      <p:cNvPr id="0" name=""/>
                      <p:cNvPicPr>
                        <a:picLocks noChangeAspect="1" noChangeArrowheads="1"/>
                      </p:cNvPicPr>
                      <p:nvPr/>
                    </p:nvPicPr>
                    <p:blipFill>
                      <a:blip r:embed="rId12"/>
                      <a:srcRect/>
                      <a:stretch>
                        <a:fillRect/>
                      </a:stretch>
                    </p:blipFill>
                    <p:spPr bwMode="auto">
                      <a:xfrm>
                        <a:off x="6281738" y="3565525"/>
                        <a:ext cx="1717675" cy="5540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9" name="直接连接符 48"/>
          <p:cNvCxnSpPr>
            <a:cxnSpLocks noChangeShapeType="1"/>
          </p:cNvCxnSpPr>
          <p:nvPr/>
        </p:nvCxnSpPr>
        <p:spPr bwMode="auto">
          <a:xfrm>
            <a:off x="788988" y="5371629"/>
            <a:ext cx="7854950" cy="1587"/>
          </a:xfrm>
          <a:prstGeom prst="line">
            <a:avLst/>
          </a:prstGeom>
          <a:noFill/>
          <a:ln w="38100" algn="ctr">
            <a:solidFill>
              <a:srgbClr val="000066"/>
            </a:solidFill>
            <a:round/>
            <a:headEnd/>
            <a:tailEnd type="none" w="sm"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1359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6FC56B57-DFA6-4784-95BC-F0E19D0971A7}" type="slidenum">
              <a:rPr lang="zh-CN" altLang="en-US">
                <a:solidFill>
                  <a:srgbClr val="FFFFCC">
                    <a:lumMod val="75000"/>
                  </a:srgbClr>
                </a:solidFill>
              </a:rPr>
              <a:pPr>
                <a:defRPr/>
              </a:pPr>
              <a:t>58</a:t>
            </a:fld>
            <a:endParaRPr lang="en-US" altLang="zh-CN">
              <a:solidFill>
                <a:srgbClr val="FFFFCC">
                  <a:lumMod val="75000"/>
                </a:srgbClr>
              </a:solidFill>
            </a:endParaRPr>
          </a:p>
        </p:txBody>
      </p:sp>
      <p:grpSp>
        <p:nvGrpSpPr>
          <p:cNvPr id="177162" name="Group 10"/>
          <p:cNvGrpSpPr>
            <a:grpSpLocks/>
          </p:cNvGrpSpPr>
          <p:nvPr/>
        </p:nvGrpSpPr>
        <p:grpSpPr bwMode="auto">
          <a:xfrm>
            <a:off x="395288" y="609600"/>
            <a:ext cx="8137525" cy="2628900"/>
            <a:chOff x="249" y="384"/>
            <a:chExt cx="5126" cy="1656"/>
          </a:xfrm>
        </p:grpSpPr>
        <p:sp>
          <p:nvSpPr>
            <p:cNvPr id="10248" name="Rectangle 2"/>
            <p:cNvSpPr>
              <a:spLocks noChangeArrowheads="1"/>
            </p:cNvSpPr>
            <p:nvPr/>
          </p:nvSpPr>
          <p:spPr bwMode="auto">
            <a:xfrm>
              <a:off x="249" y="384"/>
              <a:ext cx="5126"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zh-CN">
                  <a:solidFill>
                    <a:srgbClr val="CC0000"/>
                  </a:solidFill>
                  <a:cs typeface="Times New Roman" pitchFamily="18" charset="0"/>
                </a:rPr>
                <a:t>两个有互感耦合的线圈串联后等效于一个自感线圈，但其等效自感系数不等于原来两线圈的自感系数之和</a:t>
              </a:r>
              <a:r>
                <a:rPr kumimoji="1" lang="en-US" altLang="zh-CN">
                  <a:solidFill>
                    <a:srgbClr val="CC0000"/>
                  </a:solidFill>
                  <a:cs typeface="Times New Roman" pitchFamily="18" charset="0"/>
                </a:rPr>
                <a:t>.</a:t>
              </a:r>
              <a:r>
                <a:rPr kumimoji="1" lang="zh-CN" altLang="en-US">
                  <a:solidFill>
                    <a:srgbClr val="000000"/>
                  </a:solidFill>
                  <a:cs typeface="Times New Roman" pitchFamily="18" charset="0"/>
                </a:rPr>
                <a:t> 下图</a:t>
              </a:r>
              <a:r>
                <a:rPr kumimoji="1" lang="en-US" altLang="zh-CN">
                  <a:solidFill>
                    <a:srgbClr val="000000"/>
                  </a:solidFill>
                  <a:cs typeface="Times New Roman" pitchFamily="18" charset="0"/>
                </a:rPr>
                <a:t>(a)</a:t>
              </a:r>
              <a:r>
                <a:rPr kumimoji="1" lang="zh-CN" altLang="en-US">
                  <a:solidFill>
                    <a:srgbClr val="000000"/>
                  </a:solidFill>
                  <a:cs typeface="Times New Roman" pitchFamily="18" charset="0"/>
                </a:rPr>
                <a:t>的联接方式叫</a:t>
              </a:r>
              <a:r>
                <a:rPr kumimoji="1" lang="zh-CN" altLang="en-US">
                  <a:solidFill>
                    <a:srgbClr val="FF0066"/>
                  </a:solidFill>
                  <a:cs typeface="Times New Roman" pitchFamily="18" charset="0"/>
                </a:rPr>
                <a:t>顺接</a:t>
              </a:r>
              <a:r>
                <a:rPr kumimoji="1" lang="zh-CN" altLang="en-US">
                  <a:solidFill>
                    <a:srgbClr val="000000"/>
                  </a:solidFill>
                  <a:cs typeface="Times New Roman" pitchFamily="18" charset="0"/>
                </a:rPr>
                <a:t>，其联接后的等效自感</a:t>
              </a:r>
              <a:r>
                <a:rPr kumimoji="1" lang="en-US" altLang="zh-CN" i="1">
                  <a:solidFill>
                    <a:srgbClr val="000000"/>
                  </a:solidFill>
                  <a:cs typeface="Times New Roman" pitchFamily="18" charset="0"/>
                </a:rPr>
                <a:t>L</a:t>
              </a:r>
              <a:r>
                <a:rPr kumimoji="1" lang="zh-CN" altLang="en-US">
                  <a:solidFill>
                    <a:srgbClr val="000000"/>
                  </a:solidFill>
                  <a:cs typeface="Times New Roman" pitchFamily="18" charset="0"/>
                </a:rPr>
                <a:t>为</a:t>
              </a:r>
            </a:p>
          </p:txBody>
        </p:sp>
        <p:graphicFrame>
          <p:nvGraphicFramePr>
            <p:cNvPr id="10249" name="Object 3"/>
            <p:cNvGraphicFramePr>
              <a:graphicFrameLocks noChangeAspect="1"/>
            </p:cNvGraphicFramePr>
            <p:nvPr/>
          </p:nvGraphicFramePr>
          <p:xfrm>
            <a:off x="1689" y="1632"/>
            <a:ext cx="2108" cy="408"/>
          </p:xfrm>
          <a:graphic>
            <a:graphicData uri="http://schemas.openxmlformats.org/presentationml/2006/ole">
              <mc:AlternateContent xmlns:mc="http://schemas.openxmlformats.org/markup-compatibility/2006">
                <mc:Choice xmlns:v="urn:schemas-microsoft-com:vml" Requires="v">
                  <p:oleObj spid="_x0000_s32924" name="Equation" r:id="rId3" imgW="1066800" imgH="228600" progId="Equation.DSMT4">
                    <p:embed/>
                  </p:oleObj>
                </mc:Choice>
                <mc:Fallback>
                  <p:oleObj name="Equation" r:id="rId3" imgW="1066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 y="1632"/>
                          <a:ext cx="21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0244" name="Picture 5" descr="E:\方正转word课程\大学物理[第二版]（赵近芳）\下册\图片\TIF\1014.T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836613" y="4487863"/>
            <a:ext cx="765016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161" name="Group 9"/>
          <p:cNvGrpSpPr>
            <a:grpSpLocks/>
          </p:cNvGrpSpPr>
          <p:nvPr/>
        </p:nvGrpSpPr>
        <p:grpSpPr bwMode="auto">
          <a:xfrm>
            <a:off x="395288" y="3200400"/>
            <a:ext cx="8137525" cy="1295400"/>
            <a:chOff x="249" y="2016"/>
            <a:chExt cx="5126" cy="816"/>
          </a:xfrm>
        </p:grpSpPr>
        <p:sp>
          <p:nvSpPr>
            <p:cNvPr id="10246" name="Rectangle 7"/>
            <p:cNvSpPr>
              <a:spLocks noChangeArrowheads="1"/>
            </p:cNvSpPr>
            <p:nvPr/>
          </p:nvSpPr>
          <p:spPr bwMode="auto">
            <a:xfrm>
              <a:off x="249" y="2016"/>
              <a:ext cx="512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zh-CN" altLang="en-US">
                  <a:solidFill>
                    <a:srgbClr val="000000"/>
                  </a:solidFill>
                  <a:cs typeface="Times New Roman" pitchFamily="18" charset="0"/>
                </a:rPr>
                <a:t>图</a:t>
              </a:r>
              <a:r>
                <a:rPr kumimoji="1" lang="en-US" altLang="zh-CN">
                  <a:solidFill>
                    <a:srgbClr val="000000"/>
                  </a:solidFill>
                  <a:cs typeface="Times New Roman" pitchFamily="18" charset="0"/>
                </a:rPr>
                <a:t>(b)</a:t>
              </a:r>
              <a:r>
                <a:rPr kumimoji="1" lang="zh-CN" altLang="en-US">
                  <a:solidFill>
                    <a:srgbClr val="000000"/>
                  </a:solidFill>
                  <a:cs typeface="Times New Roman" pitchFamily="18" charset="0"/>
                </a:rPr>
                <a:t>的联接方式叫</a:t>
              </a:r>
              <a:r>
                <a:rPr kumimoji="1" lang="zh-CN" altLang="en-US">
                  <a:solidFill>
                    <a:srgbClr val="FF0066"/>
                  </a:solidFill>
                  <a:cs typeface="Times New Roman" pitchFamily="18" charset="0"/>
                </a:rPr>
                <a:t>逆接</a:t>
              </a:r>
              <a:r>
                <a:rPr kumimoji="1" lang="zh-CN" altLang="en-US">
                  <a:solidFill>
                    <a:srgbClr val="000000"/>
                  </a:solidFill>
                  <a:cs typeface="Times New Roman" pitchFamily="18" charset="0"/>
                </a:rPr>
                <a:t>，其联接后的等效自感</a:t>
              </a:r>
              <a:r>
                <a:rPr kumimoji="1" lang="en-US" altLang="zh-CN" i="1">
                  <a:solidFill>
                    <a:srgbClr val="000000"/>
                  </a:solidFill>
                  <a:cs typeface="Times New Roman" pitchFamily="18" charset="0"/>
                </a:rPr>
                <a:t>L</a:t>
              </a:r>
              <a:r>
                <a:rPr kumimoji="1" lang="zh-CN" altLang="en-US">
                  <a:solidFill>
                    <a:srgbClr val="000000"/>
                  </a:solidFill>
                  <a:cs typeface="Times New Roman" pitchFamily="18" charset="0"/>
                </a:rPr>
                <a:t>为</a:t>
              </a:r>
            </a:p>
          </p:txBody>
        </p:sp>
        <p:graphicFrame>
          <p:nvGraphicFramePr>
            <p:cNvPr id="10247" name="Object 8"/>
            <p:cNvGraphicFramePr>
              <a:graphicFrameLocks noChangeAspect="1"/>
            </p:cNvGraphicFramePr>
            <p:nvPr/>
          </p:nvGraphicFramePr>
          <p:xfrm>
            <a:off x="1604" y="2424"/>
            <a:ext cx="2108" cy="408"/>
          </p:xfrm>
          <a:graphic>
            <a:graphicData uri="http://schemas.openxmlformats.org/presentationml/2006/ole">
              <mc:AlternateContent xmlns:mc="http://schemas.openxmlformats.org/markup-compatibility/2006">
                <mc:Choice xmlns:v="urn:schemas-microsoft-com:vml" Requires="v">
                  <p:oleObj spid="_x0000_s32925" name="Equation" r:id="rId7" imgW="1066800" imgH="228600" progId="Equation.DSMT4">
                    <p:embed/>
                  </p:oleObj>
                </mc:Choice>
                <mc:Fallback>
                  <p:oleObj name="Equation" r:id="rId7" imgW="10668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4" y="2424"/>
                          <a:ext cx="21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8526017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7162"/>
                                        </p:tgtEl>
                                        <p:attrNameLst>
                                          <p:attrName>style.visibility</p:attrName>
                                        </p:attrNameLst>
                                      </p:cBhvr>
                                      <p:to>
                                        <p:strVal val="visible"/>
                                      </p:to>
                                    </p:set>
                                    <p:animEffect transition="in" filter="box(in)">
                                      <p:cBhvr>
                                        <p:cTn id="7" dur="500"/>
                                        <p:tgtEl>
                                          <p:spTgt spid="177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7161"/>
                                        </p:tgtEl>
                                        <p:attrNameLst>
                                          <p:attrName>style.visibility</p:attrName>
                                        </p:attrNameLst>
                                      </p:cBhvr>
                                      <p:to>
                                        <p:strVal val="visible"/>
                                      </p:to>
                                    </p:set>
                                    <p:animEffect transition="in" filter="box(out)">
                                      <p:cBhvr>
                                        <p:cTn id="12" dur="5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83B85E3F-E227-49CF-B409-C9F0B64C1CD1}" type="slidenum">
              <a:rPr lang="zh-CN" altLang="en-US">
                <a:solidFill>
                  <a:srgbClr val="FFFFCC">
                    <a:lumMod val="75000"/>
                  </a:srgbClr>
                </a:solidFill>
              </a:rPr>
              <a:pPr>
                <a:defRPr/>
              </a:pPr>
              <a:t>59</a:t>
            </a:fld>
            <a:endParaRPr lang="en-US" altLang="zh-CN">
              <a:solidFill>
                <a:srgbClr val="FFFFCC">
                  <a:lumMod val="75000"/>
                </a:srgbClr>
              </a:solidFill>
            </a:endParaRPr>
          </a:p>
        </p:txBody>
      </p:sp>
      <p:grpSp>
        <p:nvGrpSpPr>
          <p:cNvPr id="11267" name="Group 5"/>
          <p:cNvGrpSpPr>
            <a:grpSpLocks/>
          </p:cNvGrpSpPr>
          <p:nvPr/>
        </p:nvGrpSpPr>
        <p:grpSpPr bwMode="auto">
          <a:xfrm>
            <a:off x="457200" y="990600"/>
            <a:ext cx="8137525" cy="1776413"/>
            <a:chOff x="243" y="1848"/>
            <a:chExt cx="5126" cy="1119"/>
          </a:xfrm>
        </p:grpSpPr>
        <p:sp>
          <p:nvSpPr>
            <p:cNvPr id="11271" name="Rectangle 6"/>
            <p:cNvSpPr>
              <a:spLocks noChangeArrowheads="1"/>
            </p:cNvSpPr>
            <p:nvPr/>
          </p:nvSpPr>
          <p:spPr bwMode="auto">
            <a:xfrm>
              <a:off x="243" y="1848"/>
              <a:ext cx="5126" cy="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a:solidFill>
                    <a:srgbClr val="000000"/>
                  </a:solidFill>
                  <a:cs typeface="Times New Roman" pitchFamily="18" charset="0"/>
                </a:rPr>
                <a:t>由上述关系可知，一个自感线圈截成相等的两部分后，每一部分的自感均</a:t>
              </a:r>
              <a:r>
                <a:rPr kumimoji="1" lang="zh-CN" altLang="en-US">
                  <a:solidFill>
                    <a:srgbClr val="CC0000"/>
                  </a:solidFill>
                  <a:cs typeface="Times New Roman" pitchFamily="18" charset="0"/>
                </a:rPr>
                <a:t>小于</a:t>
              </a:r>
              <a:r>
                <a:rPr kumimoji="1" lang="zh-CN" altLang="en-US">
                  <a:solidFill>
                    <a:srgbClr val="000000"/>
                  </a:solidFill>
                  <a:cs typeface="Times New Roman" pitchFamily="18" charset="0"/>
                </a:rPr>
                <a:t>原线圈自感的二分之一</a:t>
              </a:r>
              <a:r>
                <a:rPr kumimoji="1" lang="en-US" altLang="zh-CN">
                  <a:solidFill>
                    <a:srgbClr val="000000"/>
                  </a:solidFill>
                  <a:cs typeface="Times New Roman" pitchFamily="18" charset="0"/>
                </a:rPr>
                <a:t>.</a:t>
              </a:r>
              <a:r>
                <a:rPr kumimoji="1" lang="zh-CN" altLang="en-US">
                  <a:solidFill>
                    <a:srgbClr val="000000"/>
                  </a:solidFill>
                  <a:cs typeface="Times New Roman" pitchFamily="18" charset="0"/>
                </a:rPr>
                <a:t>在无磁漏的情况下可以证明</a:t>
              </a:r>
              <a:r>
                <a:rPr kumimoji="1" lang="en-US" altLang="zh-CN">
                  <a:solidFill>
                    <a:srgbClr val="000000"/>
                  </a:solidFill>
                  <a:cs typeface="Times New Roman" pitchFamily="18" charset="0"/>
                </a:rPr>
                <a:t> </a:t>
              </a:r>
            </a:p>
          </p:txBody>
        </p:sp>
        <p:graphicFrame>
          <p:nvGraphicFramePr>
            <p:cNvPr id="11272" name="Object 7"/>
            <p:cNvGraphicFramePr>
              <a:graphicFrameLocks noChangeAspect="1"/>
            </p:cNvGraphicFramePr>
            <p:nvPr/>
          </p:nvGraphicFramePr>
          <p:xfrm>
            <a:off x="3027" y="2559"/>
            <a:ext cx="1291" cy="408"/>
          </p:xfrm>
          <a:graphic>
            <a:graphicData uri="http://schemas.openxmlformats.org/presentationml/2006/ole">
              <mc:AlternateContent xmlns:mc="http://schemas.openxmlformats.org/markup-compatibility/2006">
                <mc:Choice xmlns:v="urn:schemas-microsoft-com:vml" Requires="v">
                  <p:oleObj spid="_x0000_s33948" name="Equation" r:id="rId3" imgW="761669" imgH="266584" progId="Equation.DSMT4">
                    <p:embed/>
                  </p:oleObj>
                </mc:Choice>
                <mc:Fallback>
                  <p:oleObj name="Equation" r:id="rId3" imgW="761669" imgH="26658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 y="2559"/>
                          <a:ext cx="129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78184" name="Group 8"/>
          <p:cNvGrpSpPr>
            <a:grpSpLocks/>
          </p:cNvGrpSpPr>
          <p:nvPr/>
        </p:nvGrpSpPr>
        <p:grpSpPr bwMode="auto">
          <a:xfrm>
            <a:off x="431800" y="2987675"/>
            <a:ext cx="8137525" cy="1212850"/>
            <a:chOff x="272" y="3253"/>
            <a:chExt cx="5126" cy="764"/>
          </a:xfrm>
        </p:grpSpPr>
        <p:sp>
          <p:nvSpPr>
            <p:cNvPr id="11269" name="Rectangle 9"/>
            <p:cNvSpPr>
              <a:spLocks noChangeArrowheads="1"/>
            </p:cNvSpPr>
            <p:nvPr/>
          </p:nvSpPr>
          <p:spPr bwMode="auto">
            <a:xfrm>
              <a:off x="272" y="3253"/>
              <a:ext cx="5126"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dirty="0">
                  <a:solidFill>
                    <a:srgbClr val="000000"/>
                  </a:solidFill>
                  <a:cs typeface="Times New Roman" pitchFamily="18" charset="0"/>
                </a:rPr>
                <a:t>在考虑磁漏的情况下</a:t>
              </a:r>
              <a:r>
                <a:rPr kumimoji="1" lang="zh-CN" altLang="en-US" i="1" dirty="0">
                  <a:solidFill>
                    <a:srgbClr val="000000"/>
                  </a:solidFill>
                  <a:cs typeface="Times New Roman" pitchFamily="18" charset="0"/>
                </a:rPr>
                <a:t>                          </a:t>
              </a:r>
              <a:r>
                <a:rPr kumimoji="1" lang="zh-CN" altLang="en-US" dirty="0" smtClean="0">
                  <a:solidFill>
                    <a:srgbClr val="000000"/>
                  </a:solidFill>
                  <a:cs typeface="Times New Roman" pitchFamily="18" charset="0"/>
                </a:rPr>
                <a:t>，</a:t>
              </a:r>
              <a:r>
                <a:rPr kumimoji="1" lang="en-US" altLang="zh-CN" i="1" dirty="0">
                  <a:solidFill>
                    <a:srgbClr val="000000"/>
                  </a:solidFill>
                  <a:cs typeface="Times New Roman" pitchFamily="18" charset="0"/>
                </a:rPr>
                <a:t>k</a:t>
              </a:r>
              <a:r>
                <a:rPr kumimoji="1" lang="en-US" altLang="zh-CN" dirty="0" smtClean="0">
                  <a:solidFill>
                    <a:srgbClr val="000000"/>
                  </a:solidFill>
                  <a:cs typeface="Times New Roman" pitchFamily="18" charset="0"/>
                </a:rPr>
                <a:t>≤</a:t>
              </a:r>
              <a:r>
                <a:rPr kumimoji="1" lang="en-US" altLang="zh-CN" dirty="0">
                  <a:solidFill>
                    <a:srgbClr val="000000"/>
                  </a:solidFill>
                  <a:cs typeface="Times New Roman" pitchFamily="18" charset="0"/>
                </a:rPr>
                <a:t>1</a:t>
              </a:r>
              <a:r>
                <a:rPr kumimoji="1" lang="zh-CN" altLang="en-US" dirty="0">
                  <a:solidFill>
                    <a:srgbClr val="000000"/>
                  </a:solidFill>
                  <a:cs typeface="Times New Roman" pitchFamily="18" charset="0"/>
                </a:rPr>
                <a:t>称为</a:t>
              </a:r>
              <a:r>
                <a:rPr kumimoji="1" lang="zh-CN" altLang="en-US" dirty="0">
                  <a:solidFill>
                    <a:srgbClr val="FF0066"/>
                  </a:solidFill>
                  <a:cs typeface="Times New Roman" pitchFamily="18" charset="0"/>
                </a:rPr>
                <a:t>耦合系数</a:t>
              </a:r>
              <a:r>
                <a:rPr kumimoji="1" lang="en-US" altLang="zh-CN" dirty="0">
                  <a:solidFill>
                    <a:srgbClr val="000000"/>
                  </a:solidFill>
                  <a:cs typeface="Times New Roman" pitchFamily="18" charset="0"/>
                </a:rPr>
                <a:t>. </a:t>
              </a:r>
            </a:p>
          </p:txBody>
        </p:sp>
        <p:graphicFrame>
          <p:nvGraphicFramePr>
            <p:cNvPr id="11270" name="Object 10"/>
            <p:cNvGraphicFramePr>
              <a:graphicFrameLocks noChangeAspect="1"/>
            </p:cNvGraphicFramePr>
            <p:nvPr>
              <p:extLst>
                <p:ext uri="{D42A27DB-BD31-4B8C-83A1-F6EECF244321}">
                  <p14:modId xmlns:p14="http://schemas.microsoft.com/office/powerpoint/2010/main" val="2657649903"/>
                </p:ext>
              </p:extLst>
            </p:nvPr>
          </p:nvGraphicFramePr>
          <p:xfrm>
            <a:off x="2451" y="3322"/>
            <a:ext cx="1324" cy="392"/>
          </p:xfrm>
          <a:graphic>
            <a:graphicData uri="http://schemas.openxmlformats.org/presentationml/2006/ole">
              <mc:AlternateContent xmlns:mc="http://schemas.openxmlformats.org/markup-compatibility/2006">
                <mc:Choice xmlns:v="urn:schemas-microsoft-com:vml" Requires="v">
                  <p:oleObj spid="_x0000_s33949" name="Equation" r:id="rId5" imgW="812520" imgH="266400" progId="Equation.DSMT4">
                    <p:embed/>
                  </p:oleObj>
                </mc:Choice>
                <mc:Fallback>
                  <p:oleObj name="Equation" r:id="rId5" imgW="812520" imgH="266400" progId="Equation.DSMT4">
                    <p:embed/>
                    <p:pic>
                      <p:nvPicPr>
                        <p:cNvPr id="0" name=""/>
                        <p:cNvPicPr>
                          <a:picLocks noChangeAspect="1" noChangeArrowheads="1"/>
                        </p:cNvPicPr>
                        <p:nvPr/>
                      </p:nvPicPr>
                      <p:blipFill>
                        <a:blip r:embed="rId6"/>
                        <a:srcRect/>
                        <a:stretch>
                          <a:fillRect/>
                        </a:stretch>
                      </p:blipFill>
                      <p:spPr bwMode="auto">
                        <a:xfrm>
                          <a:off x="2451" y="3322"/>
                          <a:ext cx="132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02473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8184"/>
                                        </p:tgtEl>
                                        <p:attrNameLst>
                                          <p:attrName>style.visibility</p:attrName>
                                        </p:attrNameLst>
                                      </p:cBhvr>
                                      <p:to>
                                        <p:strVal val="visible"/>
                                      </p:to>
                                    </p:set>
                                    <p:anim calcmode="lin" valueType="num">
                                      <p:cBhvr>
                                        <p:cTn id="7" dur="500" fill="hold"/>
                                        <p:tgtEl>
                                          <p:spTgt spid="178184"/>
                                        </p:tgtEl>
                                        <p:attrNameLst>
                                          <p:attrName>ppt_x</p:attrName>
                                        </p:attrNameLst>
                                      </p:cBhvr>
                                      <p:tavLst>
                                        <p:tav tm="0">
                                          <p:val>
                                            <p:strVal val="#ppt_x-.2"/>
                                          </p:val>
                                        </p:tav>
                                        <p:tav tm="100000">
                                          <p:val>
                                            <p:strVal val="#ppt_x"/>
                                          </p:val>
                                        </p:tav>
                                      </p:tavLst>
                                    </p:anim>
                                    <p:anim calcmode="lin" valueType="num">
                                      <p:cBhvr>
                                        <p:cTn id="8" dur="500" fill="hold"/>
                                        <p:tgtEl>
                                          <p:spTgt spid="178184"/>
                                        </p:tgtEl>
                                        <p:attrNameLst>
                                          <p:attrName>ppt_y</p:attrName>
                                        </p:attrNameLst>
                                      </p:cBhvr>
                                      <p:tavLst>
                                        <p:tav tm="0">
                                          <p:val>
                                            <p:strVal val="#ppt_y"/>
                                          </p:val>
                                        </p:tav>
                                        <p:tav tm="100000">
                                          <p:val>
                                            <p:strVal val="#ppt_y"/>
                                          </p:val>
                                        </p:tav>
                                      </p:tavLst>
                                    </p:anim>
                                    <p:animEffect transition="in" filter="wipe(right)" prLst="gradientSize: 0.1">
                                      <p:cBhvr>
                                        <p:cTn id="9" dur="5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6</a:t>
            </a:fld>
            <a:endParaRPr lang="en-US" altLang="zh-CN">
              <a:solidFill>
                <a:srgbClr val="FFFFCC">
                  <a:lumMod val="75000"/>
                </a:srgbClr>
              </a:solidFill>
            </a:endParaRPr>
          </a:p>
        </p:txBody>
      </p:sp>
      <p:pic>
        <p:nvPicPr>
          <p:cNvPr id="3" name="Picture 13"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75" y="1844675"/>
            <a:ext cx="3381375"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01688" y="1268413"/>
            <a:ext cx="262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800" smtClean="0">
                <a:solidFill>
                  <a:srgbClr val="FF0000"/>
                </a:solidFill>
                <a:latin typeface="Times New Roman" pitchFamily="18" charset="0"/>
              </a:rPr>
              <a:t>I</a:t>
            </a:r>
            <a:r>
              <a:rPr kumimoji="1" lang="zh-CN" altLang="en-US" sz="2800" smtClean="0">
                <a:solidFill>
                  <a:srgbClr val="FF0000"/>
                </a:solidFill>
                <a:latin typeface="Times New Roman" pitchFamily="18" charset="0"/>
              </a:rPr>
              <a:t>类</a:t>
            </a:r>
            <a:r>
              <a:rPr kumimoji="1" lang="zh-CN" altLang="en-US" sz="2800" smtClean="0">
                <a:solidFill>
                  <a:srgbClr val="0000FF"/>
                </a:solidFill>
                <a:latin typeface="Times New Roman" pitchFamily="18" charset="0"/>
              </a:rPr>
              <a:t>：实验一</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365625"/>
            <a:ext cx="4667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365625"/>
            <a:ext cx="500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cxnSp>
        <p:nvCxnSpPr>
          <p:cNvPr id="7" name="直接箭头连接符 6"/>
          <p:cNvCxnSpPr>
            <a:cxnSpLocks noChangeShapeType="1"/>
          </p:cNvCxnSpPr>
          <p:nvPr/>
        </p:nvCxnSpPr>
        <p:spPr bwMode="auto">
          <a:xfrm rot="5400000">
            <a:off x="6196012" y="2741613"/>
            <a:ext cx="785813" cy="1588"/>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 name="直接箭头连接符 7"/>
          <p:cNvCxnSpPr/>
          <p:nvPr/>
        </p:nvCxnSpPr>
        <p:spPr bwMode="auto">
          <a:xfrm rot="16200000">
            <a:off x="6195064" y="2668582"/>
            <a:ext cx="785818" cy="1588"/>
          </a:xfrm>
          <a:prstGeom prst="straightConnector1">
            <a:avLst/>
          </a:prstGeom>
          <a:solidFill>
            <a:srgbClr val="CE9964"/>
          </a:solidFill>
          <a:ln w="76200" cap="flat" cmpd="sng" algn="ctr">
            <a:solidFill>
              <a:srgbClr val="FF0000"/>
            </a:solidFill>
            <a:prstDash val="solid"/>
            <a:round/>
            <a:headEnd type="none" w="med" len="med"/>
            <a:tailEnd type="arrow"/>
          </a:ln>
          <a:effectLst/>
          <a:scene3d>
            <a:camera prst="orthographicFront">
              <a:rot lat="10800000" lon="10800000" rev="0"/>
            </a:camera>
            <a:lightRig rig="threePt" dir="t"/>
          </a:scene3d>
        </p:spPr>
      </p:cxnSp>
      <p:sp>
        <p:nvSpPr>
          <p:cNvPr id="9" name="Text Box 3"/>
          <p:cNvSpPr txBox="1">
            <a:spLocks noChangeArrowheads="1"/>
          </p:cNvSpPr>
          <p:nvPr/>
        </p:nvSpPr>
        <p:spPr bwMode="auto">
          <a:xfrm>
            <a:off x="714375" y="1916832"/>
            <a:ext cx="392906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en-US" altLang="zh-CN" sz="2400" dirty="0" smtClean="0">
                <a:solidFill>
                  <a:srgbClr val="000066"/>
                </a:solidFill>
                <a:latin typeface="宋体" pitchFamily="2" charset="-122"/>
                <a:ea typeface="宋体" pitchFamily="2" charset="-122"/>
              </a:rPr>
              <a:t>    </a:t>
            </a:r>
            <a:r>
              <a:rPr kumimoji="1" lang="zh-CN" altLang="en-US" sz="2400" dirty="0" smtClean="0">
                <a:solidFill>
                  <a:srgbClr val="000066"/>
                </a:solidFill>
                <a:latin typeface="宋体" pitchFamily="2" charset="-122"/>
                <a:ea typeface="宋体" pitchFamily="2" charset="-122"/>
              </a:rPr>
              <a:t>当条形磁铁插入或拔出线圈回路时，在线圈回路中会产生电流，而当磁铁与线圈保持相对静止时，则回路中不存在电流。</a:t>
            </a:r>
          </a:p>
        </p:txBody>
      </p:sp>
      <p:sp>
        <p:nvSpPr>
          <p:cNvPr id="10" name="Text Box 3"/>
          <p:cNvSpPr txBox="1">
            <a:spLocks noChangeArrowheads="1"/>
          </p:cNvSpPr>
          <p:nvPr/>
        </p:nvSpPr>
        <p:spPr bwMode="auto">
          <a:xfrm>
            <a:off x="642938" y="5589240"/>
            <a:ext cx="4360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zh-CN" altLang="en-US" sz="2800" dirty="0" smtClean="0">
                <a:solidFill>
                  <a:srgbClr val="0000FF"/>
                </a:solidFill>
                <a:latin typeface="宋体" pitchFamily="2" charset="-122"/>
                <a:ea typeface="宋体" pitchFamily="2" charset="-122"/>
              </a:rPr>
              <a:t>磁场变化产生感应电流！</a:t>
            </a:r>
          </a:p>
        </p:txBody>
      </p:sp>
      <p:pic>
        <p:nvPicPr>
          <p:cNvPr id="11" name="Picture 15" descr="未标题-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773238"/>
            <a:ext cx="685800" cy="1924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6603" y="4509120"/>
            <a:ext cx="4052713" cy="461665"/>
          </a:xfrm>
          <a:prstGeom prst="rect">
            <a:avLst/>
          </a:prstGeom>
          <a:noFill/>
        </p:spPr>
        <p:txBody>
          <a:bodyPr wrap="none" rtlCol="0">
            <a:spAutoFit/>
          </a:bodyPr>
          <a:lstStyle/>
          <a:p>
            <a:r>
              <a:rPr lang="zh-CN" altLang="en-US" sz="2400" dirty="0" smtClean="0">
                <a:solidFill>
                  <a:srgbClr val="002060"/>
                </a:solidFill>
                <a:latin typeface="宋体" panose="02010600030101010101" pitchFamily="2" charset="-122"/>
              </a:rPr>
              <a:t>插入、拔出时电流方向相反</a:t>
            </a:r>
            <a:r>
              <a:rPr lang="en-US" altLang="zh-CN" sz="2400" dirty="0" smtClean="0">
                <a:solidFill>
                  <a:srgbClr val="002060"/>
                </a:solidFill>
                <a:latin typeface="宋体" panose="02010600030101010101" pitchFamily="2" charset="-122"/>
              </a:rPr>
              <a:t>.</a:t>
            </a:r>
            <a:endParaRPr lang="zh-CN" altLang="en-US" sz="2400" dirty="0" smtClean="0">
              <a:solidFill>
                <a:srgbClr val="002060"/>
              </a:solidFill>
              <a:latin typeface="宋体" panose="02010600030101010101" pitchFamily="2" charset="-122"/>
            </a:endParaRPr>
          </a:p>
        </p:txBody>
      </p:sp>
    </p:spTree>
    <p:extLst>
      <p:ext uri="{BB962C8B-B14F-4D97-AF65-F5344CB8AC3E}">
        <p14:creationId xmlns:p14="http://schemas.microsoft.com/office/powerpoint/2010/main" val="27526524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1000"/>
                                        <p:tgtEl>
                                          <p:spTgt spid="11"/>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3.05556E-6 -2.59259E-6 L 0.00191 -0.19282 " pathEditMode="relative" rAng="0" ptsTypes="AA">
                                      <p:cBhvr>
                                        <p:cTn id="19" dur="2000" fill="hold"/>
                                        <p:tgtEl>
                                          <p:spTgt spid="11"/>
                                        </p:tgtEl>
                                        <p:attrNameLst>
                                          <p:attrName>ppt_x</p:attrName>
                                          <p:attrName>ppt_y</p:attrName>
                                        </p:attrNameLst>
                                      </p:cBhvr>
                                      <p:rCtr x="87" y="-9653"/>
                                    </p:animMotion>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64" presetClass="path" presetSubtype="0" accel="50000" decel="50000" fill="hold" nodeType="withEffect">
                                  <p:stCondLst>
                                    <p:cond delay="0"/>
                                  </p:stCondLst>
                                  <p:childTnLst>
                                    <p:animMotion origin="layout" path="M 3.88889E-6 -4.44444E-6 L 3.88889E-6 -0.17592 " pathEditMode="relative" rAng="0" ptsTypes="AA">
                                      <p:cBhvr>
                                        <p:cTn id="23" dur="2000" fill="hold"/>
                                        <p:tgtEl>
                                          <p:spTgt spid="8"/>
                                        </p:tgtEl>
                                        <p:attrNameLst>
                                          <p:attrName>ppt_x</p:attrName>
                                          <p:attrName>ppt_y</p:attrName>
                                        </p:attrNameLst>
                                      </p:cBhvr>
                                      <p:rCtr x="0" y="-8796"/>
                                    </p:animMotion>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FAB3095-4E3E-4753-8AA4-4F15E80EB02D}" type="slidenum">
              <a:rPr lang="zh-CN" altLang="en-US" smtClean="0">
                <a:solidFill>
                  <a:srgbClr val="FFFFCC">
                    <a:lumMod val="75000"/>
                  </a:srgbClr>
                </a:solidFill>
              </a:rPr>
              <a:pPr>
                <a:defRPr/>
              </a:pPr>
              <a:t>60</a:t>
            </a:fld>
            <a:endParaRPr lang="en-US" altLang="zh-CN" dirty="0">
              <a:solidFill>
                <a:srgbClr val="FFFFCC">
                  <a:lumMod val="75000"/>
                </a:srgbClr>
              </a:solidFill>
            </a:endParaRPr>
          </a:p>
        </p:txBody>
      </p:sp>
      <p:sp>
        <p:nvSpPr>
          <p:cNvPr id="3" name="TextBox 2"/>
          <p:cNvSpPr txBox="1"/>
          <p:nvPr/>
        </p:nvSpPr>
        <p:spPr>
          <a:xfrm>
            <a:off x="1187624" y="2348880"/>
            <a:ext cx="6699911" cy="1569660"/>
          </a:xfrm>
          <a:prstGeom prst="rect">
            <a:avLst/>
          </a:prstGeom>
          <a:noFill/>
        </p:spPr>
        <p:txBody>
          <a:bodyPr wrap="none" rtlCol="0">
            <a:spAutoFit/>
          </a:bodyPr>
          <a:lstStyle/>
          <a:p>
            <a:r>
              <a:rPr lang="zh-CN" altLang="en-US" sz="4800" dirty="0" smtClean="0">
                <a:ea typeface="华文楷体" panose="02010600040101010101" pitchFamily="2" charset="-122"/>
              </a:rPr>
              <a:t>作业：</a:t>
            </a:r>
            <a:endParaRPr lang="en-US" altLang="zh-CN" sz="4800" dirty="0" smtClean="0">
              <a:ea typeface="华文楷体" panose="02010600040101010101" pitchFamily="2" charset="-122"/>
            </a:endParaRPr>
          </a:p>
          <a:p>
            <a:r>
              <a:rPr lang="en-US" altLang="zh-CN" sz="4800" dirty="0">
                <a:ea typeface="华文楷体" panose="02010600040101010101" pitchFamily="2" charset="-122"/>
              </a:rPr>
              <a:t> </a:t>
            </a:r>
            <a:r>
              <a:rPr lang="en-US" altLang="zh-CN" sz="4800" dirty="0" smtClean="0">
                <a:ea typeface="华文楷体" panose="02010600040101010101" pitchFamily="2" charset="-122"/>
              </a:rPr>
              <a:t>       </a:t>
            </a:r>
            <a:r>
              <a:rPr lang="en-US" altLang="zh-CN" sz="4800" dirty="0" smtClean="0">
                <a:solidFill>
                  <a:srgbClr val="C00000"/>
                </a:solidFill>
                <a:ea typeface="华文楷体" panose="02010600040101010101" pitchFamily="2" charset="-122"/>
              </a:rPr>
              <a:t>11.16</a:t>
            </a:r>
            <a:r>
              <a:rPr lang="zh-CN" altLang="en-US" sz="4800" dirty="0" smtClean="0">
                <a:solidFill>
                  <a:srgbClr val="C00000"/>
                </a:solidFill>
                <a:ea typeface="华文楷体" panose="02010600040101010101" pitchFamily="2" charset="-122"/>
              </a:rPr>
              <a:t>、</a:t>
            </a:r>
            <a:r>
              <a:rPr lang="en-US" altLang="zh-CN" sz="4800" dirty="0" smtClean="0">
                <a:solidFill>
                  <a:srgbClr val="C00000"/>
                </a:solidFill>
                <a:ea typeface="华文楷体" panose="02010600040101010101" pitchFamily="2" charset="-122"/>
              </a:rPr>
              <a:t>11.17</a:t>
            </a:r>
            <a:r>
              <a:rPr lang="zh-CN" altLang="en-US" sz="4800" dirty="0" smtClean="0">
                <a:solidFill>
                  <a:srgbClr val="C00000"/>
                </a:solidFill>
                <a:ea typeface="华文楷体" panose="02010600040101010101" pitchFamily="2" charset="-122"/>
              </a:rPr>
              <a:t>、</a:t>
            </a:r>
            <a:r>
              <a:rPr lang="en-US" altLang="zh-CN" sz="4800" dirty="0" smtClean="0">
                <a:solidFill>
                  <a:srgbClr val="C00000"/>
                </a:solidFill>
                <a:ea typeface="华文楷体" panose="02010600040101010101" pitchFamily="2" charset="-122"/>
              </a:rPr>
              <a:t>11.18</a:t>
            </a:r>
            <a:endParaRPr lang="zh-CN" altLang="en-US" sz="4800" dirty="0" smtClean="0">
              <a:solidFill>
                <a:srgbClr val="C00000"/>
              </a:solidFill>
              <a:ea typeface="华文楷体" panose="02010600040101010101" pitchFamily="2" charset="-122"/>
            </a:endParaRPr>
          </a:p>
        </p:txBody>
      </p:sp>
    </p:spTree>
    <p:extLst>
      <p:ext uri="{BB962C8B-B14F-4D97-AF65-F5344CB8AC3E}">
        <p14:creationId xmlns:p14="http://schemas.microsoft.com/office/powerpoint/2010/main" val="3687483540"/>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页脚占位符 1"/>
          <p:cNvSpPr>
            <a:spLocks noGrp="1"/>
          </p:cNvSpPr>
          <p:nvPr>
            <p:ph type="ftr" sz="quarter" idx="10"/>
          </p:nvPr>
        </p:nvSpPr>
        <p:spPr/>
        <p:txBody>
          <a:bodyPr/>
          <a:lstStyle>
            <a:lvl1pPr eaLnBrk="0" hangingPunct="0">
              <a:defRPr sz="2800">
                <a:solidFill>
                  <a:srgbClr val="000000"/>
                </a:solidFill>
                <a:latin typeface="Times New Roman" pitchFamily="18" charset="0"/>
                <a:ea typeface="宋体" pitchFamily="2" charset="-122"/>
              </a:defRPr>
            </a:lvl1pPr>
            <a:lvl2pPr marL="742950" indent="-285750" eaLnBrk="0" hangingPunct="0">
              <a:defRPr sz="2800">
                <a:solidFill>
                  <a:srgbClr val="000000"/>
                </a:solidFill>
                <a:latin typeface="Times New Roman" pitchFamily="18" charset="0"/>
                <a:ea typeface="宋体" pitchFamily="2" charset="-122"/>
              </a:defRPr>
            </a:lvl2pPr>
            <a:lvl3pPr marL="1143000" indent="-228600" eaLnBrk="0" hangingPunct="0">
              <a:defRPr sz="2800">
                <a:solidFill>
                  <a:srgbClr val="000000"/>
                </a:solidFill>
                <a:latin typeface="Times New Roman" pitchFamily="18" charset="0"/>
                <a:ea typeface="宋体" pitchFamily="2" charset="-122"/>
              </a:defRPr>
            </a:lvl3pPr>
            <a:lvl4pPr marL="1600200" indent="-228600" eaLnBrk="0" hangingPunct="0">
              <a:defRPr sz="2800">
                <a:solidFill>
                  <a:srgbClr val="000000"/>
                </a:solidFill>
                <a:latin typeface="Times New Roman" pitchFamily="18" charset="0"/>
                <a:ea typeface="宋体" pitchFamily="2" charset="-122"/>
              </a:defRPr>
            </a:lvl4pPr>
            <a:lvl5pPr marL="2057400" indent="-228600" eaLnBrk="0" hangingPunct="0">
              <a:defRPr sz="2800">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pitchFamily="2" charset="-122"/>
              </a:defRPr>
            </a:lvl9pPr>
          </a:lstStyle>
          <a:p>
            <a:pPr eaLnBrk="1" hangingPunct="1">
              <a:defRPr/>
            </a:pPr>
            <a:fld id="{6732504E-C87D-4283-877A-1453C500578D}" type="slidenum">
              <a:rPr lang="zh-CN" altLang="en-US" sz="1600" smtClean="0">
                <a:solidFill>
                  <a:srgbClr val="FFFFCC">
                    <a:lumMod val="75000"/>
                  </a:srgbClr>
                </a:solidFill>
                <a:latin typeface="Arial" charset="0"/>
              </a:rPr>
              <a:pPr eaLnBrk="1" hangingPunct="1">
                <a:defRPr/>
              </a:pPr>
              <a:t>61</a:t>
            </a:fld>
            <a:endParaRPr lang="en-US" altLang="zh-CN" sz="1600" smtClean="0">
              <a:solidFill>
                <a:srgbClr val="FFFFCC">
                  <a:lumMod val="75000"/>
                </a:srgbClr>
              </a:solidFill>
              <a:latin typeface="Arial" charset="0"/>
            </a:endParaRPr>
          </a:p>
        </p:txBody>
      </p:sp>
      <p:sp>
        <p:nvSpPr>
          <p:cNvPr id="2051" name="Text Box 2"/>
          <p:cNvSpPr txBox="1">
            <a:spLocks noChangeArrowheads="1"/>
          </p:cNvSpPr>
          <p:nvPr/>
        </p:nvSpPr>
        <p:spPr bwMode="auto">
          <a:xfrm>
            <a:off x="304800" y="12954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法拉第电磁感应定律</a:t>
            </a:r>
          </a:p>
        </p:txBody>
      </p:sp>
      <p:sp>
        <p:nvSpPr>
          <p:cNvPr id="2052" name="Text Box 3"/>
          <p:cNvSpPr txBox="1">
            <a:spLocks noChangeArrowheads="1"/>
          </p:cNvSpPr>
          <p:nvPr/>
        </p:nvSpPr>
        <p:spPr bwMode="auto">
          <a:xfrm>
            <a:off x="304800" y="6858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rPr>
              <a:t>一、电磁感应定律</a:t>
            </a:r>
          </a:p>
        </p:txBody>
      </p:sp>
      <p:sp>
        <p:nvSpPr>
          <p:cNvPr id="2053" name="Text Box 5"/>
          <p:cNvSpPr txBox="1">
            <a:spLocks noChangeArrowheads="1"/>
          </p:cNvSpPr>
          <p:nvPr/>
        </p:nvSpPr>
        <p:spPr bwMode="auto">
          <a:xfrm>
            <a:off x="304800" y="19050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楞次定律</a:t>
            </a:r>
          </a:p>
        </p:txBody>
      </p:sp>
      <p:graphicFrame>
        <p:nvGraphicFramePr>
          <p:cNvPr id="2054" name="Object 17"/>
          <p:cNvGraphicFramePr>
            <a:graphicFrameLocks noChangeAspect="1"/>
          </p:cNvGraphicFramePr>
          <p:nvPr/>
        </p:nvGraphicFramePr>
        <p:xfrm>
          <a:off x="4052888" y="1119188"/>
          <a:ext cx="1724025" cy="862012"/>
        </p:xfrm>
        <a:graphic>
          <a:graphicData uri="http://schemas.openxmlformats.org/presentationml/2006/ole">
            <mc:AlternateContent xmlns:mc="http://schemas.openxmlformats.org/markup-compatibility/2006">
              <mc:Choice xmlns:v="urn:schemas-microsoft-com:vml" Requires="v">
                <p:oleObj spid="_x0000_s49247" name="Equation" r:id="rId3" imgW="710891" imgH="393529" progId="Equation.DSMT4">
                  <p:embed/>
                </p:oleObj>
              </mc:Choice>
              <mc:Fallback>
                <p:oleObj name="Equation" r:id="rId3" imgW="71089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88" y="1119188"/>
                        <a:ext cx="1724025" cy="862012"/>
                      </a:xfrm>
                      <a:prstGeom prst="rect">
                        <a:avLst/>
                      </a:prstGeom>
                      <a:gradFill rotWithShape="0">
                        <a:gsLst>
                          <a:gs pos="0">
                            <a:srgbClr val="FAEEF8"/>
                          </a:gs>
                          <a:gs pos="50000">
                            <a:schemeClr val="bg1"/>
                          </a:gs>
                          <a:gs pos="100000">
                            <a:srgbClr val="FAEEF8"/>
                          </a:gs>
                        </a:gsLst>
                        <a:lin ang="540000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2840" name="Group 24"/>
          <p:cNvGrpSpPr>
            <a:grpSpLocks/>
          </p:cNvGrpSpPr>
          <p:nvPr/>
        </p:nvGrpSpPr>
        <p:grpSpPr bwMode="auto">
          <a:xfrm>
            <a:off x="304800" y="2514600"/>
            <a:ext cx="6450013" cy="2470150"/>
            <a:chOff x="192" y="1584"/>
            <a:chExt cx="4063" cy="1556"/>
          </a:xfrm>
        </p:grpSpPr>
        <p:sp>
          <p:nvSpPr>
            <p:cNvPr id="2059" name="Text Box 6"/>
            <p:cNvSpPr txBox="1">
              <a:spLocks noChangeArrowheads="1"/>
            </p:cNvSpPr>
            <p:nvPr/>
          </p:nvSpPr>
          <p:spPr bwMode="auto">
            <a:xfrm>
              <a:off x="192" y="1584"/>
              <a:ext cx="36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rPr>
                <a:t>二、动生电动势与感生电动势</a:t>
              </a:r>
            </a:p>
          </p:txBody>
        </p:sp>
        <p:grpSp>
          <p:nvGrpSpPr>
            <p:cNvPr id="2060" name="Group 20"/>
            <p:cNvGrpSpPr>
              <a:grpSpLocks/>
            </p:cNvGrpSpPr>
            <p:nvPr/>
          </p:nvGrpSpPr>
          <p:grpSpPr bwMode="auto">
            <a:xfrm>
              <a:off x="192" y="2544"/>
              <a:ext cx="4063" cy="596"/>
              <a:chOff x="192" y="2668"/>
              <a:chExt cx="4063" cy="596"/>
            </a:xfrm>
          </p:grpSpPr>
          <p:sp>
            <p:nvSpPr>
              <p:cNvPr id="2064" name="Text Box 9"/>
              <p:cNvSpPr txBox="1">
                <a:spLocks noChangeArrowheads="1"/>
              </p:cNvSpPr>
              <p:nvPr/>
            </p:nvSpPr>
            <p:spPr bwMode="auto">
              <a:xfrm>
                <a:off x="192" y="278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感生电动势</a:t>
                </a:r>
              </a:p>
            </p:txBody>
          </p:sp>
          <p:graphicFrame>
            <p:nvGraphicFramePr>
              <p:cNvPr id="2065" name="Object 10"/>
              <p:cNvGraphicFramePr>
                <a:graphicFrameLocks noChangeAspect="1"/>
              </p:cNvGraphicFramePr>
              <p:nvPr/>
            </p:nvGraphicFramePr>
            <p:xfrm>
              <a:off x="1639" y="2668"/>
              <a:ext cx="2616" cy="596"/>
            </p:xfrm>
            <a:graphic>
              <a:graphicData uri="http://schemas.openxmlformats.org/presentationml/2006/ole">
                <mc:AlternateContent xmlns:mc="http://schemas.openxmlformats.org/markup-compatibility/2006">
                  <mc:Choice xmlns:v="urn:schemas-microsoft-com:vml" Requires="v">
                    <p:oleObj spid="_x0000_s49248" name="Equation" r:id="rId5" imgW="1651000" imgH="419100" progId="Equation.DSMT4">
                      <p:embed/>
                    </p:oleObj>
                  </mc:Choice>
                  <mc:Fallback>
                    <p:oleObj name="Equation" r:id="rId5" imgW="16510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9" y="2668"/>
                            <a:ext cx="2616" cy="59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61" name="Group 21"/>
            <p:cNvGrpSpPr>
              <a:grpSpLocks/>
            </p:cNvGrpSpPr>
            <p:nvPr/>
          </p:nvGrpSpPr>
          <p:grpSpPr bwMode="auto">
            <a:xfrm>
              <a:off x="192" y="2045"/>
              <a:ext cx="3109" cy="403"/>
              <a:chOff x="192" y="2141"/>
              <a:chExt cx="3109" cy="403"/>
            </a:xfrm>
          </p:grpSpPr>
          <p:sp>
            <p:nvSpPr>
              <p:cNvPr id="2062" name="Text Box 7"/>
              <p:cNvSpPr txBox="1">
                <a:spLocks noChangeArrowheads="1"/>
              </p:cNvSpPr>
              <p:nvPr/>
            </p:nvSpPr>
            <p:spPr bwMode="auto">
              <a:xfrm>
                <a:off x="192" y="2169"/>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动生电动势</a:t>
                </a:r>
              </a:p>
            </p:txBody>
          </p:sp>
          <p:graphicFrame>
            <p:nvGraphicFramePr>
              <p:cNvPr id="2063" name="Object 18"/>
              <p:cNvGraphicFramePr>
                <a:graphicFrameLocks noChangeAspect="1"/>
              </p:cNvGraphicFramePr>
              <p:nvPr/>
            </p:nvGraphicFramePr>
            <p:xfrm>
              <a:off x="1651" y="2141"/>
              <a:ext cx="1650" cy="403"/>
            </p:xfrm>
            <a:graphic>
              <a:graphicData uri="http://schemas.openxmlformats.org/presentationml/2006/ole">
                <mc:AlternateContent xmlns:mc="http://schemas.openxmlformats.org/markup-compatibility/2006">
                  <mc:Choice xmlns:v="urn:schemas-microsoft-com:vml" Requires="v">
                    <p:oleObj spid="_x0000_s49249" name="Equation" r:id="rId7" imgW="1079032" imgH="291973" progId="Equation.DSMT4">
                      <p:embed/>
                    </p:oleObj>
                  </mc:Choice>
                  <mc:Fallback>
                    <p:oleObj name="Equation" r:id="rId7" imgW="1079032"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 y="2141"/>
                            <a:ext cx="1650" cy="403"/>
                          </a:xfrm>
                          <a:prstGeom prst="rect">
                            <a:avLst/>
                          </a:prstGeom>
                          <a:gradFill rotWithShape="0">
                            <a:gsLst>
                              <a:gs pos="0">
                                <a:srgbClr val="FAEEF8"/>
                              </a:gs>
                              <a:gs pos="50000">
                                <a:schemeClr val="bg1"/>
                              </a:gs>
                              <a:gs pos="100000">
                                <a:srgbClr val="FAEEF8"/>
                              </a:gs>
                            </a:gsLst>
                            <a:lin ang="540000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1938264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2840"/>
                                        </p:tgtEl>
                                        <p:attrNameLst>
                                          <p:attrName>style.visibility</p:attrName>
                                        </p:attrNameLst>
                                      </p:cBhvr>
                                      <p:to>
                                        <p:strVal val="visible"/>
                                      </p:to>
                                    </p:set>
                                    <p:animEffect transition="in" filter="box(out)">
                                      <p:cBhvr>
                                        <p:cTn id="7" dur="500"/>
                                        <p:tgtEl>
                                          <p:spTgt spid="16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页脚占位符 1"/>
          <p:cNvSpPr>
            <a:spLocks noGrp="1"/>
          </p:cNvSpPr>
          <p:nvPr>
            <p:ph type="ftr" sz="quarter" idx="10"/>
          </p:nvPr>
        </p:nvSpPr>
        <p:spPr/>
        <p:txBody>
          <a:bodyPr/>
          <a:lstStyle>
            <a:lvl1pPr eaLnBrk="0" hangingPunct="0">
              <a:defRPr sz="2800">
                <a:solidFill>
                  <a:srgbClr val="000000"/>
                </a:solidFill>
                <a:latin typeface="Times New Roman" pitchFamily="18" charset="0"/>
                <a:ea typeface="宋体" pitchFamily="2" charset="-122"/>
              </a:defRPr>
            </a:lvl1pPr>
            <a:lvl2pPr marL="742950" indent="-285750" eaLnBrk="0" hangingPunct="0">
              <a:defRPr sz="2800">
                <a:solidFill>
                  <a:srgbClr val="000000"/>
                </a:solidFill>
                <a:latin typeface="Times New Roman" pitchFamily="18" charset="0"/>
                <a:ea typeface="宋体" pitchFamily="2" charset="-122"/>
              </a:defRPr>
            </a:lvl2pPr>
            <a:lvl3pPr marL="1143000" indent="-228600" eaLnBrk="0" hangingPunct="0">
              <a:defRPr sz="2800">
                <a:solidFill>
                  <a:srgbClr val="000000"/>
                </a:solidFill>
                <a:latin typeface="Times New Roman" pitchFamily="18" charset="0"/>
                <a:ea typeface="宋体" pitchFamily="2" charset="-122"/>
              </a:defRPr>
            </a:lvl3pPr>
            <a:lvl4pPr marL="1600200" indent="-228600" eaLnBrk="0" hangingPunct="0">
              <a:defRPr sz="2800">
                <a:solidFill>
                  <a:srgbClr val="000000"/>
                </a:solidFill>
                <a:latin typeface="Times New Roman" pitchFamily="18" charset="0"/>
                <a:ea typeface="宋体" pitchFamily="2" charset="-122"/>
              </a:defRPr>
            </a:lvl4pPr>
            <a:lvl5pPr marL="2057400" indent="-228600" eaLnBrk="0" hangingPunct="0">
              <a:defRPr sz="2800">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pitchFamily="2" charset="-122"/>
              </a:defRPr>
            </a:lvl9pPr>
          </a:lstStyle>
          <a:p>
            <a:pPr eaLnBrk="1" hangingPunct="1">
              <a:defRPr/>
            </a:pPr>
            <a:fld id="{E710B1D6-C114-4B24-85A4-A2482F3A1259}" type="slidenum">
              <a:rPr lang="zh-CN" altLang="en-US" sz="1600" smtClean="0">
                <a:solidFill>
                  <a:srgbClr val="FFFFCC">
                    <a:lumMod val="75000"/>
                  </a:srgbClr>
                </a:solidFill>
                <a:latin typeface="Arial" charset="0"/>
              </a:rPr>
              <a:pPr eaLnBrk="1" hangingPunct="1">
                <a:defRPr/>
              </a:pPr>
              <a:t>62</a:t>
            </a:fld>
            <a:endParaRPr lang="en-US" altLang="zh-CN" sz="1600" smtClean="0">
              <a:solidFill>
                <a:srgbClr val="FFFFCC">
                  <a:lumMod val="75000"/>
                </a:srgbClr>
              </a:solidFill>
              <a:latin typeface="Arial" charset="0"/>
            </a:endParaRPr>
          </a:p>
        </p:txBody>
      </p:sp>
      <p:sp>
        <p:nvSpPr>
          <p:cNvPr id="3075" name="Text Box 2"/>
          <p:cNvSpPr txBox="1">
            <a:spLocks noChangeArrowheads="1"/>
          </p:cNvSpPr>
          <p:nvPr/>
        </p:nvSpPr>
        <p:spPr bwMode="auto">
          <a:xfrm>
            <a:off x="228600" y="6858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rPr>
              <a:t>四、自感应与互感应</a:t>
            </a:r>
          </a:p>
        </p:txBody>
      </p:sp>
      <p:sp>
        <p:nvSpPr>
          <p:cNvPr id="3076" name="Text Box 3"/>
          <p:cNvSpPr txBox="1">
            <a:spLocks noChangeArrowheads="1"/>
          </p:cNvSpPr>
          <p:nvPr/>
        </p:nvSpPr>
        <p:spPr bwMode="auto">
          <a:xfrm>
            <a:off x="304800" y="1371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自感应</a:t>
            </a:r>
          </a:p>
        </p:txBody>
      </p:sp>
      <p:grpSp>
        <p:nvGrpSpPr>
          <p:cNvPr id="3077" name="Group 20"/>
          <p:cNvGrpSpPr>
            <a:grpSpLocks/>
          </p:cNvGrpSpPr>
          <p:nvPr/>
        </p:nvGrpSpPr>
        <p:grpSpPr bwMode="auto">
          <a:xfrm>
            <a:off x="609600" y="2679700"/>
            <a:ext cx="4000500" cy="812800"/>
            <a:chOff x="384" y="1448"/>
            <a:chExt cx="2520" cy="512"/>
          </a:xfrm>
        </p:grpSpPr>
        <p:sp>
          <p:nvSpPr>
            <p:cNvPr id="3091" name="Text Box 6"/>
            <p:cNvSpPr txBox="1">
              <a:spLocks noChangeArrowheads="1"/>
            </p:cNvSpPr>
            <p:nvPr/>
          </p:nvSpPr>
          <p:spPr bwMode="auto">
            <a:xfrm>
              <a:off x="384" y="1509"/>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33CC33"/>
                </a:buClr>
                <a:buFontTx/>
                <a:buChar char="•"/>
              </a:pPr>
              <a:r>
                <a:rPr lang="zh-CN" altLang="en-US" smtClean="0">
                  <a:solidFill>
                    <a:srgbClr val="1C1C1C"/>
                  </a:solidFill>
                  <a:latin typeface="宋体" charset="-122"/>
                </a:rPr>
                <a:t> 自感电动势</a:t>
              </a:r>
            </a:p>
          </p:txBody>
        </p:sp>
        <p:graphicFrame>
          <p:nvGraphicFramePr>
            <p:cNvPr id="3092" name="Object 10"/>
            <p:cNvGraphicFramePr>
              <a:graphicFrameLocks noChangeAspect="1"/>
            </p:cNvGraphicFramePr>
            <p:nvPr/>
          </p:nvGraphicFramePr>
          <p:xfrm>
            <a:off x="1920" y="1448"/>
            <a:ext cx="984" cy="512"/>
          </p:xfrm>
          <a:graphic>
            <a:graphicData uri="http://schemas.openxmlformats.org/presentationml/2006/ole">
              <mc:AlternateContent xmlns:mc="http://schemas.openxmlformats.org/markup-compatibility/2006">
                <mc:Choice xmlns:v="urn:schemas-microsoft-com:vml" Requires="v">
                  <p:oleObj spid="_x0000_s50395" name="Equation" r:id="rId3" imgW="710891" imgH="393529" progId="Equation.DSMT4">
                    <p:embed/>
                  </p:oleObj>
                </mc:Choice>
                <mc:Fallback>
                  <p:oleObj name="Equation" r:id="rId3" imgW="71089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8"/>
                          <a:ext cx="984" cy="51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8" name="Group 19"/>
          <p:cNvGrpSpPr>
            <a:grpSpLocks/>
          </p:cNvGrpSpPr>
          <p:nvPr/>
        </p:nvGrpSpPr>
        <p:grpSpPr bwMode="auto">
          <a:xfrm>
            <a:off x="609600" y="1765300"/>
            <a:ext cx="6248400" cy="977900"/>
            <a:chOff x="384" y="920"/>
            <a:chExt cx="3936" cy="616"/>
          </a:xfrm>
        </p:grpSpPr>
        <p:sp>
          <p:nvSpPr>
            <p:cNvPr id="3088" name="Text Box 5"/>
            <p:cNvSpPr txBox="1">
              <a:spLocks noChangeArrowheads="1"/>
            </p:cNvSpPr>
            <p:nvPr/>
          </p:nvSpPr>
          <p:spPr bwMode="auto">
            <a:xfrm>
              <a:off x="384" y="1041"/>
              <a:ext cx="21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33CC33"/>
                </a:buClr>
                <a:buFontTx/>
                <a:buChar char="•"/>
              </a:pPr>
              <a:r>
                <a:rPr lang="zh-CN" altLang="en-US" smtClean="0">
                  <a:solidFill>
                    <a:srgbClr val="1C1C1C"/>
                  </a:solidFill>
                  <a:latin typeface="宋体" charset="-122"/>
                </a:rPr>
                <a:t> 自感</a:t>
              </a:r>
            </a:p>
          </p:txBody>
        </p:sp>
        <p:graphicFrame>
          <p:nvGraphicFramePr>
            <p:cNvPr id="3089" name="Object 9"/>
            <p:cNvGraphicFramePr>
              <a:graphicFrameLocks noChangeAspect="1"/>
            </p:cNvGraphicFramePr>
            <p:nvPr/>
          </p:nvGraphicFramePr>
          <p:xfrm>
            <a:off x="1536" y="1018"/>
            <a:ext cx="1152" cy="404"/>
          </p:xfrm>
          <a:graphic>
            <a:graphicData uri="http://schemas.openxmlformats.org/presentationml/2006/ole">
              <mc:AlternateContent xmlns:mc="http://schemas.openxmlformats.org/markup-compatibility/2006">
                <mc:Choice xmlns:v="urn:schemas-microsoft-com:vml" Requires="v">
                  <p:oleObj spid="_x0000_s50396" name="Equation" r:id="rId5" imgW="609336" imgH="241195" progId="Equation.DSMT4">
                    <p:embed/>
                  </p:oleObj>
                </mc:Choice>
                <mc:Fallback>
                  <p:oleObj name="Equation" r:id="rId5" imgW="609336"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1018"/>
                          <a:ext cx="115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 name="Object 14"/>
            <p:cNvGraphicFramePr>
              <a:graphicFrameLocks noChangeAspect="1"/>
            </p:cNvGraphicFramePr>
            <p:nvPr/>
          </p:nvGraphicFramePr>
          <p:xfrm>
            <a:off x="2928" y="920"/>
            <a:ext cx="1392" cy="616"/>
          </p:xfrm>
          <a:graphic>
            <a:graphicData uri="http://schemas.openxmlformats.org/presentationml/2006/ole">
              <mc:AlternateContent xmlns:mc="http://schemas.openxmlformats.org/markup-compatibility/2006">
                <mc:Choice xmlns:v="urn:schemas-microsoft-com:vml" Requires="v">
                  <p:oleObj spid="_x0000_s50397" name="Equation" r:id="rId7" imgW="825500" imgH="393700" progId="Equation.DSMT4">
                    <p:embed/>
                  </p:oleObj>
                </mc:Choice>
                <mc:Fallback>
                  <p:oleObj name="Equation" r:id="rId7" imgW="8255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920"/>
                          <a:ext cx="13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65" name="Group 25"/>
          <p:cNvGrpSpPr>
            <a:grpSpLocks/>
          </p:cNvGrpSpPr>
          <p:nvPr/>
        </p:nvGrpSpPr>
        <p:grpSpPr bwMode="auto">
          <a:xfrm>
            <a:off x="304800" y="3581400"/>
            <a:ext cx="8686800" cy="2805113"/>
            <a:chOff x="192" y="2256"/>
            <a:chExt cx="5472" cy="1767"/>
          </a:xfrm>
        </p:grpSpPr>
        <p:sp>
          <p:nvSpPr>
            <p:cNvPr id="3080" name="Text Box 4"/>
            <p:cNvSpPr txBox="1">
              <a:spLocks noChangeArrowheads="1"/>
            </p:cNvSpPr>
            <p:nvPr/>
          </p:nvSpPr>
          <p:spPr bwMode="auto">
            <a:xfrm>
              <a:off x="192" y="2256"/>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t>互感</a:t>
              </a:r>
            </a:p>
          </p:txBody>
        </p:sp>
        <p:sp>
          <p:nvSpPr>
            <p:cNvPr id="3081" name="Text Box 7"/>
            <p:cNvSpPr txBox="1">
              <a:spLocks noChangeArrowheads="1"/>
            </p:cNvSpPr>
            <p:nvPr/>
          </p:nvSpPr>
          <p:spPr bwMode="auto">
            <a:xfrm>
              <a:off x="384" y="2688"/>
              <a:ext cx="17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33CC33"/>
                </a:buClr>
                <a:buFontTx/>
                <a:buChar char="•"/>
              </a:pPr>
              <a:r>
                <a:rPr lang="zh-CN" altLang="en-US" smtClean="0">
                  <a:solidFill>
                    <a:srgbClr val="1C1C1C"/>
                  </a:solidFill>
                  <a:latin typeface="宋体" charset="-122"/>
                </a:rPr>
                <a:t> 互感系数</a:t>
              </a:r>
            </a:p>
          </p:txBody>
        </p:sp>
        <p:graphicFrame>
          <p:nvGraphicFramePr>
            <p:cNvPr id="3082" name="Object 11"/>
            <p:cNvGraphicFramePr>
              <a:graphicFrameLocks noChangeAspect="1"/>
            </p:cNvGraphicFramePr>
            <p:nvPr/>
          </p:nvGraphicFramePr>
          <p:xfrm>
            <a:off x="1680" y="2590"/>
            <a:ext cx="1488" cy="665"/>
          </p:xfrm>
          <a:graphic>
            <a:graphicData uri="http://schemas.openxmlformats.org/presentationml/2006/ole">
              <mc:AlternateContent xmlns:mc="http://schemas.openxmlformats.org/markup-compatibility/2006">
                <mc:Choice xmlns:v="urn:schemas-microsoft-com:vml" Requires="v">
                  <p:oleObj spid="_x0000_s50398" name="Equation" r:id="rId9" imgW="939392" imgH="431613" progId="Equation.DSMT4">
                    <p:embed/>
                  </p:oleObj>
                </mc:Choice>
                <mc:Fallback>
                  <p:oleObj name="Equation" r:id="rId9" imgW="939392"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2590"/>
                          <a:ext cx="1488" cy="665"/>
                        </a:xfrm>
                        <a:prstGeom prst="rect">
                          <a:avLst/>
                        </a:prstGeom>
                        <a:noFill/>
                        <a:ln>
                          <a:noFill/>
                        </a:ln>
                        <a:effectLst/>
                        <a:extLst>
                          <a:ext uri="{909E8E84-426E-40DD-AFC4-6F175D3DCCD1}">
                            <a14:hiddenFill xmlns:a14="http://schemas.microsoft.com/office/drawing/2010/main">
                              <a:gradFill rotWithShape="0">
                                <a:gsLst>
                                  <a:gs pos="0">
                                    <a:schemeClr val="accent1"/>
                                  </a:gs>
                                  <a:gs pos="50000">
                                    <a:srgbClr val="FFFFFF"/>
                                  </a:gs>
                                  <a:gs pos="100000">
                                    <a:schemeClr val="accent1"/>
                                  </a:gs>
                                </a:gsLst>
                                <a:lin ang="5400000" scaled="1"/>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 name="Object 21"/>
            <p:cNvGraphicFramePr>
              <a:graphicFrameLocks noChangeAspect="1"/>
            </p:cNvGraphicFramePr>
            <p:nvPr/>
          </p:nvGraphicFramePr>
          <p:xfrm>
            <a:off x="3325" y="2535"/>
            <a:ext cx="2339" cy="693"/>
          </p:xfrm>
          <a:graphic>
            <a:graphicData uri="http://schemas.openxmlformats.org/presentationml/2006/ole">
              <mc:AlternateContent xmlns:mc="http://schemas.openxmlformats.org/markup-compatibility/2006">
                <mc:Choice xmlns:v="urn:schemas-microsoft-com:vml" Requires="v">
                  <p:oleObj spid="_x0000_s50399" name="Equation" r:id="rId11" imgW="1524000" imgH="431800" progId="Equation.DSMT4">
                    <p:embed/>
                  </p:oleObj>
                </mc:Choice>
                <mc:Fallback>
                  <p:oleObj name="Equation" r:id="rId11" imgW="15240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5" y="2535"/>
                          <a:ext cx="2339" cy="693"/>
                        </a:xfrm>
                        <a:prstGeom prst="rect">
                          <a:avLst/>
                        </a:prstGeom>
                        <a:noFill/>
                        <a:ln>
                          <a:noFill/>
                        </a:ln>
                        <a:effectLst/>
                        <a:extLst>
                          <a:ext uri="{909E8E84-426E-40DD-AFC4-6F175D3DCCD1}">
                            <a14:hiddenFill xmlns:a14="http://schemas.microsoft.com/office/drawing/2010/main">
                              <a:gradFill rotWithShape="0">
                                <a:gsLst>
                                  <a:gs pos="0">
                                    <a:schemeClr val="accent1"/>
                                  </a:gs>
                                  <a:gs pos="50000">
                                    <a:srgbClr val="FFFFFF"/>
                                  </a:gs>
                                  <a:gs pos="100000">
                                    <a:schemeClr val="accent1"/>
                                  </a:gs>
                                </a:gsLst>
                                <a:lin ang="5400000" scaled="1"/>
                              </a:gra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4" name="Group 24"/>
            <p:cNvGrpSpPr>
              <a:grpSpLocks/>
            </p:cNvGrpSpPr>
            <p:nvPr/>
          </p:nvGrpSpPr>
          <p:grpSpPr bwMode="auto">
            <a:xfrm>
              <a:off x="384" y="3369"/>
              <a:ext cx="4944" cy="654"/>
              <a:chOff x="384" y="3024"/>
              <a:chExt cx="4944" cy="654"/>
            </a:xfrm>
          </p:grpSpPr>
          <p:sp>
            <p:nvSpPr>
              <p:cNvPr id="3085" name="Text Box 8"/>
              <p:cNvSpPr txBox="1">
                <a:spLocks noChangeArrowheads="1"/>
              </p:cNvSpPr>
              <p:nvPr/>
            </p:nvSpPr>
            <p:spPr bwMode="auto">
              <a:xfrm>
                <a:off x="384" y="3110"/>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000000"/>
                    </a:solidFill>
                    <a:latin typeface="Times New Roman" pitchFamily="18" charset="0"/>
                    <a:ea typeface="宋体" charset="-122"/>
                  </a:defRPr>
                </a:lvl1pPr>
                <a:lvl2pPr marL="742950" indent="-285750" eaLnBrk="0" hangingPunct="0">
                  <a:defRPr sz="2800">
                    <a:solidFill>
                      <a:srgbClr val="000000"/>
                    </a:solidFill>
                    <a:latin typeface="Times New Roman" pitchFamily="18" charset="0"/>
                    <a:ea typeface="宋体" charset="-122"/>
                  </a:defRPr>
                </a:lvl2pPr>
                <a:lvl3pPr marL="1143000" indent="-228600" eaLnBrk="0" hangingPunct="0">
                  <a:defRPr sz="2800">
                    <a:solidFill>
                      <a:srgbClr val="000000"/>
                    </a:solidFill>
                    <a:latin typeface="Times New Roman" pitchFamily="18" charset="0"/>
                    <a:ea typeface="宋体" charset="-122"/>
                  </a:defRPr>
                </a:lvl3pPr>
                <a:lvl4pPr marL="1600200" indent="-228600" eaLnBrk="0" hangingPunct="0">
                  <a:defRPr sz="2800">
                    <a:solidFill>
                      <a:srgbClr val="000000"/>
                    </a:solidFill>
                    <a:latin typeface="Times New Roman" pitchFamily="18" charset="0"/>
                    <a:ea typeface="宋体" charset="-122"/>
                  </a:defRPr>
                </a:lvl4pPr>
                <a:lvl5pPr marL="2057400" indent="-228600" eaLnBrk="0" hangingPunct="0">
                  <a:defRPr sz="2800">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000000"/>
                    </a:solidFill>
                    <a:latin typeface="Times New Roman" pitchFamily="18" charset="0"/>
                    <a:ea typeface="宋体" charset="-122"/>
                  </a:defRPr>
                </a:lvl9pPr>
              </a:lstStyle>
              <a:p>
                <a:pPr eaLnBrk="1" hangingPunct="1">
                  <a:spcBef>
                    <a:spcPct val="50000"/>
                  </a:spcBef>
                  <a:buClr>
                    <a:srgbClr val="33CC33"/>
                  </a:buClr>
                  <a:buFontTx/>
                  <a:buChar char="•"/>
                </a:pPr>
                <a:r>
                  <a:rPr lang="zh-CN" altLang="en-US" smtClean="0">
                    <a:solidFill>
                      <a:srgbClr val="1C1C1C"/>
                    </a:solidFill>
                    <a:latin typeface="宋体" charset="-122"/>
                  </a:rPr>
                  <a:t> 互感电动势</a:t>
                </a:r>
              </a:p>
            </p:txBody>
          </p:sp>
          <p:graphicFrame>
            <p:nvGraphicFramePr>
              <p:cNvPr id="3086" name="Object 22"/>
              <p:cNvGraphicFramePr>
                <a:graphicFrameLocks noChangeAspect="1"/>
              </p:cNvGraphicFramePr>
              <p:nvPr/>
            </p:nvGraphicFramePr>
            <p:xfrm>
              <a:off x="3767" y="3046"/>
              <a:ext cx="1561" cy="632"/>
            </p:xfrm>
            <a:graphic>
              <a:graphicData uri="http://schemas.openxmlformats.org/presentationml/2006/ole">
                <mc:AlternateContent xmlns:mc="http://schemas.openxmlformats.org/markup-compatibility/2006">
                  <mc:Choice xmlns:v="urn:schemas-microsoft-com:vml" Requires="v">
                    <p:oleObj spid="_x0000_s50400" name="Equation" r:id="rId13" imgW="850531" imgH="393529" progId="Equation.DSMT4">
                      <p:embed/>
                    </p:oleObj>
                  </mc:Choice>
                  <mc:Fallback>
                    <p:oleObj name="Equation" r:id="rId13" imgW="850531"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7" y="3046"/>
                            <a:ext cx="1561" cy="63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7" name="Object 23"/>
              <p:cNvGraphicFramePr>
                <a:graphicFrameLocks noChangeAspect="1"/>
              </p:cNvGraphicFramePr>
              <p:nvPr/>
            </p:nvGraphicFramePr>
            <p:xfrm>
              <a:off x="1943" y="3024"/>
              <a:ext cx="1369" cy="649"/>
            </p:xfrm>
            <a:graphic>
              <a:graphicData uri="http://schemas.openxmlformats.org/presentationml/2006/ole">
                <mc:AlternateContent xmlns:mc="http://schemas.openxmlformats.org/markup-compatibility/2006">
                  <mc:Choice xmlns:v="urn:schemas-microsoft-com:vml" Requires="v">
                    <p:oleObj spid="_x0000_s50401" name="Equation" r:id="rId15" imgW="837836" imgH="393529" progId="Equation.DSMT4">
                      <p:embed/>
                    </p:oleObj>
                  </mc:Choice>
                  <mc:Fallback>
                    <p:oleObj name="Equation" r:id="rId15" imgW="837836"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3" y="3024"/>
                            <a:ext cx="1369" cy="649"/>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27282188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63865"/>
                                        </p:tgtEl>
                                        <p:attrNameLst>
                                          <p:attrName>style.visibility</p:attrName>
                                        </p:attrNameLst>
                                      </p:cBhvr>
                                      <p:to>
                                        <p:strVal val="visible"/>
                                      </p:to>
                                    </p:set>
                                    <p:animEffect transition="in" filter="strips(downLeft)">
                                      <p:cBhvr>
                                        <p:cTn id="7" dur="500"/>
                                        <p:tgtEl>
                                          <p:spTgt spid="163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7</a:t>
            </a:fld>
            <a:endParaRPr lang="en-US" altLang="zh-CN">
              <a:solidFill>
                <a:srgbClr val="FFFFCC">
                  <a:lumMod val="75000"/>
                </a:srgbClr>
              </a:solidFill>
            </a:endParaRPr>
          </a:p>
        </p:txBody>
      </p:sp>
      <p:sp>
        <p:nvSpPr>
          <p:cNvPr id="3" name="Text Box 3"/>
          <p:cNvSpPr txBox="1">
            <a:spLocks noChangeArrowheads="1"/>
          </p:cNvSpPr>
          <p:nvPr/>
        </p:nvSpPr>
        <p:spPr bwMode="auto">
          <a:xfrm>
            <a:off x="801688" y="642938"/>
            <a:ext cx="262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800" smtClean="0">
                <a:solidFill>
                  <a:srgbClr val="FF0000"/>
                </a:solidFill>
                <a:latin typeface="Times New Roman" pitchFamily="18" charset="0"/>
              </a:rPr>
              <a:t>I</a:t>
            </a:r>
            <a:r>
              <a:rPr kumimoji="1" lang="zh-CN" altLang="en-US" sz="2800" smtClean="0">
                <a:solidFill>
                  <a:srgbClr val="FF0000"/>
                </a:solidFill>
                <a:latin typeface="Times New Roman" pitchFamily="18" charset="0"/>
              </a:rPr>
              <a:t>类</a:t>
            </a:r>
            <a:r>
              <a:rPr kumimoji="1" lang="zh-CN" altLang="en-US" sz="2800" smtClean="0">
                <a:solidFill>
                  <a:srgbClr val="0000FF"/>
                </a:solidFill>
                <a:latin typeface="Times New Roman" pitchFamily="18" charset="0"/>
              </a:rPr>
              <a:t>：实验二</a:t>
            </a:r>
          </a:p>
        </p:txBody>
      </p:sp>
      <p:sp>
        <p:nvSpPr>
          <p:cNvPr id="4" name="Text Box 3"/>
          <p:cNvSpPr txBox="1">
            <a:spLocks noChangeArrowheads="1"/>
          </p:cNvSpPr>
          <p:nvPr/>
        </p:nvSpPr>
        <p:spPr bwMode="auto">
          <a:xfrm>
            <a:off x="714375" y="1303338"/>
            <a:ext cx="350043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en-US" altLang="zh-CN" sz="2400" smtClean="0">
                <a:solidFill>
                  <a:srgbClr val="000066"/>
                </a:solidFill>
                <a:latin typeface="宋体" pitchFamily="2" charset="-122"/>
                <a:ea typeface="宋体" pitchFamily="2" charset="-122"/>
              </a:rPr>
              <a:t>1）</a:t>
            </a:r>
            <a:r>
              <a:rPr kumimoji="1" lang="zh-CN" altLang="en-US" sz="2400" smtClean="0">
                <a:solidFill>
                  <a:srgbClr val="000066"/>
                </a:solidFill>
                <a:latin typeface="宋体" pitchFamily="2" charset="-122"/>
                <a:ea typeface="宋体" pitchFamily="2" charset="-122"/>
              </a:rPr>
              <a:t>当载流</a:t>
            </a:r>
            <a:r>
              <a:rPr kumimoji="1" lang="zh-CN" altLang="en-US" sz="2400" smtClean="0">
                <a:solidFill>
                  <a:srgbClr val="0000FF"/>
                </a:solidFill>
                <a:latin typeface="宋体" pitchFamily="2" charset="-122"/>
                <a:ea typeface="宋体" pitchFamily="2" charset="-122"/>
              </a:rPr>
              <a:t>线圈</a:t>
            </a:r>
            <a:r>
              <a:rPr kumimoji="1" lang="en-US" altLang="zh-CN" sz="2400" smtClean="0">
                <a:solidFill>
                  <a:srgbClr val="0000FF"/>
                </a:solidFill>
                <a:latin typeface="宋体" pitchFamily="2" charset="-122"/>
                <a:ea typeface="宋体" pitchFamily="2" charset="-122"/>
              </a:rPr>
              <a:t>B</a:t>
            </a:r>
            <a:r>
              <a:rPr kumimoji="1" lang="zh-CN" altLang="en-US" sz="2400" smtClean="0">
                <a:solidFill>
                  <a:srgbClr val="000066"/>
                </a:solidFill>
                <a:latin typeface="宋体" pitchFamily="2" charset="-122"/>
                <a:ea typeface="宋体" pitchFamily="2" charset="-122"/>
              </a:rPr>
              <a:t>相对于</a:t>
            </a:r>
            <a:r>
              <a:rPr kumimoji="1" lang="zh-CN" altLang="en-US" sz="2400" smtClean="0">
                <a:solidFill>
                  <a:srgbClr val="0000FF"/>
                </a:solidFill>
                <a:latin typeface="宋体" pitchFamily="2" charset="-122"/>
                <a:ea typeface="宋体" pitchFamily="2" charset="-122"/>
              </a:rPr>
              <a:t>线圈</a:t>
            </a:r>
            <a:r>
              <a:rPr kumimoji="1" lang="en-US" altLang="zh-CN" sz="2400" smtClean="0">
                <a:solidFill>
                  <a:srgbClr val="0000FF"/>
                </a:solidFill>
                <a:latin typeface="宋体" pitchFamily="2" charset="-122"/>
                <a:ea typeface="宋体" pitchFamily="2" charset="-122"/>
              </a:rPr>
              <a:t>A</a:t>
            </a:r>
            <a:r>
              <a:rPr kumimoji="1" lang="zh-CN" altLang="en-US" sz="2400" smtClean="0">
                <a:solidFill>
                  <a:srgbClr val="000066"/>
                </a:solidFill>
                <a:latin typeface="宋体" pitchFamily="2" charset="-122"/>
                <a:ea typeface="宋体" pitchFamily="2" charset="-122"/>
              </a:rPr>
              <a:t>运动时，线圈回路内有电流存在。</a:t>
            </a:r>
          </a:p>
        </p:txBody>
      </p:sp>
      <p:sp>
        <p:nvSpPr>
          <p:cNvPr id="5" name="Text Box 3"/>
          <p:cNvSpPr txBox="1">
            <a:spLocks noChangeArrowheads="1"/>
          </p:cNvSpPr>
          <p:nvPr/>
        </p:nvSpPr>
        <p:spPr bwMode="auto">
          <a:xfrm>
            <a:off x="714375" y="2841625"/>
            <a:ext cx="35004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en-US" altLang="zh-CN" sz="2400" smtClean="0">
                <a:solidFill>
                  <a:srgbClr val="000066"/>
                </a:solidFill>
                <a:latin typeface="宋体" pitchFamily="2" charset="-122"/>
                <a:ea typeface="宋体" pitchFamily="2" charset="-122"/>
              </a:rPr>
              <a:t>2）</a:t>
            </a:r>
            <a:r>
              <a:rPr kumimoji="1" lang="zh-CN" altLang="en-US" sz="2400" smtClean="0">
                <a:solidFill>
                  <a:srgbClr val="000066"/>
                </a:solidFill>
                <a:latin typeface="宋体" pitchFamily="2" charset="-122"/>
                <a:ea typeface="宋体" pitchFamily="2" charset="-122"/>
              </a:rPr>
              <a:t>当载流</a:t>
            </a:r>
            <a:r>
              <a:rPr kumimoji="1" lang="zh-CN" altLang="en-US" sz="2400" smtClean="0">
                <a:solidFill>
                  <a:srgbClr val="0000FF"/>
                </a:solidFill>
                <a:latin typeface="宋体" pitchFamily="2" charset="-122"/>
                <a:ea typeface="宋体" pitchFamily="2" charset="-122"/>
              </a:rPr>
              <a:t>线圈</a:t>
            </a:r>
            <a:r>
              <a:rPr kumimoji="1" lang="en-US" altLang="zh-CN" sz="2400" smtClean="0">
                <a:solidFill>
                  <a:srgbClr val="0000FF"/>
                </a:solidFill>
                <a:latin typeface="宋体" pitchFamily="2" charset="-122"/>
                <a:ea typeface="宋体" pitchFamily="2" charset="-122"/>
              </a:rPr>
              <a:t>B</a:t>
            </a:r>
            <a:r>
              <a:rPr kumimoji="1" lang="zh-CN" altLang="en-US" sz="2400" smtClean="0">
                <a:solidFill>
                  <a:srgbClr val="000066"/>
                </a:solidFill>
                <a:latin typeface="宋体" pitchFamily="2" charset="-122"/>
                <a:ea typeface="宋体" pitchFamily="2" charset="-122"/>
              </a:rPr>
              <a:t>相对于</a:t>
            </a:r>
            <a:r>
              <a:rPr kumimoji="1" lang="zh-CN" altLang="en-US" sz="2400" smtClean="0">
                <a:solidFill>
                  <a:srgbClr val="0000FF"/>
                </a:solidFill>
                <a:latin typeface="宋体" pitchFamily="2" charset="-122"/>
                <a:ea typeface="宋体" pitchFamily="2" charset="-122"/>
              </a:rPr>
              <a:t>线圈</a:t>
            </a:r>
            <a:r>
              <a:rPr kumimoji="1" lang="en-US" altLang="zh-CN" sz="2400" smtClean="0">
                <a:solidFill>
                  <a:srgbClr val="0000FF"/>
                </a:solidFill>
                <a:latin typeface="宋体" pitchFamily="2" charset="-122"/>
                <a:ea typeface="宋体" pitchFamily="2" charset="-122"/>
              </a:rPr>
              <a:t>A</a:t>
            </a:r>
            <a:r>
              <a:rPr kumimoji="1" lang="zh-CN" altLang="en-US" sz="2400" smtClean="0">
                <a:solidFill>
                  <a:srgbClr val="000066"/>
                </a:solidFill>
                <a:latin typeface="宋体" pitchFamily="2" charset="-122"/>
                <a:ea typeface="宋体" pitchFamily="2" charset="-122"/>
              </a:rPr>
              <a:t>静止时，如果改变线圈</a:t>
            </a:r>
            <a:r>
              <a:rPr kumimoji="1" lang="en-US" altLang="zh-CN" sz="2400" smtClean="0">
                <a:solidFill>
                  <a:srgbClr val="000066"/>
                </a:solidFill>
                <a:latin typeface="宋体" pitchFamily="2" charset="-122"/>
                <a:ea typeface="宋体" pitchFamily="2" charset="-122"/>
              </a:rPr>
              <a:t>B</a:t>
            </a:r>
            <a:r>
              <a:rPr kumimoji="1" lang="zh-CN" altLang="en-US" sz="2400" smtClean="0">
                <a:solidFill>
                  <a:srgbClr val="000066"/>
                </a:solidFill>
                <a:latin typeface="宋体" pitchFamily="2" charset="-122"/>
                <a:ea typeface="宋体" pitchFamily="2" charset="-122"/>
              </a:rPr>
              <a:t>中的电流，则线圈回路</a:t>
            </a:r>
            <a:r>
              <a:rPr kumimoji="1" lang="en-US" altLang="zh-CN" sz="2400" smtClean="0">
                <a:solidFill>
                  <a:srgbClr val="000066"/>
                </a:solidFill>
                <a:latin typeface="宋体" pitchFamily="2" charset="-122"/>
                <a:ea typeface="宋体" pitchFamily="2" charset="-122"/>
              </a:rPr>
              <a:t>A</a:t>
            </a:r>
            <a:r>
              <a:rPr kumimoji="1" lang="zh-CN" altLang="en-US" sz="2400" smtClean="0">
                <a:solidFill>
                  <a:srgbClr val="000066"/>
                </a:solidFill>
                <a:latin typeface="宋体" pitchFamily="2" charset="-122"/>
                <a:ea typeface="宋体" pitchFamily="2" charset="-122"/>
              </a:rPr>
              <a:t>中也会产生电流。</a:t>
            </a:r>
          </a:p>
        </p:txBody>
      </p:sp>
      <p:sp>
        <p:nvSpPr>
          <p:cNvPr id="6" name="Text Box 3"/>
          <p:cNvSpPr txBox="1">
            <a:spLocks noChangeArrowheads="1"/>
          </p:cNvSpPr>
          <p:nvPr/>
        </p:nvSpPr>
        <p:spPr bwMode="auto">
          <a:xfrm>
            <a:off x="571500" y="5000625"/>
            <a:ext cx="443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zh-CN" altLang="en-US" sz="2800" smtClean="0">
                <a:solidFill>
                  <a:srgbClr val="0000FF"/>
                </a:solidFill>
                <a:latin typeface="宋体" pitchFamily="2" charset="-122"/>
                <a:ea typeface="宋体" pitchFamily="2" charset="-122"/>
              </a:rPr>
              <a:t>磁场变化产生感应电流！</a:t>
            </a:r>
          </a:p>
        </p:txBody>
      </p:sp>
      <p:pic>
        <p:nvPicPr>
          <p:cNvPr id="7" name="Picture 8" descr="未标题-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125538"/>
            <a:ext cx="3238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278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D3732F7E-D322-49FF-8DCA-D43618C19AF1}" type="slidenum">
              <a:rPr lang="zh-CN" altLang="en-US" smtClean="0">
                <a:solidFill>
                  <a:srgbClr val="FFFFCC">
                    <a:lumMod val="75000"/>
                  </a:srgbClr>
                </a:solidFill>
              </a:rPr>
              <a:pPr>
                <a:defRPr/>
              </a:pPr>
              <a:t>8</a:t>
            </a:fld>
            <a:endParaRPr lang="en-US" altLang="zh-CN">
              <a:solidFill>
                <a:srgbClr val="FFFFCC">
                  <a:lumMod val="75000"/>
                </a:srgbClr>
              </a:solidFill>
            </a:endParaRPr>
          </a:p>
        </p:txBody>
      </p:sp>
      <p:sp>
        <p:nvSpPr>
          <p:cNvPr id="3" name="Text Box 3"/>
          <p:cNvSpPr txBox="1">
            <a:spLocks noChangeArrowheads="1"/>
          </p:cNvSpPr>
          <p:nvPr/>
        </p:nvSpPr>
        <p:spPr bwMode="auto">
          <a:xfrm>
            <a:off x="107504" y="547687"/>
            <a:ext cx="262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800" smtClean="0">
                <a:solidFill>
                  <a:srgbClr val="FF0000"/>
                </a:solidFill>
                <a:latin typeface="Times New Roman" pitchFamily="18" charset="0"/>
              </a:rPr>
              <a:t>II</a:t>
            </a:r>
            <a:r>
              <a:rPr kumimoji="1" lang="zh-CN" altLang="en-US" sz="2800" smtClean="0">
                <a:solidFill>
                  <a:srgbClr val="FF0000"/>
                </a:solidFill>
                <a:latin typeface="Times New Roman" pitchFamily="18" charset="0"/>
              </a:rPr>
              <a:t>类</a:t>
            </a:r>
            <a:r>
              <a:rPr kumimoji="1" lang="zh-CN" altLang="en-US" sz="2800" smtClean="0">
                <a:solidFill>
                  <a:srgbClr val="0000FF"/>
                </a:solidFill>
                <a:latin typeface="Times New Roman" pitchFamily="18" charset="0"/>
              </a:rPr>
              <a:t>：实验三</a:t>
            </a:r>
          </a:p>
        </p:txBody>
      </p:sp>
      <p:sp>
        <p:nvSpPr>
          <p:cNvPr id="4" name="Text Box 3"/>
          <p:cNvSpPr txBox="1">
            <a:spLocks noChangeArrowheads="1"/>
          </p:cNvSpPr>
          <p:nvPr/>
        </p:nvSpPr>
        <p:spPr bwMode="auto">
          <a:xfrm>
            <a:off x="539552" y="1052736"/>
            <a:ext cx="7786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r>
              <a:rPr kumimoji="1" lang="zh-CN" altLang="en-US" sz="2400" dirty="0" smtClean="0">
                <a:solidFill>
                  <a:srgbClr val="000066"/>
                </a:solidFill>
                <a:latin typeface="宋体" pitchFamily="2" charset="-122"/>
                <a:ea typeface="宋体" pitchFamily="2" charset="-122"/>
              </a:rPr>
              <a:t>    将闭合回路置于恒定磁场</a:t>
            </a:r>
            <a:r>
              <a:rPr kumimoji="1" lang="en-US" altLang="zh-CN" sz="2400" i="1" dirty="0" smtClean="0">
                <a:solidFill>
                  <a:srgbClr val="000066"/>
                </a:solidFill>
                <a:latin typeface="宋体" pitchFamily="2" charset="-122"/>
                <a:ea typeface="宋体" pitchFamily="2" charset="-122"/>
              </a:rPr>
              <a:t>B</a:t>
            </a:r>
            <a:r>
              <a:rPr kumimoji="1" lang="zh-CN" altLang="en-US" sz="2400" dirty="0" smtClean="0">
                <a:solidFill>
                  <a:srgbClr val="000066"/>
                </a:solidFill>
                <a:latin typeface="宋体" pitchFamily="2" charset="-122"/>
                <a:ea typeface="宋体" pitchFamily="2" charset="-122"/>
              </a:rPr>
              <a:t>中，当导体棒在导体轨道上滑行时，回路内出现了电流。</a:t>
            </a:r>
          </a:p>
        </p:txBody>
      </p:sp>
      <p:sp>
        <p:nvSpPr>
          <p:cNvPr id="5" name="Text Box 3"/>
          <p:cNvSpPr txBox="1">
            <a:spLocks noChangeArrowheads="1"/>
          </p:cNvSpPr>
          <p:nvPr/>
        </p:nvSpPr>
        <p:spPr bwMode="auto">
          <a:xfrm>
            <a:off x="4716016" y="3222303"/>
            <a:ext cx="16557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lnSpc>
                <a:spcPct val="130000"/>
              </a:lnSpc>
              <a:spcBef>
                <a:spcPct val="50000"/>
              </a:spcBef>
            </a:pPr>
            <a:r>
              <a:rPr kumimoji="1" lang="zh-CN" altLang="en-US" sz="2400" smtClean="0">
                <a:solidFill>
                  <a:srgbClr val="000066"/>
                </a:solidFill>
                <a:latin typeface="宋体" pitchFamily="2" charset="-122"/>
                <a:ea typeface="宋体" pitchFamily="2" charset="-122"/>
              </a:rPr>
              <a:t>结论：</a:t>
            </a:r>
          </a:p>
        </p:txBody>
      </p:sp>
      <p:sp>
        <p:nvSpPr>
          <p:cNvPr id="6" name="Text Box 3"/>
          <p:cNvSpPr txBox="1">
            <a:spLocks noChangeArrowheads="1"/>
          </p:cNvSpPr>
          <p:nvPr/>
        </p:nvSpPr>
        <p:spPr bwMode="auto">
          <a:xfrm>
            <a:off x="5219700" y="1772096"/>
            <a:ext cx="3643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buFont typeface="Wingdings" pitchFamily="2" charset="2"/>
              <a:buChar char="ü"/>
            </a:pPr>
            <a:r>
              <a:rPr kumimoji="1" lang="en-US" altLang="zh-CN" sz="2800" smtClean="0">
                <a:solidFill>
                  <a:srgbClr val="000066"/>
                </a:solidFill>
                <a:latin typeface="宋体" pitchFamily="2" charset="-122"/>
                <a:ea typeface="宋体" pitchFamily="2" charset="-122"/>
              </a:rPr>
              <a:t> </a:t>
            </a:r>
            <a:r>
              <a:rPr kumimoji="1" lang="el-GR" altLang="zh-CN" sz="2800" smtClean="0">
                <a:solidFill>
                  <a:srgbClr val="000066"/>
                </a:solidFill>
                <a:latin typeface="宋体" pitchFamily="2" charset="-122"/>
                <a:ea typeface="宋体" pitchFamily="2" charset="-122"/>
              </a:rPr>
              <a:t>Φ</a:t>
            </a:r>
            <a:r>
              <a:rPr kumimoji="1" lang="zh-CN" altLang="en-US" sz="2800" smtClean="0">
                <a:solidFill>
                  <a:srgbClr val="000066"/>
                </a:solidFill>
                <a:latin typeface="宋体" pitchFamily="2" charset="-122"/>
                <a:ea typeface="宋体" pitchFamily="2" charset="-122"/>
              </a:rPr>
              <a:t>的变化</a:t>
            </a:r>
          </a:p>
        </p:txBody>
      </p:sp>
      <p:sp>
        <p:nvSpPr>
          <p:cNvPr id="7" name="Text Box 3"/>
          <p:cNvSpPr txBox="1">
            <a:spLocks noChangeArrowheads="1"/>
          </p:cNvSpPr>
          <p:nvPr/>
        </p:nvSpPr>
        <p:spPr bwMode="auto">
          <a:xfrm>
            <a:off x="4787900" y="3717032"/>
            <a:ext cx="4071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buFont typeface="Wingdings" pitchFamily="2" charset="2"/>
              <a:buChar char="ü"/>
            </a:pPr>
            <a:r>
              <a:rPr kumimoji="1" lang="zh-CN" altLang="en-US" sz="2400" dirty="0" smtClean="0">
                <a:solidFill>
                  <a:srgbClr val="000066"/>
                </a:solidFill>
                <a:latin typeface="宋体" pitchFamily="2" charset="-122"/>
                <a:ea typeface="宋体" pitchFamily="2" charset="-122"/>
              </a:rPr>
              <a:t> 当穿过闭合回路的磁通量发生变化时，不管这种变化是由于什么原因，回路中将有电流产生。这一现象称为</a:t>
            </a:r>
            <a:r>
              <a:rPr kumimoji="1" lang="zh-CN" altLang="en-US" sz="2400" dirty="0" smtClean="0">
                <a:solidFill>
                  <a:srgbClr val="FF0000"/>
                </a:solidFill>
                <a:latin typeface="宋体" pitchFamily="2" charset="-122"/>
                <a:ea typeface="宋体" pitchFamily="2" charset="-122"/>
              </a:rPr>
              <a:t>电磁感应现象</a:t>
            </a:r>
            <a:r>
              <a:rPr kumimoji="1" lang="zh-CN" altLang="en-US" sz="2400" dirty="0" smtClean="0">
                <a:solidFill>
                  <a:srgbClr val="000066"/>
                </a:solidFill>
                <a:latin typeface="宋体" pitchFamily="2" charset="-122"/>
                <a:ea typeface="宋体" pitchFamily="2" charset="-122"/>
              </a:rPr>
              <a:t>。</a:t>
            </a:r>
          </a:p>
        </p:txBody>
      </p:sp>
      <p:sp>
        <p:nvSpPr>
          <p:cNvPr id="8" name="Text Box 3"/>
          <p:cNvSpPr txBox="1">
            <a:spLocks noChangeArrowheads="1"/>
          </p:cNvSpPr>
          <p:nvPr/>
        </p:nvSpPr>
        <p:spPr bwMode="auto">
          <a:xfrm>
            <a:off x="827584" y="5661248"/>
            <a:ext cx="7488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marL="357188" indent="-357188" eaLnBrk="0" hangingPunct="0">
              <a:defRPr sz="3200">
                <a:solidFill>
                  <a:schemeClr val="tx1"/>
                </a:solidFill>
                <a:latin typeface="Arial" charset="0"/>
                <a:ea typeface="楷体_GB2312" pitchFamily="49" charset="-122"/>
              </a:defRPr>
            </a:lvl1pPr>
            <a:lvl2pPr marL="1538288" indent="-285750" eaLnBrk="0" hangingPunct="0">
              <a:defRPr sz="3200">
                <a:solidFill>
                  <a:schemeClr val="tx1"/>
                </a:solidFill>
                <a:latin typeface="Arial" charset="0"/>
                <a:ea typeface="楷体_GB2312" pitchFamily="49" charset="-122"/>
              </a:defRPr>
            </a:lvl2pPr>
            <a:lvl3pPr marL="1946275" indent="-228600" eaLnBrk="0" hangingPunct="0">
              <a:defRPr sz="3200">
                <a:solidFill>
                  <a:schemeClr val="tx1"/>
                </a:solidFill>
                <a:latin typeface="Arial" charset="0"/>
                <a:ea typeface="楷体_GB2312" pitchFamily="49" charset="-122"/>
              </a:defRPr>
            </a:lvl3pPr>
            <a:lvl4pPr marL="2354263" indent="-228600" eaLnBrk="0" hangingPunct="0">
              <a:defRPr sz="3200">
                <a:solidFill>
                  <a:schemeClr val="tx1"/>
                </a:solidFill>
                <a:latin typeface="Arial" charset="0"/>
                <a:ea typeface="楷体_GB2312" pitchFamily="49" charset="-122"/>
              </a:defRPr>
            </a:lvl4pPr>
            <a:lvl5pPr marL="2762250" indent="-228600" eaLnBrk="0" hangingPunct="0">
              <a:defRPr sz="3200">
                <a:solidFill>
                  <a:schemeClr val="tx1"/>
                </a:solidFill>
                <a:latin typeface="Arial" charset="0"/>
                <a:ea typeface="楷体_GB2312" pitchFamily="49" charset="-122"/>
              </a:defRPr>
            </a:lvl5pPr>
            <a:lvl6pPr marL="3219450" indent="-228600" eaLnBrk="0" fontAlgn="base" hangingPunct="0">
              <a:spcBef>
                <a:spcPct val="0"/>
              </a:spcBef>
              <a:spcAft>
                <a:spcPct val="0"/>
              </a:spcAft>
              <a:defRPr sz="3200">
                <a:solidFill>
                  <a:schemeClr val="tx1"/>
                </a:solidFill>
                <a:latin typeface="Arial" charset="0"/>
                <a:ea typeface="楷体_GB2312" pitchFamily="49" charset="-122"/>
              </a:defRPr>
            </a:lvl6pPr>
            <a:lvl7pPr marL="3676650" indent="-228600" eaLnBrk="0" fontAlgn="base" hangingPunct="0">
              <a:spcBef>
                <a:spcPct val="0"/>
              </a:spcBef>
              <a:spcAft>
                <a:spcPct val="0"/>
              </a:spcAft>
              <a:defRPr sz="3200">
                <a:solidFill>
                  <a:schemeClr val="tx1"/>
                </a:solidFill>
                <a:latin typeface="Arial" charset="0"/>
                <a:ea typeface="楷体_GB2312" pitchFamily="49" charset="-122"/>
              </a:defRPr>
            </a:lvl7pPr>
            <a:lvl8pPr marL="4133850" indent="-228600" eaLnBrk="0" fontAlgn="base" hangingPunct="0">
              <a:spcBef>
                <a:spcPct val="0"/>
              </a:spcBef>
              <a:spcAft>
                <a:spcPct val="0"/>
              </a:spcAft>
              <a:defRPr sz="3200">
                <a:solidFill>
                  <a:schemeClr val="tx1"/>
                </a:solidFill>
                <a:latin typeface="Arial" charset="0"/>
                <a:ea typeface="楷体_GB2312" pitchFamily="49" charset="-122"/>
              </a:defRPr>
            </a:lvl8pPr>
            <a:lvl9pPr marL="459105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spcBef>
                <a:spcPts val="1200"/>
              </a:spcBef>
              <a:buFont typeface="Wingdings" pitchFamily="2" charset="2"/>
              <a:buChar char="ü"/>
            </a:pPr>
            <a:r>
              <a:rPr kumimoji="1" lang="zh-CN" altLang="en-US" sz="2400" dirty="0" smtClean="0">
                <a:solidFill>
                  <a:srgbClr val="000066"/>
                </a:solidFill>
                <a:latin typeface="宋体" pitchFamily="2" charset="-122"/>
                <a:ea typeface="宋体" pitchFamily="2" charset="-122"/>
              </a:rPr>
              <a:t>电磁感应现象中产生与</a:t>
            </a:r>
            <a:r>
              <a:rPr kumimoji="1" lang="zh-CN" altLang="en-US" sz="2400" dirty="0" smtClean="0">
                <a:solidFill>
                  <a:srgbClr val="FF0000"/>
                </a:solidFill>
                <a:latin typeface="宋体" pitchFamily="2" charset="-122"/>
                <a:ea typeface="宋体" pitchFamily="2" charset="-122"/>
              </a:rPr>
              <a:t>感应电流</a:t>
            </a:r>
            <a:r>
              <a:rPr kumimoji="1" lang="zh-CN" altLang="en-US" sz="2400" dirty="0" smtClean="0">
                <a:solidFill>
                  <a:srgbClr val="000066"/>
                </a:solidFill>
                <a:latin typeface="宋体" pitchFamily="2" charset="-122"/>
                <a:ea typeface="宋体" pitchFamily="2" charset="-122"/>
              </a:rPr>
              <a:t>相应的电动势称为</a:t>
            </a:r>
            <a:r>
              <a:rPr kumimoji="1" lang="zh-CN" altLang="en-US" sz="2400" dirty="0" smtClean="0">
                <a:solidFill>
                  <a:srgbClr val="FF0000"/>
                </a:solidFill>
                <a:latin typeface="宋体" pitchFamily="2" charset="-122"/>
                <a:ea typeface="宋体" pitchFamily="2" charset="-122"/>
              </a:rPr>
              <a:t>感应电动势</a:t>
            </a:r>
            <a:r>
              <a:rPr kumimoji="1" lang="zh-CN" altLang="en-US" sz="2400" dirty="0" smtClean="0">
                <a:solidFill>
                  <a:srgbClr val="000066"/>
                </a:solidFill>
                <a:latin typeface="宋体" pitchFamily="2" charset="-122"/>
                <a:ea typeface="宋体" pitchFamily="2" charset="-122"/>
              </a:rPr>
              <a:t>。</a:t>
            </a:r>
          </a:p>
        </p:txBody>
      </p:sp>
      <p:sp>
        <p:nvSpPr>
          <p:cNvPr id="9" name="Text Box 3"/>
          <p:cNvSpPr txBox="1">
            <a:spLocks noChangeArrowheads="1"/>
          </p:cNvSpPr>
          <p:nvPr/>
        </p:nvSpPr>
        <p:spPr bwMode="auto">
          <a:xfrm>
            <a:off x="5219700" y="2261046"/>
            <a:ext cx="3643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buFont typeface="Wingdings" pitchFamily="2" charset="2"/>
              <a:buChar char="ü"/>
            </a:pPr>
            <a:r>
              <a:rPr kumimoji="1" lang="zh-CN" altLang="en-US" sz="2800" smtClean="0">
                <a:solidFill>
                  <a:srgbClr val="000066"/>
                </a:solidFill>
                <a:latin typeface="宋体" pitchFamily="2" charset="-122"/>
                <a:ea typeface="宋体" pitchFamily="2" charset="-122"/>
              </a:rPr>
              <a:t> 感应电动势</a:t>
            </a:r>
          </a:p>
        </p:txBody>
      </p:sp>
      <p:sp>
        <p:nvSpPr>
          <p:cNvPr id="10" name="Text Box 3"/>
          <p:cNvSpPr txBox="1">
            <a:spLocks noChangeArrowheads="1"/>
          </p:cNvSpPr>
          <p:nvPr/>
        </p:nvSpPr>
        <p:spPr bwMode="auto">
          <a:xfrm>
            <a:off x="5219700" y="2765871"/>
            <a:ext cx="3643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just" eaLnBrk="1" hangingPunct="1">
              <a:buFont typeface="Wingdings" pitchFamily="2" charset="2"/>
              <a:buChar char="ü"/>
            </a:pPr>
            <a:r>
              <a:rPr kumimoji="1" lang="zh-CN" altLang="en-US" sz="2800" smtClean="0">
                <a:solidFill>
                  <a:srgbClr val="000066"/>
                </a:solidFill>
                <a:latin typeface="宋体" pitchFamily="2" charset="-122"/>
                <a:ea typeface="宋体" pitchFamily="2" charset="-122"/>
              </a:rPr>
              <a:t> 感应电流</a:t>
            </a:r>
          </a:p>
        </p:txBody>
      </p:sp>
    </p:spTree>
    <p:controls>
      <mc:AlternateContent xmlns:mc="http://schemas.openxmlformats.org/markup-compatibility/2006">
        <mc:Choice xmlns:v="urn:schemas-microsoft-com:vml" Requires="v">
          <p:control spid="34837" name="ShockwaveFlash1" r:id="rId2" imgW="7127581" imgH="5273400"/>
        </mc:Choice>
        <mc:Fallback>
          <p:control name="ShockwaveFlash1" r:id="rId2" imgW="7127581" imgH="527340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133600"/>
                  <a:ext cx="4032250" cy="30956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008840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3"/>
          <p:cNvSpPr>
            <a:spLocks noGrp="1"/>
          </p:cNvSpPr>
          <p:nvPr>
            <p:ph type="ftr" sz="quarter" idx="10"/>
          </p:nvPr>
        </p:nvSpPr>
        <p:spPr/>
        <p:txBody>
          <a:bodyPr/>
          <a:lstStyle/>
          <a:p>
            <a:pPr>
              <a:defRPr/>
            </a:pPr>
            <a:fld id="{786741BF-B61C-4BD2-B321-0CDE362FA4FB}" type="slidenum">
              <a:rPr lang="zh-CN" altLang="en-US">
                <a:solidFill>
                  <a:srgbClr val="FFFFCC">
                    <a:lumMod val="75000"/>
                  </a:srgbClr>
                </a:solidFill>
              </a:rPr>
              <a:pPr>
                <a:defRPr/>
              </a:pPr>
              <a:t>9</a:t>
            </a:fld>
            <a:endParaRPr lang="en-US" altLang="zh-CN">
              <a:solidFill>
                <a:srgbClr val="FFFFCC">
                  <a:lumMod val="75000"/>
                </a:srgbClr>
              </a:solidFill>
            </a:endParaRPr>
          </a:p>
        </p:txBody>
      </p:sp>
      <p:grpSp>
        <p:nvGrpSpPr>
          <p:cNvPr id="5123" name="Group 2"/>
          <p:cNvGrpSpPr>
            <a:grpSpLocks/>
          </p:cNvGrpSpPr>
          <p:nvPr/>
        </p:nvGrpSpPr>
        <p:grpSpPr bwMode="auto">
          <a:xfrm>
            <a:off x="4495800" y="1143000"/>
            <a:ext cx="4343400" cy="5181600"/>
            <a:chOff x="2832" y="720"/>
            <a:chExt cx="2736" cy="3264"/>
          </a:xfrm>
        </p:grpSpPr>
        <p:sp>
          <p:nvSpPr>
            <p:cNvPr id="5129" name="AutoShape 3"/>
            <p:cNvSpPr>
              <a:spLocks noChangeArrowheads="1"/>
            </p:cNvSpPr>
            <p:nvPr/>
          </p:nvSpPr>
          <p:spPr bwMode="auto">
            <a:xfrm>
              <a:off x="3408" y="816"/>
              <a:ext cx="2064" cy="864"/>
            </a:xfrm>
            <a:prstGeom prst="cube">
              <a:avLst>
                <a:gd name="adj" fmla="val 6099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0" name="AutoShape 4"/>
            <p:cNvSpPr>
              <a:spLocks noChangeArrowheads="1"/>
            </p:cNvSpPr>
            <p:nvPr/>
          </p:nvSpPr>
          <p:spPr bwMode="auto">
            <a:xfrm>
              <a:off x="3360" y="2112"/>
              <a:ext cx="2064" cy="864"/>
            </a:xfrm>
            <a:prstGeom prst="cube">
              <a:avLst>
                <a:gd name="adj" fmla="val 6099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1" name="Rectangle 5"/>
            <p:cNvSpPr>
              <a:spLocks noChangeArrowheads="1"/>
            </p:cNvSpPr>
            <p:nvPr/>
          </p:nvSpPr>
          <p:spPr bwMode="auto">
            <a:xfrm>
              <a:off x="3888" y="2208"/>
              <a:ext cx="1200" cy="48"/>
            </a:xfrm>
            <a:prstGeom prst="rect">
              <a:avLst/>
            </a:prstGeom>
            <a:solidFill>
              <a:srgbClr val="E9E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2" name="Rectangle 6"/>
            <p:cNvSpPr>
              <a:spLocks noChangeArrowheads="1"/>
            </p:cNvSpPr>
            <p:nvPr/>
          </p:nvSpPr>
          <p:spPr bwMode="auto">
            <a:xfrm>
              <a:off x="3648" y="2496"/>
              <a:ext cx="1200" cy="48"/>
            </a:xfrm>
            <a:prstGeom prst="rect">
              <a:avLst/>
            </a:prstGeom>
            <a:solidFill>
              <a:srgbClr val="E9E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3" name="Rectangle 7"/>
            <p:cNvSpPr>
              <a:spLocks noChangeArrowheads="1"/>
            </p:cNvSpPr>
            <p:nvPr/>
          </p:nvSpPr>
          <p:spPr bwMode="auto">
            <a:xfrm rot="2518011">
              <a:off x="4431" y="2051"/>
              <a:ext cx="48" cy="624"/>
            </a:xfrm>
            <a:prstGeom prst="rect">
              <a:avLst/>
            </a:prstGeom>
            <a:solidFill>
              <a:srgbClr val="E9E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4" name="AutoShape 8" descr="草皮"/>
            <p:cNvSpPr>
              <a:spLocks noChangeArrowheads="1"/>
            </p:cNvSpPr>
            <p:nvPr/>
          </p:nvSpPr>
          <p:spPr bwMode="auto">
            <a:xfrm>
              <a:off x="3408" y="816"/>
              <a:ext cx="2064" cy="528"/>
            </a:xfrm>
            <a:prstGeom prst="parallelogram">
              <a:avLst>
                <a:gd name="adj" fmla="val 104170"/>
              </a:avLst>
            </a:prstGeom>
            <a:pattFill prst="divot">
              <a:fgClr>
                <a:schemeClr val="bg1"/>
              </a:fgClr>
              <a:bgClr>
                <a:srgbClr val="CC0000"/>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5" name="Text Box 9"/>
            <p:cNvSpPr txBox="1">
              <a:spLocks noChangeArrowheads="1"/>
            </p:cNvSpPr>
            <p:nvPr/>
          </p:nvSpPr>
          <p:spPr bwMode="auto">
            <a:xfrm>
              <a:off x="4176" y="1344"/>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kumimoji="1" lang="en-US" altLang="zh-CN" dirty="0">
                  <a:solidFill>
                    <a:srgbClr val="FFFFFF"/>
                  </a:solidFill>
                  <a:latin typeface="Arial" charset="0"/>
                </a:rPr>
                <a:t>N</a:t>
              </a:r>
            </a:p>
          </p:txBody>
        </p:sp>
        <p:sp>
          <p:nvSpPr>
            <p:cNvPr id="5136" name="Text Box 10"/>
            <p:cNvSpPr txBox="1">
              <a:spLocks noChangeArrowheads="1"/>
            </p:cNvSpPr>
            <p:nvPr/>
          </p:nvSpPr>
          <p:spPr bwMode="auto">
            <a:xfrm>
              <a:off x="4080" y="2640"/>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en-US" altLang="zh-CN" sz="2400" dirty="0" smtClean="0">
                  <a:solidFill>
                    <a:srgbClr val="FFFFFF"/>
                  </a:solidFill>
                  <a:latin typeface="Arial" charset="0"/>
                </a:rPr>
                <a:t>S</a:t>
              </a:r>
              <a:endParaRPr kumimoji="1" lang="en-US" altLang="zh-CN" sz="2400" dirty="0">
                <a:solidFill>
                  <a:srgbClr val="FFFFFF"/>
                </a:solidFill>
                <a:latin typeface="Arial" charset="0"/>
              </a:endParaRPr>
            </a:p>
          </p:txBody>
        </p:sp>
        <p:sp>
          <p:nvSpPr>
            <p:cNvPr id="5137" name="Line 11"/>
            <p:cNvSpPr>
              <a:spLocks noChangeShapeType="1"/>
            </p:cNvSpPr>
            <p:nvPr/>
          </p:nvSpPr>
          <p:spPr bwMode="auto">
            <a:xfrm flipH="1">
              <a:off x="3792" y="2256"/>
              <a:ext cx="96" cy="48"/>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8" name="Line 12"/>
            <p:cNvSpPr>
              <a:spLocks noChangeShapeType="1"/>
            </p:cNvSpPr>
            <p:nvPr/>
          </p:nvSpPr>
          <p:spPr bwMode="auto">
            <a:xfrm flipV="1">
              <a:off x="3648" y="2400"/>
              <a:ext cx="96" cy="96"/>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39" name="Line 13"/>
            <p:cNvSpPr>
              <a:spLocks noChangeShapeType="1"/>
            </p:cNvSpPr>
            <p:nvPr/>
          </p:nvSpPr>
          <p:spPr bwMode="auto">
            <a:xfrm flipH="1">
              <a:off x="2928" y="2304"/>
              <a:ext cx="912"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0" name="Line 14"/>
            <p:cNvSpPr>
              <a:spLocks noChangeShapeType="1"/>
            </p:cNvSpPr>
            <p:nvPr/>
          </p:nvSpPr>
          <p:spPr bwMode="auto">
            <a:xfrm flipH="1">
              <a:off x="3120" y="2400"/>
              <a:ext cx="624"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1" name="Line 15"/>
            <p:cNvSpPr>
              <a:spLocks noChangeShapeType="1"/>
            </p:cNvSpPr>
            <p:nvPr/>
          </p:nvSpPr>
          <p:spPr bwMode="auto">
            <a:xfrm>
              <a:off x="3120" y="2400"/>
              <a:ext cx="0" cy="1008"/>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2" name="Line 16"/>
            <p:cNvSpPr>
              <a:spLocks noChangeShapeType="1"/>
            </p:cNvSpPr>
            <p:nvPr/>
          </p:nvSpPr>
          <p:spPr bwMode="auto">
            <a:xfrm>
              <a:off x="2928" y="2304"/>
              <a:ext cx="0" cy="1488"/>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3" name="Line 17"/>
            <p:cNvSpPr>
              <a:spLocks noChangeShapeType="1"/>
            </p:cNvSpPr>
            <p:nvPr/>
          </p:nvSpPr>
          <p:spPr bwMode="auto">
            <a:xfrm>
              <a:off x="3120" y="3408"/>
              <a:ext cx="624"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4" name="Line 18"/>
            <p:cNvSpPr>
              <a:spLocks noChangeShapeType="1"/>
            </p:cNvSpPr>
            <p:nvPr/>
          </p:nvSpPr>
          <p:spPr bwMode="auto">
            <a:xfrm>
              <a:off x="2928" y="3792"/>
              <a:ext cx="182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5" name="Line 19"/>
            <p:cNvSpPr>
              <a:spLocks noChangeShapeType="1"/>
            </p:cNvSpPr>
            <p:nvPr/>
          </p:nvSpPr>
          <p:spPr bwMode="auto">
            <a:xfrm>
              <a:off x="3120" y="3408"/>
              <a:ext cx="62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6" name="Line 20"/>
            <p:cNvSpPr>
              <a:spLocks noChangeShapeType="1"/>
            </p:cNvSpPr>
            <p:nvPr/>
          </p:nvSpPr>
          <p:spPr bwMode="auto">
            <a:xfrm>
              <a:off x="4320" y="3408"/>
              <a:ext cx="432"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7" name="Line 21"/>
            <p:cNvSpPr>
              <a:spLocks noChangeShapeType="1"/>
            </p:cNvSpPr>
            <p:nvPr/>
          </p:nvSpPr>
          <p:spPr bwMode="auto">
            <a:xfrm flipV="1">
              <a:off x="4752" y="3408"/>
              <a:ext cx="0" cy="38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8" name="Line 22"/>
            <p:cNvSpPr>
              <a:spLocks noChangeShapeType="1"/>
            </p:cNvSpPr>
            <p:nvPr/>
          </p:nvSpPr>
          <p:spPr bwMode="auto">
            <a:xfrm>
              <a:off x="3600" y="1680"/>
              <a:ext cx="0" cy="96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49" name="Line 23"/>
            <p:cNvSpPr>
              <a:spLocks noChangeShapeType="1"/>
            </p:cNvSpPr>
            <p:nvPr/>
          </p:nvSpPr>
          <p:spPr bwMode="auto">
            <a:xfrm>
              <a:off x="3984" y="1680"/>
              <a:ext cx="0" cy="96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0" name="Line 24"/>
            <p:cNvSpPr>
              <a:spLocks noChangeShapeType="1"/>
            </p:cNvSpPr>
            <p:nvPr/>
          </p:nvSpPr>
          <p:spPr bwMode="auto">
            <a:xfrm>
              <a:off x="4416" y="1680"/>
              <a:ext cx="0" cy="96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1" name="Line 25"/>
            <p:cNvSpPr>
              <a:spLocks noChangeShapeType="1"/>
            </p:cNvSpPr>
            <p:nvPr/>
          </p:nvSpPr>
          <p:spPr bwMode="auto">
            <a:xfrm>
              <a:off x="4800" y="1680"/>
              <a:ext cx="0" cy="96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2" name="Line 26"/>
            <p:cNvSpPr>
              <a:spLocks noChangeShapeType="1"/>
            </p:cNvSpPr>
            <p:nvPr/>
          </p:nvSpPr>
          <p:spPr bwMode="auto">
            <a:xfrm>
              <a:off x="3792" y="1680"/>
              <a:ext cx="0" cy="72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3" name="Line 27"/>
            <p:cNvSpPr>
              <a:spLocks noChangeShapeType="1"/>
            </p:cNvSpPr>
            <p:nvPr/>
          </p:nvSpPr>
          <p:spPr bwMode="auto">
            <a:xfrm>
              <a:off x="4176" y="1680"/>
              <a:ext cx="0" cy="72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4" name="Line 28"/>
            <p:cNvSpPr>
              <a:spLocks noChangeShapeType="1"/>
            </p:cNvSpPr>
            <p:nvPr/>
          </p:nvSpPr>
          <p:spPr bwMode="auto">
            <a:xfrm>
              <a:off x="4992" y="1632"/>
              <a:ext cx="0" cy="72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5" name="Line 29"/>
            <p:cNvSpPr>
              <a:spLocks noChangeShapeType="1"/>
            </p:cNvSpPr>
            <p:nvPr/>
          </p:nvSpPr>
          <p:spPr bwMode="auto">
            <a:xfrm>
              <a:off x="4608" y="1680"/>
              <a:ext cx="0" cy="72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6" name="Line 30"/>
            <p:cNvSpPr>
              <a:spLocks noChangeShapeType="1"/>
            </p:cNvSpPr>
            <p:nvPr/>
          </p:nvSpPr>
          <p:spPr bwMode="auto">
            <a:xfrm>
              <a:off x="3936" y="1680"/>
              <a:ext cx="0" cy="528"/>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7" name="Line 31"/>
            <p:cNvSpPr>
              <a:spLocks noChangeShapeType="1"/>
            </p:cNvSpPr>
            <p:nvPr/>
          </p:nvSpPr>
          <p:spPr bwMode="auto">
            <a:xfrm>
              <a:off x="4368" y="1680"/>
              <a:ext cx="0" cy="528"/>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8" name="Line 32"/>
            <p:cNvSpPr>
              <a:spLocks noChangeShapeType="1"/>
            </p:cNvSpPr>
            <p:nvPr/>
          </p:nvSpPr>
          <p:spPr bwMode="auto">
            <a:xfrm>
              <a:off x="4752" y="1680"/>
              <a:ext cx="0" cy="528"/>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59" name="Line 33"/>
            <p:cNvSpPr>
              <a:spLocks noChangeShapeType="1"/>
            </p:cNvSpPr>
            <p:nvPr/>
          </p:nvSpPr>
          <p:spPr bwMode="auto">
            <a:xfrm flipH="1">
              <a:off x="5184" y="1440"/>
              <a:ext cx="0" cy="720"/>
            </a:xfrm>
            <a:prstGeom prst="line">
              <a:avLst/>
            </a:prstGeom>
            <a:noFill/>
            <a:ln w="19050">
              <a:solidFill>
                <a:srgbClr val="3399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0" name="AutoShape 34"/>
            <p:cNvSpPr>
              <a:spLocks noChangeArrowheads="1"/>
            </p:cNvSpPr>
            <p:nvPr/>
          </p:nvSpPr>
          <p:spPr bwMode="auto">
            <a:xfrm>
              <a:off x="3744" y="3120"/>
              <a:ext cx="576" cy="528"/>
            </a:xfrm>
            <a:custGeom>
              <a:avLst/>
              <a:gdLst>
                <a:gd name="T0" fmla="*/ 8 w 21600"/>
                <a:gd name="T1" fmla="*/ 0 h 21600"/>
                <a:gd name="T2" fmla="*/ 2 w 21600"/>
                <a:gd name="T3" fmla="*/ 2 h 21600"/>
                <a:gd name="T4" fmla="*/ 0 w 21600"/>
                <a:gd name="T5" fmla="*/ 6 h 21600"/>
                <a:gd name="T6" fmla="*/ 2 w 21600"/>
                <a:gd name="T7" fmla="*/ 11 h 21600"/>
                <a:gd name="T8" fmla="*/ 8 w 21600"/>
                <a:gd name="T9" fmla="*/ 13 h 21600"/>
                <a:gd name="T10" fmla="*/ 13 w 21600"/>
                <a:gd name="T11" fmla="*/ 11 h 21600"/>
                <a:gd name="T12" fmla="*/ 15 w 21600"/>
                <a:gd name="T13" fmla="*/ 6 h 21600"/>
                <a:gd name="T14" fmla="*/ 13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3" y="10800"/>
                  </a:moveTo>
                  <a:cubicBezTo>
                    <a:pt x="2063" y="15625"/>
                    <a:pt x="5975" y="19537"/>
                    <a:pt x="10800" y="19537"/>
                  </a:cubicBezTo>
                  <a:cubicBezTo>
                    <a:pt x="15625" y="19537"/>
                    <a:pt x="19537" y="15625"/>
                    <a:pt x="19537" y="10800"/>
                  </a:cubicBezTo>
                  <a:cubicBezTo>
                    <a:pt x="19537" y="5975"/>
                    <a:pt x="15625" y="2063"/>
                    <a:pt x="10800" y="2063"/>
                  </a:cubicBezTo>
                  <a:cubicBezTo>
                    <a:pt x="5975" y="2063"/>
                    <a:pt x="2063" y="5975"/>
                    <a:pt x="2063" y="10800"/>
                  </a:cubicBezTo>
                  <a:close/>
                </a:path>
              </a:pathLst>
            </a:cu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1" name="Oval 35"/>
            <p:cNvSpPr>
              <a:spLocks noChangeArrowheads="1"/>
            </p:cNvSpPr>
            <p:nvPr/>
          </p:nvSpPr>
          <p:spPr bwMode="auto">
            <a:xfrm>
              <a:off x="3792" y="3168"/>
              <a:ext cx="480" cy="43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2" name="Line 36"/>
            <p:cNvSpPr>
              <a:spLocks noChangeShapeType="1"/>
            </p:cNvSpPr>
            <p:nvPr/>
          </p:nvSpPr>
          <p:spPr bwMode="auto">
            <a:xfrm flipV="1">
              <a:off x="4032" y="3264"/>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3" name="Text Box 37"/>
            <p:cNvSpPr txBox="1">
              <a:spLocks noChangeArrowheads="1"/>
            </p:cNvSpPr>
            <p:nvPr/>
          </p:nvSpPr>
          <p:spPr bwMode="auto">
            <a:xfrm>
              <a:off x="3360" y="182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endParaRPr kumimoji="1" lang="zh-CN" altLang="en-US" sz="2400">
                <a:latin typeface="Arial" charset="0"/>
              </a:endParaRPr>
            </a:p>
          </p:txBody>
        </p:sp>
        <p:graphicFrame>
          <p:nvGraphicFramePr>
            <p:cNvPr id="5164" name="Object 38"/>
            <p:cNvGraphicFramePr>
              <a:graphicFrameLocks noChangeAspect="1"/>
            </p:cNvGraphicFramePr>
            <p:nvPr/>
          </p:nvGraphicFramePr>
          <p:xfrm>
            <a:off x="3312" y="1728"/>
            <a:ext cx="262" cy="324"/>
          </p:xfrm>
          <a:graphic>
            <a:graphicData uri="http://schemas.openxmlformats.org/presentationml/2006/ole">
              <mc:AlternateContent xmlns:mc="http://schemas.openxmlformats.org/markup-compatibility/2006">
                <mc:Choice xmlns:v="urn:schemas-microsoft-com:vml" Requires="v">
                  <p:oleObj spid="_x0000_s6380" name="Equation" r:id="rId3" imgW="199949" imgH="247741" progId="Equation.3">
                    <p:embed/>
                  </p:oleObj>
                </mc:Choice>
                <mc:Fallback>
                  <p:oleObj name="Equation" r:id="rId3" imgW="199949" imgH="24774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728"/>
                          <a:ext cx="262"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3399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65" name="Line 39"/>
            <p:cNvSpPr>
              <a:spLocks noChangeShapeType="1"/>
            </p:cNvSpPr>
            <p:nvPr/>
          </p:nvSpPr>
          <p:spPr bwMode="auto">
            <a:xfrm flipV="1">
              <a:off x="4752" y="3552"/>
              <a:ext cx="0" cy="96"/>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6" name="Line 40"/>
            <p:cNvSpPr>
              <a:spLocks noChangeShapeType="1"/>
            </p:cNvSpPr>
            <p:nvPr/>
          </p:nvSpPr>
          <p:spPr bwMode="auto">
            <a:xfrm flipH="1" flipV="1">
              <a:off x="3360" y="3408"/>
              <a:ext cx="192" cy="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7" name="Line 41"/>
            <p:cNvSpPr>
              <a:spLocks noChangeShapeType="1"/>
            </p:cNvSpPr>
            <p:nvPr/>
          </p:nvSpPr>
          <p:spPr bwMode="auto">
            <a:xfrm>
              <a:off x="3744" y="3792"/>
              <a:ext cx="192" cy="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8" name="Line 42"/>
            <p:cNvSpPr>
              <a:spLocks noChangeShapeType="1"/>
            </p:cNvSpPr>
            <p:nvPr/>
          </p:nvSpPr>
          <p:spPr bwMode="auto">
            <a:xfrm>
              <a:off x="4464" y="2400"/>
              <a:ext cx="528" cy="0"/>
            </a:xfrm>
            <a:prstGeom prst="line">
              <a:avLst/>
            </a:prstGeom>
            <a:noFill/>
            <a:ln w="571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69" name="Oval 43"/>
            <p:cNvSpPr>
              <a:spLocks noChangeArrowheads="1"/>
            </p:cNvSpPr>
            <p:nvPr/>
          </p:nvSpPr>
          <p:spPr bwMode="auto">
            <a:xfrm>
              <a:off x="3792" y="3168"/>
              <a:ext cx="480" cy="43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5170" name="Line 44"/>
            <p:cNvSpPr>
              <a:spLocks noChangeShapeType="1"/>
            </p:cNvSpPr>
            <p:nvPr/>
          </p:nvSpPr>
          <p:spPr bwMode="auto">
            <a:xfrm flipV="1">
              <a:off x="4032" y="3264"/>
              <a:ext cx="144" cy="2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5171" name="Object 45"/>
            <p:cNvGraphicFramePr>
              <a:graphicFrameLocks noChangeAspect="1"/>
            </p:cNvGraphicFramePr>
            <p:nvPr/>
          </p:nvGraphicFramePr>
          <p:xfrm>
            <a:off x="4952" y="2256"/>
            <a:ext cx="280" cy="360"/>
          </p:xfrm>
          <a:graphic>
            <a:graphicData uri="http://schemas.openxmlformats.org/presentationml/2006/ole">
              <mc:AlternateContent xmlns:mc="http://schemas.openxmlformats.org/markup-compatibility/2006">
                <mc:Choice xmlns:v="urn:schemas-microsoft-com:vml" Requires="v">
                  <p:oleObj spid="_x0000_s6381" name="Equation" r:id="rId5" imgW="161910" imgH="209702" progId="Equation.3">
                    <p:embed/>
                  </p:oleObj>
                </mc:Choice>
                <mc:Fallback>
                  <p:oleObj name="Equation" r:id="rId5" imgW="161910" imgH="2097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 y="2256"/>
                          <a:ext cx="28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72" name="Rectangle 46"/>
            <p:cNvSpPr>
              <a:spLocks noChangeArrowheads="1"/>
            </p:cNvSpPr>
            <p:nvPr/>
          </p:nvSpPr>
          <p:spPr bwMode="auto">
            <a:xfrm>
              <a:off x="2832" y="720"/>
              <a:ext cx="2736" cy="3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sp>
        <p:nvSpPr>
          <p:cNvPr id="181296" name="Text Box 48"/>
          <p:cNvSpPr txBox="1">
            <a:spLocks noChangeArrowheads="1"/>
          </p:cNvSpPr>
          <p:nvPr/>
        </p:nvSpPr>
        <p:spPr bwMode="auto">
          <a:xfrm>
            <a:off x="228601" y="1844824"/>
            <a:ext cx="4267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a:t>        </a:t>
            </a:r>
            <a:r>
              <a:rPr kumimoji="1" lang="zh-CN" altLang="en-US" dirty="0" smtClean="0"/>
              <a:t>闭合导线回路</a:t>
            </a:r>
            <a:r>
              <a:rPr kumimoji="1" lang="zh-CN" altLang="en-US" dirty="0"/>
              <a:t>中</a:t>
            </a:r>
            <a:r>
              <a:rPr kumimoji="1" lang="zh-CN" altLang="en-US" dirty="0" smtClean="0"/>
              <a:t>所出现</a:t>
            </a:r>
            <a:r>
              <a:rPr kumimoji="1" lang="zh-CN" altLang="en-US" dirty="0"/>
              <a:t>的感应电流，总是</a:t>
            </a:r>
            <a:r>
              <a:rPr kumimoji="1" lang="zh-CN" altLang="en-US" dirty="0" smtClean="0"/>
              <a:t>使它自己所激发的磁场来阻止引起感应电流的磁通量的变化</a:t>
            </a:r>
            <a:r>
              <a:rPr kumimoji="1" lang="en-US" altLang="zh-CN" dirty="0" smtClean="0"/>
              <a:t>.</a:t>
            </a:r>
            <a:endParaRPr kumimoji="1" lang="zh-CN" altLang="en-US" dirty="0"/>
          </a:p>
        </p:txBody>
      </p:sp>
      <p:grpSp>
        <p:nvGrpSpPr>
          <p:cNvPr id="181297" name="Group 49"/>
          <p:cNvGrpSpPr>
            <a:grpSpLocks/>
          </p:cNvGrpSpPr>
          <p:nvPr/>
        </p:nvGrpSpPr>
        <p:grpSpPr bwMode="auto">
          <a:xfrm>
            <a:off x="5618163" y="3048000"/>
            <a:ext cx="1392237" cy="685800"/>
            <a:chOff x="3539" y="1920"/>
            <a:chExt cx="877" cy="432"/>
          </a:xfrm>
        </p:grpSpPr>
        <p:sp>
          <p:nvSpPr>
            <p:cNvPr id="5127" name="Line 50"/>
            <p:cNvSpPr>
              <a:spLocks noChangeShapeType="1"/>
            </p:cNvSpPr>
            <p:nvPr/>
          </p:nvSpPr>
          <p:spPr bwMode="auto">
            <a:xfrm flipH="1">
              <a:off x="3744" y="2352"/>
              <a:ext cx="672" cy="0"/>
            </a:xfrm>
            <a:prstGeom prst="line">
              <a:avLst/>
            </a:prstGeom>
            <a:noFill/>
            <a:ln w="57150">
              <a:solidFill>
                <a:srgbClr val="00FF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aphicFrame>
          <p:nvGraphicFramePr>
            <p:cNvPr id="5128" name="Object 51"/>
            <p:cNvGraphicFramePr>
              <a:graphicFrameLocks noChangeAspect="1"/>
            </p:cNvGraphicFramePr>
            <p:nvPr/>
          </p:nvGraphicFramePr>
          <p:xfrm>
            <a:off x="3539" y="1920"/>
            <a:ext cx="349" cy="408"/>
          </p:xfrm>
          <a:graphic>
            <a:graphicData uri="http://schemas.openxmlformats.org/presentationml/2006/ole">
              <mc:AlternateContent xmlns:mc="http://schemas.openxmlformats.org/markup-compatibility/2006">
                <mc:Choice xmlns:v="urn:schemas-microsoft-com:vml" Requires="v">
                  <p:oleObj spid="_x0000_s6382" name="Equation" r:id="rId7" imgW="209702" imgH="247741" progId="Equation.3">
                    <p:embed/>
                  </p:oleObj>
                </mc:Choice>
                <mc:Fallback>
                  <p:oleObj name="Equation" r:id="rId7" imgW="209702" imgH="24774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9" y="1920"/>
                          <a:ext cx="349"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6" name="Text Box 53"/>
          <p:cNvSpPr txBox="1">
            <a:spLocks noChangeArrowheads="1"/>
          </p:cNvSpPr>
          <p:nvPr/>
        </p:nvSpPr>
        <p:spPr bwMode="auto">
          <a:xfrm>
            <a:off x="304800" y="6858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a:solidFill>
                  <a:srgbClr val="CC0000"/>
                </a:solidFill>
              </a:rPr>
              <a:t>二、楞次定律</a:t>
            </a:r>
            <a:endParaRPr kumimoji="1" lang="zh-CN" altLang="en-US">
              <a:solidFill>
                <a:srgbClr val="A50021"/>
              </a:solidFill>
            </a:endParaRPr>
          </a:p>
        </p:txBody>
      </p:sp>
      <p:sp>
        <p:nvSpPr>
          <p:cNvPr id="2" name="TextBox 1"/>
          <p:cNvSpPr txBox="1"/>
          <p:nvPr/>
        </p:nvSpPr>
        <p:spPr>
          <a:xfrm>
            <a:off x="971600" y="1271365"/>
            <a:ext cx="3070071" cy="477054"/>
          </a:xfrm>
          <a:prstGeom prst="rect">
            <a:avLst/>
          </a:prstGeom>
          <a:noFill/>
        </p:spPr>
        <p:txBody>
          <a:bodyPr wrap="none" rtlCol="0">
            <a:spAutoFit/>
          </a:bodyPr>
          <a:lstStyle/>
          <a:p>
            <a:r>
              <a:rPr lang="zh-CN" altLang="en-US" sz="2500" dirty="0" smtClean="0">
                <a:solidFill>
                  <a:srgbClr val="FF9999"/>
                </a:solidFill>
                <a:ea typeface="华文楷体" panose="02010600040101010101" pitchFamily="2" charset="-122"/>
              </a:rPr>
              <a:t>判断感应电流的方向</a:t>
            </a:r>
          </a:p>
        </p:txBody>
      </p:sp>
      <p:sp>
        <p:nvSpPr>
          <p:cNvPr id="3" name="TextBox 2"/>
          <p:cNvSpPr txBox="1"/>
          <p:nvPr/>
        </p:nvSpPr>
        <p:spPr>
          <a:xfrm>
            <a:off x="304800" y="4293096"/>
            <a:ext cx="4051176" cy="2246769"/>
          </a:xfrm>
          <a:prstGeom prst="rect">
            <a:avLst/>
          </a:prstGeom>
          <a:noFill/>
        </p:spPr>
        <p:txBody>
          <a:bodyPr wrap="square" rtlCol="0">
            <a:spAutoFit/>
          </a:bodyPr>
          <a:lstStyle/>
          <a:p>
            <a:pPr indent="457200"/>
            <a:r>
              <a:rPr lang="zh-CN" altLang="en-US" dirty="0" smtClean="0">
                <a:ea typeface="华文楷体" panose="02010600040101010101" pitchFamily="2" charset="-122"/>
              </a:rPr>
              <a:t>感应电流的效果：总是反抗任何引起感应电流的原因（</a:t>
            </a:r>
            <a:r>
              <a:rPr lang="zh-CN" altLang="en-US" dirty="0">
                <a:ea typeface="华文楷体" panose="02010600040101010101" pitchFamily="2" charset="-122"/>
              </a:rPr>
              <a:t>反抗相对运动、磁场</a:t>
            </a:r>
            <a:r>
              <a:rPr lang="zh-CN" altLang="en-US" dirty="0" smtClean="0">
                <a:ea typeface="华文楷体" panose="02010600040101010101" pitchFamily="2" charset="-122"/>
              </a:rPr>
              <a:t>变化</a:t>
            </a:r>
            <a:r>
              <a:rPr lang="zh-CN" altLang="en-US" dirty="0">
                <a:ea typeface="华文楷体" panose="02010600040101010101" pitchFamily="2" charset="-122"/>
              </a:rPr>
              <a:t>或线圈变形等）</a:t>
            </a:r>
            <a:r>
              <a:rPr lang="en-US" altLang="zh-CN" dirty="0">
                <a:ea typeface="华文楷体" panose="02010600040101010101" pitchFamily="2" charset="-122"/>
              </a:rPr>
              <a:t>.</a:t>
            </a:r>
          </a:p>
        </p:txBody>
      </p:sp>
    </p:spTree>
    <p:extLst>
      <p:ext uri="{BB962C8B-B14F-4D97-AF65-F5344CB8AC3E}">
        <p14:creationId xmlns:p14="http://schemas.microsoft.com/office/powerpoint/2010/main" val="27224567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1296"/>
                                        </p:tgtEl>
                                        <p:attrNameLst>
                                          <p:attrName>style.visibility</p:attrName>
                                        </p:attrNameLst>
                                      </p:cBhvr>
                                      <p:to>
                                        <p:strVal val="visible"/>
                                      </p:to>
                                    </p:set>
                                    <p:animEffect transition="in" filter="blinds(horizontal)">
                                      <p:cBhvr>
                                        <p:cTn id="11" dur="500"/>
                                        <p:tgtEl>
                                          <p:spTgt spid="1812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2" fill="hold" nodeType="clickEffect">
                                  <p:stCondLst>
                                    <p:cond delay="0"/>
                                  </p:stCondLst>
                                  <p:childTnLst>
                                    <p:set>
                                      <p:cBhvr>
                                        <p:cTn id="20" dur="1" fill="hold">
                                          <p:stCondLst>
                                            <p:cond delay="0"/>
                                          </p:stCondLst>
                                        </p:cTn>
                                        <p:tgtEl>
                                          <p:spTgt spid="181297"/>
                                        </p:tgtEl>
                                        <p:attrNameLst>
                                          <p:attrName>style.visibility</p:attrName>
                                        </p:attrNameLst>
                                      </p:cBhvr>
                                      <p:to>
                                        <p:strVal val="visible"/>
                                      </p:to>
                                    </p:set>
                                    <p:anim calcmode="lin" valueType="num">
                                      <p:cBhvr>
                                        <p:cTn id="21" dur="500" fill="hold"/>
                                        <p:tgtEl>
                                          <p:spTgt spid="181297"/>
                                        </p:tgtEl>
                                        <p:attrNameLst>
                                          <p:attrName>ppt_x</p:attrName>
                                        </p:attrNameLst>
                                      </p:cBhvr>
                                      <p:tavLst>
                                        <p:tav tm="0">
                                          <p:val>
                                            <p:strVal val="#ppt_x+#ppt_w/2"/>
                                          </p:val>
                                        </p:tav>
                                        <p:tav tm="100000">
                                          <p:val>
                                            <p:strVal val="#ppt_x"/>
                                          </p:val>
                                        </p:tav>
                                      </p:tavLst>
                                    </p:anim>
                                    <p:anim calcmode="lin" valueType="num">
                                      <p:cBhvr>
                                        <p:cTn id="22" dur="500" fill="hold"/>
                                        <p:tgtEl>
                                          <p:spTgt spid="181297"/>
                                        </p:tgtEl>
                                        <p:attrNameLst>
                                          <p:attrName>ppt_y</p:attrName>
                                        </p:attrNameLst>
                                      </p:cBhvr>
                                      <p:tavLst>
                                        <p:tav tm="0">
                                          <p:val>
                                            <p:strVal val="#ppt_y"/>
                                          </p:val>
                                        </p:tav>
                                        <p:tav tm="100000">
                                          <p:val>
                                            <p:strVal val="#ppt_y"/>
                                          </p:val>
                                        </p:tav>
                                      </p:tavLst>
                                    </p:anim>
                                    <p:anim calcmode="lin" valueType="num">
                                      <p:cBhvr>
                                        <p:cTn id="23" dur="500" fill="hold"/>
                                        <p:tgtEl>
                                          <p:spTgt spid="181297"/>
                                        </p:tgtEl>
                                        <p:attrNameLst>
                                          <p:attrName>ppt_w</p:attrName>
                                        </p:attrNameLst>
                                      </p:cBhvr>
                                      <p:tavLst>
                                        <p:tav tm="0">
                                          <p:val>
                                            <p:fltVal val="0"/>
                                          </p:val>
                                        </p:tav>
                                        <p:tav tm="100000">
                                          <p:val>
                                            <p:strVal val="#ppt_w"/>
                                          </p:val>
                                        </p:tav>
                                      </p:tavLst>
                                    </p:anim>
                                    <p:anim calcmode="lin" valueType="num">
                                      <p:cBhvr>
                                        <p:cTn id="24" dur="500" fill="hold"/>
                                        <p:tgtEl>
                                          <p:spTgt spid="1812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96" grpId="0" autoUpdateAnimBg="0"/>
      <p:bldP spid="2" grpId="0"/>
      <p:bldP spid="3" grpId="0"/>
    </p:bldLst>
  </p:timing>
</p:sld>
</file>

<file path=ppt/theme/theme1.xml><?xml version="1.0" encoding="utf-8"?>
<a:theme xmlns:a="http://schemas.openxmlformats.org/drawingml/2006/main" name="Balloons">
  <a:themeElements>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lnDef>
    <a:txDef>
      <a:spPr>
        <a:noFill/>
      </a:spPr>
      <a:bodyPr wrap="none" rtlCol="0">
        <a:spAutoFit/>
      </a:bodyPr>
      <a:lstStyle>
        <a:defPPr>
          <a:defRPr sz="2700" dirty="0" smtClean="0">
            <a:ea typeface="华文楷体" panose="02010600040101010101" pitchFamily="2" charset="-122"/>
          </a:defRPr>
        </a:defPPr>
      </a:lstStyle>
    </a:tx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solidFill>
          <a:schemeClr val="accent1"/>
        </a:solidFill>
        <a:ln w="1905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z="27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Arial Black" pitchFamily="34" charset="0"/>
            <a:ea typeface="宋体" pitchFamily="2" charset="-122"/>
          </a:defRPr>
        </a:defPPr>
      </a:lstStyle>
    </a:spDef>
    <a:lnDef>
      <a:spPr bwMode="auto">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z="2700" dirty="0" smtClean="0">
            <a:ea typeface="华文楷体"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18" charset="0"/>
            <a:ea typeface="宋体" pitchFamily="2" charset="-122"/>
          </a:defRPr>
        </a:defPPr>
      </a:lstStyle>
    </a:ln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4289</TotalTime>
  <Words>2961</Words>
  <Application>Microsoft Office PowerPoint</Application>
  <PresentationFormat>全屏显示(4:3)</PresentationFormat>
  <Paragraphs>365</Paragraphs>
  <Slides>62</Slides>
  <Notes>0</Notes>
  <HiddenSlides>0</HiddenSlides>
  <MMClips>1</MMClips>
  <ScaleCrop>false</ScaleCrop>
  <HeadingPairs>
    <vt:vector size="6" baseType="variant">
      <vt:variant>
        <vt:lpstr>主题</vt:lpstr>
      </vt:variant>
      <vt:variant>
        <vt:i4>5</vt:i4>
      </vt:variant>
      <vt:variant>
        <vt:lpstr>嵌入 OLE 服务器</vt:lpstr>
      </vt:variant>
      <vt:variant>
        <vt:i4>3</vt:i4>
      </vt:variant>
      <vt:variant>
        <vt:lpstr>幻灯片标题</vt:lpstr>
      </vt:variant>
      <vt:variant>
        <vt:i4>62</vt:i4>
      </vt:variant>
    </vt:vector>
  </HeadingPairs>
  <TitlesOfParts>
    <vt:vector size="70" baseType="lpstr">
      <vt:lpstr>Balloons</vt:lpstr>
      <vt:lpstr>cdb2004c020gl</vt:lpstr>
      <vt:lpstr>1_cdb2004c020gl</vt:lpstr>
      <vt:lpstr>2_cdb2004c020gl</vt:lpstr>
      <vt:lpstr>3_cdb2004c020gl</vt:lpstr>
      <vt:lpstr>Equation</vt:lpstr>
      <vt:lpstr>公式</vt:lpstr>
      <vt:lpstr>MathType 5.0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三编室</dc:creator>
  <cp:lastModifiedBy>李艾华</cp:lastModifiedBy>
  <cp:revision>272</cp:revision>
  <dcterms:created xsi:type="dcterms:W3CDTF">2001-03-15T01:39:43Z</dcterms:created>
  <dcterms:modified xsi:type="dcterms:W3CDTF">2017-05-12T03:09:10Z</dcterms:modified>
</cp:coreProperties>
</file>