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AVI" ContentType="video/avi"/>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activeX/activeX4.xml" ContentType="application/vnd.ms-office.activeX+xml"/>
  <Override PartName="/ppt/notesSlides/notesSlide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activeX/activeX5.xml" ContentType="application/vnd.ms-office.activeX+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activeX/activeX6.xml" ContentType="application/vnd.ms-office.activeX+xml"/>
  <Override PartName="/ppt/activeX/activeX7.xml" ContentType="application/vnd.ms-office.activeX+xml"/>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embeddings/oleObject194.bin" ContentType="application/vnd.openxmlformats-officedocument.oleObject"/>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embeddings/oleObject201.bin" ContentType="application/vnd.openxmlformats-officedocument.oleObject"/>
  <Override PartName="/ppt/embeddings/oleObject202.bin" ContentType="application/vnd.openxmlformats-officedocument.oleObject"/>
  <Override PartName="/ppt/embeddings/oleObject203.bin" ContentType="application/vnd.openxmlformats-officedocument.oleObject"/>
  <Override PartName="/ppt/embeddings/oleObject204.bin" ContentType="application/vnd.openxmlformats-officedocument.oleObject"/>
  <Override PartName="/ppt/embeddings/oleObject205.bin" ContentType="application/vnd.openxmlformats-officedocument.oleObject"/>
  <Override PartName="/ppt/embeddings/oleObject206.bin" ContentType="application/vnd.openxmlformats-officedocument.oleObject"/>
  <Override PartName="/ppt/embeddings/oleObject207.bin" ContentType="application/vnd.openxmlformats-officedocument.oleObject"/>
  <Override PartName="/ppt/embeddings/oleObject208.bin" ContentType="application/vnd.openxmlformats-officedocument.oleObject"/>
  <Override PartName="/ppt/embeddings/oleObject209.bin" ContentType="application/vnd.openxmlformats-officedocument.oleObject"/>
  <Override PartName="/ppt/embeddings/oleObject210.bin" ContentType="application/vnd.openxmlformats-officedocument.oleObject"/>
  <Override PartName="/ppt/embeddings/oleObject211.bin" ContentType="application/vnd.openxmlformats-officedocument.oleObject"/>
  <Override PartName="/ppt/embeddings/oleObject212.bin" ContentType="application/vnd.openxmlformats-officedocument.oleObject"/>
  <Override PartName="/ppt/embeddings/oleObject213.bin" ContentType="application/vnd.openxmlformats-officedocument.oleObject"/>
  <Override PartName="/ppt/embeddings/oleObject214.bin" ContentType="application/vnd.openxmlformats-officedocument.oleObject"/>
  <Override PartName="/ppt/embeddings/oleObject215.bin" ContentType="application/vnd.openxmlformats-officedocument.oleObject"/>
  <Override PartName="/ppt/embeddings/oleObject216.bin" ContentType="application/vnd.openxmlformats-officedocument.oleObject"/>
  <Override PartName="/ppt/embeddings/oleObject217.bin" ContentType="application/vnd.openxmlformats-officedocument.oleObject"/>
  <Override PartName="/ppt/embeddings/oleObject218.bin" ContentType="application/vnd.openxmlformats-officedocument.oleObject"/>
  <Override PartName="/ppt/embeddings/oleObject219.bin" ContentType="application/vnd.openxmlformats-officedocument.oleObject"/>
  <Override PartName="/ppt/embeddings/oleObject220.bin" ContentType="application/vnd.openxmlformats-officedocument.oleObject"/>
  <Override PartName="/ppt/activeX/activeX8.xml" ContentType="application/vnd.ms-office.activeX+xml"/>
  <Override PartName="/ppt/embeddings/oleObject221.bin" ContentType="application/vnd.openxmlformats-officedocument.oleObject"/>
  <Override PartName="/ppt/embeddings/oleObject222.bin" ContentType="application/vnd.openxmlformats-officedocument.oleObject"/>
  <Override PartName="/ppt/embeddings/oleObject223.bin" ContentType="application/vnd.openxmlformats-officedocument.oleObject"/>
  <Override PartName="/ppt/embeddings/oleObject224.bin" ContentType="application/vnd.openxmlformats-officedocument.oleObject"/>
  <Override PartName="/ppt/embeddings/oleObject225.bin" ContentType="application/vnd.openxmlformats-officedocument.oleObject"/>
  <Override PartName="/ppt/embeddings/oleObject226.bin" ContentType="application/vnd.openxmlformats-officedocument.oleObject"/>
  <Override PartName="/ppt/embeddings/oleObject227.bin" ContentType="application/vnd.openxmlformats-officedocument.oleObject"/>
  <Override PartName="/ppt/embeddings/oleObject228.bin" ContentType="application/vnd.openxmlformats-officedocument.oleObject"/>
  <Override PartName="/ppt/embeddings/oleObject229.bin" ContentType="application/vnd.openxmlformats-officedocument.oleObject"/>
  <Override PartName="/ppt/embeddings/oleObject230.bin" ContentType="application/vnd.openxmlformats-officedocument.oleObject"/>
  <Override PartName="/ppt/embeddings/oleObject231.bin" ContentType="application/vnd.openxmlformats-officedocument.oleObject"/>
  <Override PartName="/ppt/embeddings/oleObject232.bin" ContentType="application/vnd.openxmlformats-officedocument.oleObject"/>
  <Override PartName="/ppt/embeddings/oleObject233.bin" ContentType="application/vnd.openxmlformats-officedocument.oleObject"/>
  <Override PartName="/ppt/embeddings/oleObject234.bin" ContentType="application/vnd.openxmlformats-officedocument.oleObject"/>
  <Override PartName="/ppt/activeX/activeX9.xml" ContentType="application/vnd.ms-office.activeX+xml"/>
  <Override PartName="/ppt/embeddings/oleObject235.bin" ContentType="application/vnd.openxmlformats-officedocument.oleObject"/>
  <Override PartName="/ppt/embeddings/oleObject236.bin" ContentType="application/vnd.openxmlformats-officedocument.oleObject"/>
  <Override PartName="/ppt/embeddings/oleObject237.bin" ContentType="application/vnd.openxmlformats-officedocument.oleObject"/>
  <Override PartName="/ppt/embeddings/oleObject238.bin" ContentType="application/vnd.openxmlformats-officedocument.oleObject"/>
  <Override PartName="/ppt/embeddings/oleObject239.bin" ContentType="application/vnd.openxmlformats-officedocument.oleObject"/>
  <Override PartName="/ppt/embeddings/oleObject240.bin" ContentType="application/vnd.openxmlformats-officedocument.oleObject"/>
  <Override PartName="/ppt/embeddings/oleObject241.bin" ContentType="application/vnd.openxmlformats-officedocument.oleObject"/>
  <Override PartName="/ppt/embeddings/oleObject242.bin" ContentType="application/vnd.openxmlformats-officedocument.oleObject"/>
  <Override PartName="/ppt/embeddings/oleObject243.bin" ContentType="application/vnd.openxmlformats-officedocument.oleObject"/>
  <Override PartName="/ppt/embeddings/oleObject244.bin" ContentType="application/vnd.openxmlformats-officedocument.oleObject"/>
  <Override PartName="/ppt/embeddings/oleObject245.bin" ContentType="application/vnd.openxmlformats-officedocument.oleObject"/>
  <Override PartName="/ppt/embeddings/oleObject246.bin" ContentType="application/vnd.openxmlformats-officedocument.oleObject"/>
  <Override PartName="/ppt/embeddings/oleObject247.bin" ContentType="application/vnd.openxmlformats-officedocument.oleObject"/>
  <Override PartName="/ppt/embeddings/oleObject248.bin" ContentType="application/vnd.openxmlformats-officedocument.oleObject"/>
  <Override PartName="/ppt/embeddings/oleObject249.bin" ContentType="application/vnd.openxmlformats-officedocument.oleObject"/>
  <Override PartName="/ppt/embeddings/oleObject250.bin" ContentType="application/vnd.openxmlformats-officedocument.oleObject"/>
  <Override PartName="/ppt/embeddings/oleObject251.bin" ContentType="application/vnd.openxmlformats-officedocument.oleObject"/>
  <Override PartName="/ppt/embeddings/oleObject252.bin" ContentType="application/vnd.openxmlformats-officedocument.oleObject"/>
  <Override PartName="/ppt/embeddings/oleObject253.bin" ContentType="application/vnd.openxmlformats-officedocument.oleObject"/>
  <Override PartName="/ppt/embeddings/oleObject254.bin" ContentType="application/vnd.openxmlformats-officedocument.oleObject"/>
  <Override PartName="/ppt/embeddings/oleObject255.bin" ContentType="application/vnd.openxmlformats-officedocument.oleObject"/>
  <Override PartName="/ppt/embeddings/oleObject256.bin" ContentType="application/vnd.openxmlformats-officedocument.oleObject"/>
  <Override PartName="/ppt/embeddings/oleObject257.bin" ContentType="application/vnd.openxmlformats-officedocument.oleObject"/>
  <Override PartName="/ppt/embeddings/oleObject258.bin" ContentType="application/vnd.openxmlformats-officedocument.oleObject"/>
  <Override PartName="/ppt/embeddings/oleObject259.bin" ContentType="application/vnd.openxmlformats-officedocument.oleObject"/>
  <Override PartName="/ppt/embeddings/oleObject260.bin" ContentType="application/vnd.openxmlformats-officedocument.oleObject"/>
  <Override PartName="/ppt/embeddings/oleObject261.bin" ContentType="application/vnd.openxmlformats-officedocument.oleObject"/>
  <Override PartName="/ppt/embeddings/oleObject262.bin" ContentType="application/vnd.openxmlformats-officedocument.oleObject"/>
  <Override PartName="/ppt/embeddings/oleObject263.bin" ContentType="application/vnd.openxmlformats-officedocument.oleObject"/>
  <Override PartName="/ppt/embeddings/oleObject264.bin" ContentType="application/vnd.openxmlformats-officedocument.oleObject"/>
  <Override PartName="/ppt/embeddings/oleObject265.bin" ContentType="application/vnd.openxmlformats-officedocument.oleObject"/>
  <Override PartName="/ppt/embeddings/oleObject266.bin" ContentType="application/vnd.openxmlformats-officedocument.oleObject"/>
  <Override PartName="/ppt/embeddings/oleObject267.bin" ContentType="application/vnd.openxmlformats-officedocument.oleObject"/>
  <Override PartName="/ppt/embeddings/oleObject268.bin" ContentType="application/vnd.openxmlformats-officedocument.oleObject"/>
  <Override PartName="/ppt/embeddings/oleObject269.bin" ContentType="application/vnd.openxmlformats-officedocument.oleObject"/>
  <Override PartName="/ppt/embeddings/oleObject270.bin" ContentType="application/vnd.openxmlformats-officedocument.oleObject"/>
  <Override PartName="/ppt/embeddings/oleObject271.bin" ContentType="application/vnd.openxmlformats-officedocument.oleObject"/>
  <Override PartName="/ppt/embeddings/oleObject272.bin" ContentType="application/vnd.openxmlformats-officedocument.oleObject"/>
  <Override PartName="/ppt/embeddings/oleObject273.bin" ContentType="application/vnd.openxmlformats-officedocument.oleObject"/>
  <Override PartName="/ppt/embeddings/oleObject274.bin" ContentType="application/vnd.openxmlformats-officedocument.oleObject"/>
  <Override PartName="/ppt/embeddings/oleObject275.bin" ContentType="application/vnd.openxmlformats-officedocument.oleObject"/>
  <Override PartName="/ppt/embeddings/oleObject276.bin" ContentType="application/vnd.openxmlformats-officedocument.oleObject"/>
  <Override PartName="/ppt/embeddings/oleObject277.bin" ContentType="application/vnd.openxmlformats-officedocument.oleObject"/>
  <Override PartName="/ppt/embeddings/oleObject278.bin" ContentType="application/vnd.openxmlformats-officedocument.oleObject"/>
  <Override PartName="/ppt/embeddings/oleObject279.bin" ContentType="application/vnd.openxmlformats-officedocument.oleObject"/>
  <Override PartName="/ppt/embeddings/oleObject280.bin" ContentType="application/vnd.openxmlformats-officedocument.oleObject"/>
  <Override PartName="/ppt/embeddings/oleObject281.bin" ContentType="application/vnd.openxmlformats-officedocument.oleObject"/>
  <Override PartName="/ppt/embeddings/oleObject282.bin" ContentType="application/vnd.openxmlformats-officedocument.oleObject"/>
  <Override PartName="/ppt/embeddings/oleObject283.bin" ContentType="application/vnd.openxmlformats-officedocument.oleObject"/>
  <Override PartName="/ppt/embeddings/oleObject284.bin" ContentType="application/vnd.openxmlformats-officedocument.oleObject"/>
  <Override PartName="/ppt/embeddings/oleObject285.bin" ContentType="application/vnd.openxmlformats-officedocument.oleObject"/>
  <Override PartName="/ppt/embeddings/oleObject286.bin" ContentType="application/vnd.openxmlformats-officedocument.oleObject"/>
  <Override PartName="/ppt/embeddings/oleObject287.bin" ContentType="application/vnd.openxmlformats-officedocument.oleObject"/>
  <Override PartName="/ppt/embeddings/oleObject288.bin" ContentType="application/vnd.openxmlformats-officedocument.oleObject"/>
  <Override PartName="/ppt/embeddings/oleObject289.bin" ContentType="application/vnd.openxmlformats-officedocument.oleObject"/>
  <Override PartName="/ppt/embeddings/oleObject290.bin" ContentType="application/vnd.openxmlformats-officedocument.oleObject"/>
  <Override PartName="/ppt/embeddings/oleObject291.bin" ContentType="application/vnd.openxmlformats-officedocument.oleObject"/>
  <Override PartName="/ppt/embeddings/oleObject292.bin" ContentType="application/vnd.openxmlformats-officedocument.oleObject"/>
  <Override PartName="/ppt/embeddings/oleObject293.bin" ContentType="application/vnd.openxmlformats-officedocument.oleObject"/>
  <Override PartName="/ppt/embeddings/oleObject294.bin" ContentType="application/vnd.openxmlformats-officedocument.oleObject"/>
  <Override PartName="/ppt/embeddings/oleObject295.bin" ContentType="application/vnd.openxmlformats-officedocument.oleObject"/>
  <Override PartName="/ppt/embeddings/oleObject296.bin" ContentType="application/vnd.openxmlformats-officedocument.oleObject"/>
  <Override PartName="/ppt/embeddings/oleObject297.bin" ContentType="application/vnd.openxmlformats-officedocument.oleObject"/>
  <Override PartName="/ppt/embeddings/oleObject298.bin" ContentType="application/vnd.openxmlformats-officedocument.oleObject"/>
  <Override PartName="/ppt/embeddings/oleObject299.bin" ContentType="application/vnd.openxmlformats-officedocument.oleObject"/>
  <Override PartName="/ppt/embeddings/oleObject300.bin" ContentType="application/vnd.openxmlformats-officedocument.oleObject"/>
  <Override PartName="/ppt/embeddings/oleObject301.bin" ContentType="application/vnd.openxmlformats-officedocument.oleObject"/>
  <Override PartName="/ppt/embeddings/oleObject302.bin" ContentType="application/vnd.openxmlformats-officedocument.oleObject"/>
  <Override PartName="/ppt/embeddings/oleObject303.bin" ContentType="application/vnd.openxmlformats-officedocument.oleObject"/>
  <Override PartName="/ppt/embeddings/oleObject304.bin" ContentType="application/vnd.openxmlformats-officedocument.oleObject"/>
  <Override PartName="/ppt/embeddings/oleObject305.bin" ContentType="application/vnd.openxmlformats-officedocument.oleObject"/>
  <Override PartName="/ppt/activeX/activeX10.xml" ContentType="application/vnd.ms-office.activeX+xml"/>
  <Override PartName="/ppt/embeddings/oleObject306.bin" ContentType="application/vnd.openxmlformats-officedocument.oleObject"/>
  <Override PartName="/ppt/embeddings/oleObject307.bin" ContentType="application/vnd.openxmlformats-officedocument.oleObject"/>
  <Override PartName="/ppt/embeddings/oleObject308.bin" ContentType="application/vnd.openxmlformats-officedocument.oleObject"/>
  <Override PartName="/ppt/embeddings/oleObject309.bin" ContentType="application/vnd.openxmlformats-officedocument.oleObject"/>
  <Override PartName="/ppt/embeddings/oleObject310.bin" ContentType="application/vnd.openxmlformats-officedocument.oleObject"/>
  <Override PartName="/ppt/embeddings/oleObject311.bin" ContentType="application/vnd.openxmlformats-officedocument.oleObject"/>
  <Override PartName="/ppt/embeddings/oleObject312.bin" ContentType="application/vnd.openxmlformats-officedocument.oleObject"/>
  <Override PartName="/ppt/embeddings/oleObject313.bin" ContentType="application/vnd.openxmlformats-officedocument.oleObject"/>
  <Override PartName="/ppt/notesSlides/notesSlide4.xml" ContentType="application/vnd.openxmlformats-officedocument.presentationml.notesSlide+xml"/>
  <Override PartName="/ppt/embeddings/oleObject314.bin" ContentType="application/vnd.openxmlformats-officedocument.oleObject"/>
  <Override PartName="/ppt/embeddings/oleObject315.bin" ContentType="application/vnd.openxmlformats-officedocument.oleObject"/>
  <Override PartName="/ppt/embeddings/oleObject316.bin" ContentType="application/vnd.openxmlformats-officedocument.oleObject"/>
  <Override PartName="/ppt/embeddings/oleObject317.bin" ContentType="application/vnd.openxmlformats-officedocument.oleObject"/>
  <Override PartName="/ppt/embeddings/oleObject318.bin" ContentType="application/vnd.openxmlformats-officedocument.oleObject"/>
  <Override PartName="/ppt/embeddings/oleObject319.bin" ContentType="application/vnd.openxmlformats-officedocument.oleObject"/>
  <Override PartName="/ppt/embeddings/oleObject320.bin" ContentType="application/vnd.openxmlformats-officedocument.oleObject"/>
  <Override PartName="/ppt/embeddings/oleObject321.bin" ContentType="application/vnd.openxmlformats-officedocument.oleObject"/>
  <Override PartName="/ppt/embeddings/oleObject322.bin" ContentType="application/vnd.openxmlformats-officedocument.oleObject"/>
  <Override PartName="/ppt/embeddings/oleObject323.bin" ContentType="application/vnd.openxmlformats-officedocument.oleObject"/>
  <Override PartName="/ppt/embeddings/oleObject324.bin" ContentType="application/vnd.openxmlformats-officedocument.oleObject"/>
  <Override PartName="/ppt/embeddings/oleObject325.bin" ContentType="application/vnd.openxmlformats-officedocument.oleObject"/>
  <Override PartName="/ppt/embeddings/oleObject326.bin" ContentType="application/vnd.openxmlformats-officedocument.oleObject"/>
  <Override PartName="/ppt/embeddings/oleObject327.bin" ContentType="application/vnd.openxmlformats-officedocument.oleObject"/>
  <Override PartName="/ppt/embeddings/oleObject328.bin" ContentType="application/vnd.openxmlformats-officedocument.oleObject"/>
  <Override PartName="/ppt/embeddings/oleObject329.bin" ContentType="application/vnd.openxmlformats-officedocument.oleObject"/>
  <Override PartName="/ppt/embeddings/oleObject330.bin" ContentType="application/vnd.openxmlformats-officedocument.oleObject"/>
  <Override PartName="/ppt/embeddings/oleObject331.bin" ContentType="application/vnd.openxmlformats-officedocument.oleObject"/>
  <Override PartName="/ppt/embeddings/oleObject332.bin" ContentType="application/vnd.openxmlformats-officedocument.oleObject"/>
  <Override PartName="/ppt/embeddings/oleObject333.bin" ContentType="application/vnd.openxmlformats-officedocument.oleObject"/>
  <Override PartName="/ppt/embeddings/oleObject334.bin" ContentType="application/vnd.openxmlformats-officedocument.oleObject"/>
  <Override PartName="/ppt/embeddings/oleObject335.bin" ContentType="application/vnd.openxmlformats-officedocument.oleObject"/>
  <Override PartName="/ppt/embeddings/oleObject336.bin" ContentType="application/vnd.openxmlformats-officedocument.oleObject"/>
  <Override PartName="/ppt/embeddings/oleObject337.bin" ContentType="application/vnd.openxmlformats-officedocument.oleObject"/>
  <Override PartName="/ppt/embeddings/oleObject338.bin" ContentType="application/vnd.openxmlformats-officedocument.oleObject"/>
  <Override PartName="/ppt/embeddings/oleObject339.bin" ContentType="application/vnd.openxmlformats-officedocument.oleObject"/>
  <Override PartName="/ppt/embeddings/oleObject340.bin" ContentType="application/vnd.openxmlformats-officedocument.oleObject"/>
  <Override PartName="/ppt/embeddings/oleObject341.bin" ContentType="application/vnd.openxmlformats-officedocument.oleObject"/>
  <Override PartName="/ppt/embeddings/oleObject342.bin" ContentType="application/vnd.openxmlformats-officedocument.oleObject"/>
  <Override PartName="/ppt/embeddings/oleObject343.bin" ContentType="application/vnd.openxmlformats-officedocument.oleObject"/>
  <Override PartName="/ppt/embeddings/oleObject344.bin" ContentType="application/vnd.openxmlformats-officedocument.oleObject"/>
  <Override PartName="/ppt/embeddings/oleObject345.bin" ContentType="application/vnd.openxmlformats-officedocument.oleObject"/>
  <Override PartName="/ppt/embeddings/oleObject346.bin" ContentType="application/vnd.openxmlformats-officedocument.oleObject"/>
  <Override PartName="/ppt/embeddings/oleObject347.bin" ContentType="application/vnd.openxmlformats-officedocument.oleObject"/>
  <Override PartName="/ppt/embeddings/oleObject348.bin" ContentType="application/vnd.openxmlformats-officedocument.oleObject"/>
  <Override PartName="/ppt/embeddings/oleObject349.bin" ContentType="application/vnd.openxmlformats-officedocument.oleObject"/>
  <Override PartName="/ppt/embeddings/oleObject350.bin" ContentType="application/vnd.openxmlformats-officedocument.oleObject"/>
  <Override PartName="/ppt/embeddings/oleObject351.bin" ContentType="application/vnd.openxmlformats-officedocument.oleObject"/>
  <Override PartName="/ppt/embeddings/oleObject352.bin" ContentType="application/vnd.openxmlformats-officedocument.oleObject"/>
  <Override PartName="/ppt/embeddings/oleObject353.bin" ContentType="application/vnd.openxmlformats-officedocument.oleObject"/>
  <Override PartName="/ppt/embeddings/oleObject354.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embeddings/oleObject510.bin" ContentType="application/vnd.openxmlformats-officedocument.oleObject"/>
  <Override PartName="/ppt/embeddings/oleObject710.bin" ContentType="application/vnd.openxmlformats-officedocument.oleObject"/>
  <Override PartName="/ppt/embeddings/oleObject2410.bin" ContentType="application/vnd.openxmlformats-officedocument.oleObject"/>
  <Override PartName="/ppt/embeddings/oleObject2420.bin" ContentType="application/vnd.openxmlformats-officedocument.oleObject"/>
  <Override PartName="/ppt/embeddings/oleObject2430.bin" ContentType="application/vnd.openxmlformats-officedocument.oleObject"/>
  <Override PartName="/ppt/embeddings/oleObject2440.bin" ContentType="application/vnd.openxmlformats-officedocument.oleObject"/>
  <Override PartName="/ppt/embeddings/oleObject2450.bin" ContentType="application/vnd.openxmlformats-officedocument.oleObject"/>
  <Override PartName="/ppt/embeddings/oleObject2460.bin" ContentType="application/vnd.openxmlformats-officedocument.oleObject"/>
  <Override PartName="/ppt/embeddings/oleObject2470.bin" ContentType="application/vnd.openxmlformats-officedocument.oleObject"/>
  <Override PartName="/ppt/embeddings/oleObject2480.bin" ContentType="application/vnd.openxmlformats-officedocument.oleObject"/>
  <Override PartName="/ppt/embeddings/oleObject2490.bin" ContentType="application/vnd.openxmlformats-officedocument.oleObject"/>
  <Override PartName="/ppt/embeddings/oleObject2500.bin" ContentType="application/vnd.openxmlformats-officedocument.oleObject"/>
  <Override PartName="/ppt/embeddings/oleObject2510.bin" ContentType="application/vnd.openxmlformats-officedocument.oleObject"/>
  <Override PartName="/ppt/embeddings/oleObject2750.bin" ContentType="application/vnd.openxmlformats-officedocument.oleObject"/>
  <Override PartName="/ppt/embeddings/oleObject2760.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746" r:id="rId2"/>
    <p:sldMasterId id="2147483759" r:id="rId3"/>
    <p:sldMasterId id="2147483772" r:id="rId4"/>
    <p:sldMasterId id="2147483798" r:id="rId5"/>
    <p:sldMasterId id="2147483810" r:id="rId6"/>
  </p:sldMasterIdLst>
  <p:notesMasterIdLst>
    <p:notesMasterId r:id="rId113"/>
  </p:notesMasterIdLst>
  <p:sldIdLst>
    <p:sldId id="402" r:id="rId7"/>
    <p:sldId id="403" r:id="rId8"/>
    <p:sldId id="297" r:id="rId9"/>
    <p:sldId id="304" r:id="rId10"/>
    <p:sldId id="298" r:id="rId11"/>
    <p:sldId id="405" r:id="rId12"/>
    <p:sldId id="284" r:id="rId13"/>
    <p:sldId id="305" r:id="rId14"/>
    <p:sldId id="300" r:id="rId15"/>
    <p:sldId id="306" r:id="rId16"/>
    <p:sldId id="406" r:id="rId17"/>
    <p:sldId id="285" r:id="rId18"/>
    <p:sldId id="307" r:id="rId19"/>
    <p:sldId id="321" r:id="rId20"/>
    <p:sldId id="328" r:id="rId21"/>
    <p:sldId id="404" r:id="rId22"/>
    <p:sldId id="322" r:id="rId23"/>
    <p:sldId id="323" r:id="rId24"/>
    <p:sldId id="324" r:id="rId25"/>
    <p:sldId id="325" r:id="rId26"/>
    <p:sldId id="329" r:id="rId27"/>
    <p:sldId id="326" r:id="rId28"/>
    <p:sldId id="330" r:id="rId29"/>
    <p:sldId id="331" r:id="rId30"/>
    <p:sldId id="309" r:id="rId31"/>
    <p:sldId id="327" r:id="rId32"/>
    <p:sldId id="312" r:id="rId33"/>
    <p:sldId id="332" r:id="rId34"/>
    <p:sldId id="313" r:id="rId35"/>
    <p:sldId id="314" r:id="rId36"/>
    <p:sldId id="315" r:id="rId37"/>
    <p:sldId id="316" r:id="rId38"/>
    <p:sldId id="407" r:id="rId39"/>
    <p:sldId id="408" r:id="rId40"/>
    <p:sldId id="333" r:id="rId41"/>
    <p:sldId id="317" r:id="rId42"/>
    <p:sldId id="338" r:id="rId43"/>
    <p:sldId id="339" r:id="rId44"/>
    <p:sldId id="412" r:id="rId45"/>
    <p:sldId id="413" r:id="rId46"/>
    <p:sldId id="318" r:id="rId47"/>
    <p:sldId id="319" r:id="rId48"/>
    <p:sldId id="342" r:id="rId49"/>
    <p:sldId id="343" r:id="rId50"/>
    <p:sldId id="409" r:id="rId51"/>
    <p:sldId id="410" r:id="rId52"/>
    <p:sldId id="411" r:id="rId53"/>
    <p:sldId id="344" r:id="rId54"/>
    <p:sldId id="373" r:id="rId55"/>
    <p:sldId id="347" r:id="rId56"/>
    <p:sldId id="353" r:id="rId57"/>
    <p:sldId id="349" r:id="rId58"/>
    <p:sldId id="351" r:id="rId59"/>
    <p:sldId id="352" r:id="rId60"/>
    <p:sldId id="354" r:id="rId61"/>
    <p:sldId id="392" r:id="rId62"/>
    <p:sldId id="371" r:id="rId63"/>
    <p:sldId id="426" r:id="rId64"/>
    <p:sldId id="393" r:id="rId65"/>
    <p:sldId id="395" r:id="rId66"/>
    <p:sldId id="394" r:id="rId67"/>
    <p:sldId id="419" r:id="rId68"/>
    <p:sldId id="372" r:id="rId69"/>
    <p:sldId id="355" r:id="rId70"/>
    <p:sldId id="356" r:id="rId71"/>
    <p:sldId id="357" r:id="rId72"/>
    <p:sldId id="374" r:id="rId73"/>
    <p:sldId id="375" r:id="rId74"/>
    <p:sldId id="358" r:id="rId75"/>
    <p:sldId id="359" r:id="rId76"/>
    <p:sldId id="376" r:id="rId77"/>
    <p:sldId id="377" r:id="rId78"/>
    <p:sldId id="414" r:id="rId79"/>
    <p:sldId id="415" r:id="rId80"/>
    <p:sldId id="417" r:id="rId81"/>
    <p:sldId id="416" r:id="rId82"/>
    <p:sldId id="378" r:id="rId83"/>
    <p:sldId id="379" r:id="rId84"/>
    <p:sldId id="380" r:id="rId85"/>
    <p:sldId id="381" r:id="rId86"/>
    <p:sldId id="350" r:id="rId87"/>
    <p:sldId id="396" r:id="rId88"/>
    <p:sldId id="397" r:id="rId89"/>
    <p:sldId id="398" r:id="rId90"/>
    <p:sldId id="399" r:id="rId91"/>
    <p:sldId id="382" r:id="rId92"/>
    <p:sldId id="362" r:id="rId93"/>
    <p:sldId id="363" r:id="rId94"/>
    <p:sldId id="364" r:id="rId95"/>
    <p:sldId id="383" r:id="rId96"/>
    <p:sldId id="384" r:id="rId97"/>
    <p:sldId id="386" r:id="rId98"/>
    <p:sldId id="385" r:id="rId99"/>
    <p:sldId id="365" r:id="rId100"/>
    <p:sldId id="366" r:id="rId101"/>
    <p:sldId id="420" r:id="rId102"/>
    <p:sldId id="367" r:id="rId103"/>
    <p:sldId id="368" r:id="rId104"/>
    <p:sldId id="390" r:id="rId105"/>
    <p:sldId id="391" r:id="rId106"/>
    <p:sldId id="387" r:id="rId107"/>
    <p:sldId id="421" r:id="rId108"/>
    <p:sldId id="422" r:id="rId109"/>
    <p:sldId id="423" r:id="rId110"/>
    <p:sldId id="424" r:id="rId111"/>
    <p:sldId id="425" r:id="rId112"/>
  </p:sldIdLst>
  <p:sldSz cx="9144000" cy="6858000" type="screen4x3"/>
  <p:notesSz cx="6858000" cy="9144000"/>
  <p:defaultTextStyle>
    <a:defPPr>
      <a:defRPr lang="zh-CN"/>
    </a:defPPr>
    <a:lvl1pPr algn="l" rtl="0" fontAlgn="base">
      <a:spcBef>
        <a:spcPct val="50000"/>
      </a:spcBef>
      <a:spcAft>
        <a:spcPct val="0"/>
      </a:spcAft>
      <a:defRPr sz="2400" b="1" kern="1200">
        <a:solidFill>
          <a:srgbClr val="1C1C1C"/>
        </a:solidFill>
        <a:latin typeface="Times New Roman" pitchFamily="18" charset="0"/>
        <a:ea typeface="宋体" pitchFamily="2" charset="-122"/>
        <a:cs typeface="+mn-cs"/>
      </a:defRPr>
    </a:lvl1pPr>
    <a:lvl2pPr marL="457200" algn="l" rtl="0" fontAlgn="base">
      <a:spcBef>
        <a:spcPct val="50000"/>
      </a:spcBef>
      <a:spcAft>
        <a:spcPct val="0"/>
      </a:spcAft>
      <a:defRPr sz="2400" b="1" kern="1200">
        <a:solidFill>
          <a:srgbClr val="1C1C1C"/>
        </a:solidFill>
        <a:latin typeface="Times New Roman" pitchFamily="18" charset="0"/>
        <a:ea typeface="宋体" pitchFamily="2" charset="-122"/>
        <a:cs typeface="+mn-cs"/>
      </a:defRPr>
    </a:lvl2pPr>
    <a:lvl3pPr marL="914400" algn="l" rtl="0" fontAlgn="base">
      <a:spcBef>
        <a:spcPct val="50000"/>
      </a:spcBef>
      <a:spcAft>
        <a:spcPct val="0"/>
      </a:spcAft>
      <a:defRPr sz="2400" b="1" kern="1200">
        <a:solidFill>
          <a:srgbClr val="1C1C1C"/>
        </a:solidFill>
        <a:latin typeface="Times New Roman" pitchFamily="18" charset="0"/>
        <a:ea typeface="宋体" pitchFamily="2" charset="-122"/>
        <a:cs typeface="+mn-cs"/>
      </a:defRPr>
    </a:lvl3pPr>
    <a:lvl4pPr marL="1371600" algn="l" rtl="0" fontAlgn="base">
      <a:spcBef>
        <a:spcPct val="50000"/>
      </a:spcBef>
      <a:spcAft>
        <a:spcPct val="0"/>
      </a:spcAft>
      <a:defRPr sz="2400" b="1" kern="1200">
        <a:solidFill>
          <a:srgbClr val="1C1C1C"/>
        </a:solidFill>
        <a:latin typeface="Times New Roman" pitchFamily="18" charset="0"/>
        <a:ea typeface="宋体" pitchFamily="2" charset="-122"/>
        <a:cs typeface="+mn-cs"/>
      </a:defRPr>
    </a:lvl4pPr>
    <a:lvl5pPr marL="1828800" algn="l" rtl="0" fontAlgn="base">
      <a:spcBef>
        <a:spcPct val="50000"/>
      </a:spcBef>
      <a:spcAft>
        <a:spcPct val="0"/>
      </a:spcAft>
      <a:defRPr sz="2400" b="1" kern="1200">
        <a:solidFill>
          <a:srgbClr val="1C1C1C"/>
        </a:solidFill>
        <a:latin typeface="Times New Roman" pitchFamily="18" charset="0"/>
        <a:ea typeface="宋体" pitchFamily="2" charset="-122"/>
        <a:cs typeface="+mn-cs"/>
      </a:defRPr>
    </a:lvl5pPr>
    <a:lvl6pPr marL="2286000" algn="l" defTabSz="914400" rtl="0" eaLnBrk="1" latinLnBrk="0" hangingPunct="1">
      <a:defRPr sz="2400" b="1" kern="1200">
        <a:solidFill>
          <a:srgbClr val="1C1C1C"/>
        </a:solidFill>
        <a:latin typeface="Times New Roman" pitchFamily="18" charset="0"/>
        <a:ea typeface="宋体" pitchFamily="2" charset="-122"/>
        <a:cs typeface="+mn-cs"/>
      </a:defRPr>
    </a:lvl6pPr>
    <a:lvl7pPr marL="2743200" algn="l" defTabSz="914400" rtl="0" eaLnBrk="1" latinLnBrk="0" hangingPunct="1">
      <a:defRPr sz="2400" b="1" kern="1200">
        <a:solidFill>
          <a:srgbClr val="1C1C1C"/>
        </a:solidFill>
        <a:latin typeface="Times New Roman" pitchFamily="18" charset="0"/>
        <a:ea typeface="宋体" pitchFamily="2" charset="-122"/>
        <a:cs typeface="+mn-cs"/>
      </a:defRPr>
    </a:lvl7pPr>
    <a:lvl8pPr marL="3200400" algn="l" defTabSz="914400" rtl="0" eaLnBrk="1" latinLnBrk="0" hangingPunct="1">
      <a:defRPr sz="2400" b="1" kern="1200">
        <a:solidFill>
          <a:srgbClr val="1C1C1C"/>
        </a:solidFill>
        <a:latin typeface="Times New Roman" pitchFamily="18" charset="0"/>
        <a:ea typeface="宋体" pitchFamily="2" charset="-122"/>
        <a:cs typeface="+mn-cs"/>
      </a:defRPr>
    </a:lvl8pPr>
    <a:lvl9pPr marL="3657600" algn="l" defTabSz="914400" rtl="0" eaLnBrk="1" latinLnBrk="0" hangingPunct="1">
      <a:defRPr sz="2400" b="1" kern="1200">
        <a:solidFill>
          <a:srgbClr val="1C1C1C"/>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FF"/>
    <a:srgbClr val="006600"/>
    <a:srgbClr val="FF0066"/>
    <a:srgbClr val="E2D8A6"/>
    <a:srgbClr val="DBD39B"/>
    <a:srgbClr val="F0EEAA"/>
    <a:srgbClr val="F0E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32" autoAdjust="0"/>
    <p:restoredTop sz="90990" autoAdjust="0"/>
  </p:normalViewPr>
  <p:slideViewPr>
    <p:cSldViewPr>
      <p:cViewPr varScale="1">
        <p:scale>
          <a:sx n="81" d="100"/>
          <a:sy n="81" d="100"/>
        </p:scale>
        <p:origin x="-1512" y="-42"/>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4"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emf"/><Relationship Id="rId1" Type="http://schemas.openxmlformats.org/officeDocument/2006/relationships/image" Target="../media/image54.emf"/><Relationship Id="rId4"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image" Target="../media/image58.emf"/><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image" Target="../media/image65.emf"/><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image" Target="../media/image72.wmf"/><Relationship Id="rId6" Type="http://schemas.openxmlformats.org/officeDocument/2006/relationships/image" Target="../media/image77.wmf"/><Relationship Id="rId11" Type="http://schemas.openxmlformats.org/officeDocument/2006/relationships/image" Target="../media/image82.wmf"/><Relationship Id="rId5" Type="http://schemas.openxmlformats.org/officeDocument/2006/relationships/image" Target="../media/image76.wmf"/><Relationship Id="rId10" Type="http://schemas.openxmlformats.org/officeDocument/2006/relationships/image" Target="../media/image81.wmf"/><Relationship Id="rId4" Type="http://schemas.openxmlformats.org/officeDocument/2006/relationships/image" Target="../media/image75.wmf"/><Relationship Id="rId9"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wmf"/><Relationship Id="rId7" Type="http://schemas.openxmlformats.org/officeDocument/2006/relationships/image" Target="../media/image93.emf"/><Relationship Id="rId2" Type="http://schemas.openxmlformats.org/officeDocument/2006/relationships/image" Target="../media/image88.emf"/><Relationship Id="rId1" Type="http://schemas.openxmlformats.org/officeDocument/2006/relationships/image" Target="../media/image87.emf"/><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96.emf"/><Relationship Id="rId1" Type="http://schemas.openxmlformats.org/officeDocument/2006/relationships/image" Target="../media/image95.wmf"/><Relationship Id="rId5" Type="http://schemas.openxmlformats.org/officeDocument/2006/relationships/image" Target="../media/image98.emf"/><Relationship Id="rId4" Type="http://schemas.openxmlformats.org/officeDocument/2006/relationships/image" Target="../media/image9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emf"/><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 Id="rId5" Type="http://schemas.openxmlformats.org/officeDocument/2006/relationships/image" Target="../media/image106.emf"/><Relationship Id="rId4" Type="http://schemas.openxmlformats.org/officeDocument/2006/relationships/image" Target="../media/image105.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4" Type="http://schemas.openxmlformats.org/officeDocument/2006/relationships/image" Target="../media/image119.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image" Target="../media/image120.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image" Target="../media/image123.emf"/><Relationship Id="rId1" Type="http://schemas.openxmlformats.org/officeDocument/2006/relationships/image" Target="../media/image122.emf"/><Relationship Id="rId6" Type="http://schemas.openxmlformats.org/officeDocument/2006/relationships/image" Target="../media/image127.emf"/><Relationship Id="rId5" Type="http://schemas.openxmlformats.org/officeDocument/2006/relationships/image" Target="../media/image126.emf"/><Relationship Id="rId10" Type="http://schemas.openxmlformats.org/officeDocument/2006/relationships/image" Target="../media/image131.emf"/><Relationship Id="rId4" Type="http://schemas.openxmlformats.org/officeDocument/2006/relationships/image" Target="../media/image125.emf"/><Relationship Id="rId9" Type="http://schemas.openxmlformats.org/officeDocument/2006/relationships/image" Target="../media/image13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3.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61.wmf"/><Relationship Id="rId5" Type="http://schemas.openxmlformats.org/officeDocument/2006/relationships/image" Target="../media/image160.wmf"/><Relationship Id="rId4"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image" Target="../media/image169.emf"/><Relationship Id="rId6" Type="http://schemas.openxmlformats.org/officeDocument/2006/relationships/image" Target="../media/image174.emf"/><Relationship Id="rId5" Type="http://schemas.openxmlformats.org/officeDocument/2006/relationships/image" Target="../media/image173.emf"/><Relationship Id="rId4" Type="http://schemas.openxmlformats.org/officeDocument/2006/relationships/image" Target="../media/image172.e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82.emf"/><Relationship Id="rId13" Type="http://schemas.openxmlformats.org/officeDocument/2006/relationships/image" Target="../media/image187.emf"/><Relationship Id="rId3" Type="http://schemas.openxmlformats.org/officeDocument/2006/relationships/image" Target="../media/image177.emf"/><Relationship Id="rId7" Type="http://schemas.openxmlformats.org/officeDocument/2006/relationships/image" Target="../media/image181.emf"/><Relationship Id="rId12" Type="http://schemas.openxmlformats.org/officeDocument/2006/relationships/image" Target="../media/image186.emf"/><Relationship Id="rId2" Type="http://schemas.openxmlformats.org/officeDocument/2006/relationships/image" Target="../media/image176.emf"/><Relationship Id="rId1" Type="http://schemas.openxmlformats.org/officeDocument/2006/relationships/image" Target="../media/image175.emf"/><Relationship Id="rId6" Type="http://schemas.openxmlformats.org/officeDocument/2006/relationships/image" Target="../media/image180.emf"/><Relationship Id="rId11" Type="http://schemas.openxmlformats.org/officeDocument/2006/relationships/image" Target="../media/image185.emf"/><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emf"/><Relationship Id="rId9" Type="http://schemas.openxmlformats.org/officeDocument/2006/relationships/image" Target="../media/image183.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 Id="rId6" Type="http://schemas.openxmlformats.org/officeDocument/2006/relationships/image" Target="../media/image197.wmf"/><Relationship Id="rId5" Type="http://schemas.openxmlformats.org/officeDocument/2006/relationships/image" Target="../media/image196.wmf"/><Relationship Id="rId4" Type="http://schemas.openxmlformats.org/officeDocument/2006/relationships/image" Target="../media/image195.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image" Target="../media/image198.emf"/><Relationship Id="rId4" Type="http://schemas.openxmlformats.org/officeDocument/2006/relationships/image" Target="../media/image20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emf"/><Relationship Id="rId1" Type="http://schemas.openxmlformats.org/officeDocument/2006/relationships/image" Target="../media/image202.emf"/><Relationship Id="rId6" Type="http://schemas.openxmlformats.org/officeDocument/2006/relationships/image" Target="../media/image207.wmf"/><Relationship Id="rId5" Type="http://schemas.openxmlformats.org/officeDocument/2006/relationships/image" Target="../media/image206.wmf"/><Relationship Id="rId4" Type="http://schemas.openxmlformats.org/officeDocument/2006/relationships/image" Target="../media/image20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1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image" Target="../media/image216.emf"/><Relationship Id="rId7" Type="http://schemas.openxmlformats.org/officeDocument/2006/relationships/image" Target="../media/image220.emf"/><Relationship Id="rId2" Type="http://schemas.openxmlformats.org/officeDocument/2006/relationships/image" Target="../media/image215.emf"/><Relationship Id="rId1" Type="http://schemas.openxmlformats.org/officeDocument/2006/relationships/image" Target="../media/image214.emf"/><Relationship Id="rId6" Type="http://schemas.openxmlformats.org/officeDocument/2006/relationships/image" Target="../media/image219.emf"/><Relationship Id="rId5" Type="http://schemas.openxmlformats.org/officeDocument/2006/relationships/image" Target="../media/image218.emf"/><Relationship Id="rId10" Type="http://schemas.openxmlformats.org/officeDocument/2006/relationships/image" Target="../media/image223.emf"/><Relationship Id="rId4" Type="http://schemas.openxmlformats.org/officeDocument/2006/relationships/image" Target="../media/image217.emf"/><Relationship Id="rId9" Type="http://schemas.openxmlformats.org/officeDocument/2006/relationships/image" Target="../media/image222.e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231.emf"/><Relationship Id="rId13" Type="http://schemas.openxmlformats.org/officeDocument/2006/relationships/image" Target="../media/image236.emf"/><Relationship Id="rId3" Type="http://schemas.openxmlformats.org/officeDocument/2006/relationships/image" Target="../media/image226.emf"/><Relationship Id="rId7" Type="http://schemas.openxmlformats.org/officeDocument/2006/relationships/image" Target="../media/image230.emf"/><Relationship Id="rId12" Type="http://schemas.openxmlformats.org/officeDocument/2006/relationships/image" Target="../media/image235.wmf"/><Relationship Id="rId2" Type="http://schemas.openxmlformats.org/officeDocument/2006/relationships/image" Target="../media/image225.emf"/><Relationship Id="rId1" Type="http://schemas.openxmlformats.org/officeDocument/2006/relationships/image" Target="../media/image224.emf"/><Relationship Id="rId6" Type="http://schemas.openxmlformats.org/officeDocument/2006/relationships/image" Target="../media/image229.emf"/><Relationship Id="rId11" Type="http://schemas.openxmlformats.org/officeDocument/2006/relationships/image" Target="../media/image234.emf"/><Relationship Id="rId5" Type="http://schemas.openxmlformats.org/officeDocument/2006/relationships/image" Target="../media/image228.emf"/><Relationship Id="rId10" Type="http://schemas.openxmlformats.org/officeDocument/2006/relationships/image" Target="../media/image233.emf"/><Relationship Id="rId4" Type="http://schemas.openxmlformats.org/officeDocument/2006/relationships/image" Target="../media/image227.emf"/><Relationship Id="rId9" Type="http://schemas.openxmlformats.org/officeDocument/2006/relationships/image" Target="../media/image232.emf"/><Relationship Id="rId14" Type="http://schemas.openxmlformats.org/officeDocument/2006/relationships/image" Target="../media/image23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0.vml.rels><?xml version="1.0" encoding="UTF-8" standalone="yes"?>
<Relationships xmlns="http://schemas.openxmlformats.org/package/2006/relationships"><Relationship Id="rId8" Type="http://schemas.openxmlformats.org/officeDocument/2006/relationships/image" Target="../media/image245.wmf"/><Relationship Id="rId13" Type="http://schemas.openxmlformats.org/officeDocument/2006/relationships/image" Target="../media/image250.wmf"/><Relationship Id="rId3" Type="http://schemas.openxmlformats.org/officeDocument/2006/relationships/image" Target="../media/image240.wmf"/><Relationship Id="rId7" Type="http://schemas.openxmlformats.org/officeDocument/2006/relationships/image" Target="../media/image244.wmf"/><Relationship Id="rId12" Type="http://schemas.openxmlformats.org/officeDocument/2006/relationships/image" Target="../media/image249.wmf"/><Relationship Id="rId2" Type="http://schemas.openxmlformats.org/officeDocument/2006/relationships/image" Target="../media/image239.wmf"/><Relationship Id="rId16" Type="http://schemas.openxmlformats.org/officeDocument/2006/relationships/image" Target="../media/image253.wmf"/><Relationship Id="rId1" Type="http://schemas.openxmlformats.org/officeDocument/2006/relationships/image" Target="../media/image238.wmf"/><Relationship Id="rId6" Type="http://schemas.openxmlformats.org/officeDocument/2006/relationships/image" Target="../media/image243.wmf"/><Relationship Id="rId11" Type="http://schemas.openxmlformats.org/officeDocument/2006/relationships/image" Target="../media/image248.wmf"/><Relationship Id="rId5" Type="http://schemas.openxmlformats.org/officeDocument/2006/relationships/image" Target="../media/image242.wmf"/><Relationship Id="rId15" Type="http://schemas.openxmlformats.org/officeDocument/2006/relationships/image" Target="../media/image252.wmf"/><Relationship Id="rId10" Type="http://schemas.openxmlformats.org/officeDocument/2006/relationships/image" Target="../media/image247.wmf"/><Relationship Id="rId4" Type="http://schemas.openxmlformats.org/officeDocument/2006/relationships/image" Target="../media/image241.wmf"/><Relationship Id="rId9" Type="http://schemas.openxmlformats.org/officeDocument/2006/relationships/image" Target="../media/image246.wmf"/><Relationship Id="rId14" Type="http://schemas.openxmlformats.org/officeDocument/2006/relationships/image" Target="../media/image251.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image" Target="../media/image255.wmf"/><Relationship Id="rId1" Type="http://schemas.openxmlformats.org/officeDocument/2006/relationships/image" Target="../media/image254.wmf"/><Relationship Id="rId5" Type="http://schemas.openxmlformats.org/officeDocument/2006/relationships/image" Target="../media/image258.wmf"/><Relationship Id="rId4" Type="http://schemas.openxmlformats.org/officeDocument/2006/relationships/image" Target="../media/image257.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61.emf"/><Relationship Id="rId7" Type="http://schemas.openxmlformats.org/officeDocument/2006/relationships/image" Target="../media/image265.wmf"/><Relationship Id="rId2" Type="http://schemas.openxmlformats.org/officeDocument/2006/relationships/image" Target="../media/image260.wmf"/><Relationship Id="rId1" Type="http://schemas.openxmlformats.org/officeDocument/2006/relationships/image" Target="../media/image259.wmf"/><Relationship Id="rId6" Type="http://schemas.openxmlformats.org/officeDocument/2006/relationships/image" Target="../media/image264.emf"/><Relationship Id="rId5" Type="http://schemas.openxmlformats.org/officeDocument/2006/relationships/image" Target="../media/image263.emf"/><Relationship Id="rId4" Type="http://schemas.openxmlformats.org/officeDocument/2006/relationships/image" Target="../media/image262.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image" Target="../media/image267.emf"/><Relationship Id="rId1" Type="http://schemas.openxmlformats.org/officeDocument/2006/relationships/image" Target="../media/image266.emf"/><Relationship Id="rId5" Type="http://schemas.openxmlformats.org/officeDocument/2006/relationships/image" Target="../media/image270.emf"/><Relationship Id="rId4" Type="http://schemas.openxmlformats.org/officeDocument/2006/relationships/image" Target="../media/image26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72.png"/></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76.wmf"/><Relationship Id="rId2" Type="http://schemas.openxmlformats.org/officeDocument/2006/relationships/image" Target="../media/image275.wmf"/><Relationship Id="rId1" Type="http://schemas.openxmlformats.org/officeDocument/2006/relationships/image" Target="../media/image274.wmf"/><Relationship Id="rId5" Type="http://schemas.openxmlformats.org/officeDocument/2006/relationships/image" Target="../media/image278.wmf"/><Relationship Id="rId4" Type="http://schemas.openxmlformats.org/officeDocument/2006/relationships/image" Target="../media/image27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1.wmf"/><Relationship Id="rId1" Type="http://schemas.openxmlformats.org/officeDocument/2006/relationships/image" Target="../media/image280.wmf"/><Relationship Id="rId5" Type="http://schemas.openxmlformats.org/officeDocument/2006/relationships/image" Target="../media/image284.wmf"/><Relationship Id="rId4" Type="http://schemas.openxmlformats.org/officeDocument/2006/relationships/image" Target="../media/image28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image" Target="../media/image286.emf"/><Relationship Id="rId1" Type="http://schemas.openxmlformats.org/officeDocument/2006/relationships/image" Target="../media/image285.emf"/><Relationship Id="rId5" Type="http://schemas.openxmlformats.org/officeDocument/2006/relationships/image" Target="../media/image289.emf"/><Relationship Id="rId4" Type="http://schemas.openxmlformats.org/officeDocument/2006/relationships/image" Target="../media/image288.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90.png"/></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image" Target="../media/image293.wmf"/><Relationship Id="rId1" Type="http://schemas.openxmlformats.org/officeDocument/2006/relationships/image" Target="../media/image292.wmf"/><Relationship Id="rId4" Type="http://schemas.openxmlformats.org/officeDocument/2006/relationships/image" Target="../media/image29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image" Target="../media/image293.wmf"/><Relationship Id="rId1" Type="http://schemas.openxmlformats.org/officeDocument/2006/relationships/image" Target="../media/image292.wmf"/><Relationship Id="rId5" Type="http://schemas.openxmlformats.org/officeDocument/2006/relationships/image" Target="../media/image295.wmf"/><Relationship Id="rId4" Type="http://schemas.openxmlformats.org/officeDocument/2006/relationships/image" Target="../media/image294.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46.wmf"/><Relationship Id="rId1" Type="http://schemas.openxmlformats.org/officeDocument/2006/relationships/image" Target="../media/image292.wmf"/><Relationship Id="rId5" Type="http://schemas.openxmlformats.org/officeDocument/2006/relationships/image" Target="../media/image297.wmf"/><Relationship Id="rId4" Type="http://schemas.openxmlformats.org/officeDocument/2006/relationships/image" Target="../media/image296.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46.wmf"/><Relationship Id="rId1" Type="http://schemas.openxmlformats.org/officeDocument/2006/relationships/image" Target="../media/image292.wmf"/><Relationship Id="rId5" Type="http://schemas.openxmlformats.org/officeDocument/2006/relationships/image" Target="../media/image299.wmf"/><Relationship Id="rId4" Type="http://schemas.openxmlformats.org/officeDocument/2006/relationships/image" Target="../media/image298.wmf"/></Relationships>
</file>

<file path=ppt/drawings/_rels/vmlDrawing53.vml.rels><?xml version="1.0" encoding="UTF-8" standalone="yes"?>
<Relationships xmlns="http://schemas.openxmlformats.org/package/2006/relationships"><Relationship Id="rId8" Type="http://schemas.openxmlformats.org/officeDocument/2006/relationships/image" Target="../media/image307.emf"/><Relationship Id="rId3" Type="http://schemas.openxmlformats.org/officeDocument/2006/relationships/image" Target="../media/image302.emf"/><Relationship Id="rId7" Type="http://schemas.openxmlformats.org/officeDocument/2006/relationships/image" Target="../media/image306.emf"/><Relationship Id="rId2" Type="http://schemas.openxmlformats.org/officeDocument/2006/relationships/image" Target="../media/image301.wmf"/><Relationship Id="rId1" Type="http://schemas.openxmlformats.org/officeDocument/2006/relationships/image" Target="../media/image300.emf"/><Relationship Id="rId6" Type="http://schemas.openxmlformats.org/officeDocument/2006/relationships/image" Target="../media/image305.emf"/><Relationship Id="rId5" Type="http://schemas.openxmlformats.org/officeDocument/2006/relationships/image" Target="../media/image304.emf"/><Relationship Id="rId4" Type="http://schemas.openxmlformats.org/officeDocument/2006/relationships/image" Target="../media/image303.emf"/><Relationship Id="rId9" Type="http://schemas.openxmlformats.org/officeDocument/2006/relationships/image" Target="../media/image308.e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316.emf"/><Relationship Id="rId3" Type="http://schemas.openxmlformats.org/officeDocument/2006/relationships/image" Target="../media/image311.emf"/><Relationship Id="rId7" Type="http://schemas.openxmlformats.org/officeDocument/2006/relationships/image" Target="../media/image315.wmf"/><Relationship Id="rId2" Type="http://schemas.openxmlformats.org/officeDocument/2006/relationships/image" Target="../media/image310.emf"/><Relationship Id="rId1" Type="http://schemas.openxmlformats.org/officeDocument/2006/relationships/image" Target="../media/image309.emf"/><Relationship Id="rId6" Type="http://schemas.openxmlformats.org/officeDocument/2006/relationships/image" Target="../media/image314.emf"/><Relationship Id="rId11" Type="http://schemas.openxmlformats.org/officeDocument/2006/relationships/image" Target="../media/image319.emf"/><Relationship Id="rId5" Type="http://schemas.openxmlformats.org/officeDocument/2006/relationships/image" Target="../media/image313.emf"/><Relationship Id="rId10" Type="http://schemas.openxmlformats.org/officeDocument/2006/relationships/image" Target="../media/image318.emf"/><Relationship Id="rId4" Type="http://schemas.openxmlformats.org/officeDocument/2006/relationships/image" Target="../media/image312.emf"/><Relationship Id="rId9" Type="http://schemas.openxmlformats.org/officeDocument/2006/relationships/image" Target="../media/image317.e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28.emf"/><Relationship Id="rId2" Type="http://schemas.openxmlformats.org/officeDocument/2006/relationships/image" Target="../media/image327.emf"/><Relationship Id="rId1" Type="http://schemas.openxmlformats.org/officeDocument/2006/relationships/image" Target="../media/image326.emf"/><Relationship Id="rId4" Type="http://schemas.openxmlformats.org/officeDocument/2006/relationships/image" Target="../media/image329.e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image" Target="../media/image331.emf"/><Relationship Id="rId1" Type="http://schemas.openxmlformats.org/officeDocument/2006/relationships/image" Target="../media/image330.emf"/><Relationship Id="rId5" Type="http://schemas.openxmlformats.org/officeDocument/2006/relationships/image" Target="../media/image334.emf"/><Relationship Id="rId4" Type="http://schemas.openxmlformats.org/officeDocument/2006/relationships/image" Target="../media/image333.emf"/></Relationships>
</file>

<file path=ppt/drawings/_rels/vmlDrawing57.vml.rels><?xml version="1.0" encoding="UTF-8" standalone="yes"?>
<Relationships xmlns="http://schemas.openxmlformats.org/package/2006/relationships"><Relationship Id="rId8" Type="http://schemas.openxmlformats.org/officeDocument/2006/relationships/image" Target="../media/image340.wmf"/><Relationship Id="rId3" Type="http://schemas.openxmlformats.org/officeDocument/2006/relationships/image" Target="../media/image292.wmf"/><Relationship Id="rId7" Type="http://schemas.openxmlformats.org/officeDocument/2006/relationships/image" Target="../media/image337.wmf"/><Relationship Id="rId2" Type="http://schemas.openxmlformats.org/officeDocument/2006/relationships/image" Target="../media/image246.wmf"/><Relationship Id="rId1" Type="http://schemas.openxmlformats.org/officeDocument/2006/relationships/image" Target="../media/image293.wmf"/><Relationship Id="rId6" Type="http://schemas.openxmlformats.org/officeDocument/2006/relationships/image" Target="../media/image336.wmf"/><Relationship Id="rId5" Type="http://schemas.openxmlformats.org/officeDocument/2006/relationships/image" Target="../media/image294.wmf"/><Relationship Id="rId4" Type="http://schemas.openxmlformats.org/officeDocument/2006/relationships/image" Target="../media/image335.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44.emf"/><Relationship Id="rId7" Type="http://schemas.openxmlformats.org/officeDocument/2006/relationships/image" Target="../media/image348.emf"/><Relationship Id="rId2" Type="http://schemas.openxmlformats.org/officeDocument/2006/relationships/image" Target="../media/image343.emf"/><Relationship Id="rId1" Type="http://schemas.openxmlformats.org/officeDocument/2006/relationships/image" Target="../media/image342.emf"/><Relationship Id="rId6" Type="http://schemas.openxmlformats.org/officeDocument/2006/relationships/image" Target="../media/image347.emf"/><Relationship Id="rId5" Type="http://schemas.openxmlformats.org/officeDocument/2006/relationships/image" Target="../media/image346.emf"/><Relationship Id="rId4" Type="http://schemas.openxmlformats.org/officeDocument/2006/relationships/image" Target="../media/image345.e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image" Target="../media/image350.emf"/><Relationship Id="rId1" Type="http://schemas.openxmlformats.org/officeDocument/2006/relationships/image" Target="../media/image349.emf"/><Relationship Id="rId5" Type="http://schemas.openxmlformats.org/officeDocument/2006/relationships/image" Target="../media/image353.emf"/><Relationship Id="rId4" Type="http://schemas.openxmlformats.org/officeDocument/2006/relationships/image" Target="../media/image35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emf"/><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image" Target="../media/image355.wmf"/><Relationship Id="rId1" Type="http://schemas.openxmlformats.org/officeDocument/2006/relationships/image" Target="../media/image354.png"/><Relationship Id="rId4" Type="http://schemas.openxmlformats.org/officeDocument/2006/relationships/image" Target="../media/image35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5" Type="http://schemas.openxmlformats.org/officeDocument/2006/relationships/image" Target="../media/image363.wmf"/><Relationship Id="rId4" Type="http://schemas.openxmlformats.org/officeDocument/2006/relationships/image" Target="../media/image362.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367.wmf"/><Relationship Id="rId1" Type="http://schemas.openxmlformats.org/officeDocument/2006/relationships/image" Target="../media/image366.e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69.wmf"/><Relationship Id="rId1" Type="http://schemas.openxmlformats.org/officeDocument/2006/relationships/image" Target="../media/image368.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372.wmf"/><Relationship Id="rId2" Type="http://schemas.openxmlformats.org/officeDocument/2006/relationships/image" Target="../media/image371.wmf"/><Relationship Id="rId1" Type="http://schemas.openxmlformats.org/officeDocument/2006/relationships/image" Target="../media/image370.wmf"/><Relationship Id="rId5" Type="http://schemas.openxmlformats.org/officeDocument/2006/relationships/image" Target="../media/image374.emf"/><Relationship Id="rId4" Type="http://schemas.openxmlformats.org/officeDocument/2006/relationships/image" Target="../media/image373.e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77.emf"/><Relationship Id="rId7" Type="http://schemas.openxmlformats.org/officeDocument/2006/relationships/image" Target="../media/image381.emf"/><Relationship Id="rId2" Type="http://schemas.openxmlformats.org/officeDocument/2006/relationships/image" Target="../media/image376.emf"/><Relationship Id="rId1" Type="http://schemas.openxmlformats.org/officeDocument/2006/relationships/image" Target="../media/image375.emf"/><Relationship Id="rId6" Type="http://schemas.openxmlformats.org/officeDocument/2006/relationships/image" Target="../media/image380.emf"/><Relationship Id="rId5" Type="http://schemas.openxmlformats.org/officeDocument/2006/relationships/image" Target="../media/image379.emf"/><Relationship Id="rId4" Type="http://schemas.openxmlformats.org/officeDocument/2006/relationships/image" Target="../media/image378.e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84.wmf"/><Relationship Id="rId2" Type="http://schemas.openxmlformats.org/officeDocument/2006/relationships/image" Target="../media/image383.wmf"/><Relationship Id="rId1" Type="http://schemas.openxmlformats.org/officeDocument/2006/relationships/image" Target="../media/image382.wmf"/></Relationships>
</file>

<file path=ppt/drawings/_rels/vmlDrawing67.vml.rels><?xml version="1.0" encoding="UTF-8" standalone="yes"?>
<Relationships xmlns="http://schemas.openxmlformats.org/package/2006/relationships"><Relationship Id="rId8" Type="http://schemas.openxmlformats.org/officeDocument/2006/relationships/image" Target="../media/image397.wmf"/><Relationship Id="rId3" Type="http://schemas.openxmlformats.org/officeDocument/2006/relationships/image" Target="../media/image392.wmf"/><Relationship Id="rId7" Type="http://schemas.openxmlformats.org/officeDocument/2006/relationships/image" Target="../media/image396.wmf"/><Relationship Id="rId2" Type="http://schemas.openxmlformats.org/officeDocument/2006/relationships/image" Target="../media/image391.wmf"/><Relationship Id="rId1" Type="http://schemas.openxmlformats.org/officeDocument/2006/relationships/image" Target="../media/image390.wmf"/><Relationship Id="rId6" Type="http://schemas.openxmlformats.org/officeDocument/2006/relationships/image" Target="../media/image395.wmf"/><Relationship Id="rId5" Type="http://schemas.openxmlformats.org/officeDocument/2006/relationships/image" Target="../media/image394.wmf"/><Relationship Id="rId4" Type="http://schemas.openxmlformats.org/officeDocument/2006/relationships/image" Target="../media/image393.wmf"/><Relationship Id="rId9" Type="http://schemas.openxmlformats.org/officeDocument/2006/relationships/image" Target="../media/image398.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99.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02.wmf"/><Relationship Id="rId1" Type="http://schemas.openxmlformats.org/officeDocument/2006/relationships/image" Target="../media/image40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emf"/><Relationship Id="rId4" Type="http://schemas.openxmlformats.org/officeDocument/2006/relationships/image" Target="../media/image32.e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406.wmf"/><Relationship Id="rId1" Type="http://schemas.openxmlformats.org/officeDocument/2006/relationships/image" Target="../media/image405.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09.wmf"/><Relationship Id="rId2" Type="http://schemas.openxmlformats.org/officeDocument/2006/relationships/image" Target="../media/image408.wmf"/><Relationship Id="rId1" Type="http://schemas.openxmlformats.org/officeDocument/2006/relationships/image" Target="../media/image407.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411.wmf"/><Relationship Id="rId1" Type="http://schemas.openxmlformats.org/officeDocument/2006/relationships/image" Target="../media/image410.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15.wmf"/><Relationship Id="rId2" Type="http://schemas.openxmlformats.org/officeDocument/2006/relationships/image" Target="../media/image414.wmf"/><Relationship Id="rId1" Type="http://schemas.openxmlformats.org/officeDocument/2006/relationships/image" Target="../media/image41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US" altLang="zh-CN"/>
          </a:p>
        </p:txBody>
      </p:sp>
      <p:sp>
        <p:nvSpPr>
          <p:cNvPr id="1617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US" altLang="zh-CN"/>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17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617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US" altLang="zh-CN"/>
          </a:p>
        </p:txBody>
      </p:sp>
      <p:sp>
        <p:nvSpPr>
          <p:cNvPr id="1617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203EB043-B010-42F5-973C-4C4117CED207}" type="slidenum">
              <a:rPr lang="en-US" altLang="zh-CN"/>
              <a:pPr>
                <a:defRPr/>
              </a:pPr>
              <a:t>‹#›</a:t>
            </a:fld>
            <a:endParaRPr lang="en-US" altLang="zh-CN"/>
          </a:p>
        </p:txBody>
      </p:sp>
    </p:spTree>
    <p:extLst>
      <p:ext uri="{BB962C8B-B14F-4D97-AF65-F5344CB8AC3E}">
        <p14:creationId xmlns:p14="http://schemas.microsoft.com/office/powerpoint/2010/main" val="4215259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03EB043-B010-42F5-973C-4C4117CED207}" type="slidenum">
              <a:rPr lang="en-US" altLang="zh-CN" smtClean="0"/>
              <a:pPr>
                <a:defRPr/>
              </a:pPr>
              <a:t>6</a:t>
            </a:fld>
            <a:endParaRPr lang="en-US" altLang="zh-CN"/>
          </a:p>
        </p:txBody>
      </p:sp>
    </p:spTree>
    <p:extLst>
      <p:ext uri="{BB962C8B-B14F-4D97-AF65-F5344CB8AC3E}">
        <p14:creationId xmlns:p14="http://schemas.microsoft.com/office/powerpoint/2010/main" val="57507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fld id="{ABC778D3-4CC1-4760-A9F8-5DE190E6923D}" type="slidenum">
              <a:rPr lang="en-US" altLang="zh-CN" sz="1200" smtClean="0"/>
              <a:pPr eaLnBrk="1" hangingPunct="1"/>
              <a:t>12</a:t>
            </a:fld>
            <a:endParaRPr lang="en-US" altLang="zh-CN" sz="1200" smtClean="0"/>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fld id="{ABC778D3-4CC1-4760-A9F8-5DE190E6923D}" type="slidenum">
              <a:rPr lang="en-US" altLang="zh-CN" sz="1200" smtClean="0"/>
              <a:pPr eaLnBrk="1" hangingPunct="1"/>
              <a:t>13</a:t>
            </a:fld>
            <a:endParaRPr lang="en-US" altLang="zh-CN" sz="1200" smtClean="0"/>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03EB043-B010-42F5-973C-4C4117CED207}" type="slidenum">
              <a:rPr lang="en-US" altLang="zh-CN" smtClean="0"/>
              <a:pPr>
                <a:defRPr/>
              </a:pPr>
              <a:t>86</a:t>
            </a:fld>
            <a:endParaRPr lang="en-US" altLang="zh-CN"/>
          </a:p>
        </p:txBody>
      </p:sp>
    </p:spTree>
    <p:extLst>
      <p:ext uri="{BB962C8B-B14F-4D97-AF65-F5344CB8AC3E}">
        <p14:creationId xmlns:p14="http://schemas.microsoft.com/office/powerpoint/2010/main" val="40662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2026 w 596"/>
                  <a:gd name="T1" fmla="*/ 45486 h 666"/>
                  <a:gd name="T2" fmla="*/ 725 w 596"/>
                  <a:gd name="T3" fmla="*/ 41892 h 666"/>
                  <a:gd name="T4" fmla="*/ 0 w 596"/>
                  <a:gd name="T5" fmla="*/ 35497 h 666"/>
                  <a:gd name="T6" fmla="*/ 505 w 596"/>
                  <a:gd name="T7" fmla="*/ 27294 h 666"/>
                  <a:gd name="T8" fmla="*/ 3131 w 596"/>
                  <a:gd name="T9" fmla="*/ 18569 h 666"/>
                  <a:gd name="T10" fmla="*/ 8604 w 596"/>
                  <a:gd name="T11" fmla="*/ 10310 h 666"/>
                  <a:gd name="T12" fmla="*/ 17787 w 596"/>
                  <a:gd name="T13" fmla="*/ 3804 h 666"/>
                  <a:gd name="T14" fmla="*/ 30898 w 596"/>
                  <a:gd name="T15" fmla="*/ 223 h 666"/>
                  <a:gd name="T16" fmla="*/ 47572 w 596"/>
                  <a:gd name="T17" fmla="*/ 1108 h 666"/>
                  <a:gd name="T18" fmla="*/ 60607 w 596"/>
                  <a:gd name="T19" fmla="*/ 8382 h 666"/>
                  <a:gd name="T20" fmla="*/ 69341 w 596"/>
                  <a:gd name="T21" fmla="*/ 20299 h 666"/>
                  <a:gd name="T22" fmla="*/ 73999 w 596"/>
                  <a:gd name="T23" fmla="*/ 34877 h 666"/>
                  <a:gd name="T24" fmla="*/ 74489 w 596"/>
                  <a:gd name="T25" fmla="*/ 50274 h 666"/>
                  <a:gd name="T26" fmla="*/ 70861 w 596"/>
                  <a:gd name="T27" fmla="*/ 64537 h 666"/>
                  <a:gd name="T28" fmla="*/ 63458 w 596"/>
                  <a:gd name="T29" fmla="*/ 75559 h 666"/>
                  <a:gd name="T30" fmla="*/ 52224 w 596"/>
                  <a:gd name="T31" fmla="*/ 81465 h 666"/>
                  <a:gd name="T32" fmla="*/ 48693 w 596"/>
                  <a:gd name="T33" fmla="*/ 80944 h 666"/>
                  <a:gd name="T34" fmla="*/ 55181 w 596"/>
                  <a:gd name="T35" fmla="*/ 75838 h 666"/>
                  <a:gd name="T36" fmla="*/ 60327 w 596"/>
                  <a:gd name="T37" fmla="*/ 66858 h 666"/>
                  <a:gd name="T38" fmla="*/ 63684 w 596"/>
                  <a:gd name="T39" fmla="*/ 55763 h 666"/>
                  <a:gd name="T40" fmla="*/ 65080 w 596"/>
                  <a:gd name="T41" fmla="*/ 43656 h 666"/>
                  <a:gd name="T42" fmla="*/ 64355 w 596"/>
                  <a:gd name="T43" fmla="*/ 31696 h 666"/>
                  <a:gd name="T44" fmla="*/ 60728 w 596"/>
                  <a:gd name="T45" fmla="*/ 21383 h 666"/>
                  <a:gd name="T46" fmla="*/ 54174 w 596"/>
                  <a:gd name="T47" fmla="*/ 13766 h 666"/>
                  <a:gd name="T48" fmla="*/ 42714 w 596"/>
                  <a:gd name="T49" fmla="*/ 9189 h 666"/>
                  <a:gd name="T50" fmla="*/ 30780 w 596"/>
                  <a:gd name="T51" fmla="*/ 7492 h 666"/>
                  <a:gd name="T52" fmla="*/ 21771 w 596"/>
                  <a:gd name="T53" fmla="*/ 8700 h 666"/>
                  <a:gd name="T54" fmla="*/ 15162 w 596"/>
                  <a:gd name="T55" fmla="*/ 12404 h 666"/>
                  <a:gd name="T56" fmla="*/ 10505 w 596"/>
                  <a:gd name="T57" fmla="*/ 18290 h 666"/>
                  <a:gd name="T58" fmla="*/ 7103 w 596"/>
                  <a:gd name="T59" fmla="*/ 25285 h 666"/>
                  <a:gd name="T60" fmla="*/ 4976 w 596"/>
                  <a:gd name="T61" fmla="*/ 33390 h 666"/>
                  <a:gd name="T62" fmla="*/ 3527 w 596"/>
                  <a:gd name="T63" fmla="*/ 41674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3148 h 237"/>
                  <a:gd name="T4" fmla="*/ 395 w 257"/>
                  <a:gd name="T5" fmla="*/ 6320 h 237"/>
                  <a:gd name="T6" fmla="*/ 700 w 257"/>
                  <a:gd name="T7" fmla="*/ 9473 h 237"/>
                  <a:gd name="T8" fmla="*/ 1293 w 257"/>
                  <a:gd name="T9" fmla="*/ 12428 h 237"/>
                  <a:gd name="T10" fmla="*/ 2173 w 257"/>
                  <a:gd name="T11" fmla="*/ 15070 h 237"/>
                  <a:gd name="T12" fmla="*/ 3233 w 257"/>
                  <a:gd name="T13" fmla="*/ 17837 h 237"/>
                  <a:gd name="T14" fmla="*/ 4550 w 257"/>
                  <a:gd name="T15" fmla="*/ 20391 h 237"/>
                  <a:gd name="T16" fmla="*/ 6121 w 257"/>
                  <a:gd name="T17" fmla="*/ 22528 h 237"/>
                  <a:gd name="T18" fmla="*/ 8061 w 257"/>
                  <a:gd name="T19" fmla="*/ 24563 h 237"/>
                  <a:gd name="T20" fmla="*/ 10331 w 257"/>
                  <a:gd name="T21" fmla="*/ 26308 h 237"/>
                  <a:gd name="T22" fmla="*/ 12766 w 257"/>
                  <a:gd name="T23" fmla="*/ 27724 h 237"/>
                  <a:gd name="T24" fmla="*/ 15761 w 257"/>
                  <a:gd name="T25" fmla="*/ 28849 h 237"/>
                  <a:gd name="T26" fmla="*/ 19005 w 257"/>
                  <a:gd name="T27" fmla="*/ 29581 h 237"/>
                  <a:gd name="T28" fmla="*/ 22638 w 257"/>
                  <a:gd name="T29" fmla="*/ 29985 h 237"/>
                  <a:gd name="T30" fmla="*/ 26464 w 257"/>
                  <a:gd name="T31" fmla="*/ 29864 h 237"/>
                  <a:gd name="T32" fmla="*/ 30916 w 257"/>
                  <a:gd name="T33" fmla="*/ 29355 h 237"/>
                  <a:gd name="T34" fmla="*/ 26948 w 257"/>
                  <a:gd name="T35" fmla="*/ 28723 h 237"/>
                  <a:gd name="T36" fmla="*/ 23438 w 257"/>
                  <a:gd name="T37" fmla="*/ 27845 h 237"/>
                  <a:gd name="T38" fmla="*/ 20467 w 257"/>
                  <a:gd name="T39" fmla="*/ 26812 h 237"/>
                  <a:gd name="T40" fmla="*/ 17810 w 257"/>
                  <a:gd name="T41" fmla="*/ 25802 h 237"/>
                  <a:gd name="T42" fmla="*/ 15377 w 257"/>
                  <a:gd name="T43" fmla="*/ 24397 h 237"/>
                  <a:gd name="T44" fmla="*/ 13482 w 257"/>
                  <a:gd name="T45" fmla="*/ 23037 h 237"/>
                  <a:gd name="T46" fmla="*/ 11689 w 257"/>
                  <a:gd name="T47" fmla="*/ 21390 h 237"/>
                  <a:gd name="T48" fmla="*/ 10109 w 257"/>
                  <a:gd name="T49" fmla="*/ 19582 h 237"/>
                  <a:gd name="T50" fmla="*/ 8654 w 257"/>
                  <a:gd name="T51" fmla="*/ 17837 h 237"/>
                  <a:gd name="T52" fmla="*/ 7361 w 257"/>
                  <a:gd name="T53" fmla="*/ 15802 h 237"/>
                  <a:gd name="T54" fmla="*/ 6283 w 257"/>
                  <a:gd name="T55" fmla="*/ 13553 h 237"/>
                  <a:gd name="T56" fmla="*/ 5188 w 257"/>
                  <a:gd name="T57" fmla="*/ 11113 h 237"/>
                  <a:gd name="T58" fmla="*/ 3948 w 257"/>
                  <a:gd name="T59" fmla="*/ 8740 h 237"/>
                  <a:gd name="T60" fmla="*/ 2755 w 257"/>
                  <a:gd name="T61" fmla="*/ 5928 h 237"/>
                  <a:gd name="T62" fmla="*/ 1455 w 257"/>
                  <a:gd name="T63" fmla="*/ 30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Freeform 6"/>
              <p:cNvSpPr>
                <a:spLocks/>
              </p:cNvSpPr>
              <p:nvPr userDrawn="1"/>
            </p:nvSpPr>
            <p:spPr bwMode="ltGray">
              <a:xfrm rot="12185230" flipV="1">
                <a:off x="3639" y="2167"/>
                <a:ext cx="277" cy="249"/>
              </a:xfrm>
              <a:custGeom>
                <a:avLst/>
                <a:gdLst>
                  <a:gd name="T0" fmla="*/ 9565 w 124"/>
                  <a:gd name="T1" fmla="*/ 0 h 110"/>
                  <a:gd name="T2" fmla="*/ 15414 w 124"/>
                  <a:gd name="T3" fmla="*/ 14501 h 110"/>
                  <a:gd name="T4" fmla="*/ 14916 w 124"/>
                  <a:gd name="T5" fmla="*/ 14383 h 110"/>
                  <a:gd name="T6" fmla="*/ 13298 w 124"/>
                  <a:gd name="T7" fmla="*/ 14152 h 110"/>
                  <a:gd name="T8" fmla="*/ 11078 w 124"/>
                  <a:gd name="T9" fmla="*/ 13604 h 110"/>
                  <a:gd name="T10" fmla="*/ 8473 w 124"/>
                  <a:gd name="T11" fmla="*/ 13317 h 110"/>
                  <a:gd name="T12" fmla="*/ 5629 w 124"/>
                  <a:gd name="T13" fmla="*/ 13073 h 110"/>
                  <a:gd name="T14" fmla="*/ 3110 w 124"/>
                  <a:gd name="T15" fmla="*/ 13211 h 110"/>
                  <a:gd name="T16" fmla="*/ 1128 w 124"/>
                  <a:gd name="T17" fmla="*/ 13733 h 110"/>
                  <a:gd name="T18" fmla="*/ 0 w 124"/>
                  <a:gd name="T19" fmla="*/ 14813 h 110"/>
                  <a:gd name="T20" fmla="*/ 505 w 124"/>
                  <a:gd name="T21" fmla="*/ 13211 h 110"/>
                  <a:gd name="T22" fmla="*/ 994 w 124"/>
                  <a:gd name="T23" fmla="*/ 11950 h 110"/>
                  <a:gd name="T24" fmla="*/ 1997 w 124"/>
                  <a:gd name="T25" fmla="*/ 11053 h 110"/>
                  <a:gd name="T26" fmla="*/ 3110 w 124"/>
                  <a:gd name="T27" fmla="*/ 10218 h 110"/>
                  <a:gd name="T28" fmla="*/ 4461 w 124"/>
                  <a:gd name="T29" fmla="*/ 9684 h 110"/>
                  <a:gd name="T30" fmla="*/ 5853 w 124"/>
                  <a:gd name="T31" fmla="*/ 9557 h 110"/>
                  <a:gd name="T32" fmla="*/ 7345 w 124"/>
                  <a:gd name="T33" fmla="*/ 9557 h 110"/>
                  <a:gd name="T34" fmla="*/ 8962 w 124"/>
                  <a:gd name="T35" fmla="*/ 9976 h 110"/>
                  <a:gd name="T36" fmla="*/ 9063 w 124"/>
                  <a:gd name="T37" fmla="*/ 9557 h 110"/>
                  <a:gd name="T38" fmla="*/ 8663 w 124"/>
                  <a:gd name="T39" fmla="*/ 7538 h 110"/>
                  <a:gd name="T40" fmla="*/ 8339 w 124"/>
                  <a:gd name="T41" fmla="*/ 5114 h 110"/>
                  <a:gd name="T42" fmla="*/ 8069 w 124"/>
                  <a:gd name="T43" fmla="*/ 4047 h 110"/>
                  <a:gd name="T44" fmla="*/ 7850 w 124"/>
                  <a:gd name="T45" fmla="*/ 4047 h 110"/>
                  <a:gd name="T46" fmla="*/ 7571 w 124"/>
                  <a:gd name="T47" fmla="*/ 3909 h 110"/>
                  <a:gd name="T48" fmla="*/ 7345 w 124"/>
                  <a:gd name="T49" fmla="*/ 3515 h 110"/>
                  <a:gd name="T50" fmla="*/ 7066 w 124"/>
                  <a:gd name="T51" fmla="*/ 3094 h 110"/>
                  <a:gd name="T52" fmla="*/ 7066 w 124"/>
                  <a:gd name="T53" fmla="*/ 2551 h 110"/>
                  <a:gd name="T54" fmla="*/ 7345 w 124"/>
                  <a:gd name="T55" fmla="*/ 1890 h 110"/>
                  <a:gd name="T56" fmla="*/ 8169 w 124"/>
                  <a:gd name="T57" fmla="*/ 1082 h 110"/>
                  <a:gd name="T58" fmla="*/ 9565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Freeform 7"/>
              <p:cNvSpPr>
                <a:spLocks/>
              </p:cNvSpPr>
              <p:nvPr userDrawn="1"/>
            </p:nvSpPr>
            <p:spPr bwMode="ltGray">
              <a:xfrm rot="12185230" flipV="1">
                <a:off x="3979" y="977"/>
                <a:ext cx="245" cy="347"/>
              </a:xfrm>
              <a:custGeom>
                <a:avLst/>
                <a:gdLst>
                  <a:gd name="T0" fmla="*/ 0 w 109"/>
                  <a:gd name="T1" fmla="*/ 0 h 156"/>
                  <a:gd name="T2" fmla="*/ 636 w 109"/>
                  <a:gd name="T3" fmla="*/ 98 h 156"/>
                  <a:gd name="T4" fmla="*/ 2293 w 109"/>
                  <a:gd name="T5" fmla="*/ 583 h 156"/>
                  <a:gd name="T6" fmla="*/ 4770 w 109"/>
                  <a:gd name="T7" fmla="*/ 1464 h 156"/>
                  <a:gd name="T8" fmla="*/ 7447 w 109"/>
                  <a:gd name="T9" fmla="*/ 2885 h 156"/>
                  <a:gd name="T10" fmla="*/ 10029 w 109"/>
                  <a:gd name="T11" fmla="*/ 5338 h 156"/>
                  <a:gd name="T12" fmla="*/ 12398 w 109"/>
                  <a:gd name="T13" fmla="*/ 8595 h 156"/>
                  <a:gd name="T14" fmla="*/ 13832 w 109"/>
                  <a:gd name="T15" fmla="*/ 13077 h 156"/>
                  <a:gd name="T16" fmla="*/ 14059 w 109"/>
                  <a:gd name="T17" fmla="*/ 18896 h 156"/>
                  <a:gd name="T18" fmla="*/ 13524 w 109"/>
                  <a:gd name="T19" fmla="*/ 18896 h 156"/>
                  <a:gd name="T20" fmla="*/ 12787 w 109"/>
                  <a:gd name="T21" fmla="*/ 18896 h 156"/>
                  <a:gd name="T22" fmla="*/ 11994 w 109"/>
                  <a:gd name="T23" fmla="*/ 18896 h 156"/>
                  <a:gd name="T24" fmla="*/ 11252 w 109"/>
                  <a:gd name="T25" fmla="*/ 18678 h 156"/>
                  <a:gd name="T26" fmla="*/ 10438 w 109"/>
                  <a:gd name="T27" fmla="*/ 18509 h 156"/>
                  <a:gd name="T28" fmla="*/ 9519 w 109"/>
                  <a:gd name="T29" fmla="*/ 18193 h 156"/>
                  <a:gd name="T30" fmla="*/ 8492 w 109"/>
                  <a:gd name="T31" fmla="*/ 17575 h 156"/>
                  <a:gd name="T32" fmla="*/ 7447 w 109"/>
                  <a:gd name="T33" fmla="*/ 16818 h 156"/>
                  <a:gd name="T34" fmla="*/ 6815 w 109"/>
                  <a:gd name="T35" fmla="*/ 15255 h 156"/>
                  <a:gd name="T36" fmla="*/ 6815 w 109"/>
                  <a:gd name="T37" fmla="*/ 13437 h 156"/>
                  <a:gd name="T38" fmla="*/ 7224 w 109"/>
                  <a:gd name="T39" fmla="*/ 11658 h 156"/>
                  <a:gd name="T40" fmla="*/ 7629 w 109"/>
                  <a:gd name="T41" fmla="*/ 9698 h 156"/>
                  <a:gd name="T42" fmla="*/ 7224 w 109"/>
                  <a:gd name="T43" fmla="*/ 7516 h 156"/>
                  <a:gd name="T44" fmla="*/ 6199 w 109"/>
                  <a:gd name="T45" fmla="*/ 5241 h 156"/>
                  <a:gd name="T46" fmla="*/ 4005 w 109"/>
                  <a:gd name="T47" fmla="*/ 2760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3" name="Freeform 8"/>
              <p:cNvSpPr>
                <a:spLocks/>
              </p:cNvSpPr>
              <p:nvPr userDrawn="1"/>
            </p:nvSpPr>
            <p:spPr bwMode="ltGray">
              <a:xfrm rot="12185230" flipV="1">
                <a:off x="3845" y="2207"/>
                <a:ext cx="103" cy="209"/>
              </a:xfrm>
              <a:custGeom>
                <a:avLst/>
                <a:gdLst>
                  <a:gd name="T0" fmla="*/ 3896 w 46"/>
                  <a:gd name="T1" fmla="*/ 0 h 94"/>
                  <a:gd name="T2" fmla="*/ 2537 w 46"/>
                  <a:gd name="T3" fmla="*/ 4574 h 94"/>
                  <a:gd name="T4" fmla="*/ 1910 w 46"/>
                  <a:gd name="T5" fmla="*/ 7508 h 94"/>
                  <a:gd name="T6" fmla="*/ 1404 w 46"/>
                  <a:gd name="T7" fmla="*/ 9552 h 94"/>
                  <a:gd name="T8" fmla="*/ 0 w 46"/>
                  <a:gd name="T9" fmla="*/ 11366 h 94"/>
                  <a:gd name="T10" fmla="*/ 1505 w 46"/>
                  <a:gd name="T11" fmla="*/ 10648 h 94"/>
                  <a:gd name="T12" fmla="*/ 2918 w 46"/>
                  <a:gd name="T13" fmla="*/ 9674 h 94"/>
                  <a:gd name="T14" fmla="*/ 4051 w 46"/>
                  <a:gd name="T15" fmla="*/ 8311 h 94"/>
                  <a:gd name="T16" fmla="*/ 5074 w 46"/>
                  <a:gd name="T17" fmla="*/ 6890 h 94"/>
                  <a:gd name="T18" fmla="*/ 5681 w 46"/>
                  <a:gd name="T19" fmla="*/ 5330 h 94"/>
                  <a:gd name="T20" fmla="*/ 5806 w 46"/>
                  <a:gd name="T21" fmla="*/ 3637 h 94"/>
                  <a:gd name="T22" fmla="*/ 5275 w 46"/>
                  <a:gd name="T23" fmla="*/ 1779 h 94"/>
                  <a:gd name="T24" fmla="*/ 389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Freeform 9"/>
              <p:cNvSpPr>
                <a:spLocks/>
              </p:cNvSpPr>
              <p:nvPr userDrawn="1"/>
            </p:nvSpPr>
            <p:spPr bwMode="ltGray">
              <a:xfrm rot="12185230" flipV="1">
                <a:off x="3895" y="1325"/>
                <a:ext cx="120" cy="90"/>
              </a:xfrm>
              <a:custGeom>
                <a:avLst/>
                <a:gdLst>
                  <a:gd name="T0" fmla="*/ 0 w 54"/>
                  <a:gd name="T1" fmla="*/ 0 h 40"/>
                  <a:gd name="T2" fmla="*/ 98 w 54"/>
                  <a:gd name="T3" fmla="*/ 126 h 40"/>
                  <a:gd name="T4" fmla="*/ 702 w 54"/>
                  <a:gd name="T5" fmla="*/ 410 h 40"/>
                  <a:gd name="T6" fmla="*/ 1560 w 54"/>
                  <a:gd name="T7" fmla="*/ 1049 h 40"/>
                  <a:gd name="T8" fmla="*/ 2533 w 54"/>
                  <a:gd name="T9" fmla="*/ 1559 h 40"/>
                  <a:gd name="T10" fmla="*/ 3467 w 54"/>
                  <a:gd name="T11" fmla="*/ 1969 h 40"/>
                  <a:gd name="T12" fmla="*/ 4562 w 54"/>
                  <a:gd name="T13" fmla="*/ 2212 h 40"/>
                  <a:gd name="T14" fmla="*/ 5531 w 54"/>
                  <a:gd name="T15" fmla="*/ 2360 h 40"/>
                  <a:gd name="T16" fmla="*/ 6509 w 54"/>
                  <a:gd name="T17" fmla="*/ 2077 h 40"/>
                  <a:gd name="T18" fmla="*/ 6384 w 54"/>
                  <a:gd name="T19" fmla="*/ 3236 h 40"/>
                  <a:gd name="T20" fmla="*/ 6024 w 54"/>
                  <a:gd name="T21" fmla="*/ 4284 h 40"/>
                  <a:gd name="T22" fmla="*/ 5313 w 54"/>
                  <a:gd name="T23" fmla="*/ 4977 h 40"/>
                  <a:gd name="T24" fmla="*/ 4436 w 54"/>
                  <a:gd name="T25" fmla="*/ 5204 h 40"/>
                  <a:gd name="T26" fmla="*/ 3369 w 54"/>
                  <a:gd name="T27" fmla="*/ 5083 h 40"/>
                  <a:gd name="T28" fmla="*/ 2271 w 54"/>
                  <a:gd name="T29" fmla="*/ 4156 h 40"/>
                  <a:gd name="T30" fmla="*/ 1196 w 54"/>
                  <a:gd name="T31" fmla="*/ 258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695 w 149"/>
                  <a:gd name="T3" fmla="*/ 3875 h 704"/>
                  <a:gd name="T4" fmla="*/ 1878 w 149"/>
                  <a:gd name="T5" fmla="*/ 8786 h 704"/>
                  <a:gd name="T6" fmla="*/ 3291 w 149"/>
                  <a:gd name="T7" fmla="*/ 15013 h 704"/>
                  <a:gd name="T8" fmla="*/ 4857 w 149"/>
                  <a:gd name="T9" fmla="*/ 23114 h 704"/>
                  <a:gd name="T10" fmla="*/ 6813 w 149"/>
                  <a:gd name="T11" fmla="*/ 33146 h 704"/>
                  <a:gd name="T12" fmla="*/ 8638 w 149"/>
                  <a:gd name="T13" fmla="*/ 43909 h 704"/>
                  <a:gd name="T14" fmla="*/ 10398 w 149"/>
                  <a:gd name="T15" fmla="*/ 56269 h 704"/>
                  <a:gd name="T16" fmla="*/ 11767 w 149"/>
                  <a:gd name="T17" fmla="*/ 70606 h 704"/>
                  <a:gd name="T18" fmla="*/ 13209 w 149"/>
                  <a:gd name="T19" fmla="*/ 85840 h 704"/>
                  <a:gd name="T20" fmla="*/ 14166 w 149"/>
                  <a:gd name="T21" fmla="*/ 103400 h 704"/>
                  <a:gd name="T22" fmla="*/ 14657 w 149"/>
                  <a:gd name="T23" fmla="*/ 122639 h 704"/>
                  <a:gd name="T24" fmla="*/ 14872 w 149"/>
                  <a:gd name="T25" fmla="*/ 142750 h 704"/>
                  <a:gd name="T26" fmla="*/ 14166 w 149"/>
                  <a:gd name="T27" fmla="*/ 165220 h 704"/>
                  <a:gd name="T28" fmla="*/ 12852 w 149"/>
                  <a:gd name="T29" fmla="*/ 189010 h 704"/>
                  <a:gd name="T30" fmla="*/ 10874 w 149"/>
                  <a:gd name="T31" fmla="*/ 214028 h 704"/>
                  <a:gd name="T32" fmla="*/ 7887 w 149"/>
                  <a:gd name="T33" fmla="*/ 241599 h 704"/>
                  <a:gd name="T34" fmla="*/ 4571 w 149"/>
                  <a:gd name="T35" fmla="*/ 272847 h 704"/>
                  <a:gd name="T36" fmla="*/ 2496 w 149"/>
                  <a:gd name="T37" fmla="*/ 301766 h 704"/>
                  <a:gd name="T38" fmla="*/ 1183 w 149"/>
                  <a:gd name="T39" fmla="*/ 328463 h 704"/>
                  <a:gd name="T40" fmla="*/ 695 w 149"/>
                  <a:gd name="T41" fmla="*/ 354151 h 704"/>
                  <a:gd name="T42" fmla="*/ 695 w 149"/>
                  <a:gd name="T43" fmla="*/ 378572 h 704"/>
                  <a:gd name="T44" fmla="*/ 966 w 149"/>
                  <a:gd name="T45" fmla="*/ 401265 h 704"/>
                  <a:gd name="T46" fmla="*/ 1446 w 149"/>
                  <a:gd name="T47" fmla="*/ 421180 h 704"/>
                  <a:gd name="T48" fmla="*/ 1663 w 149"/>
                  <a:gd name="T49" fmla="*/ 440641 h 704"/>
                  <a:gd name="T50" fmla="*/ 4857 w 149"/>
                  <a:gd name="T51" fmla="*/ 430606 h 704"/>
                  <a:gd name="T52" fmla="*/ 4571 w 149"/>
                  <a:gd name="T53" fmla="*/ 425628 h 704"/>
                  <a:gd name="T54" fmla="*/ 4257 w 149"/>
                  <a:gd name="T55" fmla="*/ 411291 h 704"/>
                  <a:gd name="T56" fmla="*/ 3900 w 149"/>
                  <a:gd name="T57" fmla="*/ 389256 h 704"/>
                  <a:gd name="T58" fmla="*/ 4159 w 149"/>
                  <a:gd name="T59" fmla="*/ 359933 h 704"/>
                  <a:gd name="T60" fmla="*/ 4857 w 149"/>
                  <a:gd name="T61" fmla="*/ 324880 h 704"/>
                  <a:gd name="T62" fmla="*/ 6813 w 149"/>
                  <a:gd name="T63" fmla="*/ 284856 h 704"/>
                  <a:gd name="T64" fmla="*/ 10124 w 149"/>
                  <a:gd name="T65" fmla="*/ 241599 h 704"/>
                  <a:gd name="T66" fmla="*/ 15231 w 149"/>
                  <a:gd name="T67" fmla="*/ 195819 h 704"/>
                  <a:gd name="T68" fmla="*/ 16894 w 149"/>
                  <a:gd name="T69" fmla="*/ 174646 h 704"/>
                  <a:gd name="T70" fmla="*/ 17590 w 149"/>
                  <a:gd name="T71" fmla="*/ 147008 h 704"/>
                  <a:gd name="T72" fmla="*/ 17012 w 149"/>
                  <a:gd name="T73" fmla="*/ 115111 h 704"/>
                  <a:gd name="T74" fmla="*/ 15446 w 149"/>
                  <a:gd name="T75" fmla="*/ 83863 h 704"/>
                  <a:gd name="T76" fmla="*/ 12852 w 149"/>
                  <a:gd name="T77" fmla="*/ 53265 h 704"/>
                  <a:gd name="T78" fmla="*/ 9526 w 149"/>
                  <a:gd name="T79" fmla="*/ 27595 h 704"/>
                  <a:gd name="T80" fmla="*/ 5169 w 149"/>
                  <a:gd name="T81" fmla="*/ 878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 name="Freeform 11"/>
            <p:cNvSpPr>
              <a:spLocks/>
            </p:cNvSpPr>
            <p:nvPr userDrawn="1"/>
          </p:nvSpPr>
          <p:spPr bwMode="ltGray">
            <a:xfrm rot="373331" flipH="1">
              <a:off x="22" y="1957"/>
              <a:ext cx="323" cy="649"/>
            </a:xfrm>
            <a:custGeom>
              <a:avLst/>
              <a:gdLst>
                <a:gd name="T0" fmla="*/ 24248 w 128"/>
                <a:gd name="T1" fmla="*/ 0 h 217"/>
                <a:gd name="T2" fmla="*/ 27127 w 128"/>
                <a:gd name="T3" fmla="*/ 6475 h 217"/>
                <a:gd name="T4" fmla="*/ 29681 w 128"/>
                <a:gd name="T5" fmla="*/ 19365 h 217"/>
                <a:gd name="T6" fmla="*/ 31704 w 128"/>
                <a:gd name="T7" fmla="*/ 35931 h 217"/>
                <a:gd name="T8" fmla="*/ 33055 w 128"/>
                <a:gd name="T9" fmla="*/ 55781 h 217"/>
                <a:gd name="T10" fmla="*/ 32762 w 128"/>
                <a:gd name="T11" fmla="*/ 79456 h 217"/>
                <a:gd name="T12" fmla="*/ 29966 w 128"/>
                <a:gd name="T13" fmla="*/ 103849 h 217"/>
                <a:gd name="T14" fmla="*/ 24248 w 128"/>
                <a:gd name="T15" fmla="*/ 129450 h 217"/>
                <a:gd name="T16" fmla="*/ 15441 w 128"/>
                <a:gd name="T17" fmla="*/ 155290 h 217"/>
                <a:gd name="T18" fmla="*/ 12698 w 128"/>
                <a:gd name="T19" fmla="*/ 152401 h 217"/>
                <a:gd name="T20" fmla="*/ 9819 w 128"/>
                <a:gd name="T21" fmla="*/ 150263 h 217"/>
                <a:gd name="T22" fmla="*/ 6763 w 128"/>
                <a:gd name="T23" fmla="*/ 146650 h 217"/>
                <a:gd name="T24" fmla="*/ 4096 w 128"/>
                <a:gd name="T25" fmla="*/ 143761 h 217"/>
                <a:gd name="T26" fmla="*/ 2024 w 128"/>
                <a:gd name="T27" fmla="*/ 140262 h 217"/>
                <a:gd name="T28" fmla="*/ 527 w 128"/>
                <a:gd name="T29" fmla="*/ 135925 h 217"/>
                <a:gd name="T30" fmla="*/ 0 w 128"/>
                <a:gd name="T31" fmla="*/ 130898 h 217"/>
                <a:gd name="T32" fmla="*/ 318 w 128"/>
                <a:gd name="T33" fmla="*/ 127285 h 217"/>
                <a:gd name="T34" fmla="*/ 3356 w 128"/>
                <a:gd name="T35" fmla="*/ 122257 h 217"/>
                <a:gd name="T36" fmla="*/ 7457 w 128"/>
                <a:gd name="T37" fmla="*/ 115378 h 217"/>
                <a:gd name="T38" fmla="*/ 11875 w 128"/>
                <a:gd name="T39" fmla="*/ 107462 h 217"/>
                <a:gd name="T40" fmla="*/ 16264 w 128"/>
                <a:gd name="T41" fmla="*/ 95932 h 217"/>
                <a:gd name="T42" fmla="*/ 20357 w 128"/>
                <a:gd name="T43" fmla="*/ 80171 h 217"/>
                <a:gd name="T44" fmla="*/ 23523 w 128"/>
                <a:gd name="T45" fmla="*/ 59367 h 217"/>
                <a:gd name="T46" fmla="*/ 25050 w 128"/>
                <a:gd name="T47" fmla="*/ 33042 h 217"/>
                <a:gd name="T48" fmla="*/ 2424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 name="Freeform 14"/>
            <p:cNvSpPr>
              <a:spLocks/>
            </p:cNvSpPr>
            <p:nvPr userDrawn="1"/>
          </p:nvSpPr>
          <p:spPr bwMode="ltGray">
            <a:xfrm rot="373331" flipH="1">
              <a:off x="898" y="2855"/>
              <a:ext cx="354" cy="464"/>
            </a:xfrm>
            <a:custGeom>
              <a:avLst/>
              <a:gdLst>
                <a:gd name="T0" fmla="*/ 57581 w 117"/>
                <a:gd name="T1" fmla="*/ 0 h 132"/>
                <a:gd name="T2" fmla="*/ 0 w 117"/>
                <a:gd name="T3" fmla="*/ 47163 h 132"/>
                <a:gd name="T4" fmla="*/ 2269 w 117"/>
                <a:gd name="T5" fmla="*/ 48868 h 132"/>
                <a:gd name="T6" fmla="*/ 10638 w 117"/>
                <a:gd name="T7" fmla="*/ 54812 h 132"/>
                <a:gd name="T8" fmla="*/ 22299 w 117"/>
                <a:gd name="T9" fmla="*/ 68110 h 132"/>
                <a:gd name="T10" fmla="*/ 35291 w 117"/>
                <a:gd name="T11" fmla="*/ 88557 h 132"/>
                <a:gd name="T12" fmla="*/ 50716 w 117"/>
                <a:gd name="T13" fmla="*/ 116963 h 132"/>
                <a:gd name="T14" fmla="*/ 64458 w 117"/>
                <a:gd name="T15" fmla="*/ 150846 h 132"/>
                <a:gd name="T16" fmla="*/ 78361 w 117"/>
                <a:gd name="T17" fmla="*/ 194191 h 132"/>
                <a:gd name="T18" fmla="*/ 88990 w 117"/>
                <a:gd name="T19" fmla="*/ 249003 h 132"/>
                <a:gd name="T20" fmla="*/ 89741 w 117"/>
                <a:gd name="T21" fmla="*/ 226418 h 132"/>
                <a:gd name="T22" fmla="*/ 88249 w 117"/>
                <a:gd name="T23" fmla="*/ 201840 h 132"/>
                <a:gd name="T24" fmla="*/ 82875 w 117"/>
                <a:gd name="T25" fmla="*/ 169613 h 132"/>
                <a:gd name="T26" fmla="*/ 76083 w 117"/>
                <a:gd name="T27" fmla="*/ 139552 h 132"/>
                <a:gd name="T28" fmla="*/ 68219 w 117"/>
                <a:gd name="T29" fmla="*/ 109451 h 132"/>
                <a:gd name="T30" fmla="*/ 59826 w 117"/>
                <a:gd name="T31" fmla="*/ 84740 h 132"/>
                <a:gd name="T32" fmla="*/ 51466 w 117"/>
                <a:gd name="T33" fmla="*/ 68110 h 132"/>
                <a:gd name="T34" fmla="*/ 44344 w 117"/>
                <a:gd name="T35" fmla="*/ 60151 h 132"/>
                <a:gd name="T36" fmla="*/ 52958 w 117"/>
                <a:gd name="T37" fmla="*/ 54812 h 132"/>
                <a:gd name="T38" fmla="*/ 60604 w 117"/>
                <a:gd name="T39" fmla="*/ 52513 h 132"/>
                <a:gd name="T40" fmla="*/ 68219 w 117"/>
                <a:gd name="T41" fmla="*/ 48868 h 132"/>
                <a:gd name="T42" fmla="*/ 75341 w 117"/>
                <a:gd name="T43" fmla="*/ 47163 h 132"/>
                <a:gd name="T44" fmla="*/ 80633 w 117"/>
                <a:gd name="T45" fmla="*/ 45040 h 132"/>
                <a:gd name="T46" fmla="*/ 83644 w 117"/>
                <a:gd name="T47" fmla="*/ 41394 h 132"/>
                <a:gd name="T48" fmla="*/ 86748 w 117"/>
                <a:gd name="T49" fmla="*/ 39700 h 132"/>
                <a:gd name="T50" fmla="*/ 87499 w 117"/>
                <a:gd name="T51" fmla="*/ 39700 h 132"/>
                <a:gd name="T52" fmla="*/ 5758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Freeform 15"/>
            <p:cNvSpPr>
              <a:spLocks/>
            </p:cNvSpPr>
            <p:nvPr userDrawn="1"/>
          </p:nvSpPr>
          <p:spPr bwMode="ltGray">
            <a:xfrm rot="373331" flipH="1">
              <a:off x="799" y="2979"/>
              <a:ext cx="87" cy="274"/>
            </a:xfrm>
            <a:custGeom>
              <a:avLst/>
              <a:gdLst>
                <a:gd name="T0" fmla="*/ 21141 w 29"/>
                <a:gd name="T1" fmla="*/ 0 h 77"/>
                <a:gd name="T2" fmla="*/ 16767 w 29"/>
                <a:gd name="T3" fmla="*/ 0 h 77"/>
                <a:gd name="T4" fmla="*/ 11664 w 29"/>
                <a:gd name="T5" fmla="*/ 8014 h 77"/>
                <a:gd name="T6" fmla="*/ 6561 w 29"/>
                <a:gd name="T7" fmla="*/ 18298 h 77"/>
                <a:gd name="T8" fmla="*/ 2916 w 29"/>
                <a:gd name="T9" fmla="*/ 38798 h 77"/>
                <a:gd name="T10" fmla="*/ 729 w 29"/>
                <a:gd name="T11" fmla="*/ 61095 h 77"/>
                <a:gd name="T12" fmla="*/ 0 w 29"/>
                <a:gd name="T13" fmla="*/ 89626 h 77"/>
                <a:gd name="T14" fmla="*/ 2187 w 29"/>
                <a:gd name="T15" fmla="*/ 122193 h 77"/>
                <a:gd name="T16" fmla="*/ 8019 w 29"/>
                <a:gd name="T17" fmla="*/ 156305 h 77"/>
                <a:gd name="T18" fmla="*/ 10935 w 29"/>
                <a:gd name="T19" fmla="*/ 107910 h 77"/>
                <a:gd name="T20" fmla="*/ 13851 w 29"/>
                <a:gd name="T21" fmla="*/ 75343 h 77"/>
                <a:gd name="T22" fmla="*/ 16767 w 29"/>
                <a:gd name="T23" fmla="*/ 44559 h 77"/>
                <a:gd name="T24" fmla="*/ 2114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 name="Freeform 19"/>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 name="Freeform 20"/>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 name="Freeform 23"/>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Freeform 24"/>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Freeform 27"/>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 name="Freeform 28"/>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 name="Freeform 31"/>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Freeform 32"/>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 name="Freeform 35"/>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 name="Freeform 36"/>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6185 h 237"/>
                <a:gd name="T4" fmla="*/ 1039 w 257"/>
                <a:gd name="T5" fmla="*/ 12265 h 237"/>
                <a:gd name="T6" fmla="*/ 2064 w 257"/>
                <a:gd name="T7" fmla="*/ 18418 h 237"/>
                <a:gd name="T8" fmla="*/ 3800 w 257"/>
                <a:gd name="T9" fmla="*/ 24028 h 237"/>
                <a:gd name="T10" fmla="*/ 6269 w 257"/>
                <a:gd name="T11" fmla="*/ 29242 h 237"/>
                <a:gd name="T12" fmla="*/ 9415 w 257"/>
                <a:gd name="T13" fmla="*/ 34602 h 237"/>
                <a:gd name="T14" fmla="*/ 13207 w 257"/>
                <a:gd name="T15" fmla="*/ 39503 h 237"/>
                <a:gd name="T16" fmla="*/ 17658 w 257"/>
                <a:gd name="T17" fmla="*/ 43624 h 237"/>
                <a:gd name="T18" fmla="*/ 23276 w 257"/>
                <a:gd name="T19" fmla="*/ 47588 h 237"/>
                <a:gd name="T20" fmla="*/ 29771 w 257"/>
                <a:gd name="T21" fmla="*/ 50985 h 237"/>
                <a:gd name="T22" fmla="*/ 36729 w 257"/>
                <a:gd name="T23" fmla="*/ 53728 h 237"/>
                <a:gd name="T24" fmla="*/ 45304 w 257"/>
                <a:gd name="T25" fmla="*/ 55895 h 237"/>
                <a:gd name="T26" fmla="*/ 54718 w 257"/>
                <a:gd name="T27" fmla="*/ 57378 h 237"/>
                <a:gd name="T28" fmla="*/ 65082 w 257"/>
                <a:gd name="T29" fmla="*/ 58162 h 237"/>
                <a:gd name="T30" fmla="*/ 76169 w 257"/>
                <a:gd name="T31" fmla="*/ 57846 h 237"/>
                <a:gd name="T32" fmla="*/ 88991 w 257"/>
                <a:gd name="T33" fmla="*/ 56878 h 237"/>
                <a:gd name="T34" fmla="*/ 77602 w 257"/>
                <a:gd name="T35" fmla="*/ 55687 h 237"/>
                <a:gd name="T36" fmla="*/ 67538 w 257"/>
                <a:gd name="T37" fmla="*/ 53935 h 237"/>
                <a:gd name="T38" fmla="*/ 58778 w 257"/>
                <a:gd name="T39" fmla="*/ 51976 h 237"/>
                <a:gd name="T40" fmla="*/ 51221 w 257"/>
                <a:gd name="T41" fmla="*/ 50015 h 237"/>
                <a:gd name="T42" fmla="*/ 44284 w 257"/>
                <a:gd name="T43" fmla="*/ 47385 h 237"/>
                <a:gd name="T44" fmla="*/ 38793 w 257"/>
                <a:gd name="T45" fmla="*/ 44600 h 237"/>
                <a:gd name="T46" fmla="*/ 33584 w 257"/>
                <a:gd name="T47" fmla="*/ 41462 h 237"/>
                <a:gd name="T48" fmla="*/ 29140 w 257"/>
                <a:gd name="T49" fmla="*/ 38065 h 237"/>
                <a:gd name="T50" fmla="*/ 24948 w 257"/>
                <a:gd name="T51" fmla="*/ 34602 h 237"/>
                <a:gd name="T52" fmla="*/ 21156 w 257"/>
                <a:gd name="T53" fmla="*/ 30688 h 237"/>
                <a:gd name="T54" fmla="*/ 18045 w 257"/>
                <a:gd name="T55" fmla="*/ 26300 h 237"/>
                <a:gd name="T56" fmla="*/ 14887 w 257"/>
                <a:gd name="T57" fmla="*/ 21556 h 237"/>
                <a:gd name="T58" fmla="*/ 11389 w 257"/>
                <a:gd name="T59" fmla="*/ 16967 h 237"/>
                <a:gd name="T60" fmla="*/ 7984 w 257"/>
                <a:gd name="T61" fmla="*/ 11562 h 237"/>
                <a:gd name="T62" fmla="*/ 4184 w 257"/>
                <a:gd name="T63" fmla="*/ 5872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39"/>
            <p:cNvSpPr>
              <a:spLocks/>
            </p:cNvSpPr>
            <p:nvPr userDrawn="1"/>
          </p:nvSpPr>
          <p:spPr bwMode="ltGray">
            <a:xfrm rot="9832527" flipV="1">
              <a:off x="1997" y="858"/>
              <a:ext cx="330" cy="278"/>
            </a:xfrm>
            <a:custGeom>
              <a:avLst/>
              <a:gdLst>
                <a:gd name="T0" fmla="*/ 27387 w 124"/>
                <a:gd name="T1" fmla="*/ 0 h 110"/>
                <a:gd name="T2" fmla="*/ 44047 w 124"/>
                <a:gd name="T3" fmla="*/ 28154 h 110"/>
                <a:gd name="T4" fmla="*/ 42581 w 124"/>
                <a:gd name="T5" fmla="*/ 27828 h 110"/>
                <a:gd name="T6" fmla="*/ 38019 w 124"/>
                <a:gd name="T7" fmla="*/ 27330 h 110"/>
                <a:gd name="T8" fmla="*/ 31645 w 124"/>
                <a:gd name="T9" fmla="*/ 26276 h 110"/>
                <a:gd name="T10" fmla="*/ 24180 w 124"/>
                <a:gd name="T11" fmla="*/ 25778 h 110"/>
                <a:gd name="T12" fmla="*/ 16000 w 124"/>
                <a:gd name="T13" fmla="*/ 25247 h 110"/>
                <a:gd name="T14" fmla="*/ 8931 w 124"/>
                <a:gd name="T15" fmla="*/ 25586 h 110"/>
                <a:gd name="T16" fmla="*/ 3202 w 124"/>
                <a:gd name="T17" fmla="*/ 26602 h 110"/>
                <a:gd name="T18" fmla="*/ 0 w 124"/>
                <a:gd name="T19" fmla="*/ 28685 h 110"/>
                <a:gd name="T20" fmla="*/ 1453 w 124"/>
                <a:gd name="T21" fmla="*/ 25586 h 110"/>
                <a:gd name="T22" fmla="*/ 2813 w 124"/>
                <a:gd name="T23" fmla="*/ 23210 h 110"/>
                <a:gd name="T24" fmla="*/ 5708 w 124"/>
                <a:gd name="T25" fmla="*/ 21340 h 110"/>
                <a:gd name="T26" fmla="*/ 8931 w 124"/>
                <a:gd name="T27" fmla="*/ 19786 h 110"/>
                <a:gd name="T28" fmla="*/ 12798 w 124"/>
                <a:gd name="T29" fmla="*/ 18773 h 110"/>
                <a:gd name="T30" fmla="*/ 16700 w 124"/>
                <a:gd name="T31" fmla="*/ 18434 h 110"/>
                <a:gd name="T32" fmla="*/ 20958 w 124"/>
                <a:gd name="T33" fmla="*/ 18434 h 110"/>
                <a:gd name="T34" fmla="*/ 25631 w 124"/>
                <a:gd name="T35" fmla="*/ 19288 h 110"/>
                <a:gd name="T36" fmla="*/ 25878 w 124"/>
                <a:gd name="T37" fmla="*/ 18434 h 110"/>
                <a:gd name="T38" fmla="*/ 24825 w 124"/>
                <a:gd name="T39" fmla="*/ 14640 h 110"/>
                <a:gd name="T40" fmla="*/ 23768 w 124"/>
                <a:gd name="T41" fmla="*/ 9912 h 110"/>
                <a:gd name="T42" fmla="*/ 23068 w 124"/>
                <a:gd name="T43" fmla="*/ 7829 h 110"/>
                <a:gd name="T44" fmla="*/ 22429 w 124"/>
                <a:gd name="T45" fmla="*/ 7829 h 110"/>
                <a:gd name="T46" fmla="*/ 21623 w 124"/>
                <a:gd name="T47" fmla="*/ 7506 h 110"/>
                <a:gd name="T48" fmla="*/ 20958 w 124"/>
                <a:gd name="T49" fmla="*/ 6816 h 110"/>
                <a:gd name="T50" fmla="*/ 20319 w 124"/>
                <a:gd name="T51" fmla="*/ 6005 h 110"/>
                <a:gd name="T52" fmla="*/ 20319 w 124"/>
                <a:gd name="T53" fmla="*/ 4938 h 110"/>
                <a:gd name="T54" fmla="*/ 20958 w 124"/>
                <a:gd name="T55" fmla="*/ 3584 h 110"/>
                <a:gd name="T56" fmla="*/ 23465 w 124"/>
                <a:gd name="T57" fmla="*/ 2082 h 110"/>
                <a:gd name="T58" fmla="*/ 2738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40"/>
            <p:cNvSpPr>
              <a:spLocks/>
            </p:cNvSpPr>
            <p:nvPr userDrawn="1"/>
          </p:nvSpPr>
          <p:spPr bwMode="ltGray">
            <a:xfrm rot="9832527" flipV="1">
              <a:off x="2224" y="808"/>
              <a:ext cx="123" cy="233"/>
            </a:xfrm>
            <a:custGeom>
              <a:avLst/>
              <a:gdLst>
                <a:gd name="T0" fmla="*/ 11353 w 46"/>
                <a:gd name="T1" fmla="*/ 0 h 94"/>
                <a:gd name="T2" fmla="*/ 7265 w 46"/>
                <a:gd name="T3" fmla="*/ 8804 h 94"/>
                <a:gd name="T4" fmla="*/ 5471 w 46"/>
                <a:gd name="T5" fmla="*/ 14421 h 94"/>
                <a:gd name="T6" fmla="*/ 3998 w 46"/>
                <a:gd name="T7" fmla="*/ 18352 h 94"/>
                <a:gd name="T8" fmla="*/ 0 w 46"/>
                <a:gd name="T9" fmla="*/ 21823 h 94"/>
                <a:gd name="T10" fmla="*/ 4396 w 46"/>
                <a:gd name="T11" fmla="*/ 20392 h 94"/>
                <a:gd name="T12" fmla="*/ 8487 w 46"/>
                <a:gd name="T13" fmla="*/ 18536 h 94"/>
                <a:gd name="T14" fmla="*/ 11755 w 46"/>
                <a:gd name="T15" fmla="*/ 16005 h 94"/>
                <a:gd name="T16" fmla="*/ 14629 w 46"/>
                <a:gd name="T17" fmla="*/ 13222 h 94"/>
                <a:gd name="T18" fmla="*/ 16402 w 46"/>
                <a:gd name="T19" fmla="*/ 10188 h 94"/>
                <a:gd name="T20" fmla="*/ 16824 w 46"/>
                <a:gd name="T21" fmla="*/ 6913 h 94"/>
                <a:gd name="T22" fmla="*/ 15295 w 46"/>
                <a:gd name="T23" fmla="*/ 3470 h 94"/>
                <a:gd name="T24" fmla="*/ 11353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039 w 149"/>
                <a:gd name="T3" fmla="*/ 7397 h 704"/>
                <a:gd name="T4" fmla="*/ 5378 w 149"/>
                <a:gd name="T5" fmla="*/ 17090 h 704"/>
                <a:gd name="T6" fmla="*/ 9435 w 149"/>
                <a:gd name="T7" fmla="*/ 29044 h 704"/>
                <a:gd name="T8" fmla="*/ 13795 w 149"/>
                <a:gd name="T9" fmla="*/ 44977 h 704"/>
                <a:gd name="T10" fmla="*/ 19563 w 149"/>
                <a:gd name="T11" fmla="*/ 64374 h 704"/>
                <a:gd name="T12" fmla="*/ 24640 w 149"/>
                <a:gd name="T13" fmla="*/ 85227 h 704"/>
                <a:gd name="T14" fmla="*/ 29615 w 149"/>
                <a:gd name="T15" fmla="*/ 109502 h 704"/>
                <a:gd name="T16" fmla="*/ 33692 w 149"/>
                <a:gd name="T17" fmla="*/ 137389 h 704"/>
                <a:gd name="T18" fmla="*/ 37652 w 149"/>
                <a:gd name="T19" fmla="*/ 166786 h 704"/>
                <a:gd name="T20" fmla="*/ 40461 w 149"/>
                <a:gd name="T21" fmla="*/ 200610 h 704"/>
                <a:gd name="T22" fmla="*/ 41727 w 149"/>
                <a:gd name="T23" fmla="*/ 238204 h 704"/>
                <a:gd name="T24" fmla="*/ 42402 w 149"/>
                <a:gd name="T25" fmla="*/ 277300 h 704"/>
                <a:gd name="T26" fmla="*/ 40461 w 149"/>
                <a:gd name="T27" fmla="*/ 321157 h 704"/>
                <a:gd name="T28" fmla="*/ 36641 w 149"/>
                <a:gd name="T29" fmla="*/ 367405 h 704"/>
                <a:gd name="T30" fmla="*/ 31029 w 149"/>
                <a:gd name="T31" fmla="*/ 415692 h 704"/>
                <a:gd name="T32" fmla="*/ 22609 w 149"/>
                <a:gd name="T33" fmla="*/ 469360 h 704"/>
                <a:gd name="T34" fmla="*/ 13156 w 149"/>
                <a:gd name="T35" fmla="*/ 529977 h 704"/>
                <a:gd name="T36" fmla="*/ 7013 w 149"/>
                <a:gd name="T37" fmla="*/ 586258 h 704"/>
                <a:gd name="T38" fmla="*/ 3339 w 149"/>
                <a:gd name="T39" fmla="*/ 638312 h 704"/>
                <a:gd name="T40" fmla="*/ 2039 w 149"/>
                <a:gd name="T41" fmla="*/ 688213 h 704"/>
                <a:gd name="T42" fmla="*/ 2039 w 149"/>
                <a:gd name="T43" fmla="*/ 735846 h 704"/>
                <a:gd name="T44" fmla="*/ 2659 w 149"/>
                <a:gd name="T45" fmla="*/ 779363 h 704"/>
                <a:gd name="T46" fmla="*/ 4078 w 149"/>
                <a:gd name="T47" fmla="*/ 818431 h 704"/>
                <a:gd name="T48" fmla="*/ 4732 w 149"/>
                <a:gd name="T49" fmla="*/ 856054 h 704"/>
                <a:gd name="T50" fmla="*/ 13795 w 149"/>
                <a:gd name="T51" fmla="*/ 836661 h 704"/>
                <a:gd name="T52" fmla="*/ 13156 w 149"/>
                <a:gd name="T53" fmla="*/ 826968 h 704"/>
                <a:gd name="T54" fmla="*/ 12146 w 149"/>
                <a:gd name="T55" fmla="*/ 798727 h 704"/>
                <a:gd name="T56" fmla="*/ 11083 w 149"/>
                <a:gd name="T57" fmla="*/ 756350 h 704"/>
                <a:gd name="T58" fmla="*/ 11764 w 149"/>
                <a:gd name="T59" fmla="*/ 699376 h 704"/>
                <a:gd name="T60" fmla="*/ 13795 w 149"/>
                <a:gd name="T61" fmla="*/ 631268 h 704"/>
                <a:gd name="T62" fmla="*/ 19563 w 149"/>
                <a:gd name="T63" fmla="*/ 553438 h 704"/>
                <a:gd name="T64" fmla="*/ 28990 w 149"/>
                <a:gd name="T65" fmla="*/ 469360 h 704"/>
                <a:gd name="T66" fmla="*/ 43417 w 149"/>
                <a:gd name="T67" fmla="*/ 380728 h 704"/>
                <a:gd name="T68" fmla="*/ 48115 w 149"/>
                <a:gd name="T69" fmla="*/ 339505 h 704"/>
                <a:gd name="T70" fmla="*/ 50188 w 149"/>
                <a:gd name="T71" fmla="*/ 285837 h 704"/>
                <a:gd name="T72" fmla="*/ 48497 w 149"/>
                <a:gd name="T73" fmla="*/ 223633 h 704"/>
                <a:gd name="T74" fmla="*/ 44182 w 149"/>
                <a:gd name="T75" fmla="*/ 163019 h 704"/>
                <a:gd name="T76" fmla="*/ 36641 w 149"/>
                <a:gd name="T77" fmla="*/ 103428 h 704"/>
                <a:gd name="T78" fmla="*/ 27307 w 149"/>
                <a:gd name="T79" fmla="*/ 53560 h 704"/>
                <a:gd name="T80" fmla="*/ 14810 w 149"/>
                <a:gd name="T81" fmla="*/ 1709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53295" name="Rectangle 47"/>
          <p:cNvSpPr>
            <a:spLocks noGrp="1" noChangeArrowheads="1"/>
          </p:cNvSpPr>
          <p:nvPr>
            <p:ph type="ctrTitle"/>
          </p:nvPr>
        </p:nvSpPr>
        <p:spPr bwMode="auto">
          <a:xfrm>
            <a:off x="2455863" y="596900"/>
            <a:ext cx="6192837" cy="3581400"/>
          </a:xfrm>
          <a:prstGeom prst="rect">
            <a:avLst/>
          </a:prstGeom>
          <a:noFill/>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993366"/>
                  </a:outerShdw>
                </a:effectLst>
              </a14:hiddenEffects>
            </a:ext>
          </a:extLst>
        </p:spPr>
        <p:txBody>
          <a:bodyPr vert="horz" wrap="square" lIns="91440" tIns="45720" rIns="91440" bIns="45720" numCol="1" anchor="b" anchorCtr="0" compatLnSpc="1">
            <a:prstTxWarp prst="textNoShape">
              <a:avLst/>
            </a:prstTxWarp>
          </a:bodyPr>
          <a:lstStyle>
            <a:lvl1pPr>
              <a:defRPr sz="5200" b="1"/>
            </a:lvl1pPr>
          </a:lstStyle>
          <a:p>
            <a:pPr lvl="0"/>
            <a:r>
              <a:rPr lang="zh-CN" altLang="en-US" noProof="0" smtClean="0"/>
              <a:t>单击此处编辑母版标题样式</a:t>
            </a:r>
          </a:p>
        </p:txBody>
      </p:sp>
      <p:sp>
        <p:nvSpPr>
          <p:cNvPr id="53296" name="Rectangle 48"/>
          <p:cNvSpPr>
            <a:spLocks noGrp="1" noChangeArrowheads="1"/>
          </p:cNvSpPr>
          <p:nvPr>
            <p:ph type="subTitle" idx="1"/>
          </p:nvPr>
        </p:nvSpPr>
        <p:spPr bwMode="auto">
          <a:xfrm>
            <a:off x="2489200" y="4279900"/>
            <a:ext cx="6146800" cy="148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b="1">
                <a:effectLst>
                  <a:outerShdw blurRad="38100" dist="38100" dir="2700000" algn="tl">
                    <a:srgbClr val="C0C0C0"/>
                  </a:outerShdw>
                </a:effectLst>
              </a:defRPr>
            </a:lvl1pPr>
          </a:lstStyle>
          <a:p>
            <a:pPr lvl="0"/>
            <a:r>
              <a:rPr lang="zh-CN" altLang="en-US" noProof="0" smtClean="0"/>
              <a:t>单击此处编辑母版副标题样式</a:t>
            </a:r>
          </a:p>
        </p:txBody>
      </p:sp>
      <p:sp>
        <p:nvSpPr>
          <p:cNvPr id="46" name="Rectangle 44"/>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defRPr>
            </a:lvl1pPr>
          </a:lstStyle>
          <a:p>
            <a:pPr>
              <a:defRPr/>
            </a:pPr>
            <a:endParaRPr lang="en-US" altLang="zh-CN"/>
          </a:p>
        </p:txBody>
      </p:sp>
      <p:sp>
        <p:nvSpPr>
          <p:cNvPr id="47" name="Rectangle 4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0">
                <a:solidFill>
                  <a:schemeClr val="tx1"/>
                </a:solidFill>
                <a:latin typeface="+mn-lt"/>
              </a:defRPr>
            </a:lvl1pPr>
          </a:lstStyle>
          <a:p>
            <a:pPr>
              <a:defRPr/>
            </a:pPr>
            <a:endParaRPr lang="en-US" altLang="zh-CN"/>
          </a:p>
        </p:txBody>
      </p:sp>
      <p:sp>
        <p:nvSpPr>
          <p:cNvPr id="48" name="Rectangle 4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defRPr>
            </a:lvl1pPr>
          </a:lstStyle>
          <a:p>
            <a:pPr>
              <a:defRPr/>
            </a:pPr>
            <a:fld id="{DB1904CE-F8FE-4858-982D-86E8E44D167F}" type="slidenum">
              <a:rPr lang="en-US" altLang="zh-CN"/>
              <a:pPr>
                <a:defRPr/>
              </a:pPr>
              <a:t>‹#›</a:t>
            </a:fld>
            <a:endParaRPr lang="en-US" altLang="zh-CN"/>
          </a:p>
        </p:txBody>
      </p:sp>
    </p:spTree>
    <p:extLst>
      <p:ext uri="{BB962C8B-B14F-4D97-AF65-F5344CB8AC3E}">
        <p14:creationId xmlns:p14="http://schemas.microsoft.com/office/powerpoint/2010/main" val="49667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D5E1C9D9-6315-416B-8E40-33013ACEB450}" type="slidenum">
              <a:rPr lang="en-US" altLang="zh-CN"/>
              <a:pPr>
                <a:defRPr/>
              </a:pPr>
              <a:t>‹#›</a:t>
            </a:fld>
            <a:endParaRPr lang="en-US" altLang="zh-CN"/>
          </a:p>
        </p:txBody>
      </p:sp>
    </p:spTree>
    <p:extLst>
      <p:ext uri="{BB962C8B-B14F-4D97-AF65-F5344CB8AC3E}">
        <p14:creationId xmlns:p14="http://schemas.microsoft.com/office/powerpoint/2010/main" val="1296857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4744BEC8-B26D-4101-B111-78680F925565}" type="slidenum">
              <a:rPr lang="en-US" altLang="zh-CN"/>
              <a:pPr>
                <a:defRPr/>
              </a:pPr>
              <a:t>‹#›</a:t>
            </a:fld>
            <a:endParaRPr lang="en-US" altLang="zh-CN"/>
          </a:p>
        </p:txBody>
      </p:sp>
    </p:spTree>
    <p:extLst>
      <p:ext uri="{BB962C8B-B14F-4D97-AF65-F5344CB8AC3E}">
        <p14:creationId xmlns:p14="http://schemas.microsoft.com/office/powerpoint/2010/main" val="3399461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83818D78-EE87-40E8-BC65-D03D72B361A1}" type="slidenum">
              <a:rPr lang="en-US" altLang="zh-CN"/>
              <a:pPr>
                <a:defRPr/>
              </a:pPr>
              <a:t>‹#›</a:t>
            </a:fld>
            <a:endParaRPr lang="en-US" altLang="zh-CN"/>
          </a:p>
        </p:txBody>
      </p:sp>
    </p:spTree>
    <p:extLst>
      <p:ext uri="{BB962C8B-B14F-4D97-AF65-F5344CB8AC3E}">
        <p14:creationId xmlns:p14="http://schemas.microsoft.com/office/powerpoint/2010/main" val="2060758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2026 w 596"/>
                  <a:gd name="T1" fmla="*/ 45486 h 666"/>
                  <a:gd name="T2" fmla="*/ 725 w 596"/>
                  <a:gd name="T3" fmla="*/ 41892 h 666"/>
                  <a:gd name="T4" fmla="*/ 0 w 596"/>
                  <a:gd name="T5" fmla="*/ 35497 h 666"/>
                  <a:gd name="T6" fmla="*/ 505 w 596"/>
                  <a:gd name="T7" fmla="*/ 27294 h 666"/>
                  <a:gd name="T8" fmla="*/ 3131 w 596"/>
                  <a:gd name="T9" fmla="*/ 18569 h 666"/>
                  <a:gd name="T10" fmla="*/ 8604 w 596"/>
                  <a:gd name="T11" fmla="*/ 10310 h 666"/>
                  <a:gd name="T12" fmla="*/ 17787 w 596"/>
                  <a:gd name="T13" fmla="*/ 3804 h 666"/>
                  <a:gd name="T14" fmla="*/ 30898 w 596"/>
                  <a:gd name="T15" fmla="*/ 223 h 666"/>
                  <a:gd name="T16" fmla="*/ 47572 w 596"/>
                  <a:gd name="T17" fmla="*/ 1108 h 666"/>
                  <a:gd name="T18" fmla="*/ 60607 w 596"/>
                  <a:gd name="T19" fmla="*/ 8382 h 666"/>
                  <a:gd name="T20" fmla="*/ 69341 w 596"/>
                  <a:gd name="T21" fmla="*/ 20299 h 666"/>
                  <a:gd name="T22" fmla="*/ 73999 w 596"/>
                  <a:gd name="T23" fmla="*/ 34877 h 666"/>
                  <a:gd name="T24" fmla="*/ 74489 w 596"/>
                  <a:gd name="T25" fmla="*/ 50274 h 666"/>
                  <a:gd name="T26" fmla="*/ 70861 w 596"/>
                  <a:gd name="T27" fmla="*/ 64537 h 666"/>
                  <a:gd name="T28" fmla="*/ 63458 w 596"/>
                  <a:gd name="T29" fmla="*/ 75559 h 666"/>
                  <a:gd name="T30" fmla="*/ 52224 w 596"/>
                  <a:gd name="T31" fmla="*/ 81465 h 666"/>
                  <a:gd name="T32" fmla="*/ 48693 w 596"/>
                  <a:gd name="T33" fmla="*/ 80944 h 666"/>
                  <a:gd name="T34" fmla="*/ 55181 w 596"/>
                  <a:gd name="T35" fmla="*/ 75838 h 666"/>
                  <a:gd name="T36" fmla="*/ 60327 w 596"/>
                  <a:gd name="T37" fmla="*/ 66858 h 666"/>
                  <a:gd name="T38" fmla="*/ 63684 w 596"/>
                  <a:gd name="T39" fmla="*/ 55763 h 666"/>
                  <a:gd name="T40" fmla="*/ 65080 w 596"/>
                  <a:gd name="T41" fmla="*/ 43656 h 666"/>
                  <a:gd name="T42" fmla="*/ 64355 w 596"/>
                  <a:gd name="T43" fmla="*/ 31696 h 666"/>
                  <a:gd name="T44" fmla="*/ 60728 w 596"/>
                  <a:gd name="T45" fmla="*/ 21383 h 666"/>
                  <a:gd name="T46" fmla="*/ 54174 w 596"/>
                  <a:gd name="T47" fmla="*/ 13766 h 666"/>
                  <a:gd name="T48" fmla="*/ 42714 w 596"/>
                  <a:gd name="T49" fmla="*/ 9189 h 666"/>
                  <a:gd name="T50" fmla="*/ 30780 w 596"/>
                  <a:gd name="T51" fmla="*/ 7492 h 666"/>
                  <a:gd name="T52" fmla="*/ 21771 w 596"/>
                  <a:gd name="T53" fmla="*/ 8700 h 666"/>
                  <a:gd name="T54" fmla="*/ 15162 w 596"/>
                  <a:gd name="T55" fmla="*/ 12404 h 666"/>
                  <a:gd name="T56" fmla="*/ 10505 w 596"/>
                  <a:gd name="T57" fmla="*/ 18290 h 666"/>
                  <a:gd name="T58" fmla="*/ 7103 w 596"/>
                  <a:gd name="T59" fmla="*/ 25285 h 666"/>
                  <a:gd name="T60" fmla="*/ 4976 w 596"/>
                  <a:gd name="T61" fmla="*/ 33390 h 666"/>
                  <a:gd name="T62" fmla="*/ 3527 w 596"/>
                  <a:gd name="T63" fmla="*/ 41674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3148 h 237"/>
                  <a:gd name="T4" fmla="*/ 395 w 257"/>
                  <a:gd name="T5" fmla="*/ 6320 h 237"/>
                  <a:gd name="T6" fmla="*/ 700 w 257"/>
                  <a:gd name="T7" fmla="*/ 9473 h 237"/>
                  <a:gd name="T8" fmla="*/ 1293 w 257"/>
                  <a:gd name="T9" fmla="*/ 12428 h 237"/>
                  <a:gd name="T10" fmla="*/ 2173 w 257"/>
                  <a:gd name="T11" fmla="*/ 15070 h 237"/>
                  <a:gd name="T12" fmla="*/ 3233 w 257"/>
                  <a:gd name="T13" fmla="*/ 17837 h 237"/>
                  <a:gd name="T14" fmla="*/ 4550 w 257"/>
                  <a:gd name="T15" fmla="*/ 20391 h 237"/>
                  <a:gd name="T16" fmla="*/ 6121 w 257"/>
                  <a:gd name="T17" fmla="*/ 22528 h 237"/>
                  <a:gd name="T18" fmla="*/ 8061 w 257"/>
                  <a:gd name="T19" fmla="*/ 24563 h 237"/>
                  <a:gd name="T20" fmla="*/ 10331 w 257"/>
                  <a:gd name="T21" fmla="*/ 26308 h 237"/>
                  <a:gd name="T22" fmla="*/ 12766 w 257"/>
                  <a:gd name="T23" fmla="*/ 27724 h 237"/>
                  <a:gd name="T24" fmla="*/ 15761 w 257"/>
                  <a:gd name="T25" fmla="*/ 28849 h 237"/>
                  <a:gd name="T26" fmla="*/ 19005 w 257"/>
                  <a:gd name="T27" fmla="*/ 29581 h 237"/>
                  <a:gd name="T28" fmla="*/ 22638 w 257"/>
                  <a:gd name="T29" fmla="*/ 29985 h 237"/>
                  <a:gd name="T30" fmla="*/ 26464 w 257"/>
                  <a:gd name="T31" fmla="*/ 29864 h 237"/>
                  <a:gd name="T32" fmla="*/ 30916 w 257"/>
                  <a:gd name="T33" fmla="*/ 29355 h 237"/>
                  <a:gd name="T34" fmla="*/ 26948 w 257"/>
                  <a:gd name="T35" fmla="*/ 28723 h 237"/>
                  <a:gd name="T36" fmla="*/ 23438 w 257"/>
                  <a:gd name="T37" fmla="*/ 27845 h 237"/>
                  <a:gd name="T38" fmla="*/ 20467 w 257"/>
                  <a:gd name="T39" fmla="*/ 26812 h 237"/>
                  <a:gd name="T40" fmla="*/ 17810 w 257"/>
                  <a:gd name="T41" fmla="*/ 25802 h 237"/>
                  <a:gd name="T42" fmla="*/ 15377 w 257"/>
                  <a:gd name="T43" fmla="*/ 24397 h 237"/>
                  <a:gd name="T44" fmla="*/ 13482 w 257"/>
                  <a:gd name="T45" fmla="*/ 23037 h 237"/>
                  <a:gd name="T46" fmla="*/ 11689 w 257"/>
                  <a:gd name="T47" fmla="*/ 21390 h 237"/>
                  <a:gd name="T48" fmla="*/ 10109 w 257"/>
                  <a:gd name="T49" fmla="*/ 19582 h 237"/>
                  <a:gd name="T50" fmla="*/ 8654 w 257"/>
                  <a:gd name="T51" fmla="*/ 17837 h 237"/>
                  <a:gd name="T52" fmla="*/ 7361 w 257"/>
                  <a:gd name="T53" fmla="*/ 15802 h 237"/>
                  <a:gd name="T54" fmla="*/ 6283 w 257"/>
                  <a:gd name="T55" fmla="*/ 13553 h 237"/>
                  <a:gd name="T56" fmla="*/ 5188 w 257"/>
                  <a:gd name="T57" fmla="*/ 11113 h 237"/>
                  <a:gd name="T58" fmla="*/ 3948 w 257"/>
                  <a:gd name="T59" fmla="*/ 8740 h 237"/>
                  <a:gd name="T60" fmla="*/ 2755 w 257"/>
                  <a:gd name="T61" fmla="*/ 5928 h 237"/>
                  <a:gd name="T62" fmla="*/ 1455 w 257"/>
                  <a:gd name="T63" fmla="*/ 30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Freeform 6"/>
              <p:cNvSpPr>
                <a:spLocks/>
              </p:cNvSpPr>
              <p:nvPr userDrawn="1"/>
            </p:nvSpPr>
            <p:spPr bwMode="ltGray">
              <a:xfrm rot="12185230" flipV="1">
                <a:off x="3639" y="2167"/>
                <a:ext cx="277" cy="249"/>
              </a:xfrm>
              <a:custGeom>
                <a:avLst/>
                <a:gdLst>
                  <a:gd name="T0" fmla="*/ 9565 w 124"/>
                  <a:gd name="T1" fmla="*/ 0 h 110"/>
                  <a:gd name="T2" fmla="*/ 15414 w 124"/>
                  <a:gd name="T3" fmla="*/ 14501 h 110"/>
                  <a:gd name="T4" fmla="*/ 14916 w 124"/>
                  <a:gd name="T5" fmla="*/ 14383 h 110"/>
                  <a:gd name="T6" fmla="*/ 13298 w 124"/>
                  <a:gd name="T7" fmla="*/ 14152 h 110"/>
                  <a:gd name="T8" fmla="*/ 11078 w 124"/>
                  <a:gd name="T9" fmla="*/ 13604 h 110"/>
                  <a:gd name="T10" fmla="*/ 8473 w 124"/>
                  <a:gd name="T11" fmla="*/ 13317 h 110"/>
                  <a:gd name="T12" fmla="*/ 5629 w 124"/>
                  <a:gd name="T13" fmla="*/ 13073 h 110"/>
                  <a:gd name="T14" fmla="*/ 3110 w 124"/>
                  <a:gd name="T15" fmla="*/ 13211 h 110"/>
                  <a:gd name="T16" fmla="*/ 1128 w 124"/>
                  <a:gd name="T17" fmla="*/ 13733 h 110"/>
                  <a:gd name="T18" fmla="*/ 0 w 124"/>
                  <a:gd name="T19" fmla="*/ 14813 h 110"/>
                  <a:gd name="T20" fmla="*/ 505 w 124"/>
                  <a:gd name="T21" fmla="*/ 13211 h 110"/>
                  <a:gd name="T22" fmla="*/ 994 w 124"/>
                  <a:gd name="T23" fmla="*/ 11950 h 110"/>
                  <a:gd name="T24" fmla="*/ 1997 w 124"/>
                  <a:gd name="T25" fmla="*/ 11053 h 110"/>
                  <a:gd name="T26" fmla="*/ 3110 w 124"/>
                  <a:gd name="T27" fmla="*/ 10218 h 110"/>
                  <a:gd name="T28" fmla="*/ 4461 w 124"/>
                  <a:gd name="T29" fmla="*/ 9684 h 110"/>
                  <a:gd name="T30" fmla="*/ 5853 w 124"/>
                  <a:gd name="T31" fmla="*/ 9557 h 110"/>
                  <a:gd name="T32" fmla="*/ 7345 w 124"/>
                  <a:gd name="T33" fmla="*/ 9557 h 110"/>
                  <a:gd name="T34" fmla="*/ 8962 w 124"/>
                  <a:gd name="T35" fmla="*/ 9976 h 110"/>
                  <a:gd name="T36" fmla="*/ 9063 w 124"/>
                  <a:gd name="T37" fmla="*/ 9557 h 110"/>
                  <a:gd name="T38" fmla="*/ 8663 w 124"/>
                  <a:gd name="T39" fmla="*/ 7538 h 110"/>
                  <a:gd name="T40" fmla="*/ 8339 w 124"/>
                  <a:gd name="T41" fmla="*/ 5114 h 110"/>
                  <a:gd name="T42" fmla="*/ 8069 w 124"/>
                  <a:gd name="T43" fmla="*/ 4047 h 110"/>
                  <a:gd name="T44" fmla="*/ 7850 w 124"/>
                  <a:gd name="T45" fmla="*/ 4047 h 110"/>
                  <a:gd name="T46" fmla="*/ 7571 w 124"/>
                  <a:gd name="T47" fmla="*/ 3909 h 110"/>
                  <a:gd name="T48" fmla="*/ 7345 w 124"/>
                  <a:gd name="T49" fmla="*/ 3515 h 110"/>
                  <a:gd name="T50" fmla="*/ 7066 w 124"/>
                  <a:gd name="T51" fmla="*/ 3094 h 110"/>
                  <a:gd name="T52" fmla="*/ 7066 w 124"/>
                  <a:gd name="T53" fmla="*/ 2551 h 110"/>
                  <a:gd name="T54" fmla="*/ 7345 w 124"/>
                  <a:gd name="T55" fmla="*/ 1890 h 110"/>
                  <a:gd name="T56" fmla="*/ 8169 w 124"/>
                  <a:gd name="T57" fmla="*/ 1082 h 110"/>
                  <a:gd name="T58" fmla="*/ 9565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Freeform 7"/>
              <p:cNvSpPr>
                <a:spLocks/>
              </p:cNvSpPr>
              <p:nvPr userDrawn="1"/>
            </p:nvSpPr>
            <p:spPr bwMode="ltGray">
              <a:xfrm rot="12185230" flipV="1">
                <a:off x="3979" y="977"/>
                <a:ext cx="245" cy="347"/>
              </a:xfrm>
              <a:custGeom>
                <a:avLst/>
                <a:gdLst>
                  <a:gd name="T0" fmla="*/ 0 w 109"/>
                  <a:gd name="T1" fmla="*/ 0 h 156"/>
                  <a:gd name="T2" fmla="*/ 636 w 109"/>
                  <a:gd name="T3" fmla="*/ 98 h 156"/>
                  <a:gd name="T4" fmla="*/ 2293 w 109"/>
                  <a:gd name="T5" fmla="*/ 583 h 156"/>
                  <a:gd name="T6" fmla="*/ 4770 w 109"/>
                  <a:gd name="T7" fmla="*/ 1464 h 156"/>
                  <a:gd name="T8" fmla="*/ 7447 w 109"/>
                  <a:gd name="T9" fmla="*/ 2885 h 156"/>
                  <a:gd name="T10" fmla="*/ 10029 w 109"/>
                  <a:gd name="T11" fmla="*/ 5338 h 156"/>
                  <a:gd name="T12" fmla="*/ 12398 w 109"/>
                  <a:gd name="T13" fmla="*/ 8595 h 156"/>
                  <a:gd name="T14" fmla="*/ 13832 w 109"/>
                  <a:gd name="T15" fmla="*/ 13077 h 156"/>
                  <a:gd name="T16" fmla="*/ 14059 w 109"/>
                  <a:gd name="T17" fmla="*/ 18896 h 156"/>
                  <a:gd name="T18" fmla="*/ 13524 w 109"/>
                  <a:gd name="T19" fmla="*/ 18896 h 156"/>
                  <a:gd name="T20" fmla="*/ 12787 w 109"/>
                  <a:gd name="T21" fmla="*/ 18896 h 156"/>
                  <a:gd name="T22" fmla="*/ 11994 w 109"/>
                  <a:gd name="T23" fmla="*/ 18896 h 156"/>
                  <a:gd name="T24" fmla="*/ 11252 w 109"/>
                  <a:gd name="T25" fmla="*/ 18678 h 156"/>
                  <a:gd name="T26" fmla="*/ 10438 w 109"/>
                  <a:gd name="T27" fmla="*/ 18509 h 156"/>
                  <a:gd name="T28" fmla="*/ 9519 w 109"/>
                  <a:gd name="T29" fmla="*/ 18193 h 156"/>
                  <a:gd name="T30" fmla="*/ 8492 w 109"/>
                  <a:gd name="T31" fmla="*/ 17575 h 156"/>
                  <a:gd name="T32" fmla="*/ 7447 w 109"/>
                  <a:gd name="T33" fmla="*/ 16818 h 156"/>
                  <a:gd name="T34" fmla="*/ 6815 w 109"/>
                  <a:gd name="T35" fmla="*/ 15255 h 156"/>
                  <a:gd name="T36" fmla="*/ 6815 w 109"/>
                  <a:gd name="T37" fmla="*/ 13437 h 156"/>
                  <a:gd name="T38" fmla="*/ 7224 w 109"/>
                  <a:gd name="T39" fmla="*/ 11658 h 156"/>
                  <a:gd name="T40" fmla="*/ 7629 w 109"/>
                  <a:gd name="T41" fmla="*/ 9698 h 156"/>
                  <a:gd name="T42" fmla="*/ 7224 w 109"/>
                  <a:gd name="T43" fmla="*/ 7516 h 156"/>
                  <a:gd name="T44" fmla="*/ 6199 w 109"/>
                  <a:gd name="T45" fmla="*/ 5241 h 156"/>
                  <a:gd name="T46" fmla="*/ 4005 w 109"/>
                  <a:gd name="T47" fmla="*/ 2760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3" name="Freeform 8"/>
              <p:cNvSpPr>
                <a:spLocks/>
              </p:cNvSpPr>
              <p:nvPr userDrawn="1"/>
            </p:nvSpPr>
            <p:spPr bwMode="ltGray">
              <a:xfrm rot="12185230" flipV="1">
                <a:off x="3845" y="2207"/>
                <a:ext cx="103" cy="209"/>
              </a:xfrm>
              <a:custGeom>
                <a:avLst/>
                <a:gdLst>
                  <a:gd name="T0" fmla="*/ 3896 w 46"/>
                  <a:gd name="T1" fmla="*/ 0 h 94"/>
                  <a:gd name="T2" fmla="*/ 2537 w 46"/>
                  <a:gd name="T3" fmla="*/ 4574 h 94"/>
                  <a:gd name="T4" fmla="*/ 1910 w 46"/>
                  <a:gd name="T5" fmla="*/ 7508 h 94"/>
                  <a:gd name="T6" fmla="*/ 1404 w 46"/>
                  <a:gd name="T7" fmla="*/ 9552 h 94"/>
                  <a:gd name="T8" fmla="*/ 0 w 46"/>
                  <a:gd name="T9" fmla="*/ 11366 h 94"/>
                  <a:gd name="T10" fmla="*/ 1505 w 46"/>
                  <a:gd name="T11" fmla="*/ 10648 h 94"/>
                  <a:gd name="T12" fmla="*/ 2918 w 46"/>
                  <a:gd name="T13" fmla="*/ 9674 h 94"/>
                  <a:gd name="T14" fmla="*/ 4051 w 46"/>
                  <a:gd name="T15" fmla="*/ 8311 h 94"/>
                  <a:gd name="T16" fmla="*/ 5074 w 46"/>
                  <a:gd name="T17" fmla="*/ 6890 h 94"/>
                  <a:gd name="T18" fmla="*/ 5681 w 46"/>
                  <a:gd name="T19" fmla="*/ 5330 h 94"/>
                  <a:gd name="T20" fmla="*/ 5806 w 46"/>
                  <a:gd name="T21" fmla="*/ 3637 h 94"/>
                  <a:gd name="T22" fmla="*/ 5275 w 46"/>
                  <a:gd name="T23" fmla="*/ 1779 h 94"/>
                  <a:gd name="T24" fmla="*/ 389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Freeform 9"/>
              <p:cNvSpPr>
                <a:spLocks/>
              </p:cNvSpPr>
              <p:nvPr userDrawn="1"/>
            </p:nvSpPr>
            <p:spPr bwMode="ltGray">
              <a:xfrm rot="12185230" flipV="1">
                <a:off x="3895" y="1325"/>
                <a:ext cx="120" cy="90"/>
              </a:xfrm>
              <a:custGeom>
                <a:avLst/>
                <a:gdLst>
                  <a:gd name="T0" fmla="*/ 0 w 54"/>
                  <a:gd name="T1" fmla="*/ 0 h 40"/>
                  <a:gd name="T2" fmla="*/ 98 w 54"/>
                  <a:gd name="T3" fmla="*/ 126 h 40"/>
                  <a:gd name="T4" fmla="*/ 702 w 54"/>
                  <a:gd name="T5" fmla="*/ 410 h 40"/>
                  <a:gd name="T6" fmla="*/ 1560 w 54"/>
                  <a:gd name="T7" fmla="*/ 1049 h 40"/>
                  <a:gd name="T8" fmla="*/ 2533 w 54"/>
                  <a:gd name="T9" fmla="*/ 1559 h 40"/>
                  <a:gd name="T10" fmla="*/ 3467 w 54"/>
                  <a:gd name="T11" fmla="*/ 1969 h 40"/>
                  <a:gd name="T12" fmla="*/ 4562 w 54"/>
                  <a:gd name="T13" fmla="*/ 2212 h 40"/>
                  <a:gd name="T14" fmla="*/ 5531 w 54"/>
                  <a:gd name="T15" fmla="*/ 2360 h 40"/>
                  <a:gd name="T16" fmla="*/ 6509 w 54"/>
                  <a:gd name="T17" fmla="*/ 2077 h 40"/>
                  <a:gd name="T18" fmla="*/ 6384 w 54"/>
                  <a:gd name="T19" fmla="*/ 3236 h 40"/>
                  <a:gd name="T20" fmla="*/ 6024 w 54"/>
                  <a:gd name="T21" fmla="*/ 4284 h 40"/>
                  <a:gd name="T22" fmla="*/ 5313 w 54"/>
                  <a:gd name="T23" fmla="*/ 4977 h 40"/>
                  <a:gd name="T24" fmla="*/ 4436 w 54"/>
                  <a:gd name="T25" fmla="*/ 5204 h 40"/>
                  <a:gd name="T26" fmla="*/ 3369 w 54"/>
                  <a:gd name="T27" fmla="*/ 5083 h 40"/>
                  <a:gd name="T28" fmla="*/ 2271 w 54"/>
                  <a:gd name="T29" fmla="*/ 4156 h 40"/>
                  <a:gd name="T30" fmla="*/ 1196 w 54"/>
                  <a:gd name="T31" fmla="*/ 258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695 w 149"/>
                  <a:gd name="T3" fmla="*/ 3875 h 704"/>
                  <a:gd name="T4" fmla="*/ 1878 w 149"/>
                  <a:gd name="T5" fmla="*/ 8786 h 704"/>
                  <a:gd name="T6" fmla="*/ 3291 w 149"/>
                  <a:gd name="T7" fmla="*/ 15013 h 704"/>
                  <a:gd name="T8" fmla="*/ 4857 w 149"/>
                  <a:gd name="T9" fmla="*/ 23114 h 704"/>
                  <a:gd name="T10" fmla="*/ 6813 w 149"/>
                  <a:gd name="T11" fmla="*/ 33146 h 704"/>
                  <a:gd name="T12" fmla="*/ 8638 w 149"/>
                  <a:gd name="T13" fmla="*/ 43909 h 704"/>
                  <a:gd name="T14" fmla="*/ 10398 w 149"/>
                  <a:gd name="T15" fmla="*/ 56269 h 704"/>
                  <a:gd name="T16" fmla="*/ 11767 w 149"/>
                  <a:gd name="T17" fmla="*/ 70606 h 704"/>
                  <a:gd name="T18" fmla="*/ 13209 w 149"/>
                  <a:gd name="T19" fmla="*/ 85840 h 704"/>
                  <a:gd name="T20" fmla="*/ 14166 w 149"/>
                  <a:gd name="T21" fmla="*/ 103400 h 704"/>
                  <a:gd name="T22" fmla="*/ 14657 w 149"/>
                  <a:gd name="T23" fmla="*/ 122639 h 704"/>
                  <a:gd name="T24" fmla="*/ 14872 w 149"/>
                  <a:gd name="T25" fmla="*/ 142750 h 704"/>
                  <a:gd name="T26" fmla="*/ 14166 w 149"/>
                  <a:gd name="T27" fmla="*/ 165220 h 704"/>
                  <a:gd name="T28" fmla="*/ 12852 w 149"/>
                  <a:gd name="T29" fmla="*/ 189010 h 704"/>
                  <a:gd name="T30" fmla="*/ 10874 w 149"/>
                  <a:gd name="T31" fmla="*/ 214028 h 704"/>
                  <a:gd name="T32" fmla="*/ 7887 w 149"/>
                  <a:gd name="T33" fmla="*/ 241599 h 704"/>
                  <a:gd name="T34" fmla="*/ 4571 w 149"/>
                  <a:gd name="T35" fmla="*/ 272847 h 704"/>
                  <a:gd name="T36" fmla="*/ 2496 w 149"/>
                  <a:gd name="T37" fmla="*/ 301766 h 704"/>
                  <a:gd name="T38" fmla="*/ 1183 w 149"/>
                  <a:gd name="T39" fmla="*/ 328463 h 704"/>
                  <a:gd name="T40" fmla="*/ 695 w 149"/>
                  <a:gd name="T41" fmla="*/ 354151 h 704"/>
                  <a:gd name="T42" fmla="*/ 695 w 149"/>
                  <a:gd name="T43" fmla="*/ 378572 h 704"/>
                  <a:gd name="T44" fmla="*/ 966 w 149"/>
                  <a:gd name="T45" fmla="*/ 401265 h 704"/>
                  <a:gd name="T46" fmla="*/ 1446 w 149"/>
                  <a:gd name="T47" fmla="*/ 421180 h 704"/>
                  <a:gd name="T48" fmla="*/ 1663 w 149"/>
                  <a:gd name="T49" fmla="*/ 440641 h 704"/>
                  <a:gd name="T50" fmla="*/ 4857 w 149"/>
                  <a:gd name="T51" fmla="*/ 430606 h 704"/>
                  <a:gd name="T52" fmla="*/ 4571 w 149"/>
                  <a:gd name="T53" fmla="*/ 425628 h 704"/>
                  <a:gd name="T54" fmla="*/ 4257 w 149"/>
                  <a:gd name="T55" fmla="*/ 411291 h 704"/>
                  <a:gd name="T56" fmla="*/ 3900 w 149"/>
                  <a:gd name="T57" fmla="*/ 389256 h 704"/>
                  <a:gd name="T58" fmla="*/ 4159 w 149"/>
                  <a:gd name="T59" fmla="*/ 359933 h 704"/>
                  <a:gd name="T60" fmla="*/ 4857 w 149"/>
                  <a:gd name="T61" fmla="*/ 324880 h 704"/>
                  <a:gd name="T62" fmla="*/ 6813 w 149"/>
                  <a:gd name="T63" fmla="*/ 284856 h 704"/>
                  <a:gd name="T64" fmla="*/ 10124 w 149"/>
                  <a:gd name="T65" fmla="*/ 241599 h 704"/>
                  <a:gd name="T66" fmla="*/ 15231 w 149"/>
                  <a:gd name="T67" fmla="*/ 195819 h 704"/>
                  <a:gd name="T68" fmla="*/ 16894 w 149"/>
                  <a:gd name="T69" fmla="*/ 174646 h 704"/>
                  <a:gd name="T70" fmla="*/ 17590 w 149"/>
                  <a:gd name="T71" fmla="*/ 147008 h 704"/>
                  <a:gd name="T72" fmla="*/ 17012 w 149"/>
                  <a:gd name="T73" fmla="*/ 115111 h 704"/>
                  <a:gd name="T74" fmla="*/ 15446 w 149"/>
                  <a:gd name="T75" fmla="*/ 83863 h 704"/>
                  <a:gd name="T76" fmla="*/ 12852 w 149"/>
                  <a:gd name="T77" fmla="*/ 53265 h 704"/>
                  <a:gd name="T78" fmla="*/ 9526 w 149"/>
                  <a:gd name="T79" fmla="*/ 27595 h 704"/>
                  <a:gd name="T80" fmla="*/ 5169 w 149"/>
                  <a:gd name="T81" fmla="*/ 878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 name="Freeform 11"/>
            <p:cNvSpPr>
              <a:spLocks/>
            </p:cNvSpPr>
            <p:nvPr userDrawn="1"/>
          </p:nvSpPr>
          <p:spPr bwMode="ltGray">
            <a:xfrm rot="373331" flipH="1">
              <a:off x="22" y="1957"/>
              <a:ext cx="323" cy="649"/>
            </a:xfrm>
            <a:custGeom>
              <a:avLst/>
              <a:gdLst>
                <a:gd name="T0" fmla="*/ 24248 w 128"/>
                <a:gd name="T1" fmla="*/ 0 h 217"/>
                <a:gd name="T2" fmla="*/ 27127 w 128"/>
                <a:gd name="T3" fmla="*/ 6475 h 217"/>
                <a:gd name="T4" fmla="*/ 29681 w 128"/>
                <a:gd name="T5" fmla="*/ 19365 h 217"/>
                <a:gd name="T6" fmla="*/ 31704 w 128"/>
                <a:gd name="T7" fmla="*/ 35931 h 217"/>
                <a:gd name="T8" fmla="*/ 33055 w 128"/>
                <a:gd name="T9" fmla="*/ 55781 h 217"/>
                <a:gd name="T10" fmla="*/ 32762 w 128"/>
                <a:gd name="T11" fmla="*/ 79456 h 217"/>
                <a:gd name="T12" fmla="*/ 29966 w 128"/>
                <a:gd name="T13" fmla="*/ 103849 h 217"/>
                <a:gd name="T14" fmla="*/ 24248 w 128"/>
                <a:gd name="T15" fmla="*/ 129450 h 217"/>
                <a:gd name="T16" fmla="*/ 15441 w 128"/>
                <a:gd name="T17" fmla="*/ 155290 h 217"/>
                <a:gd name="T18" fmla="*/ 12698 w 128"/>
                <a:gd name="T19" fmla="*/ 152401 h 217"/>
                <a:gd name="T20" fmla="*/ 9819 w 128"/>
                <a:gd name="T21" fmla="*/ 150263 h 217"/>
                <a:gd name="T22" fmla="*/ 6763 w 128"/>
                <a:gd name="T23" fmla="*/ 146650 h 217"/>
                <a:gd name="T24" fmla="*/ 4096 w 128"/>
                <a:gd name="T25" fmla="*/ 143761 h 217"/>
                <a:gd name="T26" fmla="*/ 2024 w 128"/>
                <a:gd name="T27" fmla="*/ 140262 h 217"/>
                <a:gd name="T28" fmla="*/ 527 w 128"/>
                <a:gd name="T29" fmla="*/ 135925 h 217"/>
                <a:gd name="T30" fmla="*/ 0 w 128"/>
                <a:gd name="T31" fmla="*/ 130898 h 217"/>
                <a:gd name="T32" fmla="*/ 318 w 128"/>
                <a:gd name="T33" fmla="*/ 127285 h 217"/>
                <a:gd name="T34" fmla="*/ 3356 w 128"/>
                <a:gd name="T35" fmla="*/ 122257 h 217"/>
                <a:gd name="T36" fmla="*/ 7457 w 128"/>
                <a:gd name="T37" fmla="*/ 115378 h 217"/>
                <a:gd name="T38" fmla="*/ 11875 w 128"/>
                <a:gd name="T39" fmla="*/ 107462 h 217"/>
                <a:gd name="T40" fmla="*/ 16264 w 128"/>
                <a:gd name="T41" fmla="*/ 95932 h 217"/>
                <a:gd name="T42" fmla="*/ 20357 w 128"/>
                <a:gd name="T43" fmla="*/ 80171 h 217"/>
                <a:gd name="T44" fmla="*/ 23523 w 128"/>
                <a:gd name="T45" fmla="*/ 59367 h 217"/>
                <a:gd name="T46" fmla="*/ 25050 w 128"/>
                <a:gd name="T47" fmla="*/ 33042 h 217"/>
                <a:gd name="T48" fmla="*/ 2424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 name="Freeform 14"/>
            <p:cNvSpPr>
              <a:spLocks/>
            </p:cNvSpPr>
            <p:nvPr userDrawn="1"/>
          </p:nvSpPr>
          <p:spPr bwMode="ltGray">
            <a:xfrm rot="373331" flipH="1">
              <a:off x="898" y="2855"/>
              <a:ext cx="354" cy="464"/>
            </a:xfrm>
            <a:custGeom>
              <a:avLst/>
              <a:gdLst>
                <a:gd name="T0" fmla="*/ 57581 w 117"/>
                <a:gd name="T1" fmla="*/ 0 h 132"/>
                <a:gd name="T2" fmla="*/ 0 w 117"/>
                <a:gd name="T3" fmla="*/ 47163 h 132"/>
                <a:gd name="T4" fmla="*/ 2269 w 117"/>
                <a:gd name="T5" fmla="*/ 48868 h 132"/>
                <a:gd name="T6" fmla="*/ 10638 w 117"/>
                <a:gd name="T7" fmla="*/ 54812 h 132"/>
                <a:gd name="T8" fmla="*/ 22299 w 117"/>
                <a:gd name="T9" fmla="*/ 68110 h 132"/>
                <a:gd name="T10" fmla="*/ 35291 w 117"/>
                <a:gd name="T11" fmla="*/ 88557 h 132"/>
                <a:gd name="T12" fmla="*/ 50716 w 117"/>
                <a:gd name="T13" fmla="*/ 116963 h 132"/>
                <a:gd name="T14" fmla="*/ 64458 w 117"/>
                <a:gd name="T15" fmla="*/ 150846 h 132"/>
                <a:gd name="T16" fmla="*/ 78361 w 117"/>
                <a:gd name="T17" fmla="*/ 194191 h 132"/>
                <a:gd name="T18" fmla="*/ 88990 w 117"/>
                <a:gd name="T19" fmla="*/ 249003 h 132"/>
                <a:gd name="T20" fmla="*/ 89741 w 117"/>
                <a:gd name="T21" fmla="*/ 226418 h 132"/>
                <a:gd name="T22" fmla="*/ 88249 w 117"/>
                <a:gd name="T23" fmla="*/ 201840 h 132"/>
                <a:gd name="T24" fmla="*/ 82875 w 117"/>
                <a:gd name="T25" fmla="*/ 169613 h 132"/>
                <a:gd name="T26" fmla="*/ 76083 w 117"/>
                <a:gd name="T27" fmla="*/ 139552 h 132"/>
                <a:gd name="T28" fmla="*/ 68219 w 117"/>
                <a:gd name="T29" fmla="*/ 109451 h 132"/>
                <a:gd name="T30" fmla="*/ 59826 w 117"/>
                <a:gd name="T31" fmla="*/ 84740 h 132"/>
                <a:gd name="T32" fmla="*/ 51466 w 117"/>
                <a:gd name="T33" fmla="*/ 68110 h 132"/>
                <a:gd name="T34" fmla="*/ 44344 w 117"/>
                <a:gd name="T35" fmla="*/ 60151 h 132"/>
                <a:gd name="T36" fmla="*/ 52958 w 117"/>
                <a:gd name="T37" fmla="*/ 54812 h 132"/>
                <a:gd name="T38" fmla="*/ 60604 w 117"/>
                <a:gd name="T39" fmla="*/ 52513 h 132"/>
                <a:gd name="T40" fmla="*/ 68219 w 117"/>
                <a:gd name="T41" fmla="*/ 48868 h 132"/>
                <a:gd name="T42" fmla="*/ 75341 w 117"/>
                <a:gd name="T43" fmla="*/ 47163 h 132"/>
                <a:gd name="T44" fmla="*/ 80633 w 117"/>
                <a:gd name="T45" fmla="*/ 45040 h 132"/>
                <a:gd name="T46" fmla="*/ 83644 w 117"/>
                <a:gd name="T47" fmla="*/ 41394 h 132"/>
                <a:gd name="T48" fmla="*/ 86748 w 117"/>
                <a:gd name="T49" fmla="*/ 39700 h 132"/>
                <a:gd name="T50" fmla="*/ 87499 w 117"/>
                <a:gd name="T51" fmla="*/ 39700 h 132"/>
                <a:gd name="T52" fmla="*/ 5758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Freeform 15"/>
            <p:cNvSpPr>
              <a:spLocks/>
            </p:cNvSpPr>
            <p:nvPr userDrawn="1"/>
          </p:nvSpPr>
          <p:spPr bwMode="ltGray">
            <a:xfrm rot="373331" flipH="1">
              <a:off x="799" y="2979"/>
              <a:ext cx="87" cy="274"/>
            </a:xfrm>
            <a:custGeom>
              <a:avLst/>
              <a:gdLst>
                <a:gd name="T0" fmla="*/ 21141 w 29"/>
                <a:gd name="T1" fmla="*/ 0 h 77"/>
                <a:gd name="T2" fmla="*/ 16767 w 29"/>
                <a:gd name="T3" fmla="*/ 0 h 77"/>
                <a:gd name="T4" fmla="*/ 11664 w 29"/>
                <a:gd name="T5" fmla="*/ 8014 h 77"/>
                <a:gd name="T6" fmla="*/ 6561 w 29"/>
                <a:gd name="T7" fmla="*/ 18298 h 77"/>
                <a:gd name="T8" fmla="*/ 2916 w 29"/>
                <a:gd name="T9" fmla="*/ 38798 h 77"/>
                <a:gd name="T10" fmla="*/ 729 w 29"/>
                <a:gd name="T11" fmla="*/ 61095 h 77"/>
                <a:gd name="T12" fmla="*/ 0 w 29"/>
                <a:gd name="T13" fmla="*/ 89626 h 77"/>
                <a:gd name="T14" fmla="*/ 2187 w 29"/>
                <a:gd name="T15" fmla="*/ 122193 h 77"/>
                <a:gd name="T16" fmla="*/ 8019 w 29"/>
                <a:gd name="T17" fmla="*/ 156305 h 77"/>
                <a:gd name="T18" fmla="*/ 10935 w 29"/>
                <a:gd name="T19" fmla="*/ 107910 h 77"/>
                <a:gd name="T20" fmla="*/ 13851 w 29"/>
                <a:gd name="T21" fmla="*/ 75343 h 77"/>
                <a:gd name="T22" fmla="*/ 16767 w 29"/>
                <a:gd name="T23" fmla="*/ 44559 h 77"/>
                <a:gd name="T24" fmla="*/ 2114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 name="Freeform 19"/>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 name="Freeform 20"/>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 name="Freeform 23"/>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Freeform 24"/>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Freeform 27"/>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 name="Freeform 28"/>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 name="Freeform 31"/>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Freeform 32"/>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1 w 83"/>
                  <a:gd name="T1" fmla="*/ 1 h 117"/>
                  <a:gd name="T2" fmla="*/ 0 w 83"/>
                  <a:gd name="T3" fmla="*/ 0 h 117"/>
                  <a:gd name="T4" fmla="*/ 0 w 83"/>
                  <a:gd name="T5" fmla="*/ 2 h 117"/>
                  <a:gd name="T6" fmla="*/ 1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 name="Freeform 35"/>
              <p:cNvSpPr>
                <a:spLocks/>
              </p:cNvSpPr>
              <p:nvPr userDrawn="1"/>
            </p:nvSpPr>
            <p:spPr bwMode="ltGray">
              <a:xfrm>
                <a:off x="1786" y="894"/>
                <a:ext cx="70" cy="49"/>
              </a:xfrm>
              <a:custGeom>
                <a:avLst/>
                <a:gdLst>
                  <a:gd name="T0" fmla="*/ 0 w 140"/>
                  <a:gd name="T1" fmla="*/ 2 h 98"/>
                  <a:gd name="T2" fmla="*/ 2 w 140"/>
                  <a:gd name="T3" fmla="*/ 0 h 98"/>
                  <a:gd name="T4" fmla="*/ 3 w 140"/>
                  <a:gd name="T5" fmla="*/ 1 h 98"/>
                  <a:gd name="T6" fmla="*/ 0 w 140"/>
                  <a:gd name="T7" fmla="*/ 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 name="Freeform 36"/>
              <p:cNvSpPr>
                <a:spLocks/>
              </p:cNvSpPr>
              <p:nvPr userDrawn="1"/>
            </p:nvSpPr>
            <p:spPr bwMode="ltGray">
              <a:xfrm>
                <a:off x="1772" y="998"/>
                <a:ext cx="73" cy="25"/>
              </a:xfrm>
              <a:custGeom>
                <a:avLst/>
                <a:gdLst>
                  <a:gd name="T0" fmla="*/ 0 w 145"/>
                  <a:gd name="T1" fmla="*/ 1 h 49"/>
                  <a:gd name="T2" fmla="*/ 3 w 145"/>
                  <a:gd name="T3" fmla="*/ 0 h 49"/>
                  <a:gd name="T4" fmla="*/ 3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6185 h 237"/>
                <a:gd name="T4" fmla="*/ 1039 w 257"/>
                <a:gd name="T5" fmla="*/ 12265 h 237"/>
                <a:gd name="T6" fmla="*/ 2064 w 257"/>
                <a:gd name="T7" fmla="*/ 18418 h 237"/>
                <a:gd name="T8" fmla="*/ 3800 w 257"/>
                <a:gd name="T9" fmla="*/ 24028 h 237"/>
                <a:gd name="T10" fmla="*/ 6269 w 257"/>
                <a:gd name="T11" fmla="*/ 29242 h 237"/>
                <a:gd name="T12" fmla="*/ 9415 w 257"/>
                <a:gd name="T13" fmla="*/ 34602 h 237"/>
                <a:gd name="T14" fmla="*/ 13207 w 257"/>
                <a:gd name="T15" fmla="*/ 39503 h 237"/>
                <a:gd name="T16" fmla="*/ 17658 w 257"/>
                <a:gd name="T17" fmla="*/ 43624 h 237"/>
                <a:gd name="T18" fmla="*/ 23276 w 257"/>
                <a:gd name="T19" fmla="*/ 47588 h 237"/>
                <a:gd name="T20" fmla="*/ 29771 w 257"/>
                <a:gd name="T21" fmla="*/ 50985 h 237"/>
                <a:gd name="T22" fmla="*/ 36729 w 257"/>
                <a:gd name="T23" fmla="*/ 53728 h 237"/>
                <a:gd name="T24" fmla="*/ 45304 w 257"/>
                <a:gd name="T25" fmla="*/ 55895 h 237"/>
                <a:gd name="T26" fmla="*/ 54718 w 257"/>
                <a:gd name="T27" fmla="*/ 57378 h 237"/>
                <a:gd name="T28" fmla="*/ 65082 w 257"/>
                <a:gd name="T29" fmla="*/ 58162 h 237"/>
                <a:gd name="T30" fmla="*/ 76169 w 257"/>
                <a:gd name="T31" fmla="*/ 57846 h 237"/>
                <a:gd name="T32" fmla="*/ 88991 w 257"/>
                <a:gd name="T33" fmla="*/ 56878 h 237"/>
                <a:gd name="T34" fmla="*/ 77602 w 257"/>
                <a:gd name="T35" fmla="*/ 55687 h 237"/>
                <a:gd name="T36" fmla="*/ 67538 w 257"/>
                <a:gd name="T37" fmla="*/ 53935 h 237"/>
                <a:gd name="T38" fmla="*/ 58778 w 257"/>
                <a:gd name="T39" fmla="*/ 51976 h 237"/>
                <a:gd name="T40" fmla="*/ 51221 w 257"/>
                <a:gd name="T41" fmla="*/ 50015 h 237"/>
                <a:gd name="T42" fmla="*/ 44284 w 257"/>
                <a:gd name="T43" fmla="*/ 47385 h 237"/>
                <a:gd name="T44" fmla="*/ 38793 w 257"/>
                <a:gd name="T45" fmla="*/ 44600 h 237"/>
                <a:gd name="T46" fmla="*/ 33584 w 257"/>
                <a:gd name="T47" fmla="*/ 41462 h 237"/>
                <a:gd name="T48" fmla="*/ 29140 w 257"/>
                <a:gd name="T49" fmla="*/ 38065 h 237"/>
                <a:gd name="T50" fmla="*/ 24948 w 257"/>
                <a:gd name="T51" fmla="*/ 34602 h 237"/>
                <a:gd name="T52" fmla="*/ 21156 w 257"/>
                <a:gd name="T53" fmla="*/ 30688 h 237"/>
                <a:gd name="T54" fmla="*/ 18045 w 257"/>
                <a:gd name="T55" fmla="*/ 26300 h 237"/>
                <a:gd name="T56" fmla="*/ 14887 w 257"/>
                <a:gd name="T57" fmla="*/ 21556 h 237"/>
                <a:gd name="T58" fmla="*/ 11389 w 257"/>
                <a:gd name="T59" fmla="*/ 16967 h 237"/>
                <a:gd name="T60" fmla="*/ 7984 w 257"/>
                <a:gd name="T61" fmla="*/ 11562 h 237"/>
                <a:gd name="T62" fmla="*/ 4184 w 257"/>
                <a:gd name="T63" fmla="*/ 5872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39"/>
            <p:cNvSpPr>
              <a:spLocks/>
            </p:cNvSpPr>
            <p:nvPr userDrawn="1"/>
          </p:nvSpPr>
          <p:spPr bwMode="ltGray">
            <a:xfrm rot="9832527" flipV="1">
              <a:off x="1997" y="858"/>
              <a:ext cx="330" cy="278"/>
            </a:xfrm>
            <a:custGeom>
              <a:avLst/>
              <a:gdLst>
                <a:gd name="T0" fmla="*/ 27387 w 124"/>
                <a:gd name="T1" fmla="*/ 0 h 110"/>
                <a:gd name="T2" fmla="*/ 44047 w 124"/>
                <a:gd name="T3" fmla="*/ 28154 h 110"/>
                <a:gd name="T4" fmla="*/ 42581 w 124"/>
                <a:gd name="T5" fmla="*/ 27828 h 110"/>
                <a:gd name="T6" fmla="*/ 38019 w 124"/>
                <a:gd name="T7" fmla="*/ 27330 h 110"/>
                <a:gd name="T8" fmla="*/ 31645 w 124"/>
                <a:gd name="T9" fmla="*/ 26276 h 110"/>
                <a:gd name="T10" fmla="*/ 24180 w 124"/>
                <a:gd name="T11" fmla="*/ 25778 h 110"/>
                <a:gd name="T12" fmla="*/ 16000 w 124"/>
                <a:gd name="T13" fmla="*/ 25247 h 110"/>
                <a:gd name="T14" fmla="*/ 8931 w 124"/>
                <a:gd name="T15" fmla="*/ 25586 h 110"/>
                <a:gd name="T16" fmla="*/ 3202 w 124"/>
                <a:gd name="T17" fmla="*/ 26602 h 110"/>
                <a:gd name="T18" fmla="*/ 0 w 124"/>
                <a:gd name="T19" fmla="*/ 28685 h 110"/>
                <a:gd name="T20" fmla="*/ 1453 w 124"/>
                <a:gd name="T21" fmla="*/ 25586 h 110"/>
                <a:gd name="T22" fmla="*/ 2813 w 124"/>
                <a:gd name="T23" fmla="*/ 23210 h 110"/>
                <a:gd name="T24" fmla="*/ 5708 w 124"/>
                <a:gd name="T25" fmla="*/ 21340 h 110"/>
                <a:gd name="T26" fmla="*/ 8931 w 124"/>
                <a:gd name="T27" fmla="*/ 19786 h 110"/>
                <a:gd name="T28" fmla="*/ 12798 w 124"/>
                <a:gd name="T29" fmla="*/ 18773 h 110"/>
                <a:gd name="T30" fmla="*/ 16700 w 124"/>
                <a:gd name="T31" fmla="*/ 18434 h 110"/>
                <a:gd name="T32" fmla="*/ 20958 w 124"/>
                <a:gd name="T33" fmla="*/ 18434 h 110"/>
                <a:gd name="T34" fmla="*/ 25631 w 124"/>
                <a:gd name="T35" fmla="*/ 19288 h 110"/>
                <a:gd name="T36" fmla="*/ 25878 w 124"/>
                <a:gd name="T37" fmla="*/ 18434 h 110"/>
                <a:gd name="T38" fmla="*/ 24825 w 124"/>
                <a:gd name="T39" fmla="*/ 14640 h 110"/>
                <a:gd name="T40" fmla="*/ 23768 w 124"/>
                <a:gd name="T41" fmla="*/ 9912 h 110"/>
                <a:gd name="T42" fmla="*/ 23068 w 124"/>
                <a:gd name="T43" fmla="*/ 7829 h 110"/>
                <a:gd name="T44" fmla="*/ 22429 w 124"/>
                <a:gd name="T45" fmla="*/ 7829 h 110"/>
                <a:gd name="T46" fmla="*/ 21623 w 124"/>
                <a:gd name="T47" fmla="*/ 7506 h 110"/>
                <a:gd name="T48" fmla="*/ 20958 w 124"/>
                <a:gd name="T49" fmla="*/ 6816 h 110"/>
                <a:gd name="T50" fmla="*/ 20319 w 124"/>
                <a:gd name="T51" fmla="*/ 6005 h 110"/>
                <a:gd name="T52" fmla="*/ 20319 w 124"/>
                <a:gd name="T53" fmla="*/ 4938 h 110"/>
                <a:gd name="T54" fmla="*/ 20958 w 124"/>
                <a:gd name="T55" fmla="*/ 3584 h 110"/>
                <a:gd name="T56" fmla="*/ 23465 w 124"/>
                <a:gd name="T57" fmla="*/ 2082 h 110"/>
                <a:gd name="T58" fmla="*/ 2738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40"/>
            <p:cNvSpPr>
              <a:spLocks/>
            </p:cNvSpPr>
            <p:nvPr userDrawn="1"/>
          </p:nvSpPr>
          <p:spPr bwMode="ltGray">
            <a:xfrm rot="9832527" flipV="1">
              <a:off x="2224" y="808"/>
              <a:ext cx="123" cy="233"/>
            </a:xfrm>
            <a:custGeom>
              <a:avLst/>
              <a:gdLst>
                <a:gd name="T0" fmla="*/ 11353 w 46"/>
                <a:gd name="T1" fmla="*/ 0 h 94"/>
                <a:gd name="T2" fmla="*/ 7265 w 46"/>
                <a:gd name="T3" fmla="*/ 8804 h 94"/>
                <a:gd name="T4" fmla="*/ 5471 w 46"/>
                <a:gd name="T5" fmla="*/ 14421 h 94"/>
                <a:gd name="T6" fmla="*/ 3998 w 46"/>
                <a:gd name="T7" fmla="*/ 18352 h 94"/>
                <a:gd name="T8" fmla="*/ 0 w 46"/>
                <a:gd name="T9" fmla="*/ 21823 h 94"/>
                <a:gd name="T10" fmla="*/ 4396 w 46"/>
                <a:gd name="T11" fmla="*/ 20392 h 94"/>
                <a:gd name="T12" fmla="*/ 8487 w 46"/>
                <a:gd name="T13" fmla="*/ 18536 h 94"/>
                <a:gd name="T14" fmla="*/ 11755 w 46"/>
                <a:gd name="T15" fmla="*/ 16005 h 94"/>
                <a:gd name="T16" fmla="*/ 14629 w 46"/>
                <a:gd name="T17" fmla="*/ 13222 h 94"/>
                <a:gd name="T18" fmla="*/ 16402 w 46"/>
                <a:gd name="T19" fmla="*/ 10188 h 94"/>
                <a:gd name="T20" fmla="*/ 16824 w 46"/>
                <a:gd name="T21" fmla="*/ 6913 h 94"/>
                <a:gd name="T22" fmla="*/ 15295 w 46"/>
                <a:gd name="T23" fmla="*/ 3470 h 94"/>
                <a:gd name="T24" fmla="*/ 11353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039 w 149"/>
                <a:gd name="T3" fmla="*/ 7397 h 704"/>
                <a:gd name="T4" fmla="*/ 5378 w 149"/>
                <a:gd name="T5" fmla="*/ 17090 h 704"/>
                <a:gd name="T6" fmla="*/ 9435 w 149"/>
                <a:gd name="T7" fmla="*/ 29044 h 704"/>
                <a:gd name="T8" fmla="*/ 13795 w 149"/>
                <a:gd name="T9" fmla="*/ 44977 h 704"/>
                <a:gd name="T10" fmla="*/ 19563 w 149"/>
                <a:gd name="T11" fmla="*/ 64374 h 704"/>
                <a:gd name="T12" fmla="*/ 24640 w 149"/>
                <a:gd name="T13" fmla="*/ 85227 h 704"/>
                <a:gd name="T14" fmla="*/ 29615 w 149"/>
                <a:gd name="T15" fmla="*/ 109502 h 704"/>
                <a:gd name="T16" fmla="*/ 33692 w 149"/>
                <a:gd name="T17" fmla="*/ 137389 h 704"/>
                <a:gd name="T18" fmla="*/ 37652 w 149"/>
                <a:gd name="T19" fmla="*/ 166786 h 704"/>
                <a:gd name="T20" fmla="*/ 40461 w 149"/>
                <a:gd name="T21" fmla="*/ 200610 h 704"/>
                <a:gd name="T22" fmla="*/ 41727 w 149"/>
                <a:gd name="T23" fmla="*/ 238204 h 704"/>
                <a:gd name="T24" fmla="*/ 42402 w 149"/>
                <a:gd name="T25" fmla="*/ 277300 h 704"/>
                <a:gd name="T26" fmla="*/ 40461 w 149"/>
                <a:gd name="T27" fmla="*/ 321157 h 704"/>
                <a:gd name="T28" fmla="*/ 36641 w 149"/>
                <a:gd name="T29" fmla="*/ 367405 h 704"/>
                <a:gd name="T30" fmla="*/ 31029 w 149"/>
                <a:gd name="T31" fmla="*/ 415692 h 704"/>
                <a:gd name="T32" fmla="*/ 22609 w 149"/>
                <a:gd name="T33" fmla="*/ 469360 h 704"/>
                <a:gd name="T34" fmla="*/ 13156 w 149"/>
                <a:gd name="T35" fmla="*/ 529977 h 704"/>
                <a:gd name="T36" fmla="*/ 7013 w 149"/>
                <a:gd name="T37" fmla="*/ 586258 h 704"/>
                <a:gd name="T38" fmla="*/ 3339 w 149"/>
                <a:gd name="T39" fmla="*/ 638312 h 704"/>
                <a:gd name="T40" fmla="*/ 2039 w 149"/>
                <a:gd name="T41" fmla="*/ 688213 h 704"/>
                <a:gd name="T42" fmla="*/ 2039 w 149"/>
                <a:gd name="T43" fmla="*/ 735846 h 704"/>
                <a:gd name="T44" fmla="*/ 2659 w 149"/>
                <a:gd name="T45" fmla="*/ 779363 h 704"/>
                <a:gd name="T46" fmla="*/ 4078 w 149"/>
                <a:gd name="T47" fmla="*/ 818431 h 704"/>
                <a:gd name="T48" fmla="*/ 4732 w 149"/>
                <a:gd name="T49" fmla="*/ 856054 h 704"/>
                <a:gd name="T50" fmla="*/ 13795 w 149"/>
                <a:gd name="T51" fmla="*/ 836661 h 704"/>
                <a:gd name="T52" fmla="*/ 13156 w 149"/>
                <a:gd name="T53" fmla="*/ 826968 h 704"/>
                <a:gd name="T54" fmla="*/ 12146 w 149"/>
                <a:gd name="T55" fmla="*/ 798727 h 704"/>
                <a:gd name="T56" fmla="*/ 11083 w 149"/>
                <a:gd name="T57" fmla="*/ 756350 h 704"/>
                <a:gd name="T58" fmla="*/ 11764 w 149"/>
                <a:gd name="T59" fmla="*/ 699376 h 704"/>
                <a:gd name="T60" fmla="*/ 13795 w 149"/>
                <a:gd name="T61" fmla="*/ 631268 h 704"/>
                <a:gd name="T62" fmla="*/ 19563 w 149"/>
                <a:gd name="T63" fmla="*/ 553438 h 704"/>
                <a:gd name="T64" fmla="*/ 28990 w 149"/>
                <a:gd name="T65" fmla="*/ 469360 h 704"/>
                <a:gd name="T66" fmla="*/ 43417 w 149"/>
                <a:gd name="T67" fmla="*/ 380728 h 704"/>
                <a:gd name="T68" fmla="*/ 48115 w 149"/>
                <a:gd name="T69" fmla="*/ 339505 h 704"/>
                <a:gd name="T70" fmla="*/ 50188 w 149"/>
                <a:gd name="T71" fmla="*/ 285837 h 704"/>
                <a:gd name="T72" fmla="*/ 48497 w 149"/>
                <a:gd name="T73" fmla="*/ 223633 h 704"/>
                <a:gd name="T74" fmla="*/ 44182 w 149"/>
                <a:gd name="T75" fmla="*/ 163019 h 704"/>
                <a:gd name="T76" fmla="*/ 36641 w 149"/>
                <a:gd name="T77" fmla="*/ 103428 h 704"/>
                <a:gd name="T78" fmla="*/ 27307 w 149"/>
                <a:gd name="T79" fmla="*/ 53560 h 704"/>
                <a:gd name="T80" fmla="*/ 14810 w 149"/>
                <a:gd name="T81" fmla="*/ 1709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53295" name="Rectangle 47"/>
          <p:cNvSpPr>
            <a:spLocks noGrp="1" noChangeArrowheads="1"/>
          </p:cNvSpPr>
          <p:nvPr>
            <p:ph type="ctrTitle"/>
          </p:nvPr>
        </p:nvSpPr>
        <p:spPr bwMode="auto">
          <a:xfrm>
            <a:off x="2455863" y="596900"/>
            <a:ext cx="6192837" cy="3581400"/>
          </a:xfrm>
          <a:prstGeom prst="rect">
            <a:avLst/>
          </a:prstGeom>
          <a:noFill/>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993366"/>
                  </a:outerShdw>
                </a:effectLst>
              </a14:hiddenEffects>
            </a:ext>
          </a:extLst>
        </p:spPr>
        <p:txBody>
          <a:bodyPr vert="horz" wrap="square" lIns="91440" tIns="45720" rIns="91440" bIns="45720" numCol="1" anchor="b" anchorCtr="0" compatLnSpc="1">
            <a:prstTxWarp prst="textNoShape">
              <a:avLst/>
            </a:prstTxWarp>
          </a:bodyPr>
          <a:lstStyle>
            <a:lvl1pPr>
              <a:defRPr sz="5200" b="1"/>
            </a:lvl1pPr>
          </a:lstStyle>
          <a:p>
            <a:pPr lvl="0"/>
            <a:r>
              <a:rPr lang="zh-CN" altLang="en-US" noProof="0" smtClean="0"/>
              <a:t>单击此处编辑母版标题样式</a:t>
            </a:r>
          </a:p>
        </p:txBody>
      </p:sp>
      <p:sp>
        <p:nvSpPr>
          <p:cNvPr id="53296" name="Rectangle 48"/>
          <p:cNvSpPr>
            <a:spLocks noGrp="1" noChangeArrowheads="1"/>
          </p:cNvSpPr>
          <p:nvPr>
            <p:ph type="subTitle" idx="1"/>
          </p:nvPr>
        </p:nvSpPr>
        <p:spPr bwMode="auto">
          <a:xfrm>
            <a:off x="2489200" y="4279900"/>
            <a:ext cx="6146800" cy="148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b="1">
                <a:effectLst>
                  <a:outerShdw blurRad="38100" dist="38100" dir="2700000" algn="tl">
                    <a:srgbClr val="C0C0C0"/>
                  </a:outerShdw>
                </a:effectLst>
              </a:defRPr>
            </a:lvl1pPr>
          </a:lstStyle>
          <a:p>
            <a:pPr lvl="0"/>
            <a:r>
              <a:rPr lang="zh-CN" altLang="en-US" noProof="0" smtClean="0"/>
              <a:t>单击此处编辑母版副标题样式</a:t>
            </a:r>
          </a:p>
        </p:txBody>
      </p:sp>
      <p:sp>
        <p:nvSpPr>
          <p:cNvPr id="46" name="Rectangle 44"/>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defRPr>
            </a:lvl1pPr>
          </a:lstStyle>
          <a:p>
            <a:pPr>
              <a:defRPr/>
            </a:pPr>
            <a:endParaRPr lang="en-US" altLang="zh-CN">
              <a:solidFill>
                <a:srgbClr val="000000"/>
              </a:solidFill>
            </a:endParaRPr>
          </a:p>
        </p:txBody>
      </p:sp>
      <p:sp>
        <p:nvSpPr>
          <p:cNvPr id="47" name="Rectangle 4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0">
                <a:solidFill>
                  <a:schemeClr val="tx1"/>
                </a:solidFill>
                <a:latin typeface="+mn-lt"/>
              </a:defRPr>
            </a:lvl1pPr>
          </a:lstStyle>
          <a:p>
            <a:pPr>
              <a:defRPr/>
            </a:pPr>
            <a:endParaRPr lang="en-US" altLang="zh-CN">
              <a:solidFill>
                <a:srgbClr val="000000"/>
              </a:solidFill>
            </a:endParaRPr>
          </a:p>
        </p:txBody>
      </p:sp>
      <p:sp>
        <p:nvSpPr>
          <p:cNvPr id="48" name="Rectangle 4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defRPr>
            </a:lvl1pPr>
          </a:lstStyle>
          <a:p>
            <a:pPr>
              <a:defRPr/>
            </a:pPr>
            <a:fld id="{EEE16A92-6260-45C6-95BB-CE3E7F6E2BD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185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A15ABC53-24D0-42A9-A3EA-34F6208417F2}"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494317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9"/>
          <p:cNvSpPr>
            <a:spLocks noGrp="1" noChangeArrowheads="1"/>
          </p:cNvSpPr>
          <p:nvPr>
            <p:ph type="ftr" sz="quarter" idx="10"/>
          </p:nvPr>
        </p:nvSpPr>
        <p:spPr>
          <a:ln/>
        </p:spPr>
        <p:txBody>
          <a:bodyPr/>
          <a:lstStyle>
            <a:lvl1pPr>
              <a:defRPr/>
            </a:lvl1pPr>
          </a:lstStyle>
          <a:p>
            <a:pPr>
              <a:defRPr/>
            </a:pPr>
            <a:fld id="{13D3560F-C175-4571-B296-4F1AEA937B30}"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395427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9"/>
          <p:cNvSpPr>
            <a:spLocks noGrp="1" noChangeArrowheads="1"/>
          </p:cNvSpPr>
          <p:nvPr>
            <p:ph type="ftr" sz="quarter" idx="10"/>
          </p:nvPr>
        </p:nvSpPr>
        <p:spPr>
          <a:ln/>
        </p:spPr>
        <p:txBody>
          <a:bodyPr/>
          <a:lstStyle>
            <a:lvl1pPr>
              <a:defRPr/>
            </a:lvl1pPr>
          </a:lstStyle>
          <a:p>
            <a:pPr>
              <a:defRPr/>
            </a:pPr>
            <a:fld id="{AC3F5F52-516F-4584-8BAA-CF65B8932326}"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549472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9"/>
          <p:cNvSpPr>
            <a:spLocks noGrp="1" noChangeArrowheads="1"/>
          </p:cNvSpPr>
          <p:nvPr>
            <p:ph type="ftr" sz="quarter" idx="10"/>
          </p:nvPr>
        </p:nvSpPr>
        <p:spPr>
          <a:ln/>
        </p:spPr>
        <p:txBody>
          <a:bodyPr/>
          <a:lstStyle>
            <a:lvl1pPr>
              <a:defRPr/>
            </a:lvl1pPr>
          </a:lstStyle>
          <a:p>
            <a:pPr>
              <a:defRPr/>
            </a:pPr>
            <a:fld id="{F2D44960-A46B-48ED-934F-EEE8E41F0BA5}"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928768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B456EB87-5F8E-4578-9C08-58906677407C}"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55127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9"/>
          <p:cNvSpPr>
            <a:spLocks noGrp="1" noChangeArrowheads="1"/>
          </p:cNvSpPr>
          <p:nvPr>
            <p:ph type="ftr" sz="quarter" idx="10"/>
          </p:nvPr>
        </p:nvSpPr>
        <p:spPr>
          <a:ln/>
        </p:spPr>
        <p:txBody>
          <a:bodyPr/>
          <a:lstStyle>
            <a:lvl1pPr>
              <a:defRPr/>
            </a:lvl1pPr>
          </a:lstStyle>
          <a:p>
            <a:pPr>
              <a:defRPr/>
            </a:pPr>
            <a:fld id="{8C934A83-9593-49B1-AABE-EE0344E2D2F2}"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4403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C8511BA3-C4A2-4936-B589-EC915EE910E2}" type="slidenum">
              <a:rPr lang="en-US" altLang="zh-CN"/>
              <a:pPr>
                <a:defRPr/>
              </a:pPr>
              <a:t>‹#›</a:t>
            </a:fld>
            <a:endParaRPr lang="en-US" altLang="zh-CN"/>
          </a:p>
        </p:txBody>
      </p:sp>
    </p:spTree>
    <p:extLst>
      <p:ext uri="{BB962C8B-B14F-4D97-AF65-F5344CB8AC3E}">
        <p14:creationId xmlns:p14="http://schemas.microsoft.com/office/powerpoint/2010/main" val="314860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FE7E0E3A-A7A8-43B9-892D-D098A530F42A}"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94759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A474ADA9-0B3D-4C46-A44F-7F3F4B268807}"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62877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91A93BE9-AAD5-4859-8132-C56BEADB8EC3}"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97132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4E2A1D61-C2F3-40D8-8111-1A369339D229}"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732602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56A058FB-9FD4-4465-906C-CF8F194C0EEB}"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699490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1" name="Freeform 6"/>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3" name="Freeform 8"/>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sp>
          <p:nvSpPr>
            <p:cNvPr id="6" name="Freeform 11"/>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9" name="Freeform 14"/>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0" name="Freeform 15"/>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7" name="Freeform 19"/>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8" name="Freeform 20"/>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4" name="Freeform 23"/>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5" name="Freeform 24"/>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1" name="Freeform 27"/>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2" name="Freeform 28"/>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8" name="Freeform 31"/>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9" name="Freeform 32"/>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5" name="Freeform 35"/>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6" name="Freeform 36"/>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9" name="Freeform 39"/>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0" name="Freeform 40"/>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mtClean="0">
                <a:ea typeface="宋体" charset="-122"/>
              </a:endParaRPr>
            </a:p>
          </p:txBody>
        </p:sp>
      </p:grpSp>
      <p:sp>
        <p:nvSpPr>
          <p:cNvPr id="53295" name="Rectangle 47"/>
          <p:cNvSpPr>
            <a:spLocks noGrp="1" noChangeArrowheads="1"/>
          </p:cNvSpPr>
          <p:nvPr>
            <p:ph type="ctrTitle"/>
          </p:nvPr>
        </p:nvSpPr>
        <p:spPr bwMode="auto">
          <a:xfrm>
            <a:off x="2455863" y="596900"/>
            <a:ext cx="6192837" cy="3581400"/>
          </a:xfrm>
          <a:prstGeom prst="rect">
            <a:avLst/>
          </a:prstGeom>
          <a:noFill/>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993366"/>
                  </a:outerShdw>
                </a:effectLst>
              </a14:hiddenEffects>
            </a:ext>
          </a:extLst>
        </p:spPr>
        <p:txBody>
          <a:bodyPr vert="horz" wrap="square" lIns="91440" tIns="45720" rIns="91440" bIns="45720" numCol="1" anchor="b" anchorCtr="0" compatLnSpc="1">
            <a:prstTxWarp prst="textNoShape">
              <a:avLst/>
            </a:prstTxWarp>
          </a:bodyPr>
          <a:lstStyle>
            <a:lvl1pPr>
              <a:defRPr sz="5200" b="1"/>
            </a:lvl1pPr>
          </a:lstStyle>
          <a:p>
            <a:pPr lvl="0"/>
            <a:r>
              <a:rPr lang="zh-CN" altLang="en-US" noProof="0" smtClean="0"/>
              <a:t>单击此处编辑母版标题样式</a:t>
            </a:r>
          </a:p>
        </p:txBody>
      </p:sp>
      <p:sp>
        <p:nvSpPr>
          <p:cNvPr id="53296" name="Rectangle 48"/>
          <p:cNvSpPr>
            <a:spLocks noGrp="1" noChangeArrowheads="1"/>
          </p:cNvSpPr>
          <p:nvPr>
            <p:ph type="subTitle" idx="1"/>
          </p:nvPr>
        </p:nvSpPr>
        <p:spPr bwMode="auto">
          <a:xfrm>
            <a:off x="2489200" y="4279900"/>
            <a:ext cx="6146800" cy="148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b="1">
                <a:effectLst>
                  <a:outerShdw blurRad="38100" dist="38100" dir="2700000" algn="tl">
                    <a:srgbClr val="C0C0C0"/>
                  </a:outerShdw>
                </a:effectLst>
              </a:defRPr>
            </a:lvl1pPr>
          </a:lstStyle>
          <a:p>
            <a:pPr lvl="0"/>
            <a:r>
              <a:rPr lang="zh-CN" altLang="en-US" noProof="0" smtClean="0"/>
              <a:t>单击此处编辑母版副标题样式</a:t>
            </a:r>
          </a:p>
        </p:txBody>
      </p:sp>
      <p:sp>
        <p:nvSpPr>
          <p:cNvPr id="46" name="Rectangle 44"/>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ea typeface="宋体" pitchFamily="2" charset="-122"/>
              </a:defRPr>
            </a:lvl1pPr>
          </a:lstStyle>
          <a:p>
            <a:pPr>
              <a:defRPr/>
            </a:pPr>
            <a:endParaRPr lang="en-US" altLang="zh-CN">
              <a:solidFill>
                <a:srgbClr val="000000"/>
              </a:solidFill>
            </a:endParaRPr>
          </a:p>
        </p:txBody>
      </p:sp>
      <p:sp>
        <p:nvSpPr>
          <p:cNvPr id="47" name="Rectangle 4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0">
                <a:solidFill>
                  <a:schemeClr val="tx1"/>
                </a:solidFill>
                <a:latin typeface="+mn-lt"/>
              </a:defRPr>
            </a:lvl1pPr>
          </a:lstStyle>
          <a:p>
            <a:pPr>
              <a:defRPr/>
            </a:pPr>
            <a:endParaRPr lang="en-US" altLang="zh-CN">
              <a:solidFill>
                <a:srgbClr val="000000"/>
              </a:solidFill>
            </a:endParaRPr>
          </a:p>
        </p:txBody>
      </p:sp>
      <p:sp>
        <p:nvSpPr>
          <p:cNvPr id="48" name="Rectangle 4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ea typeface="宋体" pitchFamily="2" charset="-122"/>
              </a:defRPr>
            </a:lvl1pPr>
          </a:lstStyle>
          <a:p>
            <a:pPr>
              <a:defRPr/>
            </a:pPr>
            <a:fld id="{8E85F2B9-C1E9-456A-8892-219F271156E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37755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0DC712A2-F267-4A2F-94CC-2AFA86DF613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45733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9"/>
          <p:cNvSpPr>
            <a:spLocks noGrp="1" noChangeArrowheads="1"/>
          </p:cNvSpPr>
          <p:nvPr>
            <p:ph type="ftr" sz="quarter" idx="10"/>
          </p:nvPr>
        </p:nvSpPr>
        <p:spPr>
          <a:ln/>
        </p:spPr>
        <p:txBody>
          <a:bodyPr/>
          <a:lstStyle>
            <a:lvl1pPr>
              <a:defRPr/>
            </a:lvl1pPr>
          </a:lstStyle>
          <a:p>
            <a:pPr>
              <a:defRPr/>
            </a:pPr>
            <a:fld id="{A7D1A056-B557-4FED-9558-BF63FD46D43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923917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9"/>
          <p:cNvSpPr>
            <a:spLocks noGrp="1" noChangeArrowheads="1"/>
          </p:cNvSpPr>
          <p:nvPr>
            <p:ph type="ftr" sz="quarter" idx="10"/>
          </p:nvPr>
        </p:nvSpPr>
        <p:spPr>
          <a:ln/>
        </p:spPr>
        <p:txBody>
          <a:bodyPr/>
          <a:lstStyle>
            <a:lvl1pPr>
              <a:defRPr/>
            </a:lvl1pPr>
          </a:lstStyle>
          <a:p>
            <a:pPr>
              <a:defRPr/>
            </a:pPr>
            <a:fld id="{C17504C9-9057-4480-8168-38F29CEE3905}"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4001883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9"/>
          <p:cNvSpPr>
            <a:spLocks noGrp="1" noChangeArrowheads="1"/>
          </p:cNvSpPr>
          <p:nvPr>
            <p:ph type="ftr" sz="quarter" idx="10"/>
          </p:nvPr>
        </p:nvSpPr>
        <p:spPr>
          <a:ln/>
        </p:spPr>
        <p:txBody>
          <a:bodyPr/>
          <a:lstStyle>
            <a:lvl1pPr>
              <a:defRPr/>
            </a:lvl1pPr>
          </a:lstStyle>
          <a:p>
            <a:pPr>
              <a:defRPr/>
            </a:pPr>
            <a:fld id="{13363625-B996-4BFB-BF28-90C09307AFFD}"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73687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9"/>
          <p:cNvSpPr>
            <a:spLocks noGrp="1" noChangeArrowheads="1"/>
          </p:cNvSpPr>
          <p:nvPr>
            <p:ph type="ftr" sz="quarter" idx="10"/>
          </p:nvPr>
        </p:nvSpPr>
        <p:spPr>
          <a:ln/>
        </p:spPr>
        <p:txBody>
          <a:bodyPr/>
          <a:lstStyle>
            <a:lvl1pPr>
              <a:defRPr/>
            </a:lvl1pPr>
          </a:lstStyle>
          <a:p>
            <a:pPr>
              <a:defRPr/>
            </a:pPr>
            <a:fld id="{F8439E6F-134C-4934-9B65-143CD2FFB2BF}" type="slidenum">
              <a:rPr lang="en-US" altLang="zh-CN"/>
              <a:pPr>
                <a:defRPr/>
              </a:pPr>
              <a:t>‹#›</a:t>
            </a:fld>
            <a:endParaRPr lang="en-US" altLang="zh-CN"/>
          </a:p>
        </p:txBody>
      </p:sp>
    </p:spTree>
    <p:extLst>
      <p:ext uri="{BB962C8B-B14F-4D97-AF65-F5344CB8AC3E}">
        <p14:creationId xmlns:p14="http://schemas.microsoft.com/office/powerpoint/2010/main" val="3546151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D1B80CEA-D12E-437A-946B-5FB23088522C}"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279434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9"/>
          <p:cNvSpPr>
            <a:spLocks noGrp="1" noChangeArrowheads="1"/>
          </p:cNvSpPr>
          <p:nvPr>
            <p:ph type="ftr" sz="quarter" idx="10"/>
          </p:nvPr>
        </p:nvSpPr>
        <p:spPr>
          <a:ln/>
        </p:spPr>
        <p:txBody>
          <a:bodyPr/>
          <a:lstStyle>
            <a:lvl1pPr>
              <a:defRPr/>
            </a:lvl1pPr>
          </a:lstStyle>
          <a:p>
            <a:pPr>
              <a:defRPr/>
            </a:pPr>
            <a:fld id="{28ED1E0A-2A54-4951-BF17-7B1B2CE09F6D}"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512961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8A3879E6-C17D-48F3-A5DA-C9C1B12C53F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939226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60A3A3C3-27BC-4C85-8156-DB13EC6B72AE}"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219423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B6123478-8EB5-463A-9B5B-D868E953F57F}"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413751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9B0B4215-5AFB-464D-A8A1-70B4CD85FFD4}"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21667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2DBBE725-1E10-4730-BEFE-D9A4DF5A82A3}"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537722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10134 w 596"/>
                  <a:gd name="T1" fmla="*/ 226141 h 666"/>
                  <a:gd name="T2" fmla="*/ 3628 w 596"/>
                  <a:gd name="T3" fmla="*/ 208275 h 666"/>
                  <a:gd name="T4" fmla="*/ 0 w 596"/>
                  <a:gd name="T5" fmla="*/ 176481 h 666"/>
                  <a:gd name="T6" fmla="*/ 2525 w 596"/>
                  <a:gd name="T7" fmla="*/ 135697 h 666"/>
                  <a:gd name="T8" fmla="*/ 15663 w 596"/>
                  <a:gd name="T9" fmla="*/ 92320 h 666"/>
                  <a:gd name="T10" fmla="*/ 43041 w 596"/>
                  <a:gd name="T11" fmla="*/ 51259 h 666"/>
                  <a:gd name="T12" fmla="*/ 88976 w 596"/>
                  <a:gd name="T13" fmla="*/ 18913 h 666"/>
                  <a:gd name="T14" fmla="*/ 154561 w 596"/>
                  <a:gd name="T15" fmla="*/ 1108 h 666"/>
                  <a:gd name="T16" fmla="*/ 237967 w 596"/>
                  <a:gd name="T17" fmla="*/ 5510 h 666"/>
                  <a:gd name="T18" fmla="*/ 303173 w 596"/>
                  <a:gd name="T19" fmla="*/ 41674 h 666"/>
                  <a:gd name="T20" fmla="*/ 346862 w 596"/>
                  <a:gd name="T21" fmla="*/ 100920 h 666"/>
                  <a:gd name="T22" fmla="*/ 370162 w 596"/>
                  <a:gd name="T23" fmla="*/ 173397 h 666"/>
                  <a:gd name="T24" fmla="*/ 372614 w 596"/>
                  <a:gd name="T25" fmla="*/ 249946 h 666"/>
                  <a:gd name="T26" fmla="*/ 354466 w 596"/>
                  <a:gd name="T27" fmla="*/ 320858 h 666"/>
                  <a:gd name="T28" fmla="*/ 317435 w 596"/>
                  <a:gd name="T29" fmla="*/ 375656 h 666"/>
                  <a:gd name="T30" fmla="*/ 261239 w 596"/>
                  <a:gd name="T31" fmla="*/ 405019 h 666"/>
                  <a:gd name="T32" fmla="*/ 243577 w 596"/>
                  <a:gd name="T33" fmla="*/ 402428 h 666"/>
                  <a:gd name="T34" fmla="*/ 276032 w 596"/>
                  <a:gd name="T35" fmla="*/ 377043 h 666"/>
                  <a:gd name="T36" fmla="*/ 301772 w 596"/>
                  <a:gd name="T37" fmla="*/ 332397 h 666"/>
                  <a:gd name="T38" fmla="*/ 318565 w 596"/>
                  <a:gd name="T39" fmla="*/ 277236 h 666"/>
                  <a:gd name="T40" fmla="*/ 325547 w 596"/>
                  <a:gd name="T41" fmla="*/ 217044 h 666"/>
                  <a:gd name="T42" fmla="*/ 321922 w 596"/>
                  <a:gd name="T43" fmla="*/ 157584 h 666"/>
                  <a:gd name="T44" fmla="*/ 303779 w 596"/>
                  <a:gd name="T45" fmla="*/ 106309 h 666"/>
                  <a:gd name="T46" fmla="*/ 270993 w 596"/>
                  <a:gd name="T47" fmla="*/ 68439 h 666"/>
                  <a:gd name="T48" fmla="*/ 213667 w 596"/>
                  <a:gd name="T49" fmla="*/ 45685 h 666"/>
                  <a:gd name="T50" fmla="*/ 153970 w 596"/>
                  <a:gd name="T51" fmla="*/ 37248 h 666"/>
                  <a:gd name="T52" fmla="*/ 108906 w 596"/>
                  <a:gd name="T53" fmla="*/ 43255 h 666"/>
                  <a:gd name="T54" fmla="*/ 75845 w 596"/>
                  <a:gd name="T55" fmla="*/ 61670 h 666"/>
                  <a:gd name="T56" fmla="*/ 52548 w 596"/>
                  <a:gd name="T57" fmla="*/ 90933 h 666"/>
                  <a:gd name="T58" fmla="*/ 35530 w 596"/>
                  <a:gd name="T59" fmla="*/ 125710 h 666"/>
                  <a:gd name="T60" fmla="*/ 24891 w 596"/>
                  <a:gd name="T61" fmla="*/ 166006 h 666"/>
                  <a:gd name="T62" fmla="*/ 17642 w 596"/>
                  <a:gd name="T63" fmla="*/ 20719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5802 h 237"/>
                  <a:gd name="T4" fmla="*/ 1951 w 257"/>
                  <a:gd name="T5" fmla="*/ 31726 h 237"/>
                  <a:gd name="T6" fmla="*/ 3455 w 257"/>
                  <a:gd name="T7" fmla="*/ 47553 h 237"/>
                  <a:gd name="T8" fmla="*/ 6383 w 257"/>
                  <a:gd name="T9" fmla="*/ 62387 h 237"/>
                  <a:gd name="T10" fmla="*/ 10727 w 257"/>
                  <a:gd name="T11" fmla="*/ 75648 h 237"/>
                  <a:gd name="T12" fmla="*/ 15959 w 257"/>
                  <a:gd name="T13" fmla="*/ 89540 h 237"/>
                  <a:gd name="T14" fmla="*/ 22460 w 257"/>
                  <a:gd name="T15" fmla="*/ 102360 h 237"/>
                  <a:gd name="T16" fmla="*/ 30216 w 257"/>
                  <a:gd name="T17" fmla="*/ 113087 h 237"/>
                  <a:gd name="T18" fmla="*/ 39792 w 257"/>
                  <a:gd name="T19" fmla="*/ 123304 h 237"/>
                  <a:gd name="T20" fmla="*/ 50997 w 257"/>
                  <a:gd name="T21" fmla="*/ 132062 h 237"/>
                  <a:gd name="T22" fmla="*/ 63017 w 257"/>
                  <a:gd name="T23" fmla="*/ 139171 h 237"/>
                  <a:gd name="T24" fmla="*/ 77803 w 257"/>
                  <a:gd name="T25" fmla="*/ 144817 h 237"/>
                  <a:gd name="T26" fmla="*/ 93815 w 257"/>
                  <a:gd name="T27" fmla="*/ 148492 h 237"/>
                  <a:gd name="T28" fmla="*/ 111749 w 257"/>
                  <a:gd name="T29" fmla="*/ 150522 h 237"/>
                  <a:gd name="T30" fmla="*/ 130635 w 257"/>
                  <a:gd name="T31" fmla="*/ 149912 h 237"/>
                  <a:gd name="T32" fmla="*/ 152613 w 257"/>
                  <a:gd name="T33" fmla="*/ 147358 h 237"/>
                  <a:gd name="T34" fmla="*/ 133025 w 257"/>
                  <a:gd name="T35" fmla="*/ 144186 h 237"/>
                  <a:gd name="T36" fmla="*/ 115697 w 257"/>
                  <a:gd name="T37" fmla="*/ 139778 h 237"/>
                  <a:gd name="T38" fmla="*/ 101031 w 257"/>
                  <a:gd name="T39" fmla="*/ 134592 h 237"/>
                  <a:gd name="T40" fmla="*/ 87916 w 257"/>
                  <a:gd name="T41" fmla="*/ 129524 h 237"/>
                  <a:gd name="T42" fmla="*/ 75905 w 257"/>
                  <a:gd name="T43" fmla="*/ 122471 h 237"/>
                  <a:gd name="T44" fmla="*/ 66551 w 257"/>
                  <a:gd name="T45" fmla="*/ 115644 h 237"/>
                  <a:gd name="T46" fmla="*/ 57702 w 257"/>
                  <a:gd name="T47" fmla="*/ 107374 h 237"/>
                  <a:gd name="T48" fmla="*/ 49901 w 257"/>
                  <a:gd name="T49" fmla="*/ 98300 h 237"/>
                  <a:gd name="T50" fmla="*/ 42718 w 257"/>
                  <a:gd name="T51" fmla="*/ 89540 h 237"/>
                  <a:gd name="T52" fmla="*/ 36337 w 257"/>
                  <a:gd name="T53" fmla="*/ 79323 h 237"/>
                  <a:gd name="T54" fmla="*/ 31016 w 257"/>
                  <a:gd name="T55" fmla="*/ 68035 h 237"/>
                  <a:gd name="T56" fmla="*/ 25611 w 257"/>
                  <a:gd name="T57" fmla="*/ 55786 h 237"/>
                  <a:gd name="T58" fmla="*/ 19490 w 257"/>
                  <a:gd name="T59" fmla="*/ 43874 h 237"/>
                  <a:gd name="T60" fmla="*/ 13600 w 257"/>
                  <a:gd name="T61" fmla="*/ 29758 h 237"/>
                  <a:gd name="T62" fmla="*/ 7183 w 257"/>
                  <a:gd name="T63" fmla="*/ 1529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1" name="Freeform 6"/>
              <p:cNvSpPr>
                <a:spLocks/>
              </p:cNvSpPr>
              <p:nvPr userDrawn="1"/>
            </p:nvSpPr>
            <p:spPr bwMode="ltGray">
              <a:xfrm rot="12185230" flipV="1">
                <a:off x="3639" y="2167"/>
                <a:ext cx="277" cy="249"/>
              </a:xfrm>
              <a:custGeom>
                <a:avLst/>
                <a:gdLst>
                  <a:gd name="T0" fmla="*/ 47731 w 124"/>
                  <a:gd name="T1" fmla="*/ 0 h 110"/>
                  <a:gd name="T2" fmla="*/ 76919 w 124"/>
                  <a:gd name="T3" fmla="*/ 74304 h 110"/>
                  <a:gd name="T4" fmla="*/ 74433 w 124"/>
                  <a:gd name="T5" fmla="*/ 73699 h 110"/>
                  <a:gd name="T6" fmla="*/ 66359 w 124"/>
                  <a:gd name="T7" fmla="*/ 72516 h 110"/>
                  <a:gd name="T8" fmla="*/ 55282 w 124"/>
                  <a:gd name="T9" fmla="*/ 69709 h 110"/>
                  <a:gd name="T10" fmla="*/ 42283 w 124"/>
                  <a:gd name="T11" fmla="*/ 68237 h 110"/>
                  <a:gd name="T12" fmla="*/ 28089 w 124"/>
                  <a:gd name="T13" fmla="*/ 66988 h 110"/>
                  <a:gd name="T14" fmla="*/ 15519 w 124"/>
                  <a:gd name="T15" fmla="*/ 67694 h 110"/>
                  <a:gd name="T16" fmla="*/ 5629 w 124"/>
                  <a:gd name="T17" fmla="*/ 70370 h 110"/>
                  <a:gd name="T18" fmla="*/ 0 w 124"/>
                  <a:gd name="T19" fmla="*/ 75902 h 110"/>
                  <a:gd name="T20" fmla="*/ 2520 w 124"/>
                  <a:gd name="T21" fmla="*/ 67694 h 110"/>
                  <a:gd name="T22" fmla="*/ 4959 w 124"/>
                  <a:gd name="T23" fmla="*/ 61231 h 110"/>
                  <a:gd name="T24" fmla="*/ 9965 w 124"/>
                  <a:gd name="T25" fmla="*/ 56636 h 110"/>
                  <a:gd name="T26" fmla="*/ 15519 w 124"/>
                  <a:gd name="T27" fmla="*/ 52358 h 110"/>
                  <a:gd name="T28" fmla="*/ 22261 w 124"/>
                  <a:gd name="T29" fmla="*/ 49621 h 110"/>
                  <a:gd name="T30" fmla="*/ 29208 w 124"/>
                  <a:gd name="T31" fmla="*/ 48972 h 110"/>
                  <a:gd name="T32" fmla="*/ 36653 w 124"/>
                  <a:gd name="T33" fmla="*/ 48972 h 110"/>
                  <a:gd name="T34" fmla="*/ 44722 w 124"/>
                  <a:gd name="T35" fmla="*/ 51117 h 110"/>
                  <a:gd name="T36" fmla="*/ 45227 w 124"/>
                  <a:gd name="T37" fmla="*/ 48972 h 110"/>
                  <a:gd name="T38" fmla="*/ 43230 w 124"/>
                  <a:gd name="T39" fmla="*/ 38624 h 110"/>
                  <a:gd name="T40" fmla="*/ 41613 w 124"/>
                  <a:gd name="T41" fmla="*/ 26204 h 110"/>
                  <a:gd name="T42" fmla="*/ 40266 w 124"/>
                  <a:gd name="T43" fmla="*/ 20737 h 110"/>
                  <a:gd name="T44" fmla="*/ 39173 w 124"/>
                  <a:gd name="T45" fmla="*/ 20737 h 110"/>
                  <a:gd name="T46" fmla="*/ 37781 w 124"/>
                  <a:gd name="T47" fmla="*/ 20031 h 110"/>
                  <a:gd name="T48" fmla="*/ 36653 w 124"/>
                  <a:gd name="T49" fmla="*/ 18012 h 110"/>
                  <a:gd name="T50" fmla="*/ 35262 w 124"/>
                  <a:gd name="T51" fmla="*/ 15855 h 110"/>
                  <a:gd name="T52" fmla="*/ 35262 w 124"/>
                  <a:gd name="T53" fmla="*/ 13073 h 110"/>
                  <a:gd name="T54" fmla="*/ 36653 w 124"/>
                  <a:gd name="T55" fmla="*/ 9684 h 110"/>
                  <a:gd name="T56" fmla="*/ 40764 w 124"/>
                  <a:gd name="T57" fmla="*/ 5544 h 110"/>
                  <a:gd name="T58" fmla="*/ 4773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3214 w 109"/>
                  <a:gd name="T3" fmla="*/ 485 h 156"/>
                  <a:gd name="T4" fmla="*/ 11585 w 109"/>
                  <a:gd name="T5" fmla="*/ 2885 h 156"/>
                  <a:gd name="T6" fmla="*/ 24100 w 109"/>
                  <a:gd name="T7" fmla="*/ 7243 h 156"/>
                  <a:gd name="T8" fmla="*/ 37624 w 109"/>
                  <a:gd name="T9" fmla="*/ 14274 h 156"/>
                  <a:gd name="T10" fmla="*/ 50668 w 109"/>
                  <a:gd name="T11" fmla="*/ 26412 h 156"/>
                  <a:gd name="T12" fmla="*/ 62637 w 109"/>
                  <a:gd name="T13" fmla="*/ 42525 h 156"/>
                  <a:gd name="T14" fmla="*/ 69881 w 109"/>
                  <a:gd name="T15" fmla="*/ 64702 h 156"/>
                  <a:gd name="T16" fmla="*/ 71030 w 109"/>
                  <a:gd name="T17" fmla="*/ 93492 h 156"/>
                  <a:gd name="T18" fmla="*/ 68326 w 109"/>
                  <a:gd name="T19" fmla="*/ 93492 h 156"/>
                  <a:gd name="T20" fmla="*/ 64601 w 109"/>
                  <a:gd name="T21" fmla="*/ 93492 h 156"/>
                  <a:gd name="T22" fmla="*/ 60596 w 109"/>
                  <a:gd name="T23" fmla="*/ 93492 h 156"/>
                  <a:gd name="T24" fmla="*/ 56847 w 109"/>
                  <a:gd name="T25" fmla="*/ 92415 h 156"/>
                  <a:gd name="T26" fmla="*/ 52736 w 109"/>
                  <a:gd name="T27" fmla="*/ 91579 h 156"/>
                  <a:gd name="T28" fmla="*/ 48092 w 109"/>
                  <a:gd name="T29" fmla="*/ 90015 h 156"/>
                  <a:gd name="T30" fmla="*/ 42904 w 109"/>
                  <a:gd name="T31" fmla="*/ 86957 h 156"/>
                  <a:gd name="T32" fmla="*/ 37624 w 109"/>
                  <a:gd name="T33" fmla="*/ 83211 h 156"/>
                  <a:gd name="T34" fmla="*/ 34430 w 109"/>
                  <a:gd name="T35" fmla="*/ 75479 h 156"/>
                  <a:gd name="T36" fmla="*/ 34430 w 109"/>
                  <a:gd name="T37" fmla="*/ 66484 h 156"/>
                  <a:gd name="T38" fmla="*/ 36496 w 109"/>
                  <a:gd name="T39" fmla="*/ 57682 h 156"/>
                  <a:gd name="T40" fmla="*/ 38544 w 109"/>
                  <a:gd name="T41" fmla="*/ 47984 h 156"/>
                  <a:gd name="T42" fmla="*/ 36496 w 109"/>
                  <a:gd name="T43" fmla="*/ 37187 h 156"/>
                  <a:gd name="T44" fmla="*/ 31320 w 109"/>
                  <a:gd name="T45" fmla="*/ 25932 h 156"/>
                  <a:gd name="T46" fmla="*/ 20234 w 109"/>
                  <a:gd name="T47" fmla="*/ 1365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3" name="Freeform 8"/>
              <p:cNvSpPr>
                <a:spLocks/>
              </p:cNvSpPr>
              <p:nvPr userDrawn="1"/>
            </p:nvSpPr>
            <p:spPr bwMode="ltGray">
              <a:xfrm rot="12185230" flipV="1">
                <a:off x="3845" y="2207"/>
                <a:ext cx="103" cy="209"/>
              </a:xfrm>
              <a:custGeom>
                <a:avLst/>
                <a:gdLst>
                  <a:gd name="T0" fmla="*/ 19534 w 46"/>
                  <a:gd name="T1" fmla="*/ 0 h 94"/>
                  <a:gd name="T2" fmla="*/ 12721 w 46"/>
                  <a:gd name="T3" fmla="*/ 22612 h 94"/>
                  <a:gd name="T4" fmla="*/ 9577 w 46"/>
                  <a:gd name="T5" fmla="*/ 37115 h 94"/>
                  <a:gd name="T6" fmla="*/ 7040 w 46"/>
                  <a:gd name="T7" fmla="*/ 47221 h 94"/>
                  <a:gd name="T8" fmla="*/ 0 w 46"/>
                  <a:gd name="T9" fmla="*/ 56188 h 94"/>
                  <a:gd name="T10" fmla="*/ 7546 w 46"/>
                  <a:gd name="T11" fmla="*/ 52639 h 94"/>
                  <a:gd name="T12" fmla="*/ 14630 w 46"/>
                  <a:gd name="T13" fmla="*/ 47823 h 94"/>
                  <a:gd name="T14" fmla="*/ 20311 w 46"/>
                  <a:gd name="T15" fmla="*/ 41086 h 94"/>
                  <a:gd name="T16" fmla="*/ 25439 w 46"/>
                  <a:gd name="T17" fmla="*/ 34060 h 94"/>
                  <a:gd name="T18" fmla="*/ 28484 w 46"/>
                  <a:gd name="T19" fmla="*/ 26350 h 94"/>
                  <a:gd name="T20" fmla="*/ 29109 w 46"/>
                  <a:gd name="T21" fmla="*/ 17981 h 94"/>
                  <a:gd name="T22" fmla="*/ 26446 w 46"/>
                  <a:gd name="T23" fmla="*/ 8794 h 94"/>
                  <a:gd name="T24" fmla="*/ 19534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484 w 54"/>
                  <a:gd name="T3" fmla="*/ 639 h 40"/>
                  <a:gd name="T4" fmla="*/ 3467 w 54"/>
                  <a:gd name="T5" fmla="*/ 2077 h 40"/>
                  <a:gd name="T6" fmla="*/ 7704 w 54"/>
                  <a:gd name="T7" fmla="*/ 5310 h 40"/>
                  <a:gd name="T8" fmla="*/ 12509 w 54"/>
                  <a:gd name="T9" fmla="*/ 7893 h 40"/>
                  <a:gd name="T10" fmla="*/ 17120 w 54"/>
                  <a:gd name="T11" fmla="*/ 9968 h 40"/>
                  <a:gd name="T12" fmla="*/ 22529 w 54"/>
                  <a:gd name="T13" fmla="*/ 11198 h 40"/>
                  <a:gd name="T14" fmla="*/ 27313 w 54"/>
                  <a:gd name="T15" fmla="*/ 11948 h 40"/>
                  <a:gd name="T16" fmla="*/ 32142 w 54"/>
                  <a:gd name="T17" fmla="*/ 10514 h 40"/>
                  <a:gd name="T18" fmla="*/ 31527 w 54"/>
                  <a:gd name="T19" fmla="*/ 16382 h 40"/>
                  <a:gd name="T20" fmla="*/ 29749 w 54"/>
                  <a:gd name="T21" fmla="*/ 21688 h 40"/>
                  <a:gd name="T22" fmla="*/ 26238 w 54"/>
                  <a:gd name="T23" fmla="*/ 25196 h 40"/>
                  <a:gd name="T24" fmla="*/ 21907 w 54"/>
                  <a:gd name="T25" fmla="*/ 26345 h 40"/>
                  <a:gd name="T26" fmla="*/ 16638 w 54"/>
                  <a:gd name="T27" fmla="*/ 25733 h 40"/>
                  <a:gd name="T28" fmla="*/ 11216 w 54"/>
                  <a:gd name="T29" fmla="*/ 21040 h 40"/>
                  <a:gd name="T30" fmla="*/ 5907 w 54"/>
                  <a:gd name="T31" fmla="*/ 1310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3409 w 149"/>
                  <a:gd name="T3" fmla="*/ 33146 h 704"/>
                  <a:gd name="T4" fmla="*/ 9211 w 149"/>
                  <a:gd name="T5" fmla="*/ 75156 h 704"/>
                  <a:gd name="T6" fmla="*/ 16143 w 149"/>
                  <a:gd name="T7" fmla="*/ 128421 h 704"/>
                  <a:gd name="T8" fmla="*/ 23824 w 149"/>
                  <a:gd name="T9" fmla="*/ 197717 h 704"/>
                  <a:gd name="T10" fmla="*/ 33419 w 149"/>
                  <a:gd name="T11" fmla="*/ 283531 h 704"/>
                  <a:gd name="T12" fmla="*/ 42371 w 149"/>
                  <a:gd name="T13" fmla="*/ 375595 h 704"/>
                  <a:gd name="T14" fmla="*/ 51004 w 149"/>
                  <a:gd name="T15" fmla="*/ 481323 h 704"/>
                  <a:gd name="T16" fmla="*/ 57719 w 149"/>
                  <a:gd name="T17" fmla="*/ 603960 h 704"/>
                  <a:gd name="T18" fmla="*/ 64793 w 149"/>
                  <a:gd name="T19" fmla="*/ 734273 h 704"/>
                  <a:gd name="T20" fmla="*/ 69486 w 149"/>
                  <a:gd name="T21" fmla="*/ 884481 h 704"/>
                  <a:gd name="T22" fmla="*/ 71896 w 149"/>
                  <a:gd name="T23" fmla="*/ 1049049 h 704"/>
                  <a:gd name="T24" fmla="*/ 72950 w 149"/>
                  <a:gd name="T25" fmla="*/ 1221078 h 704"/>
                  <a:gd name="T26" fmla="*/ 69486 w 149"/>
                  <a:gd name="T27" fmla="*/ 1413287 h 704"/>
                  <a:gd name="T28" fmla="*/ 63041 w 149"/>
                  <a:gd name="T29" fmla="*/ 1616786 h 704"/>
                  <a:gd name="T30" fmla="*/ 53338 w 149"/>
                  <a:gd name="T31" fmla="*/ 1830787 h 704"/>
                  <a:gd name="T32" fmla="*/ 38688 w 149"/>
                  <a:gd name="T33" fmla="*/ 2066628 h 704"/>
                  <a:gd name="T34" fmla="*/ 22422 w 149"/>
                  <a:gd name="T35" fmla="*/ 2333923 h 704"/>
                  <a:gd name="T36" fmla="*/ 12243 w 149"/>
                  <a:gd name="T37" fmla="*/ 2581296 h 704"/>
                  <a:gd name="T38" fmla="*/ 5803 w 149"/>
                  <a:gd name="T39" fmla="*/ 2809661 h 704"/>
                  <a:gd name="T40" fmla="*/ 3409 w 149"/>
                  <a:gd name="T41" fmla="*/ 3029394 h 704"/>
                  <a:gd name="T42" fmla="*/ 3409 w 149"/>
                  <a:gd name="T43" fmla="*/ 3238292 h 704"/>
                  <a:gd name="T44" fmla="*/ 4737 w 149"/>
                  <a:gd name="T45" fmla="*/ 3432406 h 704"/>
                  <a:gd name="T46" fmla="*/ 7094 w 149"/>
                  <a:gd name="T47" fmla="*/ 3602759 h 704"/>
                  <a:gd name="T48" fmla="*/ 8157 w 149"/>
                  <a:gd name="T49" fmla="*/ 3769228 h 704"/>
                  <a:gd name="T50" fmla="*/ 23824 w 149"/>
                  <a:gd name="T51" fmla="*/ 3683387 h 704"/>
                  <a:gd name="T52" fmla="*/ 22422 w 149"/>
                  <a:gd name="T53" fmla="*/ 3640806 h 704"/>
                  <a:gd name="T54" fmla="*/ 20881 w 149"/>
                  <a:gd name="T55" fmla="*/ 3518167 h 704"/>
                  <a:gd name="T56" fmla="*/ 19131 w 149"/>
                  <a:gd name="T57" fmla="*/ 3329681 h 704"/>
                  <a:gd name="T58" fmla="*/ 20400 w 149"/>
                  <a:gd name="T59" fmla="*/ 3078854 h 704"/>
                  <a:gd name="T60" fmla="*/ 23824 w 149"/>
                  <a:gd name="T61" fmla="*/ 2779012 h 704"/>
                  <a:gd name="T62" fmla="*/ 33419 w 149"/>
                  <a:gd name="T63" fmla="*/ 2436648 h 704"/>
                  <a:gd name="T64" fmla="*/ 49659 w 149"/>
                  <a:gd name="T65" fmla="*/ 2066628 h 704"/>
                  <a:gd name="T66" fmla="*/ 74711 w 149"/>
                  <a:gd name="T67" fmla="*/ 1675029 h 704"/>
                  <a:gd name="T68" fmla="*/ 82868 w 149"/>
                  <a:gd name="T69" fmla="*/ 1493916 h 704"/>
                  <a:gd name="T70" fmla="*/ 86283 w 149"/>
                  <a:gd name="T71" fmla="*/ 1257502 h 704"/>
                  <a:gd name="T72" fmla="*/ 83448 w 149"/>
                  <a:gd name="T73" fmla="*/ 984655 h 704"/>
                  <a:gd name="T74" fmla="*/ 75765 w 149"/>
                  <a:gd name="T75" fmla="*/ 717360 h 704"/>
                  <a:gd name="T76" fmla="*/ 63041 w 149"/>
                  <a:gd name="T77" fmla="*/ 455627 h 704"/>
                  <a:gd name="T78" fmla="*/ 46727 w 149"/>
                  <a:gd name="T79" fmla="*/ 236048 h 704"/>
                  <a:gd name="T80" fmla="*/ 25355 w 149"/>
                  <a:gd name="T81" fmla="*/ 7515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sp>
          <p:nvSpPr>
            <p:cNvPr id="6" name="Freeform 11"/>
            <p:cNvSpPr>
              <a:spLocks/>
            </p:cNvSpPr>
            <p:nvPr userDrawn="1"/>
          </p:nvSpPr>
          <p:spPr bwMode="ltGray">
            <a:xfrm rot="373331" flipH="1">
              <a:off x="22" y="1957"/>
              <a:ext cx="323" cy="649"/>
            </a:xfrm>
            <a:custGeom>
              <a:avLst/>
              <a:gdLst>
                <a:gd name="T0" fmla="*/ 154404 w 128"/>
                <a:gd name="T1" fmla="*/ 0 h 217"/>
                <a:gd name="T2" fmla="*/ 172737 w 128"/>
                <a:gd name="T3" fmla="*/ 57917 h 217"/>
                <a:gd name="T4" fmla="*/ 189000 w 128"/>
                <a:gd name="T5" fmla="*/ 173217 h 217"/>
                <a:gd name="T6" fmla="*/ 201883 w 128"/>
                <a:gd name="T7" fmla="*/ 321396 h 217"/>
                <a:gd name="T8" fmla="*/ 210485 w 128"/>
                <a:gd name="T9" fmla="*/ 498949 h 217"/>
                <a:gd name="T10" fmla="*/ 208620 w 128"/>
                <a:gd name="T11" fmla="*/ 710718 h 217"/>
                <a:gd name="T12" fmla="*/ 190815 w 128"/>
                <a:gd name="T13" fmla="*/ 928907 h 217"/>
                <a:gd name="T14" fmla="*/ 154404 w 128"/>
                <a:gd name="T15" fmla="*/ 1157903 h 217"/>
                <a:gd name="T16" fmla="*/ 98323 w 128"/>
                <a:gd name="T17" fmla="*/ 1389036 h 217"/>
                <a:gd name="T18" fmla="*/ 80859 w 128"/>
                <a:gd name="T19" fmla="*/ 1363193 h 217"/>
                <a:gd name="T20" fmla="*/ 62526 w 128"/>
                <a:gd name="T21" fmla="*/ 1344070 h 217"/>
                <a:gd name="T22" fmla="*/ 43065 w 128"/>
                <a:gd name="T23" fmla="*/ 1311752 h 217"/>
                <a:gd name="T24" fmla="*/ 26082 w 128"/>
                <a:gd name="T25" fmla="*/ 1285911 h 217"/>
                <a:gd name="T26" fmla="*/ 12887 w 128"/>
                <a:gd name="T27" fmla="*/ 1254613 h 217"/>
                <a:gd name="T28" fmla="*/ 3356 w 128"/>
                <a:gd name="T29" fmla="*/ 1215819 h 217"/>
                <a:gd name="T30" fmla="*/ 0 w 128"/>
                <a:gd name="T31" fmla="*/ 1170856 h 217"/>
                <a:gd name="T32" fmla="*/ 2024 w 128"/>
                <a:gd name="T33" fmla="*/ 1138537 h 217"/>
                <a:gd name="T34" fmla="*/ 21371 w 128"/>
                <a:gd name="T35" fmla="*/ 1093562 h 217"/>
                <a:gd name="T36" fmla="*/ 47484 w 128"/>
                <a:gd name="T37" fmla="*/ 1032033 h 217"/>
                <a:gd name="T38" fmla="*/ 75617 w 128"/>
                <a:gd name="T39" fmla="*/ 961226 h 217"/>
                <a:gd name="T40" fmla="*/ 103564 w 128"/>
                <a:gd name="T41" fmla="*/ 858092 h 217"/>
                <a:gd name="T42" fmla="*/ 129629 w 128"/>
                <a:gd name="T43" fmla="*/ 717112 h 217"/>
                <a:gd name="T44" fmla="*/ 149789 w 128"/>
                <a:gd name="T45" fmla="*/ 531026 h 217"/>
                <a:gd name="T46" fmla="*/ 159512 w 128"/>
                <a:gd name="T47" fmla="*/ 295552 h 217"/>
                <a:gd name="T48" fmla="*/ 154404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9" name="Freeform 14"/>
            <p:cNvSpPr>
              <a:spLocks/>
            </p:cNvSpPr>
            <p:nvPr userDrawn="1"/>
          </p:nvSpPr>
          <p:spPr bwMode="ltGray">
            <a:xfrm rot="373331" flipH="1">
              <a:off x="898" y="2855"/>
              <a:ext cx="354" cy="464"/>
            </a:xfrm>
            <a:custGeom>
              <a:avLst/>
              <a:gdLst>
                <a:gd name="T0" fmla="*/ 527124 w 117"/>
                <a:gd name="T1" fmla="*/ 0 h 132"/>
                <a:gd name="T2" fmla="*/ 0 w 117"/>
                <a:gd name="T3" fmla="*/ 582759 h 132"/>
                <a:gd name="T4" fmla="*/ 20771 w 117"/>
                <a:gd name="T5" fmla="*/ 603826 h 132"/>
                <a:gd name="T6" fmla="*/ 97386 w 117"/>
                <a:gd name="T7" fmla="*/ 677271 h 132"/>
                <a:gd name="T8" fmla="*/ 204137 w 117"/>
                <a:gd name="T9" fmla="*/ 841587 h 132"/>
                <a:gd name="T10" fmla="*/ 323072 w 117"/>
                <a:gd name="T11" fmla="*/ 1094235 h 132"/>
                <a:gd name="T12" fmla="*/ 464279 w 117"/>
                <a:gd name="T13" fmla="*/ 1445230 h 132"/>
                <a:gd name="T14" fmla="*/ 590082 w 117"/>
                <a:gd name="T15" fmla="*/ 1863899 h 132"/>
                <a:gd name="T16" fmla="*/ 717355 w 117"/>
                <a:gd name="T17" fmla="*/ 2399481 h 132"/>
                <a:gd name="T18" fmla="*/ 814660 w 117"/>
                <a:gd name="T19" fmla="*/ 3076752 h 132"/>
                <a:gd name="T20" fmla="*/ 821534 w 117"/>
                <a:gd name="T21" fmla="*/ 2797688 h 132"/>
                <a:gd name="T22" fmla="*/ 807876 w 117"/>
                <a:gd name="T23" fmla="*/ 2493993 h 132"/>
                <a:gd name="T24" fmla="*/ 758679 w 117"/>
                <a:gd name="T25" fmla="*/ 2095786 h 132"/>
                <a:gd name="T26" fmla="*/ 696503 w 117"/>
                <a:gd name="T27" fmla="*/ 1724344 h 132"/>
                <a:gd name="T28" fmla="*/ 624510 w 117"/>
                <a:gd name="T29" fmla="*/ 1352409 h 132"/>
                <a:gd name="T30" fmla="*/ 547677 w 117"/>
                <a:gd name="T31" fmla="*/ 1047072 h 132"/>
                <a:gd name="T32" fmla="*/ 471147 w 117"/>
                <a:gd name="T33" fmla="*/ 841587 h 132"/>
                <a:gd name="T34" fmla="*/ 405947 w 117"/>
                <a:gd name="T35" fmla="*/ 743244 h 132"/>
                <a:gd name="T36" fmla="*/ 484805 w 117"/>
                <a:gd name="T37" fmla="*/ 677271 h 132"/>
                <a:gd name="T38" fmla="*/ 554800 w 117"/>
                <a:gd name="T39" fmla="*/ 648865 h 132"/>
                <a:gd name="T40" fmla="*/ 624510 w 117"/>
                <a:gd name="T41" fmla="*/ 603826 h 132"/>
                <a:gd name="T42" fmla="*/ 689710 w 117"/>
                <a:gd name="T43" fmla="*/ 582759 h 132"/>
                <a:gd name="T44" fmla="*/ 738157 w 117"/>
                <a:gd name="T45" fmla="*/ 556526 h 132"/>
                <a:gd name="T46" fmla="*/ 765720 w 117"/>
                <a:gd name="T47" fmla="*/ 511476 h 132"/>
                <a:gd name="T48" fmla="*/ 794134 w 117"/>
                <a:gd name="T49" fmla="*/ 490546 h 132"/>
                <a:gd name="T50" fmla="*/ 801011 w 117"/>
                <a:gd name="T51" fmla="*/ 490546 h 132"/>
                <a:gd name="T52" fmla="*/ 527124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0" name="Freeform 15"/>
            <p:cNvSpPr>
              <a:spLocks/>
            </p:cNvSpPr>
            <p:nvPr userDrawn="1"/>
          </p:nvSpPr>
          <p:spPr bwMode="ltGray">
            <a:xfrm rot="373331" flipH="1">
              <a:off x="799" y="2979"/>
              <a:ext cx="87" cy="274"/>
            </a:xfrm>
            <a:custGeom>
              <a:avLst/>
              <a:gdLst>
                <a:gd name="T0" fmla="*/ 190269 w 29"/>
                <a:gd name="T1" fmla="*/ 0 h 77"/>
                <a:gd name="T2" fmla="*/ 150903 w 29"/>
                <a:gd name="T3" fmla="*/ 0 h 77"/>
                <a:gd name="T4" fmla="*/ 104976 w 29"/>
                <a:gd name="T5" fmla="*/ 101476 h 77"/>
                <a:gd name="T6" fmla="*/ 59049 w 29"/>
                <a:gd name="T7" fmla="*/ 231697 h 77"/>
                <a:gd name="T8" fmla="*/ 26244 w 29"/>
                <a:gd name="T9" fmla="*/ 491278 h 77"/>
                <a:gd name="T10" fmla="*/ 6561 w 29"/>
                <a:gd name="T11" fmla="*/ 773616 h 77"/>
                <a:gd name="T12" fmla="*/ 0 w 29"/>
                <a:gd name="T13" fmla="*/ 1134890 h 77"/>
                <a:gd name="T14" fmla="*/ 19683 w 29"/>
                <a:gd name="T15" fmla="*/ 1547271 h 77"/>
                <a:gd name="T16" fmla="*/ 72171 w 29"/>
                <a:gd name="T17" fmla="*/ 1979212 h 77"/>
                <a:gd name="T18" fmla="*/ 98415 w 29"/>
                <a:gd name="T19" fmla="*/ 1366410 h 77"/>
                <a:gd name="T20" fmla="*/ 124659 w 29"/>
                <a:gd name="T21" fmla="*/ 954032 h 77"/>
                <a:gd name="T22" fmla="*/ 150903 w 29"/>
                <a:gd name="T23" fmla="*/ 564230 h 77"/>
                <a:gd name="T24" fmla="*/ 190269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38723 h 237"/>
                <a:gd name="T4" fmla="*/ 7295 w 257"/>
                <a:gd name="T5" fmla="*/ 76785 h 237"/>
                <a:gd name="T6" fmla="*/ 14492 w 257"/>
                <a:gd name="T7" fmla="*/ 115307 h 237"/>
                <a:gd name="T8" fmla="*/ 26681 w 257"/>
                <a:gd name="T9" fmla="*/ 150429 h 237"/>
                <a:gd name="T10" fmla="*/ 44019 w 257"/>
                <a:gd name="T11" fmla="*/ 183072 h 237"/>
                <a:gd name="T12" fmla="*/ 66107 w 257"/>
                <a:gd name="T13" fmla="*/ 216628 h 237"/>
                <a:gd name="T14" fmla="*/ 92733 w 257"/>
                <a:gd name="T15" fmla="*/ 247311 h 237"/>
                <a:gd name="T16" fmla="*/ 123984 w 257"/>
                <a:gd name="T17" fmla="*/ 273110 h 237"/>
                <a:gd name="T18" fmla="*/ 163432 w 257"/>
                <a:gd name="T19" fmla="*/ 297926 h 237"/>
                <a:gd name="T20" fmla="*/ 209035 w 257"/>
                <a:gd name="T21" fmla="*/ 319194 h 237"/>
                <a:gd name="T22" fmla="*/ 257892 w 257"/>
                <a:gd name="T23" fmla="*/ 336366 h 237"/>
                <a:gd name="T24" fmla="*/ 318101 w 257"/>
                <a:gd name="T25" fmla="*/ 349933 h 237"/>
                <a:gd name="T26" fmla="*/ 384201 w 257"/>
                <a:gd name="T27" fmla="*/ 359218 h 237"/>
                <a:gd name="T28" fmla="*/ 456972 w 257"/>
                <a:gd name="T29" fmla="*/ 364127 h 237"/>
                <a:gd name="T30" fmla="*/ 534818 w 257"/>
                <a:gd name="T31" fmla="*/ 362148 h 237"/>
                <a:gd name="T32" fmla="*/ 624848 w 257"/>
                <a:gd name="T33" fmla="*/ 356088 h 237"/>
                <a:gd name="T34" fmla="*/ 544879 w 257"/>
                <a:gd name="T35" fmla="*/ 348631 h 237"/>
                <a:gd name="T36" fmla="*/ 474217 w 257"/>
                <a:gd name="T37" fmla="*/ 337662 h 237"/>
                <a:gd name="T38" fmla="*/ 412707 w 257"/>
                <a:gd name="T39" fmla="*/ 325399 h 237"/>
                <a:gd name="T40" fmla="*/ 359647 w 257"/>
                <a:gd name="T41" fmla="*/ 313122 h 237"/>
                <a:gd name="T42" fmla="*/ 310939 w 257"/>
                <a:gd name="T43" fmla="*/ 296655 h 237"/>
                <a:gd name="T44" fmla="*/ 272384 w 257"/>
                <a:gd name="T45" fmla="*/ 279220 h 237"/>
                <a:gd name="T46" fmla="*/ 235809 w 257"/>
                <a:gd name="T47" fmla="*/ 259574 h 237"/>
                <a:gd name="T48" fmla="*/ 204605 w 257"/>
                <a:gd name="T49" fmla="*/ 238308 h 237"/>
                <a:gd name="T50" fmla="*/ 175171 w 257"/>
                <a:gd name="T51" fmla="*/ 216628 h 237"/>
                <a:gd name="T52" fmla="*/ 148545 w 257"/>
                <a:gd name="T53" fmla="*/ 192124 h 237"/>
                <a:gd name="T54" fmla="*/ 126703 w 257"/>
                <a:gd name="T55" fmla="*/ 164651 h 237"/>
                <a:gd name="T56" fmla="*/ 104530 w 257"/>
                <a:gd name="T57" fmla="*/ 134951 h 237"/>
                <a:gd name="T58" fmla="*/ 79968 w 257"/>
                <a:gd name="T59" fmla="*/ 106222 h 237"/>
                <a:gd name="T60" fmla="*/ 56059 w 257"/>
                <a:gd name="T61" fmla="*/ 72384 h 237"/>
                <a:gd name="T62" fmla="*/ 29378 w 257"/>
                <a:gd name="T63" fmla="*/ 3676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19" name="Freeform 39"/>
            <p:cNvSpPr>
              <a:spLocks/>
            </p:cNvSpPr>
            <p:nvPr userDrawn="1"/>
          </p:nvSpPr>
          <p:spPr bwMode="ltGray">
            <a:xfrm rot="9832527" flipV="1">
              <a:off x="1997" y="858"/>
              <a:ext cx="330" cy="278"/>
            </a:xfrm>
            <a:custGeom>
              <a:avLst/>
              <a:gdLst>
                <a:gd name="T0" fmla="*/ 193968 w 124"/>
                <a:gd name="T1" fmla="*/ 0 h 110"/>
                <a:gd name="T2" fmla="*/ 311962 w 124"/>
                <a:gd name="T3" fmla="*/ 179823 h 110"/>
                <a:gd name="T4" fmla="*/ 301577 w 124"/>
                <a:gd name="T5" fmla="*/ 177741 h 110"/>
                <a:gd name="T6" fmla="*/ 269269 w 124"/>
                <a:gd name="T7" fmla="*/ 174559 h 110"/>
                <a:gd name="T8" fmla="*/ 224126 w 124"/>
                <a:gd name="T9" fmla="*/ 167829 h 110"/>
                <a:gd name="T10" fmla="*/ 171254 w 124"/>
                <a:gd name="T11" fmla="*/ 164647 h 110"/>
                <a:gd name="T12" fmla="*/ 113320 w 124"/>
                <a:gd name="T13" fmla="*/ 161255 h 110"/>
                <a:gd name="T14" fmla="*/ 63254 w 124"/>
                <a:gd name="T15" fmla="*/ 163421 h 110"/>
                <a:gd name="T16" fmla="*/ 22677 w 124"/>
                <a:gd name="T17" fmla="*/ 169911 h 110"/>
                <a:gd name="T18" fmla="*/ 0 w 124"/>
                <a:gd name="T19" fmla="*/ 183215 h 110"/>
                <a:gd name="T20" fmla="*/ 10291 w 124"/>
                <a:gd name="T21" fmla="*/ 163421 h 110"/>
                <a:gd name="T22" fmla="*/ 19922 w 124"/>
                <a:gd name="T23" fmla="*/ 148245 h 110"/>
                <a:gd name="T24" fmla="*/ 40428 w 124"/>
                <a:gd name="T25" fmla="*/ 136301 h 110"/>
                <a:gd name="T26" fmla="*/ 63254 w 124"/>
                <a:gd name="T27" fmla="*/ 126376 h 110"/>
                <a:gd name="T28" fmla="*/ 90641 w 124"/>
                <a:gd name="T29" fmla="*/ 119904 h 110"/>
                <a:gd name="T30" fmla="*/ 118278 w 124"/>
                <a:gd name="T31" fmla="*/ 117741 h 110"/>
                <a:gd name="T32" fmla="*/ 148433 w 124"/>
                <a:gd name="T33" fmla="*/ 117741 h 110"/>
                <a:gd name="T34" fmla="*/ 181532 w 124"/>
                <a:gd name="T35" fmla="*/ 123194 h 110"/>
                <a:gd name="T36" fmla="*/ 183280 w 124"/>
                <a:gd name="T37" fmla="*/ 117741 h 110"/>
                <a:gd name="T38" fmla="*/ 175823 w 124"/>
                <a:gd name="T39" fmla="*/ 93507 h 110"/>
                <a:gd name="T40" fmla="*/ 168337 w 124"/>
                <a:gd name="T41" fmla="*/ 63308 h 110"/>
                <a:gd name="T42" fmla="*/ 163379 w 124"/>
                <a:gd name="T43" fmla="*/ 50005 h 110"/>
                <a:gd name="T44" fmla="*/ 158852 w 124"/>
                <a:gd name="T45" fmla="*/ 50005 h 110"/>
                <a:gd name="T46" fmla="*/ 153144 w 124"/>
                <a:gd name="T47" fmla="*/ 47942 h 110"/>
                <a:gd name="T48" fmla="*/ 148433 w 124"/>
                <a:gd name="T49" fmla="*/ 43535 h 110"/>
                <a:gd name="T50" fmla="*/ 143909 w 124"/>
                <a:gd name="T51" fmla="*/ 38354 h 110"/>
                <a:gd name="T52" fmla="*/ 143909 w 124"/>
                <a:gd name="T53" fmla="*/ 31540 h 110"/>
                <a:gd name="T54" fmla="*/ 148433 w 124"/>
                <a:gd name="T55" fmla="*/ 22892 h 110"/>
                <a:gd name="T56" fmla="*/ 166190 w 124"/>
                <a:gd name="T57" fmla="*/ 13299 h 110"/>
                <a:gd name="T58" fmla="*/ 193968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0" name="Freeform 40"/>
            <p:cNvSpPr>
              <a:spLocks/>
            </p:cNvSpPr>
            <p:nvPr userDrawn="1"/>
          </p:nvSpPr>
          <p:spPr bwMode="ltGray">
            <a:xfrm rot="9832527" flipV="1">
              <a:off x="2224" y="808"/>
              <a:ext cx="123" cy="233"/>
            </a:xfrm>
            <a:custGeom>
              <a:avLst/>
              <a:gdLst>
                <a:gd name="T0" fmla="*/ 81172 w 46"/>
                <a:gd name="T1" fmla="*/ 0 h 94"/>
                <a:gd name="T2" fmla="*/ 51943 w 46"/>
                <a:gd name="T3" fmla="*/ 54093 h 94"/>
                <a:gd name="T4" fmla="*/ 39117 w 46"/>
                <a:gd name="T5" fmla="*/ 88604 h 94"/>
                <a:gd name="T6" fmla="*/ 28584 w 46"/>
                <a:gd name="T7" fmla="*/ 112757 h 94"/>
                <a:gd name="T8" fmla="*/ 0 w 46"/>
                <a:gd name="T9" fmla="*/ 134082 h 94"/>
                <a:gd name="T10" fmla="*/ 31432 w 46"/>
                <a:gd name="T11" fmla="*/ 125290 h 94"/>
                <a:gd name="T12" fmla="*/ 60682 w 46"/>
                <a:gd name="T13" fmla="*/ 113887 h 94"/>
                <a:gd name="T14" fmla="*/ 84046 w 46"/>
                <a:gd name="T15" fmla="*/ 98336 h 94"/>
                <a:gd name="T16" fmla="*/ 104595 w 46"/>
                <a:gd name="T17" fmla="*/ 81238 h 94"/>
                <a:gd name="T18" fmla="*/ 117272 w 46"/>
                <a:gd name="T19" fmla="*/ 62595 h 94"/>
                <a:gd name="T20" fmla="*/ 120289 w 46"/>
                <a:gd name="T21" fmla="*/ 42473 h 94"/>
                <a:gd name="T22" fmla="*/ 109358 w 46"/>
                <a:gd name="T23" fmla="*/ 21320 h 94"/>
                <a:gd name="T24" fmla="*/ 8117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14185 w 149"/>
                <a:gd name="T3" fmla="*/ 78951 h 704"/>
                <a:gd name="T4" fmla="*/ 37414 w 149"/>
                <a:gd name="T5" fmla="*/ 182412 h 704"/>
                <a:gd name="T6" fmla="*/ 65639 w 149"/>
                <a:gd name="T7" fmla="*/ 310003 h 704"/>
                <a:gd name="T8" fmla="*/ 95968 w 149"/>
                <a:gd name="T9" fmla="*/ 480066 h 704"/>
                <a:gd name="T10" fmla="*/ 136097 w 149"/>
                <a:gd name="T11" fmla="*/ 687102 h 704"/>
                <a:gd name="T12" fmla="*/ 171417 w 149"/>
                <a:gd name="T13" fmla="*/ 909676 h 704"/>
                <a:gd name="T14" fmla="*/ 206027 w 149"/>
                <a:gd name="T15" fmla="*/ 1168779 h 704"/>
                <a:gd name="T16" fmla="*/ 234389 w 149"/>
                <a:gd name="T17" fmla="*/ 1466433 h 704"/>
                <a:gd name="T18" fmla="*/ 261938 w 149"/>
                <a:gd name="T19" fmla="*/ 1780203 h 704"/>
                <a:gd name="T20" fmla="*/ 281480 w 149"/>
                <a:gd name="T21" fmla="*/ 2141228 h 704"/>
                <a:gd name="T22" fmla="*/ 290287 w 149"/>
                <a:gd name="T23" fmla="*/ 2542490 h 704"/>
                <a:gd name="T24" fmla="*/ 294985 w 149"/>
                <a:gd name="T25" fmla="*/ 2959786 h 704"/>
                <a:gd name="T26" fmla="*/ 281480 w 149"/>
                <a:gd name="T27" fmla="*/ 3427898 h 704"/>
                <a:gd name="T28" fmla="*/ 254907 w 149"/>
                <a:gd name="T29" fmla="*/ 3921529 h 704"/>
                <a:gd name="T30" fmla="*/ 215865 w 149"/>
                <a:gd name="T31" fmla="*/ 4436925 h 704"/>
                <a:gd name="T32" fmla="*/ 157287 w 149"/>
                <a:gd name="T33" fmla="*/ 5009753 h 704"/>
                <a:gd name="T34" fmla="*/ 91524 w 149"/>
                <a:gd name="T35" fmla="*/ 5656755 h 704"/>
                <a:gd name="T36" fmla="*/ 48787 w 149"/>
                <a:gd name="T37" fmla="*/ 6257477 h 704"/>
                <a:gd name="T38" fmla="*/ 23229 w 149"/>
                <a:gd name="T39" fmla="*/ 6813077 h 704"/>
                <a:gd name="T40" fmla="*/ 14185 w 149"/>
                <a:gd name="T41" fmla="*/ 7345700 h 704"/>
                <a:gd name="T42" fmla="*/ 14185 w 149"/>
                <a:gd name="T43" fmla="*/ 7854114 h 704"/>
                <a:gd name="T44" fmla="*/ 18497 w 149"/>
                <a:gd name="T45" fmla="*/ 8318597 h 704"/>
                <a:gd name="T46" fmla="*/ 28370 w 149"/>
                <a:gd name="T47" fmla="*/ 8735593 h 704"/>
                <a:gd name="T48" fmla="*/ 32920 w 149"/>
                <a:gd name="T49" fmla="*/ 9137165 h 704"/>
                <a:gd name="T50" fmla="*/ 95968 w 149"/>
                <a:gd name="T51" fmla="*/ 8930175 h 704"/>
                <a:gd name="T52" fmla="*/ 91524 w 149"/>
                <a:gd name="T53" fmla="*/ 8826714 h 704"/>
                <a:gd name="T54" fmla="*/ 84498 w 149"/>
                <a:gd name="T55" fmla="*/ 8525280 h 704"/>
                <a:gd name="T56" fmla="*/ 77102 w 149"/>
                <a:gd name="T57" fmla="*/ 8072967 h 704"/>
                <a:gd name="T58" fmla="*/ 81842 w 149"/>
                <a:gd name="T59" fmla="*/ 7464849 h 704"/>
                <a:gd name="T60" fmla="*/ 95968 w 149"/>
                <a:gd name="T61" fmla="*/ 6737892 h 704"/>
                <a:gd name="T62" fmla="*/ 136097 w 149"/>
                <a:gd name="T63" fmla="*/ 5907168 h 704"/>
                <a:gd name="T64" fmla="*/ 201680 w 149"/>
                <a:gd name="T65" fmla="*/ 5009753 h 704"/>
                <a:gd name="T66" fmla="*/ 302046 w 149"/>
                <a:gd name="T67" fmla="*/ 4063734 h 704"/>
                <a:gd name="T68" fmla="*/ 334728 w 149"/>
                <a:gd name="T69" fmla="*/ 3623735 h 704"/>
                <a:gd name="T70" fmla="*/ 349150 w 149"/>
                <a:gd name="T71" fmla="*/ 3050904 h 704"/>
                <a:gd name="T72" fmla="*/ 337387 w 149"/>
                <a:gd name="T73" fmla="*/ 2386965 h 704"/>
                <a:gd name="T74" fmla="*/ 307368 w 149"/>
                <a:gd name="T75" fmla="*/ 1739996 h 704"/>
                <a:gd name="T76" fmla="*/ 254907 w 149"/>
                <a:gd name="T77" fmla="*/ 1103948 h 704"/>
                <a:gd name="T78" fmla="*/ 189972 w 149"/>
                <a:gd name="T79" fmla="*/ 571677 h 704"/>
                <a:gd name="T80" fmla="*/ 103032 w 149"/>
                <a:gd name="T81" fmla="*/ 182412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mtClean="0">
                <a:ea typeface="宋体" charset="-122"/>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mtClean="0">
                <a:ea typeface="宋体" charset="-122"/>
              </a:endParaRPr>
            </a:p>
          </p:txBody>
        </p:sp>
      </p:grpSp>
      <p:sp>
        <p:nvSpPr>
          <p:cNvPr id="53295" name="Rectangle 47"/>
          <p:cNvSpPr>
            <a:spLocks noGrp="1" noChangeArrowheads="1"/>
          </p:cNvSpPr>
          <p:nvPr>
            <p:ph type="ctrTitle"/>
          </p:nvPr>
        </p:nvSpPr>
        <p:spPr bwMode="auto">
          <a:xfrm>
            <a:off x="2455863" y="596900"/>
            <a:ext cx="6192837" cy="3581400"/>
          </a:xfrm>
          <a:prstGeom prst="rect">
            <a:avLst/>
          </a:prstGeom>
          <a:noFill/>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993366"/>
                  </a:outerShdw>
                </a:effectLst>
              </a14:hiddenEffects>
            </a:ext>
          </a:extLst>
        </p:spPr>
        <p:txBody>
          <a:bodyPr vert="horz" wrap="square" lIns="91440" tIns="45720" rIns="91440" bIns="45720" numCol="1" anchor="b" anchorCtr="0" compatLnSpc="1">
            <a:prstTxWarp prst="textNoShape">
              <a:avLst/>
            </a:prstTxWarp>
          </a:bodyPr>
          <a:lstStyle>
            <a:lvl1pPr>
              <a:defRPr sz="5200" b="1"/>
            </a:lvl1pPr>
          </a:lstStyle>
          <a:p>
            <a:pPr lvl="0"/>
            <a:r>
              <a:rPr lang="zh-CN" altLang="en-US" noProof="0" smtClean="0"/>
              <a:t>单击此处编辑母版标题样式</a:t>
            </a:r>
          </a:p>
        </p:txBody>
      </p:sp>
      <p:sp>
        <p:nvSpPr>
          <p:cNvPr id="53296" name="Rectangle 48"/>
          <p:cNvSpPr>
            <a:spLocks noGrp="1" noChangeArrowheads="1"/>
          </p:cNvSpPr>
          <p:nvPr>
            <p:ph type="subTitle" idx="1"/>
          </p:nvPr>
        </p:nvSpPr>
        <p:spPr bwMode="auto">
          <a:xfrm>
            <a:off x="2489200" y="4279900"/>
            <a:ext cx="6146800" cy="148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b="1">
                <a:effectLst>
                  <a:outerShdw blurRad="38100" dist="38100" dir="2700000" algn="tl">
                    <a:srgbClr val="C0C0C0"/>
                  </a:outerShdw>
                </a:effectLst>
              </a:defRPr>
            </a:lvl1pPr>
          </a:lstStyle>
          <a:p>
            <a:pPr lvl="0"/>
            <a:r>
              <a:rPr lang="zh-CN" altLang="en-US" noProof="0" smtClean="0"/>
              <a:t>单击此处编辑母版副标题样式</a:t>
            </a:r>
          </a:p>
        </p:txBody>
      </p:sp>
      <p:sp>
        <p:nvSpPr>
          <p:cNvPr id="46" name="Rectangle 44"/>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ea typeface="宋体" pitchFamily="2" charset="-122"/>
              </a:defRPr>
            </a:lvl1pPr>
          </a:lstStyle>
          <a:p>
            <a:pPr>
              <a:defRPr/>
            </a:pPr>
            <a:endParaRPr lang="en-US" altLang="zh-CN">
              <a:solidFill>
                <a:srgbClr val="000000"/>
              </a:solidFill>
            </a:endParaRPr>
          </a:p>
        </p:txBody>
      </p:sp>
      <p:sp>
        <p:nvSpPr>
          <p:cNvPr id="47" name="Rectangle 4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0">
                <a:solidFill>
                  <a:schemeClr val="tx1"/>
                </a:solidFill>
                <a:latin typeface="+mn-lt"/>
              </a:defRPr>
            </a:lvl1pPr>
          </a:lstStyle>
          <a:p>
            <a:pPr>
              <a:defRPr/>
            </a:pPr>
            <a:endParaRPr lang="en-US" altLang="zh-CN">
              <a:solidFill>
                <a:srgbClr val="000000"/>
              </a:solidFill>
            </a:endParaRPr>
          </a:p>
        </p:txBody>
      </p:sp>
      <p:sp>
        <p:nvSpPr>
          <p:cNvPr id="48" name="Rectangle 4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ea typeface="宋体" pitchFamily="2" charset="-122"/>
              </a:defRPr>
            </a:lvl1pPr>
          </a:lstStyle>
          <a:p>
            <a:pPr>
              <a:defRPr/>
            </a:pPr>
            <a:fld id="{8DF5B1E7-0ECA-44C0-AB96-98C7DC16A59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3532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E25B3D69-8FA1-438F-8574-82BA356CD54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929169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9"/>
          <p:cNvSpPr>
            <a:spLocks noGrp="1" noChangeArrowheads="1"/>
          </p:cNvSpPr>
          <p:nvPr>
            <p:ph type="ftr" sz="quarter" idx="10"/>
          </p:nvPr>
        </p:nvSpPr>
        <p:spPr>
          <a:ln/>
        </p:spPr>
        <p:txBody>
          <a:bodyPr/>
          <a:lstStyle>
            <a:lvl1pPr>
              <a:defRPr/>
            </a:lvl1pPr>
          </a:lstStyle>
          <a:p>
            <a:pPr>
              <a:defRPr/>
            </a:pPr>
            <a:fld id="{5B6A8D79-CD5F-45F8-885B-149B36F11C82}"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135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9"/>
          <p:cNvSpPr>
            <a:spLocks noGrp="1" noChangeArrowheads="1"/>
          </p:cNvSpPr>
          <p:nvPr>
            <p:ph type="ftr" sz="quarter" idx="10"/>
          </p:nvPr>
        </p:nvSpPr>
        <p:spPr>
          <a:ln/>
        </p:spPr>
        <p:txBody>
          <a:bodyPr/>
          <a:lstStyle>
            <a:lvl1pPr>
              <a:defRPr/>
            </a:lvl1pPr>
          </a:lstStyle>
          <a:p>
            <a:pPr>
              <a:defRPr/>
            </a:pPr>
            <a:fld id="{247621E2-3A34-4A9E-A78C-E24B1FBA98A6}" type="slidenum">
              <a:rPr lang="en-US" altLang="zh-CN"/>
              <a:pPr>
                <a:defRPr/>
              </a:pPr>
              <a:t>‹#›</a:t>
            </a:fld>
            <a:endParaRPr lang="en-US" altLang="zh-CN"/>
          </a:p>
        </p:txBody>
      </p:sp>
    </p:spTree>
    <p:extLst>
      <p:ext uri="{BB962C8B-B14F-4D97-AF65-F5344CB8AC3E}">
        <p14:creationId xmlns:p14="http://schemas.microsoft.com/office/powerpoint/2010/main" val="3761738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9"/>
          <p:cNvSpPr>
            <a:spLocks noGrp="1" noChangeArrowheads="1"/>
          </p:cNvSpPr>
          <p:nvPr>
            <p:ph type="ftr" sz="quarter" idx="10"/>
          </p:nvPr>
        </p:nvSpPr>
        <p:spPr>
          <a:ln/>
        </p:spPr>
        <p:txBody>
          <a:bodyPr/>
          <a:lstStyle>
            <a:lvl1pPr>
              <a:defRPr/>
            </a:lvl1pPr>
          </a:lstStyle>
          <a:p>
            <a:pPr>
              <a:defRPr/>
            </a:pPr>
            <a:fld id="{0AAD683D-AD7E-448A-BA93-19220985AB8B}"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37932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9"/>
          <p:cNvSpPr>
            <a:spLocks noGrp="1" noChangeArrowheads="1"/>
          </p:cNvSpPr>
          <p:nvPr>
            <p:ph type="ftr" sz="quarter" idx="10"/>
          </p:nvPr>
        </p:nvSpPr>
        <p:spPr>
          <a:ln/>
        </p:spPr>
        <p:txBody>
          <a:bodyPr/>
          <a:lstStyle>
            <a:lvl1pPr>
              <a:defRPr/>
            </a:lvl1pPr>
          </a:lstStyle>
          <a:p>
            <a:pPr>
              <a:defRPr/>
            </a:pPr>
            <a:fld id="{09BA4638-310E-4C8C-8985-AF6E0CEF00AA}"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566131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2C85A53D-1357-42E2-A9F8-9678CDCD8438}"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368857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9"/>
          <p:cNvSpPr>
            <a:spLocks noGrp="1" noChangeArrowheads="1"/>
          </p:cNvSpPr>
          <p:nvPr>
            <p:ph type="ftr" sz="quarter" idx="10"/>
          </p:nvPr>
        </p:nvSpPr>
        <p:spPr>
          <a:ln/>
        </p:spPr>
        <p:txBody>
          <a:bodyPr/>
          <a:lstStyle>
            <a:lvl1pPr>
              <a:defRPr/>
            </a:lvl1pPr>
          </a:lstStyle>
          <a:p>
            <a:pPr>
              <a:defRPr/>
            </a:pPr>
            <a:fld id="{422C82A2-2333-4CEB-98CA-B2C7676D7F70}"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309347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85BA46BE-A9F7-4163-87F7-C4B9819CBFC8}"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743825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35FCCC68-89B6-4F6C-9A46-3A6DF9B16685}"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159984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23CF038E-0B84-481E-9C6C-5D0CC530B76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102563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9"/>
          <p:cNvSpPr>
            <a:spLocks noGrp="1" noChangeArrowheads="1"/>
          </p:cNvSpPr>
          <p:nvPr>
            <p:ph type="ftr" sz="quarter" idx="10"/>
          </p:nvPr>
        </p:nvSpPr>
        <p:spPr>
          <a:ln/>
        </p:spPr>
        <p:txBody>
          <a:bodyPr/>
          <a:lstStyle>
            <a:lvl1pPr>
              <a:defRPr/>
            </a:lvl1pPr>
          </a:lstStyle>
          <a:p>
            <a:pPr>
              <a:defRPr/>
            </a:pPr>
            <a:fld id="{C470E058-DB7F-4DBC-BA46-753C8BEC2128}"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290893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69A29C69-E06A-40DA-8005-F4F15C4EA7A9}"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3350241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73"/>
          <p:cNvSpPr>
            <a:spLocks noGrp="1" noChangeArrowheads="1"/>
          </p:cNvSpPr>
          <p:nvPr>
            <p:ph type="ftr" sz="quarter" idx="10"/>
          </p:nvPr>
        </p:nvSpPr>
        <p:spPr>
          <a:ln/>
        </p:spPr>
        <p:txBody>
          <a:bodyPr/>
          <a:lstStyle>
            <a:lvl1pPr>
              <a:defRPr/>
            </a:lvl1pPr>
          </a:lstStyle>
          <a:p>
            <a:pPr>
              <a:defRPr/>
            </a:pPr>
            <a:fld id="{7A3BD7F2-57FF-40B8-906D-D194C747CC4A}"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890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9"/>
          <p:cNvSpPr>
            <a:spLocks noGrp="1" noChangeArrowheads="1"/>
          </p:cNvSpPr>
          <p:nvPr>
            <p:ph type="ftr" sz="quarter" idx="10"/>
          </p:nvPr>
        </p:nvSpPr>
        <p:spPr>
          <a:ln/>
        </p:spPr>
        <p:txBody>
          <a:bodyPr/>
          <a:lstStyle>
            <a:lvl1pPr>
              <a:defRPr/>
            </a:lvl1pPr>
          </a:lstStyle>
          <a:p>
            <a:pPr>
              <a:defRPr/>
            </a:pPr>
            <a:fld id="{D118655F-96FE-4B6A-8D11-2102F0EE0CC1}" type="slidenum">
              <a:rPr lang="en-US" altLang="zh-CN"/>
              <a:pPr>
                <a:defRPr/>
              </a:pPr>
              <a:t>‹#›</a:t>
            </a:fld>
            <a:endParaRPr lang="en-US" altLang="zh-CN"/>
          </a:p>
        </p:txBody>
      </p:sp>
    </p:spTree>
    <p:extLst>
      <p:ext uri="{BB962C8B-B14F-4D97-AF65-F5344CB8AC3E}">
        <p14:creationId xmlns:p14="http://schemas.microsoft.com/office/powerpoint/2010/main" val="2024555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3"/>
          <p:cNvSpPr>
            <a:spLocks noGrp="1" noChangeArrowheads="1"/>
          </p:cNvSpPr>
          <p:nvPr>
            <p:ph type="ftr" sz="quarter" idx="10"/>
          </p:nvPr>
        </p:nvSpPr>
        <p:spPr>
          <a:ln/>
        </p:spPr>
        <p:txBody>
          <a:bodyPr/>
          <a:lstStyle>
            <a:lvl1pPr>
              <a:defRPr/>
            </a:lvl1pPr>
          </a:lstStyle>
          <a:p>
            <a:pPr>
              <a:defRPr/>
            </a:pPr>
            <a:fld id="{ABB7459E-5C88-4BCE-A1C4-64CBEA0AC9EF}"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642235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3"/>
          <p:cNvSpPr>
            <a:spLocks noGrp="1" noChangeArrowheads="1"/>
          </p:cNvSpPr>
          <p:nvPr>
            <p:ph type="ftr" sz="quarter" idx="10"/>
          </p:nvPr>
        </p:nvSpPr>
        <p:spPr>
          <a:ln/>
        </p:spPr>
        <p:txBody>
          <a:bodyPr/>
          <a:lstStyle>
            <a:lvl1pPr>
              <a:defRPr/>
            </a:lvl1pPr>
          </a:lstStyle>
          <a:p>
            <a:pPr>
              <a:defRPr/>
            </a:pPr>
            <a:fld id="{D328C0FF-D683-4BD0-A86D-4257AF0648FE}"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164652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73"/>
          <p:cNvSpPr>
            <a:spLocks noGrp="1" noChangeArrowheads="1"/>
          </p:cNvSpPr>
          <p:nvPr>
            <p:ph type="ftr" sz="quarter" idx="10"/>
          </p:nvPr>
        </p:nvSpPr>
        <p:spPr>
          <a:ln/>
        </p:spPr>
        <p:txBody>
          <a:bodyPr/>
          <a:lstStyle>
            <a:lvl1pPr>
              <a:defRPr/>
            </a:lvl1pPr>
          </a:lstStyle>
          <a:p>
            <a:pPr>
              <a:defRPr/>
            </a:pPr>
            <a:fld id="{4D71F64F-6F79-49D7-BC3C-F6B295403DF3}"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535033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73"/>
          <p:cNvSpPr>
            <a:spLocks noGrp="1" noChangeArrowheads="1"/>
          </p:cNvSpPr>
          <p:nvPr>
            <p:ph type="ftr" sz="quarter" idx="10"/>
          </p:nvPr>
        </p:nvSpPr>
        <p:spPr>
          <a:ln/>
        </p:spPr>
        <p:txBody>
          <a:bodyPr/>
          <a:lstStyle>
            <a:lvl1pPr>
              <a:defRPr/>
            </a:lvl1pPr>
          </a:lstStyle>
          <a:p>
            <a:pPr>
              <a:defRPr/>
            </a:pPr>
            <a:fld id="{D65E86A5-18C7-4CAC-931F-C1046CFA664E}"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241049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73"/>
          <p:cNvSpPr>
            <a:spLocks noGrp="1" noChangeArrowheads="1"/>
          </p:cNvSpPr>
          <p:nvPr>
            <p:ph type="ftr" sz="quarter" idx="10"/>
          </p:nvPr>
        </p:nvSpPr>
        <p:spPr>
          <a:ln/>
        </p:spPr>
        <p:txBody>
          <a:bodyPr/>
          <a:lstStyle>
            <a:lvl1pPr>
              <a:defRPr/>
            </a:lvl1pPr>
          </a:lstStyle>
          <a:p>
            <a:pPr>
              <a:defRPr/>
            </a:pPr>
            <a:fld id="{455FAF9F-4D55-4CB7-9D97-5DC5C42E0EA3}"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453168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3"/>
          <p:cNvSpPr>
            <a:spLocks noGrp="1" noChangeArrowheads="1"/>
          </p:cNvSpPr>
          <p:nvPr>
            <p:ph type="ftr" sz="quarter" idx="10"/>
          </p:nvPr>
        </p:nvSpPr>
        <p:spPr>
          <a:ln/>
        </p:spPr>
        <p:txBody>
          <a:bodyPr/>
          <a:lstStyle>
            <a:lvl1pPr>
              <a:defRPr/>
            </a:lvl1pPr>
          </a:lstStyle>
          <a:p>
            <a:pPr>
              <a:defRPr/>
            </a:pPr>
            <a:fld id="{B26AD770-7D65-43CB-AF36-CA38181D1429}"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533142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3"/>
          <p:cNvSpPr>
            <a:spLocks noGrp="1" noChangeArrowheads="1"/>
          </p:cNvSpPr>
          <p:nvPr>
            <p:ph type="ftr" sz="quarter" idx="10"/>
          </p:nvPr>
        </p:nvSpPr>
        <p:spPr>
          <a:ln/>
        </p:spPr>
        <p:txBody>
          <a:bodyPr/>
          <a:lstStyle>
            <a:lvl1pPr>
              <a:defRPr/>
            </a:lvl1pPr>
          </a:lstStyle>
          <a:p>
            <a:pPr>
              <a:defRPr/>
            </a:pPr>
            <a:fld id="{121F93FC-D6DB-419E-8E98-FC5195B19C18}"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2009116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3"/>
          <p:cNvSpPr>
            <a:spLocks noGrp="1" noChangeArrowheads="1"/>
          </p:cNvSpPr>
          <p:nvPr>
            <p:ph type="ftr" sz="quarter" idx="10"/>
          </p:nvPr>
        </p:nvSpPr>
        <p:spPr>
          <a:ln/>
        </p:spPr>
        <p:txBody>
          <a:bodyPr/>
          <a:lstStyle>
            <a:lvl1pPr>
              <a:defRPr/>
            </a:lvl1pPr>
          </a:lstStyle>
          <a:p>
            <a:pPr>
              <a:defRPr/>
            </a:pPr>
            <a:fld id="{E70E901B-9D11-4118-ABE6-2897BACB63AB}"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409870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3"/>
          <p:cNvSpPr>
            <a:spLocks noGrp="1" noChangeArrowheads="1"/>
          </p:cNvSpPr>
          <p:nvPr>
            <p:ph type="ftr" sz="quarter" idx="10"/>
          </p:nvPr>
        </p:nvSpPr>
        <p:spPr>
          <a:ln/>
        </p:spPr>
        <p:txBody>
          <a:bodyPr/>
          <a:lstStyle>
            <a:lvl1pPr>
              <a:defRPr/>
            </a:lvl1pPr>
          </a:lstStyle>
          <a:p>
            <a:pPr>
              <a:defRPr/>
            </a:pPr>
            <a:fld id="{41640668-2462-4AED-B326-E0FE7A298171}"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115543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3"/>
          <p:cNvSpPr>
            <a:spLocks noGrp="1" noChangeArrowheads="1"/>
          </p:cNvSpPr>
          <p:nvPr>
            <p:ph type="ftr" sz="quarter" idx="10"/>
          </p:nvPr>
        </p:nvSpPr>
        <p:spPr>
          <a:ln/>
        </p:spPr>
        <p:txBody>
          <a:bodyPr/>
          <a:lstStyle>
            <a:lvl1pPr>
              <a:defRPr/>
            </a:lvl1pPr>
          </a:lstStyle>
          <a:p>
            <a:pPr>
              <a:defRPr/>
            </a:pPr>
            <a:fld id="{01690CEC-E9BE-4653-BB93-1AB91A567DD8}" type="slidenum">
              <a:rPr lang="en-US" altLang="zh-CN">
                <a:solidFill>
                  <a:srgbClr val="FFFFCC">
                    <a:lumMod val="75000"/>
                  </a:srgbClr>
                </a:solidFill>
              </a:rPr>
              <a:pPr>
                <a:defRPr/>
              </a:pPr>
              <a:t>‹#›</a:t>
            </a:fld>
            <a:endParaRPr lang="en-US" altLang="zh-CN">
              <a:solidFill>
                <a:srgbClr val="FFFFCC">
                  <a:lumMod val="75000"/>
                </a:srgbClr>
              </a:solidFill>
            </a:endParaRPr>
          </a:p>
        </p:txBody>
      </p:sp>
    </p:spTree>
    <p:extLst>
      <p:ext uri="{BB962C8B-B14F-4D97-AF65-F5344CB8AC3E}">
        <p14:creationId xmlns:p14="http://schemas.microsoft.com/office/powerpoint/2010/main" val="15634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69"/>
          <p:cNvSpPr>
            <a:spLocks noGrp="1" noChangeArrowheads="1"/>
          </p:cNvSpPr>
          <p:nvPr>
            <p:ph type="ftr" sz="quarter" idx="10"/>
          </p:nvPr>
        </p:nvSpPr>
        <p:spPr>
          <a:ln/>
        </p:spPr>
        <p:txBody>
          <a:bodyPr/>
          <a:lstStyle>
            <a:lvl1pPr>
              <a:defRPr/>
            </a:lvl1pPr>
          </a:lstStyle>
          <a:p>
            <a:pPr>
              <a:defRPr/>
            </a:pPr>
            <a:fld id="{876CD726-8FEC-4A16-B23C-108D6752AD6F}" type="slidenum">
              <a:rPr lang="en-US" altLang="zh-CN"/>
              <a:pPr>
                <a:defRPr/>
              </a:pPr>
              <a:t>‹#›</a:t>
            </a:fld>
            <a:endParaRPr lang="en-US" altLang="zh-CN"/>
          </a:p>
        </p:txBody>
      </p:sp>
    </p:spTree>
    <p:extLst>
      <p:ext uri="{BB962C8B-B14F-4D97-AF65-F5344CB8AC3E}">
        <p14:creationId xmlns:p14="http://schemas.microsoft.com/office/powerpoint/2010/main" val="2043470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1" name="Freeform 6"/>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3" name="Freeform 8"/>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sp>
          <p:nvSpPr>
            <p:cNvPr id="6" name="Freeform 11"/>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9" name="Freeform 14"/>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10" name="Freeform 15"/>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7" name="Freeform 19"/>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8" name="Freeform 20"/>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4" name="Freeform 23"/>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5" name="Freeform 24"/>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1" name="Freeform 27"/>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32" name="Freeform 28"/>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8" name="Freeform 31"/>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9" name="Freeform 32"/>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5" name="Freeform 35"/>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6" name="Freeform 36"/>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19" name="Freeform 39"/>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0" name="Freeform 40"/>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pPr>
              <a:endParaRPr lang="zh-CN" altLang="en-US" sz="2800" smtClean="0">
                <a:ea typeface="宋体" charset="-122"/>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en-US" sz="2800" smtClean="0">
                <a:ea typeface="宋体" charset="-122"/>
              </a:endParaRPr>
            </a:p>
          </p:txBody>
        </p:sp>
      </p:grpSp>
      <p:sp>
        <p:nvSpPr>
          <p:cNvPr id="53295" name="Rectangle 47"/>
          <p:cNvSpPr>
            <a:spLocks noGrp="1" noChangeArrowheads="1"/>
          </p:cNvSpPr>
          <p:nvPr>
            <p:ph type="ctrTitle"/>
          </p:nvPr>
        </p:nvSpPr>
        <p:spPr bwMode="auto">
          <a:xfrm>
            <a:off x="2455863" y="596900"/>
            <a:ext cx="6192837" cy="3581400"/>
          </a:xfrm>
          <a:prstGeom prst="rect">
            <a:avLst/>
          </a:prstGeom>
          <a:noFill/>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993366"/>
                  </a:outerShdw>
                </a:effectLst>
              </a14:hiddenEffects>
            </a:ext>
          </a:extLst>
        </p:spPr>
        <p:txBody>
          <a:bodyPr vert="horz" wrap="square" lIns="91440" tIns="45720" rIns="91440" bIns="45720" numCol="1" anchor="b" anchorCtr="0" compatLnSpc="1">
            <a:prstTxWarp prst="textNoShape">
              <a:avLst/>
            </a:prstTxWarp>
          </a:bodyPr>
          <a:lstStyle>
            <a:lvl1pPr>
              <a:defRPr sz="5200" b="1"/>
            </a:lvl1pPr>
          </a:lstStyle>
          <a:p>
            <a:pPr lvl="0"/>
            <a:r>
              <a:rPr lang="zh-CN" altLang="en-US" noProof="0" smtClean="0"/>
              <a:t>单击此处编辑母版标题样式</a:t>
            </a:r>
          </a:p>
        </p:txBody>
      </p:sp>
      <p:sp>
        <p:nvSpPr>
          <p:cNvPr id="53296" name="Rectangle 48"/>
          <p:cNvSpPr>
            <a:spLocks noGrp="1" noChangeArrowheads="1"/>
          </p:cNvSpPr>
          <p:nvPr>
            <p:ph type="subTitle" idx="1"/>
          </p:nvPr>
        </p:nvSpPr>
        <p:spPr bwMode="auto">
          <a:xfrm>
            <a:off x="2489200" y="4279900"/>
            <a:ext cx="6146800" cy="148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b="1">
                <a:effectLst>
                  <a:outerShdw blurRad="38100" dist="38100" dir="2700000" algn="tl">
                    <a:srgbClr val="C0C0C0"/>
                  </a:outerShdw>
                </a:effectLst>
              </a:defRPr>
            </a:lvl1pPr>
          </a:lstStyle>
          <a:p>
            <a:pPr lvl="0"/>
            <a:r>
              <a:rPr lang="zh-CN" altLang="en-US" noProof="0" smtClean="0"/>
              <a:t>单击此处编辑母版副标题样式</a:t>
            </a:r>
          </a:p>
        </p:txBody>
      </p:sp>
      <p:sp>
        <p:nvSpPr>
          <p:cNvPr id="46" name="Rectangle 44"/>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ea typeface="宋体" pitchFamily="2" charset="-122"/>
              </a:defRPr>
            </a:lvl1pPr>
          </a:lstStyle>
          <a:p>
            <a:pPr>
              <a:spcBef>
                <a:spcPct val="0"/>
              </a:spcBef>
              <a:defRPr/>
            </a:pPr>
            <a:endParaRPr lang="en-US" altLang="zh-CN">
              <a:solidFill>
                <a:srgbClr val="006699"/>
              </a:solidFill>
            </a:endParaRPr>
          </a:p>
        </p:txBody>
      </p:sp>
      <p:sp>
        <p:nvSpPr>
          <p:cNvPr id="47" name="Rectangle 4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0">
                <a:solidFill>
                  <a:schemeClr val="tx1"/>
                </a:solidFill>
                <a:latin typeface="+mn-lt"/>
              </a:defRPr>
            </a:lvl1pPr>
          </a:lstStyle>
          <a:p>
            <a:pPr>
              <a:defRPr/>
            </a:pPr>
            <a:endParaRPr lang="en-US" altLang="zh-CN">
              <a:solidFill>
                <a:srgbClr val="006699"/>
              </a:solidFill>
            </a:endParaRPr>
          </a:p>
        </p:txBody>
      </p:sp>
      <p:sp>
        <p:nvSpPr>
          <p:cNvPr id="48" name="Rectangle 46"/>
          <p:cNvSpPr>
            <a:spLocks noGrp="1" noChangeArrowheads="1"/>
          </p:cNvSpPr>
          <p:nvPr>
            <p:ph type="sldNum" sz="quarter" idx="12"/>
          </p:nvPr>
        </p:nvSpPr>
        <p:spPr bwMode="auto">
          <a:xfrm>
            <a:off x="6553200" y="6243638"/>
            <a:ext cx="21336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ea typeface="宋体" pitchFamily="2" charset="-122"/>
              </a:defRPr>
            </a:lvl1pPr>
          </a:lstStyle>
          <a:p>
            <a:pPr>
              <a:spcBef>
                <a:spcPct val="0"/>
              </a:spcBef>
              <a:defRPr/>
            </a:pPr>
            <a:fld id="{D2108AEB-63D6-407F-B5B1-5A38334903D9}" type="slidenum">
              <a:rPr lang="en-US" altLang="zh-CN">
                <a:solidFill>
                  <a:srgbClr val="006699"/>
                </a:solidFill>
              </a:rPr>
              <a:pPr>
                <a:spcBef>
                  <a:spcPct val="0"/>
                </a:spcBef>
                <a:defRPr/>
              </a:pPr>
              <a:t>‹#›</a:t>
            </a:fld>
            <a:endParaRPr lang="en-US" altLang="zh-CN">
              <a:solidFill>
                <a:srgbClr val="006699"/>
              </a:solidFill>
            </a:endParaRPr>
          </a:p>
        </p:txBody>
      </p:sp>
    </p:spTree>
    <p:extLst>
      <p:ext uri="{BB962C8B-B14F-4D97-AF65-F5344CB8AC3E}">
        <p14:creationId xmlns:p14="http://schemas.microsoft.com/office/powerpoint/2010/main" val="230266241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0"/>
          <p:cNvSpPr>
            <a:spLocks noGrp="1" noChangeArrowheads="1"/>
          </p:cNvSpPr>
          <p:nvPr>
            <p:ph type="ftr" sz="quarter" idx="10"/>
          </p:nvPr>
        </p:nvSpPr>
        <p:spPr>
          <a:ln/>
        </p:spPr>
        <p:txBody>
          <a:bodyPr/>
          <a:lstStyle>
            <a:lvl1pPr>
              <a:defRPr/>
            </a:lvl1pPr>
          </a:lstStyle>
          <a:p>
            <a:pPr>
              <a:defRPr/>
            </a:pPr>
            <a:fld id="{618FBC82-FB95-44D7-8CD0-9874864B9590}"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351629507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0"/>
          <p:cNvSpPr>
            <a:spLocks noGrp="1" noChangeArrowheads="1"/>
          </p:cNvSpPr>
          <p:nvPr>
            <p:ph type="ftr" sz="quarter" idx="10"/>
          </p:nvPr>
        </p:nvSpPr>
        <p:spPr>
          <a:ln/>
        </p:spPr>
        <p:txBody>
          <a:bodyPr/>
          <a:lstStyle>
            <a:lvl1pPr>
              <a:defRPr/>
            </a:lvl1pPr>
          </a:lstStyle>
          <a:p>
            <a:pPr>
              <a:defRPr/>
            </a:pPr>
            <a:fld id="{8F870095-96C4-44AA-818B-9777A5DC66A0}"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2793935242"/>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70"/>
          <p:cNvSpPr>
            <a:spLocks noGrp="1" noChangeArrowheads="1"/>
          </p:cNvSpPr>
          <p:nvPr>
            <p:ph type="ftr" sz="quarter" idx="10"/>
          </p:nvPr>
        </p:nvSpPr>
        <p:spPr>
          <a:ln/>
        </p:spPr>
        <p:txBody>
          <a:bodyPr/>
          <a:lstStyle>
            <a:lvl1pPr>
              <a:defRPr/>
            </a:lvl1pPr>
          </a:lstStyle>
          <a:p>
            <a:pPr>
              <a:defRPr/>
            </a:pPr>
            <a:fld id="{3735857D-3D39-424F-A948-D3447399D41D}"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383733784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70"/>
          <p:cNvSpPr>
            <a:spLocks noGrp="1" noChangeArrowheads="1"/>
          </p:cNvSpPr>
          <p:nvPr>
            <p:ph type="ftr" sz="quarter" idx="10"/>
          </p:nvPr>
        </p:nvSpPr>
        <p:spPr>
          <a:ln/>
        </p:spPr>
        <p:txBody>
          <a:bodyPr/>
          <a:lstStyle>
            <a:lvl1pPr>
              <a:defRPr/>
            </a:lvl1pPr>
          </a:lstStyle>
          <a:p>
            <a:pPr>
              <a:defRPr/>
            </a:pPr>
            <a:fld id="{F6614059-5F84-4C98-80F8-11C7FAEFCE3D}"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83350835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70"/>
          <p:cNvSpPr>
            <a:spLocks noGrp="1" noChangeArrowheads="1"/>
          </p:cNvSpPr>
          <p:nvPr>
            <p:ph type="ftr" sz="quarter" idx="10"/>
          </p:nvPr>
        </p:nvSpPr>
        <p:spPr>
          <a:ln/>
        </p:spPr>
        <p:txBody>
          <a:bodyPr/>
          <a:lstStyle>
            <a:lvl1pPr>
              <a:defRPr/>
            </a:lvl1pPr>
          </a:lstStyle>
          <a:p>
            <a:pPr>
              <a:defRPr/>
            </a:pPr>
            <a:fld id="{24220CD7-A365-4F23-92F5-59E92DA1EE22}"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569441406"/>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0"/>
          <p:cNvSpPr>
            <a:spLocks noGrp="1" noChangeArrowheads="1"/>
          </p:cNvSpPr>
          <p:nvPr>
            <p:ph type="ftr" sz="quarter" idx="10"/>
          </p:nvPr>
        </p:nvSpPr>
        <p:spPr>
          <a:ln/>
        </p:spPr>
        <p:txBody>
          <a:bodyPr/>
          <a:lstStyle>
            <a:lvl1pPr>
              <a:defRPr/>
            </a:lvl1pPr>
          </a:lstStyle>
          <a:p>
            <a:pPr>
              <a:defRPr/>
            </a:pPr>
            <a:fld id="{64D39EB1-138C-4E3B-87AC-9C9DBFAA8054}"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68946445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0"/>
          <p:cNvSpPr>
            <a:spLocks noGrp="1" noChangeArrowheads="1"/>
          </p:cNvSpPr>
          <p:nvPr>
            <p:ph type="ftr" sz="quarter" idx="10"/>
          </p:nvPr>
        </p:nvSpPr>
        <p:spPr>
          <a:ln/>
        </p:spPr>
        <p:txBody>
          <a:bodyPr/>
          <a:lstStyle>
            <a:lvl1pPr>
              <a:defRPr/>
            </a:lvl1pPr>
          </a:lstStyle>
          <a:p>
            <a:pPr>
              <a:defRPr/>
            </a:pPr>
            <a:fld id="{4938E7F4-0C45-4D3B-8B3E-BE4B297E6963}"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2974487674"/>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0"/>
          <p:cNvSpPr>
            <a:spLocks noGrp="1" noChangeArrowheads="1"/>
          </p:cNvSpPr>
          <p:nvPr>
            <p:ph type="ftr" sz="quarter" idx="10"/>
          </p:nvPr>
        </p:nvSpPr>
        <p:spPr>
          <a:ln/>
        </p:spPr>
        <p:txBody>
          <a:bodyPr/>
          <a:lstStyle>
            <a:lvl1pPr>
              <a:defRPr/>
            </a:lvl1pPr>
          </a:lstStyle>
          <a:p>
            <a:pPr>
              <a:defRPr/>
            </a:pPr>
            <a:fld id="{5923D367-4A7A-4EEF-8A7D-D8EF1EC130A2}"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3752423521"/>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0"/>
          <p:cNvSpPr>
            <a:spLocks noGrp="1" noChangeArrowheads="1"/>
          </p:cNvSpPr>
          <p:nvPr>
            <p:ph type="ftr" sz="quarter" idx="10"/>
          </p:nvPr>
        </p:nvSpPr>
        <p:spPr>
          <a:ln/>
        </p:spPr>
        <p:txBody>
          <a:bodyPr/>
          <a:lstStyle>
            <a:lvl1pPr>
              <a:defRPr/>
            </a:lvl1pPr>
          </a:lstStyle>
          <a:p>
            <a:pPr>
              <a:defRPr/>
            </a:pPr>
            <a:fld id="{1367F4D0-71F9-445A-9980-998CE3B7492F}"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80922716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9"/>
          <p:cNvSpPr>
            <a:spLocks noGrp="1" noChangeArrowheads="1"/>
          </p:cNvSpPr>
          <p:nvPr>
            <p:ph type="ftr" sz="quarter" idx="10"/>
          </p:nvPr>
        </p:nvSpPr>
        <p:spPr>
          <a:ln/>
        </p:spPr>
        <p:txBody>
          <a:bodyPr/>
          <a:lstStyle>
            <a:lvl1pPr>
              <a:defRPr/>
            </a:lvl1pPr>
          </a:lstStyle>
          <a:p>
            <a:pPr>
              <a:defRPr/>
            </a:pPr>
            <a:fld id="{7730A57B-B97E-4910-B4E0-123483C98F42}" type="slidenum">
              <a:rPr lang="en-US" altLang="zh-CN"/>
              <a:pPr>
                <a:defRPr/>
              </a:pPr>
              <a:t>‹#›</a:t>
            </a:fld>
            <a:endParaRPr lang="en-US" altLang="zh-CN"/>
          </a:p>
        </p:txBody>
      </p:sp>
    </p:spTree>
    <p:extLst>
      <p:ext uri="{BB962C8B-B14F-4D97-AF65-F5344CB8AC3E}">
        <p14:creationId xmlns:p14="http://schemas.microsoft.com/office/powerpoint/2010/main" val="2126877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0"/>
          <p:cNvSpPr>
            <a:spLocks noGrp="1" noChangeArrowheads="1"/>
          </p:cNvSpPr>
          <p:nvPr>
            <p:ph type="ftr" sz="quarter" idx="10"/>
          </p:nvPr>
        </p:nvSpPr>
        <p:spPr>
          <a:ln/>
        </p:spPr>
        <p:txBody>
          <a:bodyPr/>
          <a:lstStyle>
            <a:lvl1pPr>
              <a:defRPr/>
            </a:lvl1pPr>
          </a:lstStyle>
          <a:p>
            <a:pPr>
              <a:defRPr/>
            </a:pPr>
            <a:fld id="{30D95461-CA39-4437-AA33-57A74A8F70C9}"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1769764895"/>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70"/>
          <p:cNvSpPr>
            <a:spLocks noGrp="1" noChangeArrowheads="1"/>
          </p:cNvSpPr>
          <p:nvPr>
            <p:ph type="ftr" sz="quarter" idx="10"/>
          </p:nvPr>
        </p:nvSpPr>
        <p:spPr>
          <a:ln/>
        </p:spPr>
        <p:txBody>
          <a:bodyPr/>
          <a:lstStyle>
            <a:lvl1pPr>
              <a:defRPr/>
            </a:lvl1pPr>
          </a:lstStyle>
          <a:p>
            <a:pPr>
              <a:defRPr/>
            </a:pPr>
            <a:fld id="{E5A6BDEB-A736-4CDC-9373-F12998A725DF}" type="slidenum">
              <a:rPr lang="en-US" altLang="zh-CN">
                <a:solidFill>
                  <a:srgbClr val="FFFFCC">
                    <a:lumMod val="75000"/>
                  </a:srgbClr>
                </a:solidFill>
              </a:rPr>
              <a:pPr>
                <a:defRPr/>
              </a:pPr>
              <a:t>‹#›</a:t>
            </a:fld>
            <a:endParaRPr lang="en-US" altLang="zh-CN" dirty="0">
              <a:solidFill>
                <a:srgbClr val="FFFFCC">
                  <a:lumMod val="75000"/>
                </a:srgbClr>
              </a:solidFill>
            </a:endParaRPr>
          </a:p>
        </p:txBody>
      </p:sp>
    </p:spTree>
    <p:extLst>
      <p:ext uri="{BB962C8B-B14F-4D97-AF65-F5344CB8AC3E}">
        <p14:creationId xmlns:p14="http://schemas.microsoft.com/office/powerpoint/2010/main" val="241522815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D4CE235B-8A8B-4920-802F-686C8B7216EC}" type="slidenum">
              <a:rPr lang="en-US" altLang="zh-CN"/>
              <a:pPr>
                <a:defRPr/>
              </a:pPr>
              <a:t>‹#›</a:t>
            </a:fld>
            <a:endParaRPr lang="en-US" altLang="zh-CN"/>
          </a:p>
        </p:txBody>
      </p:sp>
    </p:spTree>
    <p:extLst>
      <p:ext uri="{BB962C8B-B14F-4D97-AF65-F5344CB8AC3E}">
        <p14:creationId xmlns:p14="http://schemas.microsoft.com/office/powerpoint/2010/main" val="425773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9"/>
          <p:cNvSpPr>
            <a:spLocks noGrp="1" noChangeArrowheads="1"/>
          </p:cNvSpPr>
          <p:nvPr>
            <p:ph type="ftr" sz="quarter" idx="10"/>
          </p:nvPr>
        </p:nvSpPr>
        <p:spPr>
          <a:ln/>
        </p:spPr>
        <p:txBody>
          <a:bodyPr/>
          <a:lstStyle>
            <a:lvl1pPr>
              <a:defRPr/>
            </a:lvl1pPr>
          </a:lstStyle>
          <a:p>
            <a:pPr>
              <a:defRPr/>
            </a:pPr>
            <a:fld id="{D54D0E0B-8E52-4CD0-80E3-ACA835D61E98}" type="slidenum">
              <a:rPr lang="en-US" altLang="zh-CN"/>
              <a:pPr>
                <a:defRPr/>
              </a:pPr>
              <a:t>‹#›</a:t>
            </a:fld>
            <a:endParaRPr lang="en-US" altLang="zh-CN"/>
          </a:p>
        </p:txBody>
      </p:sp>
    </p:spTree>
    <p:extLst>
      <p:ext uri="{BB962C8B-B14F-4D97-AF65-F5344CB8AC3E}">
        <p14:creationId xmlns:p14="http://schemas.microsoft.com/office/powerpoint/2010/main" val="422988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26412;&#31456;&#30446;&#24405;.ppt"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26412;&#31456;&#30446;&#24405;.ppt" TargetMode="Externa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hyperlink" Target="&#26412;&#31456;&#30446;&#24405;.ppt" TargetMode="Externa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hyperlink" Target="&#26412;&#31456;&#30446;&#24405;.ppt" TargetMode="External"/><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hyperlink" Target="../&#24635;&#30446;&#24405;.ppt" TargetMode="Externa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3.pn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hyperlink" Target="&#26412;&#31456;&#30446;&#24405;.ppt" TargetMode="Externa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6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67"/>
          <p:cNvSpPr txBox="1">
            <a:spLocks noChangeArrowheads="1"/>
          </p:cNvSpPr>
          <p:nvPr userDrawn="1"/>
        </p:nvSpPr>
        <p:spPr bwMode="auto">
          <a:xfrm>
            <a:off x="1116013" y="50800"/>
            <a:ext cx="4751387" cy="461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defRPr/>
            </a:pPr>
            <a:r>
              <a:rPr kumimoji="1" lang="en-US" altLang="zh-CN" dirty="0" smtClean="0">
                <a:solidFill>
                  <a:srgbClr val="FFFFFF"/>
                </a:solidFill>
                <a:latin typeface="楷体_GB2312" charset="-122"/>
                <a:ea typeface="楷体_GB2312" charset="-122"/>
              </a:rPr>
              <a:t>3</a:t>
            </a:r>
            <a:r>
              <a:rPr kumimoji="1" lang="en-US" altLang="zh-CN" dirty="0" smtClean="0">
                <a:solidFill>
                  <a:srgbClr val="FFFFFF"/>
                </a:solidFill>
                <a:ea typeface="楷体_GB2312" charset="-122"/>
              </a:rPr>
              <a:t>–</a:t>
            </a:r>
            <a:r>
              <a:rPr kumimoji="1" lang="en-US" altLang="zh-CN" dirty="0" smtClean="0">
                <a:solidFill>
                  <a:srgbClr val="FFFFFF"/>
                </a:solidFill>
                <a:latin typeface="楷体_GB2312" charset="-122"/>
                <a:ea typeface="楷体_GB2312" charset="-122"/>
              </a:rPr>
              <a:t>1 </a:t>
            </a:r>
            <a:r>
              <a:rPr lang="zh-CN" altLang="en-US" dirty="0" smtClean="0">
                <a:solidFill>
                  <a:schemeClr val="bg1"/>
                </a:solidFill>
                <a:latin typeface="楷体_GB2312" charset="-122"/>
                <a:ea typeface="楷体_GB2312" charset="-122"/>
              </a:rPr>
              <a:t>刚体 刚体定轴转动的描述</a:t>
            </a:r>
          </a:p>
        </p:txBody>
      </p:sp>
      <p:sp>
        <p:nvSpPr>
          <p:cNvPr id="52293" name="Rectangle 69"/>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defRPr>
            </a:lvl1pPr>
          </a:lstStyle>
          <a:p>
            <a:pPr>
              <a:defRPr/>
            </a:pPr>
            <a:fld id="{50D5BAC6-1C04-4CDD-88A5-8C447A74A2EF}" type="slidenum">
              <a:rPr lang="en-US" altLang="zh-CN"/>
              <a:pPr>
                <a:defRPr/>
              </a:pPr>
              <a:t>‹#›</a:t>
            </a:fld>
            <a:endParaRPr lang="en-US" altLang="zh-CN"/>
          </a:p>
        </p:txBody>
      </p:sp>
      <p:pic>
        <p:nvPicPr>
          <p:cNvPr id="4101" name="Picture 70" descr="2">
            <a:hlinkClick r:id="" action="ppaction://hlinkshowjump?jump=previousslide"/>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1" descr="1">
            <a:hlinkClick r:id="" action="ppaction://hlinkshowjump?jump=nextslide"/>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2">
            <a:hlinkClick r:id="rId17" action="ppaction://hlinkpres?slideindex=1&amp;slidetitle="/>
          </p:cNvPr>
          <p:cNvSpPr txBox="1">
            <a:spLocks noChangeArrowheads="1"/>
          </p:cNvSpPr>
          <p:nvPr userDrawn="1"/>
        </p:nvSpPr>
        <p:spPr bwMode="auto">
          <a:xfrm>
            <a:off x="990600" y="6491288"/>
            <a:ext cx="4157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defRPr/>
            </a:pPr>
            <a:r>
              <a:rPr lang="zh-CN" altLang="en-US" sz="1800" smtClean="0">
                <a:solidFill>
                  <a:schemeClr val="bg1"/>
                </a:solidFill>
                <a:latin typeface="楷体_GB2312" charset="-122"/>
                <a:ea typeface="楷体_GB2312" charset="-122"/>
              </a:rPr>
              <a:t>第</a:t>
            </a:r>
            <a:r>
              <a:rPr lang="en-US" altLang="zh-CN" sz="1800" smtClean="0">
                <a:solidFill>
                  <a:schemeClr val="bg1"/>
                </a:solidFill>
                <a:latin typeface="楷体_GB2312" charset="-122"/>
                <a:ea typeface="楷体_GB2312" charset="-122"/>
              </a:rPr>
              <a:t>3</a:t>
            </a:r>
            <a:r>
              <a:rPr lang="zh-CN" altLang="en-US" sz="1800" smtClean="0">
                <a:solidFill>
                  <a:schemeClr val="bg1"/>
                </a:solidFill>
                <a:latin typeface="楷体_GB2312" charset="-122"/>
                <a:ea typeface="楷体_GB2312" charset="-122"/>
              </a:rPr>
              <a:t>章 刚体力学基础</a:t>
            </a:r>
            <a:endParaRPr lang="zh-CN" altLang="en-US" smtClean="0"/>
          </a:p>
        </p:txBody>
      </p:sp>
    </p:spTree>
  </p:cSld>
  <p:clrMap bg1="lt1" tx1="dk1" bg2="lt2" tx2="dk2" accent1="accent1" accent2="accent2" accent3="accent3" accent4="accent4" accent5="accent5" accent6="accent6" hlink="hlink" folHlink="folHlink"/>
  <p:sldLayoutIdLst>
    <p:sldLayoutId id="2147483745"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67"/>
          <p:cNvSpPr txBox="1">
            <a:spLocks noChangeArrowheads="1"/>
          </p:cNvSpPr>
          <p:nvPr userDrawn="1"/>
        </p:nvSpPr>
        <p:spPr bwMode="auto">
          <a:xfrm>
            <a:off x="1116013" y="50800"/>
            <a:ext cx="5472112" cy="461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defRPr/>
            </a:pPr>
            <a:r>
              <a:rPr kumimoji="1" lang="en-US" altLang="zh-CN" dirty="0" smtClean="0">
                <a:solidFill>
                  <a:srgbClr val="FFFFFF"/>
                </a:solidFill>
                <a:latin typeface="楷体_GB2312" charset="-122"/>
                <a:ea typeface="楷体_GB2312" charset="-122"/>
              </a:rPr>
              <a:t>3</a:t>
            </a:r>
            <a:r>
              <a:rPr kumimoji="1" lang="en-US" altLang="zh-CN" dirty="0" smtClean="0">
                <a:solidFill>
                  <a:srgbClr val="FFFFFF"/>
                </a:solidFill>
                <a:ea typeface="楷体_GB2312" charset="-122"/>
              </a:rPr>
              <a:t>–</a:t>
            </a:r>
            <a:r>
              <a:rPr kumimoji="1" lang="en-US" altLang="zh-CN" dirty="0" smtClean="0">
                <a:solidFill>
                  <a:srgbClr val="FFFFFF"/>
                </a:solidFill>
                <a:latin typeface="楷体_GB2312" charset="-122"/>
                <a:ea typeface="楷体_GB2312" charset="-122"/>
              </a:rPr>
              <a:t>2 </a:t>
            </a:r>
            <a:r>
              <a:rPr lang="zh-CN" altLang="en-US" dirty="0" smtClean="0">
                <a:solidFill>
                  <a:srgbClr val="FFFFFF"/>
                </a:solidFill>
                <a:latin typeface="楷体_GB2312" charset="-122"/>
                <a:ea typeface="楷体_GB2312" charset="-122"/>
              </a:rPr>
              <a:t>力矩 刚体定轴转动的转动定律</a:t>
            </a:r>
          </a:p>
        </p:txBody>
      </p:sp>
      <p:sp>
        <p:nvSpPr>
          <p:cNvPr id="52293" name="Rectangle 69"/>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defRPr>
            </a:lvl1pPr>
          </a:lstStyle>
          <a:p>
            <a:pPr>
              <a:defRPr/>
            </a:pPr>
            <a:fld id="{486FBDB2-B54A-4F3A-9A7B-7AAB344AE8FB}" type="slidenum">
              <a:rPr lang="en-US" altLang="zh-CN">
                <a:solidFill>
                  <a:srgbClr val="FFFFCC">
                    <a:lumMod val="75000"/>
                  </a:srgbClr>
                </a:solidFill>
              </a:rPr>
              <a:pPr>
                <a:defRPr/>
              </a:pPr>
              <a:t>‹#›</a:t>
            </a:fld>
            <a:endParaRPr lang="en-US" altLang="zh-CN">
              <a:solidFill>
                <a:srgbClr val="FFFFCC">
                  <a:lumMod val="75000"/>
                </a:srgbClr>
              </a:solidFill>
            </a:endParaRPr>
          </a:p>
        </p:txBody>
      </p:sp>
      <p:pic>
        <p:nvPicPr>
          <p:cNvPr id="2053" name="Picture 70" descr="2">
            <a:hlinkClick r:id="" action="ppaction://hlinkshowjump?jump=previousslide"/>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1" descr="1">
            <a:hlinkClick r:id="" action="ppaction://hlinkshowjump?jump=nextslide"/>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2">
            <a:hlinkClick r:id="rId17" action="ppaction://hlinkpres?slideindex=1&amp;slidetitle="/>
          </p:cNvPr>
          <p:cNvSpPr txBox="1">
            <a:spLocks noChangeArrowheads="1"/>
          </p:cNvSpPr>
          <p:nvPr userDrawn="1"/>
        </p:nvSpPr>
        <p:spPr bwMode="auto">
          <a:xfrm>
            <a:off x="990600" y="6491288"/>
            <a:ext cx="4157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defRPr/>
            </a:pPr>
            <a:r>
              <a:rPr lang="zh-CN" altLang="en-US" sz="1800" smtClean="0">
                <a:solidFill>
                  <a:srgbClr val="FFFFFF"/>
                </a:solidFill>
                <a:latin typeface="楷体_GB2312" charset="-122"/>
                <a:ea typeface="楷体_GB2312" charset="-122"/>
              </a:rPr>
              <a:t>第</a:t>
            </a:r>
            <a:r>
              <a:rPr lang="en-US" altLang="zh-CN" sz="1800" smtClean="0">
                <a:solidFill>
                  <a:srgbClr val="FFFFFF"/>
                </a:solidFill>
                <a:latin typeface="楷体_GB2312" charset="-122"/>
                <a:ea typeface="楷体_GB2312" charset="-122"/>
              </a:rPr>
              <a:t>3</a:t>
            </a:r>
            <a:r>
              <a:rPr lang="zh-CN" altLang="en-US" sz="1800" smtClean="0">
                <a:solidFill>
                  <a:srgbClr val="FFFFFF"/>
                </a:solidFill>
                <a:latin typeface="楷体_GB2312" charset="-122"/>
                <a:ea typeface="楷体_GB2312" charset="-122"/>
              </a:rPr>
              <a:t>章 刚体力学基础</a:t>
            </a:r>
            <a:endParaRPr lang="zh-CN" altLang="en-US" smtClean="0"/>
          </a:p>
        </p:txBody>
      </p:sp>
    </p:spTree>
    <p:extLst>
      <p:ext uri="{BB962C8B-B14F-4D97-AF65-F5344CB8AC3E}">
        <p14:creationId xmlns:p14="http://schemas.microsoft.com/office/powerpoint/2010/main" val="5168104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67"/>
          <p:cNvSpPr txBox="1">
            <a:spLocks noChangeArrowheads="1"/>
          </p:cNvSpPr>
          <p:nvPr/>
        </p:nvSpPr>
        <p:spPr bwMode="auto">
          <a:xfrm>
            <a:off x="1116013" y="50800"/>
            <a:ext cx="4895850" cy="461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defRPr/>
            </a:pPr>
            <a:r>
              <a:rPr kumimoji="1" lang="en-US" altLang="zh-CN" dirty="0" smtClean="0">
                <a:solidFill>
                  <a:srgbClr val="FFFFFF"/>
                </a:solidFill>
                <a:latin typeface="楷体_GB2312" charset="-122"/>
                <a:ea typeface="楷体_GB2312" charset="-122"/>
              </a:rPr>
              <a:t>3</a:t>
            </a:r>
            <a:r>
              <a:rPr kumimoji="1" lang="en-US" altLang="zh-CN" dirty="0" smtClean="0">
                <a:solidFill>
                  <a:srgbClr val="FFFFFF"/>
                </a:solidFill>
                <a:ea typeface="楷体_GB2312" charset="-122"/>
              </a:rPr>
              <a:t>–</a:t>
            </a:r>
            <a:r>
              <a:rPr kumimoji="1" lang="en-US" altLang="zh-CN" dirty="0" smtClean="0">
                <a:solidFill>
                  <a:srgbClr val="FFFFFF"/>
                </a:solidFill>
                <a:latin typeface="楷体_GB2312" charset="-122"/>
                <a:ea typeface="楷体_GB2312" charset="-122"/>
              </a:rPr>
              <a:t>3 </a:t>
            </a:r>
            <a:r>
              <a:rPr lang="zh-CN" altLang="en-US" dirty="0" smtClean="0">
                <a:solidFill>
                  <a:srgbClr val="FFFFFF"/>
                </a:solidFill>
                <a:latin typeface="楷体_GB2312" charset="-122"/>
                <a:ea typeface="楷体_GB2312" charset="-122"/>
              </a:rPr>
              <a:t>刚体定轴转动的动能定理</a:t>
            </a:r>
          </a:p>
        </p:txBody>
      </p:sp>
      <p:sp>
        <p:nvSpPr>
          <p:cNvPr id="52293" name="Rectangle 69"/>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ea typeface="宋体" pitchFamily="2" charset="-122"/>
              </a:defRPr>
            </a:lvl1pPr>
          </a:lstStyle>
          <a:p>
            <a:pPr>
              <a:defRPr/>
            </a:pPr>
            <a:fld id="{4302D083-7207-4001-B41A-4BBEAE78E1A3}" type="slidenum">
              <a:rPr lang="en-US" altLang="zh-CN">
                <a:solidFill>
                  <a:srgbClr val="FFFFCC">
                    <a:lumMod val="75000"/>
                  </a:srgbClr>
                </a:solidFill>
              </a:rPr>
              <a:pPr>
                <a:defRPr/>
              </a:pPr>
              <a:t>‹#›</a:t>
            </a:fld>
            <a:endParaRPr lang="en-US" altLang="zh-CN">
              <a:solidFill>
                <a:srgbClr val="FFFFCC">
                  <a:lumMod val="75000"/>
                </a:srgbClr>
              </a:solidFill>
            </a:endParaRPr>
          </a:p>
        </p:txBody>
      </p:sp>
      <p:pic>
        <p:nvPicPr>
          <p:cNvPr id="1029" name="Picture 70" descr="2">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1" descr="1">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2">
            <a:hlinkClick r:id="rId17" action="ppaction://hlinkpres?slideindex=1&amp;slidetitle="/>
          </p:cNvPr>
          <p:cNvSpPr txBox="1">
            <a:spLocks noChangeArrowheads="1"/>
          </p:cNvSpPr>
          <p:nvPr/>
        </p:nvSpPr>
        <p:spPr bwMode="auto">
          <a:xfrm>
            <a:off x="990600" y="6491288"/>
            <a:ext cx="4157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defRPr/>
            </a:pPr>
            <a:r>
              <a:rPr lang="zh-CN" altLang="en-US" sz="1800" dirty="0" smtClean="0">
                <a:solidFill>
                  <a:srgbClr val="FFFFFF"/>
                </a:solidFill>
                <a:latin typeface="楷体_GB2312" charset="-122"/>
                <a:ea typeface="楷体_GB2312" charset="-122"/>
              </a:rPr>
              <a:t>第</a:t>
            </a:r>
            <a:r>
              <a:rPr lang="en-US" altLang="zh-CN" sz="1800" dirty="0" smtClean="0">
                <a:solidFill>
                  <a:srgbClr val="FFFFFF"/>
                </a:solidFill>
                <a:latin typeface="楷体_GB2312" charset="-122"/>
                <a:ea typeface="楷体_GB2312" charset="-122"/>
              </a:rPr>
              <a:t>3</a:t>
            </a:r>
            <a:r>
              <a:rPr lang="zh-CN" altLang="en-US" sz="1800" dirty="0" smtClean="0">
                <a:solidFill>
                  <a:srgbClr val="FFFFFF"/>
                </a:solidFill>
                <a:latin typeface="楷体_GB2312" charset="-122"/>
                <a:ea typeface="楷体_GB2312" charset="-122"/>
              </a:rPr>
              <a:t>章 刚体力学基础</a:t>
            </a:r>
            <a:endParaRPr lang="zh-CN" altLang="en-US" dirty="0" smtClean="0"/>
          </a:p>
        </p:txBody>
      </p:sp>
    </p:spTree>
    <p:extLst>
      <p:ext uri="{BB962C8B-B14F-4D97-AF65-F5344CB8AC3E}">
        <p14:creationId xmlns:p14="http://schemas.microsoft.com/office/powerpoint/2010/main" val="31635094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67"/>
          <p:cNvSpPr txBox="1">
            <a:spLocks noChangeArrowheads="1"/>
          </p:cNvSpPr>
          <p:nvPr userDrawn="1"/>
        </p:nvSpPr>
        <p:spPr bwMode="auto">
          <a:xfrm>
            <a:off x="1050925" y="76200"/>
            <a:ext cx="6100763"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defRPr/>
            </a:pPr>
            <a:r>
              <a:rPr kumimoji="1" lang="en-US" altLang="zh-CN" sz="2000" dirty="0" smtClean="0">
                <a:solidFill>
                  <a:srgbClr val="FFFFFF"/>
                </a:solidFill>
                <a:latin typeface="楷体_GB2312" charset="-122"/>
                <a:ea typeface="楷体_GB2312" charset="-122"/>
              </a:rPr>
              <a:t>3</a:t>
            </a:r>
            <a:r>
              <a:rPr kumimoji="1" lang="en-US" altLang="zh-CN" sz="2000" dirty="0" smtClean="0">
                <a:solidFill>
                  <a:srgbClr val="FFFFFF"/>
                </a:solidFill>
                <a:ea typeface="楷体_GB2312" charset="-122"/>
              </a:rPr>
              <a:t>–</a:t>
            </a:r>
            <a:r>
              <a:rPr kumimoji="1" lang="en-US" altLang="zh-CN" sz="2000" dirty="0" smtClean="0">
                <a:solidFill>
                  <a:srgbClr val="FFFFFF"/>
                </a:solidFill>
                <a:latin typeface="楷体_GB2312" charset="-122"/>
                <a:ea typeface="楷体_GB2312" charset="-122"/>
              </a:rPr>
              <a:t>4 </a:t>
            </a:r>
            <a:r>
              <a:rPr lang="zh-CN" altLang="en-US" sz="2000" dirty="0" smtClean="0">
                <a:solidFill>
                  <a:srgbClr val="FFFFFF"/>
                </a:solidFill>
                <a:latin typeface="楷体_GB2312" charset="-122"/>
                <a:ea typeface="楷体_GB2312" charset="-122"/>
              </a:rPr>
              <a:t>刚体定轴转动的角动量定理和角动量守恒定律</a:t>
            </a:r>
          </a:p>
        </p:txBody>
      </p:sp>
      <p:sp>
        <p:nvSpPr>
          <p:cNvPr id="52293" name="Rectangle 69"/>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ea typeface="宋体" pitchFamily="2" charset="-122"/>
              </a:defRPr>
            </a:lvl1pPr>
          </a:lstStyle>
          <a:p>
            <a:pPr>
              <a:defRPr/>
            </a:pPr>
            <a:fld id="{104746B8-1834-4616-9E12-60506820DBC5}" type="slidenum">
              <a:rPr lang="en-US" altLang="zh-CN">
                <a:solidFill>
                  <a:srgbClr val="FFFFCC">
                    <a:lumMod val="75000"/>
                  </a:srgbClr>
                </a:solidFill>
              </a:rPr>
              <a:pPr>
                <a:defRPr/>
              </a:pPr>
              <a:t>‹#›</a:t>
            </a:fld>
            <a:endParaRPr lang="en-US" altLang="zh-CN">
              <a:solidFill>
                <a:srgbClr val="FFFFCC">
                  <a:lumMod val="75000"/>
                </a:srgbClr>
              </a:solidFill>
            </a:endParaRPr>
          </a:p>
        </p:txBody>
      </p:sp>
      <p:pic>
        <p:nvPicPr>
          <p:cNvPr id="2053" name="Picture 70" descr="2">
            <a:hlinkClick r:id="" action="ppaction://hlinkshowjump?jump=previousslide"/>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1" descr="1">
            <a:hlinkClick r:id="" action="ppaction://hlinkshowjump?jump=nextslide"/>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2">
            <a:hlinkClick r:id="rId17" action="ppaction://hlinkpres?slideindex=1&amp;slidetitle="/>
          </p:cNvPr>
          <p:cNvSpPr txBox="1">
            <a:spLocks noChangeArrowheads="1"/>
          </p:cNvSpPr>
          <p:nvPr userDrawn="1"/>
        </p:nvSpPr>
        <p:spPr bwMode="auto">
          <a:xfrm>
            <a:off x="990600" y="6491288"/>
            <a:ext cx="4157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defRPr/>
            </a:pPr>
            <a:r>
              <a:rPr lang="zh-CN" altLang="en-US" sz="1800" smtClean="0">
                <a:solidFill>
                  <a:srgbClr val="FFFFFF"/>
                </a:solidFill>
                <a:latin typeface="楷体_GB2312" charset="-122"/>
                <a:ea typeface="楷体_GB2312" charset="-122"/>
              </a:rPr>
              <a:t>第</a:t>
            </a:r>
            <a:r>
              <a:rPr lang="en-US" altLang="zh-CN" sz="1800" smtClean="0">
                <a:solidFill>
                  <a:srgbClr val="FFFFFF"/>
                </a:solidFill>
                <a:latin typeface="楷体_GB2312" charset="-122"/>
                <a:ea typeface="楷体_GB2312" charset="-122"/>
              </a:rPr>
              <a:t>3</a:t>
            </a:r>
            <a:r>
              <a:rPr lang="zh-CN" altLang="en-US" sz="1800" smtClean="0">
                <a:solidFill>
                  <a:srgbClr val="FFFFFF"/>
                </a:solidFill>
                <a:latin typeface="楷体_GB2312" charset="-122"/>
                <a:ea typeface="楷体_GB2312" charset="-122"/>
              </a:rPr>
              <a:t>章 刚体力学基础</a:t>
            </a:r>
            <a:endParaRPr lang="zh-CN" altLang="en-US" smtClean="0"/>
          </a:p>
        </p:txBody>
      </p:sp>
    </p:spTree>
    <p:extLst>
      <p:ext uri="{BB962C8B-B14F-4D97-AF65-F5344CB8AC3E}">
        <p14:creationId xmlns:p14="http://schemas.microsoft.com/office/powerpoint/2010/main" val="400327591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68"/>
          <p:cNvSpPr txBox="1">
            <a:spLocks noChangeArrowheads="1"/>
          </p:cNvSpPr>
          <p:nvPr userDrawn="1"/>
        </p:nvSpPr>
        <p:spPr bwMode="auto">
          <a:xfrm>
            <a:off x="1028700" y="4763"/>
            <a:ext cx="2030413"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spcBef>
                <a:spcPct val="0"/>
              </a:spcBef>
              <a:defRPr/>
            </a:pPr>
            <a:r>
              <a:rPr kumimoji="1" lang="zh-CN" altLang="en-US" smtClean="0">
                <a:solidFill>
                  <a:srgbClr val="FFFFFF"/>
                </a:solidFill>
              </a:rPr>
              <a:t>本章目录</a:t>
            </a:r>
            <a:endParaRPr lang="zh-CN" altLang="en-US" smtClean="0">
              <a:solidFill>
                <a:srgbClr val="FFFFFF"/>
              </a:solidFill>
              <a:latin typeface="楷体_GB2312" pitchFamily="49" charset="-122"/>
              <a:ea typeface="楷体_GB2312" pitchFamily="49" charset="-122"/>
            </a:endParaRPr>
          </a:p>
        </p:txBody>
      </p:sp>
      <p:sp>
        <p:nvSpPr>
          <p:cNvPr id="52297" name="Rectangle 73"/>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defRPr>
            </a:lvl1pPr>
          </a:lstStyle>
          <a:p>
            <a:pPr>
              <a:spcBef>
                <a:spcPct val="0"/>
              </a:spcBef>
              <a:defRPr/>
            </a:pPr>
            <a:fld id="{E6D5042F-791E-4DB4-824D-F9AE7A7B8D19}" type="slidenum">
              <a:rPr lang="en-US" altLang="zh-CN">
                <a:solidFill>
                  <a:srgbClr val="FFFFCC">
                    <a:lumMod val="75000"/>
                  </a:srgbClr>
                </a:solidFill>
                <a:ea typeface="宋体"/>
              </a:rPr>
              <a:pPr>
                <a:spcBef>
                  <a:spcPct val="0"/>
                </a:spcBef>
                <a:defRPr/>
              </a:pPr>
              <a:t>‹#›</a:t>
            </a:fld>
            <a:endParaRPr lang="en-US" altLang="zh-CN">
              <a:solidFill>
                <a:srgbClr val="FFFFCC">
                  <a:lumMod val="75000"/>
                </a:srgbClr>
              </a:solidFill>
              <a:ea typeface="宋体"/>
            </a:endParaRPr>
          </a:p>
        </p:txBody>
      </p:sp>
      <p:pic>
        <p:nvPicPr>
          <p:cNvPr id="1029" name="Picture 74" descr="2">
            <a:hlinkClick r:id="" action="ppaction://hlinkshowjump?jump=previousslide"/>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5" descr="1">
            <a:hlinkClick r:id="" action="ppaction://hlinkshowjump?jump=nextslide"/>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6"/>
          <p:cNvSpPr txBox="1">
            <a:spLocks noChangeArrowheads="1"/>
          </p:cNvSpPr>
          <p:nvPr userDrawn="1"/>
        </p:nvSpPr>
        <p:spPr bwMode="auto">
          <a:xfrm>
            <a:off x="990600" y="6529388"/>
            <a:ext cx="5381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defRPr/>
            </a:pPr>
            <a:r>
              <a:rPr lang="zh-CN" altLang="en-US" sz="1800" dirty="0" smtClean="0">
                <a:solidFill>
                  <a:srgbClr val="FFFFFF"/>
                </a:solidFill>
                <a:latin typeface="楷体_GB2312" pitchFamily="49" charset="-122"/>
                <a:ea typeface="楷体_GB2312" pitchFamily="49" charset="-122"/>
              </a:rPr>
              <a:t>第</a:t>
            </a:r>
            <a:r>
              <a:rPr lang="en-US" altLang="zh-CN" sz="1800" dirty="0" smtClean="0">
                <a:solidFill>
                  <a:srgbClr val="FFFFFF"/>
                </a:solidFill>
                <a:latin typeface="楷体_GB2312" pitchFamily="49" charset="-122"/>
                <a:ea typeface="楷体_GB2312" pitchFamily="49" charset="-122"/>
              </a:rPr>
              <a:t>3</a:t>
            </a:r>
            <a:r>
              <a:rPr lang="zh-CN" altLang="en-US" sz="1800" dirty="0" smtClean="0">
                <a:solidFill>
                  <a:srgbClr val="FFFFFF"/>
                </a:solidFill>
                <a:latin typeface="楷体_GB2312" pitchFamily="49" charset="-122"/>
                <a:ea typeface="楷体_GB2312" pitchFamily="49" charset="-122"/>
              </a:rPr>
              <a:t>章 刚体力学基础</a:t>
            </a:r>
          </a:p>
        </p:txBody>
      </p:sp>
      <p:pic>
        <p:nvPicPr>
          <p:cNvPr id="1032" name="Picture 77" descr="arrow">
            <a:hlinkClick r:id="rId16" action="ppaction://hlinkpres?slideindex=1&amp;slidetitle="/>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664450" y="6575425"/>
            <a:ext cx="271463" cy="271463"/>
          </a:xfrm>
          <a:prstGeom prst="rect">
            <a:avLst/>
          </a:prstGeom>
          <a:solidFill>
            <a:srgbClr val="FF9900"/>
          </a:solidFill>
          <a:ln>
            <a:noFill/>
          </a:ln>
          <a:extLst>
            <a:ext uri="{91240B29-F687-4F45-9708-019B960494DF}">
              <a14:hiddenLine xmlns:a14="http://schemas.microsoft.com/office/drawing/2010/main" w="9525">
                <a:solidFill>
                  <a:srgbClr val="FF0000"/>
                </a:solidFill>
                <a:miter lim="800000"/>
                <a:headEnd/>
                <a:tailEnd/>
              </a14:hiddenLine>
            </a:ext>
          </a:extLst>
        </p:spPr>
      </p:pic>
    </p:spTree>
    <p:extLst>
      <p:ext uri="{BB962C8B-B14F-4D97-AF65-F5344CB8AC3E}">
        <p14:creationId xmlns:p14="http://schemas.microsoft.com/office/powerpoint/2010/main" val="404126132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65">
            <a:hlinkClick r:id="rId15" action="ppaction://hlinkpres?slideindex=1&amp;slidetitle="/>
          </p:cNvPr>
          <p:cNvSpPr txBox="1">
            <a:spLocks noChangeArrowheads="1"/>
          </p:cNvSpPr>
          <p:nvPr userDrawn="1"/>
        </p:nvSpPr>
        <p:spPr bwMode="auto">
          <a:xfrm>
            <a:off x="990600" y="6529388"/>
            <a:ext cx="4086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defRPr/>
            </a:pPr>
            <a:r>
              <a:rPr lang="zh-CN" altLang="en-US" sz="1800" dirty="0" smtClean="0">
                <a:solidFill>
                  <a:srgbClr val="FFFFFF"/>
                </a:solidFill>
                <a:latin typeface="楷体_GB2312" pitchFamily="49" charset="-122"/>
                <a:ea typeface="楷体_GB2312" pitchFamily="49" charset="-122"/>
              </a:rPr>
              <a:t>第</a:t>
            </a:r>
            <a:r>
              <a:rPr lang="en-US" altLang="zh-CN" sz="1800" dirty="0" smtClean="0">
                <a:solidFill>
                  <a:srgbClr val="FFFFFF"/>
                </a:solidFill>
                <a:latin typeface="楷体_GB2312" pitchFamily="49" charset="-122"/>
                <a:ea typeface="楷体_GB2312" pitchFamily="49" charset="-122"/>
              </a:rPr>
              <a:t>3</a:t>
            </a:r>
            <a:r>
              <a:rPr lang="zh-CN" altLang="en-US" sz="1800" dirty="0" smtClean="0">
                <a:solidFill>
                  <a:srgbClr val="FFFFFF"/>
                </a:solidFill>
                <a:latin typeface="楷体_GB2312" pitchFamily="49" charset="-122"/>
                <a:ea typeface="楷体_GB2312" pitchFamily="49" charset="-122"/>
              </a:rPr>
              <a:t>章 刚体力学基础</a:t>
            </a:r>
          </a:p>
        </p:txBody>
      </p:sp>
      <p:sp>
        <p:nvSpPr>
          <p:cNvPr id="1028" name="Text Box 68"/>
          <p:cNvSpPr txBox="1">
            <a:spLocks noChangeArrowheads="1"/>
          </p:cNvSpPr>
          <p:nvPr userDrawn="1"/>
        </p:nvSpPr>
        <p:spPr bwMode="auto">
          <a:xfrm>
            <a:off x="1211263" y="17463"/>
            <a:ext cx="3505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defRPr/>
            </a:pPr>
            <a:r>
              <a:rPr lang="zh-CN" altLang="en-US" dirty="0" smtClean="0">
                <a:solidFill>
                  <a:srgbClr val="FFFFFF"/>
                </a:solidFill>
                <a:ea typeface="楷体_GB2312" pitchFamily="49" charset="-122"/>
              </a:rPr>
              <a:t>第</a:t>
            </a:r>
            <a:r>
              <a:rPr lang="en-US" altLang="zh-CN" dirty="0" smtClean="0">
                <a:solidFill>
                  <a:srgbClr val="FFFFFF"/>
                </a:solidFill>
                <a:ea typeface="楷体_GB2312" pitchFamily="49" charset="-122"/>
              </a:rPr>
              <a:t>3</a:t>
            </a:r>
            <a:r>
              <a:rPr lang="zh-CN" altLang="en-US" dirty="0" smtClean="0">
                <a:solidFill>
                  <a:srgbClr val="FFFFFF"/>
                </a:solidFill>
                <a:ea typeface="楷体_GB2312" pitchFamily="49" charset="-122"/>
              </a:rPr>
              <a:t>章内容提要</a:t>
            </a:r>
          </a:p>
        </p:txBody>
      </p:sp>
      <p:sp>
        <p:nvSpPr>
          <p:cNvPr id="52294" name="Rectangle 70"/>
          <p:cNvSpPr>
            <a:spLocks noGrp="1" noChangeArrowheads="1"/>
          </p:cNvSpPr>
          <p:nvPr>
            <p:ph type="ftr" sz="quarter" idx="3"/>
          </p:nvPr>
        </p:nvSpPr>
        <p:spPr bwMode="auto">
          <a:xfrm>
            <a:off x="8605838" y="-12700"/>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solidFill>
                  <a:schemeClr val="bg2">
                    <a:lumMod val="75000"/>
                  </a:schemeClr>
                </a:solidFill>
                <a:latin typeface="Arial" charset="0"/>
                <a:ea typeface="宋体" pitchFamily="2" charset="-122"/>
              </a:defRPr>
            </a:lvl1pPr>
          </a:lstStyle>
          <a:p>
            <a:pPr>
              <a:spcBef>
                <a:spcPct val="0"/>
              </a:spcBef>
              <a:defRPr/>
            </a:pPr>
            <a:fld id="{9D098DE2-1FAC-4748-8EC6-CBA37D43C63D}" type="slidenum">
              <a:rPr lang="en-US" altLang="zh-CN">
                <a:solidFill>
                  <a:srgbClr val="FFFFCC">
                    <a:lumMod val="75000"/>
                  </a:srgbClr>
                </a:solidFill>
              </a:rPr>
              <a:pPr>
                <a:spcBef>
                  <a:spcPct val="0"/>
                </a:spcBef>
                <a:defRPr/>
              </a:pPr>
              <a:t>‹#›</a:t>
            </a:fld>
            <a:endParaRPr lang="en-US" altLang="zh-CN" dirty="0">
              <a:solidFill>
                <a:srgbClr val="FFFFCC">
                  <a:lumMod val="75000"/>
                </a:srgbClr>
              </a:solidFill>
            </a:endParaRPr>
          </a:p>
        </p:txBody>
      </p:sp>
      <p:pic>
        <p:nvPicPr>
          <p:cNvPr id="1030" name="Picture 71" descr="2">
            <a:hlinkClick r:id="" action="ppaction://hlinkshowjump?jump=previousslide"/>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172450" y="6565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2" descr="1">
            <a:hlinkClick r:id="" action="ppaction://hlinkshowjump?jump=nextslide"/>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69315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6841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ransition spd="med">
    <p:fade/>
  </p:transition>
  <p:hf sldNum="0" hdr="0" dt="0"/>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5.v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3260.png"/><Relationship Id="rId7" Type="http://schemas.openxmlformats.org/officeDocument/2006/relationships/image" Target="../media/image3300.png"/><Relationship Id="rId2" Type="http://schemas.openxmlformats.org/officeDocument/2006/relationships/image" Target="../media/image3250.png"/><Relationship Id="rId1" Type="http://schemas.openxmlformats.org/officeDocument/2006/relationships/slideLayout" Target="../slideLayouts/slideLayout48.xml"/><Relationship Id="rId6" Type="http://schemas.openxmlformats.org/officeDocument/2006/relationships/image" Target="../media/image3290.png"/><Relationship Id="rId5" Type="http://schemas.openxmlformats.org/officeDocument/2006/relationships/image" Target="../media/image3280.png"/><Relationship Id="rId4" Type="http://schemas.openxmlformats.org/officeDocument/2006/relationships/image" Target="../media/image32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image" Target="../media/image4110.pn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8" Type="http://schemas.openxmlformats.org/officeDocument/2006/relationships/image" Target="../media/image415.png"/><Relationship Id="rId3" Type="http://schemas.openxmlformats.org/officeDocument/2006/relationships/oleObject" Target="../embeddings/oleObject345.bin"/><Relationship Id="rId7" Type="http://schemas.openxmlformats.org/officeDocument/2006/relationships/image" Target="../media/image406.wmf"/><Relationship Id="rId2" Type="http://schemas.openxmlformats.org/officeDocument/2006/relationships/slideLayout" Target="../slideLayouts/slideLayout66.xml"/><Relationship Id="rId1" Type="http://schemas.openxmlformats.org/officeDocument/2006/relationships/vmlDrawing" Target="../drawings/vmlDrawing70.vml"/><Relationship Id="rId6" Type="http://schemas.openxmlformats.org/officeDocument/2006/relationships/oleObject" Target="../embeddings/oleObject346.bin"/><Relationship Id="rId5" Type="http://schemas.openxmlformats.org/officeDocument/2006/relationships/image" Target="../media/image4140.png"/><Relationship Id="rId4" Type="http://schemas.openxmlformats.org/officeDocument/2006/relationships/image" Target="../media/image405.wmf"/></Relationships>
</file>

<file path=ppt/slides/_rels/slide104.xml.rels><?xml version="1.0" encoding="UTF-8" standalone="yes"?>
<Relationships xmlns="http://schemas.openxmlformats.org/package/2006/relationships"><Relationship Id="rId8" Type="http://schemas.openxmlformats.org/officeDocument/2006/relationships/image" Target="../media/image409.wmf"/><Relationship Id="rId3" Type="http://schemas.openxmlformats.org/officeDocument/2006/relationships/oleObject" Target="../embeddings/oleObject347.bin"/><Relationship Id="rId7" Type="http://schemas.openxmlformats.org/officeDocument/2006/relationships/oleObject" Target="../embeddings/oleObject349.bin"/><Relationship Id="rId2" Type="http://schemas.openxmlformats.org/officeDocument/2006/relationships/slideLayout" Target="../slideLayouts/slideLayout66.xml"/><Relationship Id="rId1" Type="http://schemas.openxmlformats.org/officeDocument/2006/relationships/vmlDrawing" Target="../drawings/vmlDrawing71.vml"/><Relationship Id="rId6" Type="http://schemas.openxmlformats.org/officeDocument/2006/relationships/image" Target="../media/image408.wmf"/><Relationship Id="rId5" Type="http://schemas.openxmlformats.org/officeDocument/2006/relationships/oleObject" Target="../embeddings/oleObject348.bin"/><Relationship Id="rId4" Type="http://schemas.openxmlformats.org/officeDocument/2006/relationships/image" Target="../media/image407.wmf"/></Relationships>
</file>

<file path=ppt/slides/_rels/slide105.xml.rels><?xml version="1.0" encoding="UTF-8" standalone="yes"?>
<Relationships xmlns="http://schemas.openxmlformats.org/package/2006/relationships"><Relationship Id="rId3" Type="http://schemas.openxmlformats.org/officeDocument/2006/relationships/image" Target="../media/image412.png"/><Relationship Id="rId7" Type="http://schemas.openxmlformats.org/officeDocument/2006/relationships/image" Target="../media/image411.wmf"/><Relationship Id="rId2" Type="http://schemas.openxmlformats.org/officeDocument/2006/relationships/slideLayout" Target="../slideLayouts/slideLayout66.xml"/><Relationship Id="rId1" Type="http://schemas.openxmlformats.org/officeDocument/2006/relationships/vmlDrawing" Target="../drawings/vmlDrawing72.vml"/><Relationship Id="rId6" Type="http://schemas.openxmlformats.org/officeDocument/2006/relationships/oleObject" Target="../embeddings/oleObject351.bin"/><Relationship Id="rId5" Type="http://schemas.openxmlformats.org/officeDocument/2006/relationships/image" Target="../media/image410.wmf"/><Relationship Id="rId4" Type="http://schemas.openxmlformats.org/officeDocument/2006/relationships/oleObject" Target="../embeddings/oleObject350.bin"/></Relationships>
</file>

<file path=ppt/slides/_rels/slide106.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oleObject" Target="../embeddings/oleObject352.bin"/><Relationship Id="rId7" Type="http://schemas.openxmlformats.org/officeDocument/2006/relationships/oleObject" Target="../embeddings/oleObject354.bin"/><Relationship Id="rId2" Type="http://schemas.openxmlformats.org/officeDocument/2006/relationships/slideLayout" Target="../slideLayouts/slideLayout66.xml"/><Relationship Id="rId1" Type="http://schemas.openxmlformats.org/officeDocument/2006/relationships/vmlDrawing" Target="../drawings/vmlDrawing73.vml"/><Relationship Id="rId6" Type="http://schemas.openxmlformats.org/officeDocument/2006/relationships/image" Target="../media/image414.wmf"/><Relationship Id="rId5" Type="http://schemas.openxmlformats.org/officeDocument/2006/relationships/oleObject" Target="../embeddings/oleObject353.bin"/><Relationship Id="rId4" Type="http://schemas.openxmlformats.org/officeDocument/2006/relationships/image" Target="../media/image413.wmf"/></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0.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6.emf"/><Relationship Id="rId3" Type="http://schemas.openxmlformats.org/officeDocument/2006/relationships/notesSlide" Target="../notesSlides/notesSlide2.xml"/><Relationship Id="rId7" Type="http://schemas.openxmlformats.org/officeDocument/2006/relationships/image" Target="../media/image23.wmf"/><Relationship Id="rId12" Type="http://schemas.openxmlformats.org/officeDocument/2006/relationships/oleObject" Target="../embeddings/oleObject9.bin"/><Relationship Id="rId17" Type="http://schemas.openxmlformats.org/officeDocument/2006/relationships/image" Target="../media/image28.wmf"/><Relationship Id="rId2" Type="http://schemas.openxmlformats.org/officeDocument/2006/relationships/slideLayout" Target="../slideLayouts/slideLayout7.xml"/><Relationship Id="rId16" Type="http://schemas.openxmlformats.org/officeDocument/2006/relationships/oleObject" Target="../embeddings/oleObject11.bin"/><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25.emf"/><Relationship Id="rId5" Type="http://schemas.openxmlformats.org/officeDocument/2006/relationships/image" Target="../media/image22.emf"/><Relationship Id="rId15" Type="http://schemas.openxmlformats.org/officeDocument/2006/relationships/image" Target="../media/image27.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4.wmf"/><Relationship Id="rId1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10.png"/><Relationship Id="rId18" Type="http://schemas.openxmlformats.org/officeDocument/2006/relationships/image" Target="NULL"/><Relationship Id="rId3" Type="http://schemas.openxmlformats.org/officeDocument/2006/relationships/oleObject" Target="../embeddings/oleObject12.bin"/><Relationship Id="rId21" Type="http://schemas.openxmlformats.org/officeDocument/2006/relationships/image" Target="../media/image33.emf"/><Relationship Id="rId7" Type="http://schemas.openxmlformats.org/officeDocument/2006/relationships/oleObject" Target="../embeddings/oleObject14.bin"/><Relationship Id="rId17" Type="http://schemas.openxmlformats.org/officeDocument/2006/relationships/oleObject" Target="../embeddings/oleObject510.bin"/><Relationship Id="rId2" Type="http://schemas.openxmlformats.org/officeDocument/2006/relationships/slideLayout" Target="../slideLayouts/slideLayout19.xml"/><Relationship Id="rId16" Type="http://schemas.openxmlformats.org/officeDocument/2006/relationships/image" Target="../media/image32.emf"/><Relationship Id="rId20" Type="http://schemas.openxmlformats.org/officeDocument/2006/relationships/oleObject" Target="../embeddings/oleObject17.bin"/><Relationship Id="rId1" Type="http://schemas.openxmlformats.org/officeDocument/2006/relationships/vmlDrawing" Target="../drawings/vmlDrawing7.v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oleObject" Target="../embeddings/oleObject13.bin"/><Relationship Id="rId15" Type="http://schemas.openxmlformats.org/officeDocument/2006/relationships/oleObject" Target="../embeddings/oleObject16.bin"/><Relationship Id="rId10" Type="http://schemas.openxmlformats.org/officeDocument/2006/relationships/image" Target="../media/image31.wmf"/><Relationship Id="rId19" Type="http://schemas.openxmlformats.org/officeDocument/2006/relationships/image" Target="../media/image1310.png"/><Relationship Id="rId4" Type="http://schemas.openxmlformats.org/officeDocument/2006/relationships/image" Target="../media/image29.wmf"/><Relationship Id="rId9" Type="http://schemas.openxmlformats.org/officeDocument/2006/relationships/oleObject" Target="../embeddings/oleObject15.bin"/><Relationship Id="rId14" Type="http://schemas.openxmlformats.org/officeDocument/2006/relationships/image" Target="../media/image125.png"/><Relationship Id="rId22"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51.png"/><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50.png"/><Relationship Id="rId2" Type="http://schemas.openxmlformats.org/officeDocument/2006/relationships/slideLayout" Target="../slideLayouts/slideLayout19.xml"/><Relationship Id="rId1" Type="http://schemas.openxmlformats.org/officeDocument/2006/relationships/vmlDrawing" Target="../drawings/vmlDrawing8.vml"/><Relationship Id="rId6" Type="http://schemas.openxmlformats.org/officeDocument/2006/relationships/image" Target="../media/image35.wmf"/><Relationship Id="rId11" Type="http://schemas.openxmlformats.org/officeDocument/2006/relationships/image" Target="../media/image49.png"/><Relationship Id="rId5" Type="http://schemas.openxmlformats.org/officeDocument/2006/relationships/oleObject" Target="../embeddings/oleObject20.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22.bin"/></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oleObject" Target="../embeddings/oleObject28.bin"/><Relationship Id="rId18" Type="http://schemas.openxmlformats.org/officeDocument/2006/relationships/image" Target="../media/image45.emf"/><Relationship Id="rId3" Type="http://schemas.openxmlformats.org/officeDocument/2006/relationships/oleObject" Target="../embeddings/oleObject23.bin"/><Relationship Id="rId21" Type="http://schemas.openxmlformats.org/officeDocument/2006/relationships/oleObject" Target="../embeddings/oleObject32.bin"/><Relationship Id="rId7" Type="http://schemas.openxmlformats.org/officeDocument/2006/relationships/oleObject" Target="../embeddings/oleObject25.bin"/><Relationship Id="rId12" Type="http://schemas.openxmlformats.org/officeDocument/2006/relationships/image" Target="../media/image42.emf"/><Relationship Id="rId17" Type="http://schemas.openxmlformats.org/officeDocument/2006/relationships/oleObject" Target="../embeddings/oleObject30.bin"/><Relationship Id="rId2" Type="http://schemas.openxmlformats.org/officeDocument/2006/relationships/slideLayout" Target="../slideLayouts/slideLayout19.xml"/><Relationship Id="rId16" Type="http://schemas.openxmlformats.org/officeDocument/2006/relationships/image" Target="../media/image44.emf"/><Relationship Id="rId20" Type="http://schemas.openxmlformats.org/officeDocument/2006/relationships/image" Target="../media/image46.emf"/><Relationship Id="rId1" Type="http://schemas.openxmlformats.org/officeDocument/2006/relationships/vmlDrawing" Target="../drawings/vmlDrawing9.vml"/><Relationship Id="rId6" Type="http://schemas.openxmlformats.org/officeDocument/2006/relationships/image" Target="../media/image39.e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23" Type="http://schemas.openxmlformats.org/officeDocument/2006/relationships/image" Target="../media/image42.png"/><Relationship Id="rId10" Type="http://schemas.openxmlformats.org/officeDocument/2006/relationships/image" Target="../media/image41.emf"/><Relationship Id="rId19" Type="http://schemas.openxmlformats.org/officeDocument/2006/relationships/oleObject" Target="../embeddings/oleObject31.bin"/><Relationship Id="rId4" Type="http://schemas.openxmlformats.org/officeDocument/2006/relationships/image" Target="../media/image38.emf"/><Relationship Id="rId9" Type="http://schemas.openxmlformats.org/officeDocument/2006/relationships/oleObject" Target="../embeddings/oleObject26.bin"/><Relationship Id="rId14" Type="http://schemas.openxmlformats.org/officeDocument/2006/relationships/image" Target="../media/image43.emf"/><Relationship Id="rId22" Type="http://schemas.openxmlformats.org/officeDocument/2006/relationships/image" Target="../media/image47.emf"/></Relationships>
</file>

<file path=ppt/slides/_rels/slide1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9.xml"/><Relationship Id="rId1" Type="http://schemas.openxmlformats.org/officeDocument/2006/relationships/vmlDrawing" Target="../drawings/vmlDrawing10.vml"/><Relationship Id="rId6" Type="http://schemas.openxmlformats.org/officeDocument/2006/relationships/image" Target="../media/image49.emf"/><Relationship Id="rId11" Type="http://schemas.openxmlformats.org/officeDocument/2006/relationships/image" Target="../media/image47.png"/><Relationship Id="rId5" Type="http://schemas.openxmlformats.org/officeDocument/2006/relationships/oleObject" Target="../embeddings/oleObject34.bin"/><Relationship Id="rId10" Type="http://schemas.openxmlformats.org/officeDocument/2006/relationships/image" Target="../media/image51.wmf"/><Relationship Id="rId4" Type="http://schemas.openxmlformats.org/officeDocument/2006/relationships/image" Target="../media/image48.emf"/><Relationship Id="rId9" Type="http://schemas.openxmlformats.org/officeDocument/2006/relationships/oleObject" Target="../embeddings/oleObject36.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control" Target="../activeX/activeX5.xml"/><Relationship Id="rId1" Type="http://schemas.openxmlformats.org/officeDocument/2006/relationships/vmlDrawing" Target="../drawings/vmlDrawing11.v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3-2%20&#21147;&#30697;%20&#21018;&#20307;&#23450;&#36724;&#36716;&#21160;&#30340;&#36716;&#21160;&#23450;&#24459;.ppt" TargetMode="External"/><Relationship Id="rId2" Type="http://schemas.openxmlformats.org/officeDocument/2006/relationships/hyperlink" Target="3-1%20&#21018;&#20307;%20&#21018;&#20307;&#23450;&#36724;&#36716;&#21160;&#30340;&#25551;&#36848;.ppt" TargetMode="External"/><Relationship Id="rId1" Type="http://schemas.openxmlformats.org/officeDocument/2006/relationships/slideLayout" Target="../slideLayouts/slideLayout50.xml"/><Relationship Id="rId5" Type="http://schemas.openxmlformats.org/officeDocument/2006/relationships/hyperlink" Target="3-4%20&#21018;&#20307;&#23450;&#36724;&#36716;&#21160;&#30340;&#35282;&#21160;&#37327;&#23450;&#29702;&#21644;&#35282;&#21160;&#37327;&#23432;&#24658;&#23450;&#24459;.ppt" TargetMode="External"/><Relationship Id="rId4" Type="http://schemas.openxmlformats.org/officeDocument/2006/relationships/hyperlink" Target="3-3%20&#21018;&#20307;&#23450;&#36724;&#36716;&#21160;&#30340;&#21160;&#33021;&#23450;&#29702;.pp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oleObject" Target="../embeddings/oleObject40.bin"/><Relationship Id="rId3" Type="http://schemas.openxmlformats.org/officeDocument/2006/relationships/oleObject" Target="../embeddings/oleObject37.bin"/><Relationship Id="rId7" Type="http://schemas.openxmlformats.org/officeDocument/2006/relationships/oleObject" Target="../embeddings/oleObject710.bin"/><Relationship Id="rId12" Type="http://schemas.openxmlformats.org/officeDocument/2006/relationships/image" Target="../media/image56.wmf"/><Relationship Id="rId2" Type="http://schemas.openxmlformats.org/officeDocument/2006/relationships/slideLayout" Target="../slideLayouts/slideLayout19.xml"/><Relationship Id="rId1" Type="http://schemas.openxmlformats.org/officeDocument/2006/relationships/vmlDrawing" Target="../drawings/vmlDrawing12.vml"/><Relationship Id="rId6" Type="http://schemas.openxmlformats.org/officeDocument/2006/relationships/image" Target="../media/image55.emf"/><Relationship Id="rId11" Type="http://schemas.openxmlformats.org/officeDocument/2006/relationships/oleObject" Target="../embeddings/oleObject39.bin"/><Relationship Id="rId5" Type="http://schemas.openxmlformats.org/officeDocument/2006/relationships/oleObject" Target="../embeddings/oleObject38.bin"/><Relationship Id="rId10" Type="http://schemas.openxmlformats.org/officeDocument/2006/relationships/image" Target="../media/image190.png"/><Relationship Id="rId4" Type="http://schemas.openxmlformats.org/officeDocument/2006/relationships/image" Target="../media/image54.emf"/><Relationship Id="rId9" Type="http://schemas.openxmlformats.org/officeDocument/2006/relationships/image" Target="../media/image180.png"/><Relationship Id="rId14" Type="http://schemas.openxmlformats.org/officeDocument/2006/relationships/image" Target="../media/image57.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62.emf"/><Relationship Id="rId3" Type="http://schemas.openxmlformats.org/officeDocument/2006/relationships/image" Target="../media/image57.png"/><Relationship Id="rId7" Type="http://schemas.openxmlformats.org/officeDocument/2006/relationships/image" Target="../media/image59.emf"/><Relationship Id="rId12" Type="http://schemas.openxmlformats.org/officeDocument/2006/relationships/oleObject" Target="../embeddings/oleObject45.bin"/><Relationship Id="rId17" Type="http://schemas.openxmlformats.org/officeDocument/2006/relationships/image" Target="../media/image64.emf"/><Relationship Id="rId2" Type="http://schemas.openxmlformats.org/officeDocument/2006/relationships/slideLayout" Target="../slideLayouts/slideLayout19.xml"/><Relationship Id="rId16" Type="http://schemas.openxmlformats.org/officeDocument/2006/relationships/oleObject" Target="../embeddings/oleObject47.bin"/><Relationship Id="rId1" Type="http://schemas.openxmlformats.org/officeDocument/2006/relationships/vmlDrawing" Target="../drawings/vmlDrawing13.vml"/><Relationship Id="rId6" Type="http://schemas.openxmlformats.org/officeDocument/2006/relationships/oleObject" Target="../embeddings/oleObject42.bin"/><Relationship Id="rId11" Type="http://schemas.openxmlformats.org/officeDocument/2006/relationships/image" Target="../media/image61.emf"/><Relationship Id="rId5" Type="http://schemas.openxmlformats.org/officeDocument/2006/relationships/image" Target="../media/image58.emf"/><Relationship Id="rId15" Type="http://schemas.openxmlformats.org/officeDocument/2006/relationships/image" Target="../media/image63.e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60.emf"/><Relationship Id="rId14" Type="http://schemas.openxmlformats.org/officeDocument/2006/relationships/oleObject" Target="../embeddings/oleObject46.bin"/></Relationships>
</file>

<file path=ppt/slides/_rels/slide22.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69.emf"/><Relationship Id="rId17" Type="http://schemas.openxmlformats.org/officeDocument/2006/relationships/image" Target="../media/image65.png"/><Relationship Id="rId2" Type="http://schemas.openxmlformats.org/officeDocument/2006/relationships/slideLayout" Target="../slideLayouts/slideLayout19.xml"/><Relationship Id="rId16" Type="http://schemas.openxmlformats.org/officeDocument/2006/relationships/image" Target="../media/image71.emf"/><Relationship Id="rId1" Type="http://schemas.openxmlformats.org/officeDocument/2006/relationships/vmlDrawing" Target="../drawings/vmlDrawing14.vml"/><Relationship Id="rId6" Type="http://schemas.openxmlformats.org/officeDocument/2006/relationships/image" Target="../media/image66.emf"/><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oleObject" Target="../embeddings/oleObject54.bin"/><Relationship Id="rId10" Type="http://schemas.openxmlformats.org/officeDocument/2006/relationships/image" Target="../media/image68.emf"/><Relationship Id="rId4" Type="http://schemas.openxmlformats.org/officeDocument/2006/relationships/image" Target="../media/image65.emf"/><Relationship Id="rId9" Type="http://schemas.openxmlformats.org/officeDocument/2006/relationships/oleObject" Target="../embeddings/oleObject51.bin"/><Relationship Id="rId14" Type="http://schemas.openxmlformats.org/officeDocument/2006/relationships/image" Target="../media/image70.emf"/></Relationships>
</file>

<file path=ppt/slides/_rels/slide23.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oleObject" Target="../embeddings/oleObject60.bin"/><Relationship Id="rId18" Type="http://schemas.openxmlformats.org/officeDocument/2006/relationships/oleObject" Target="../embeddings/oleObject63.bin"/><Relationship Id="rId3" Type="http://schemas.openxmlformats.org/officeDocument/2006/relationships/oleObject" Target="../embeddings/oleObject55.bin"/><Relationship Id="rId21" Type="http://schemas.openxmlformats.org/officeDocument/2006/relationships/image" Target="../media/image80.wmf"/><Relationship Id="rId7" Type="http://schemas.openxmlformats.org/officeDocument/2006/relationships/oleObject" Target="../embeddings/oleObject57.bin"/><Relationship Id="rId12" Type="http://schemas.openxmlformats.org/officeDocument/2006/relationships/image" Target="../media/image76.wmf"/><Relationship Id="rId17" Type="http://schemas.openxmlformats.org/officeDocument/2006/relationships/oleObject" Target="../embeddings/oleObject62.bin"/><Relationship Id="rId25" Type="http://schemas.openxmlformats.org/officeDocument/2006/relationships/image" Target="../media/image82.wmf"/><Relationship Id="rId2" Type="http://schemas.openxmlformats.org/officeDocument/2006/relationships/slideLayout" Target="../slideLayouts/slideLayout19.xml"/><Relationship Id="rId16" Type="http://schemas.openxmlformats.org/officeDocument/2006/relationships/image" Target="../media/image78.wmf"/><Relationship Id="rId20" Type="http://schemas.openxmlformats.org/officeDocument/2006/relationships/oleObject" Target="../embeddings/oleObject64.bin"/><Relationship Id="rId1" Type="http://schemas.openxmlformats.org/officeDocument/2006/relationships/vmlDrawing" Target="../drawings/vmlDrawing15.vml"/><Relationship Id="rId6" Type="http://schemas.openxmlformats.org/officeDocument/2006/relationships/image" Target="../media/image73.wmf"/><Relationship Id="rId11" Type="http://schemas.openxmlformats.org/officeDocument/2006/relationships/oleObject" Target="../embeddings/oleObject59.bin"/><Relationship Id="rId24" Type="http://schemas.openxmlformats.org/officeDocument/2006/relationships/oleObject" Target="../embeddings/oleObject66.bin"/><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image" Target="../media/image81.wmf"/><Relationship Id="rId10" Type="http://schemas.openxmlformats.org/officeDocument/2006/relationships/image" Target="../media/image75.wmf"/><Relationship Id="rId19" Type="http://schemas.openxmlformats.org/officeDocument/2006/relationships/image" Target="../media/image79.wmf"/><Relationship Id="rId4" Type="http://schemas.openxmlformats.org/officeDocument/2006/relationships/image" Target="../media/image72.wmf"/><Relationship Id="rId9" Type="http://schemas.openxmlformats.org/officeDocument/2006/relationships/oleObject" Target="../embeddings/oleObject58.bin"/><Relationship Id="rId14" Type="http://schemas.openxmlformats.org/officeDocument/2006/relationships/image" Target="../media/image77.wmf"/><Relationship Id="rId22" Type="http://schemas.openxmlformats.org/officeDocument/2006/relationships/oleObject" Target="../embeddings/oleObject65.bin"/></Relationships>
</file>

<file path=ppt/slides/_rels/slide24.xml.rels><?xml version="1.0" encoding="UTF-8" standalone="yes"?>
<Relationships xmlns="http://schemas.openxmlformats.org/package/2006/relationships"><Relationship Id="rId3" Type="http://schemas.openxmlformats.org/officeDocument/2006/relationships/control" Target="../activeX/activeX7.xml"/><Relationship Id="rId2" Type="http://schemas.openxmlformats.org/officeDocument/2006/relationships/control" Target="../activeX/activeX6.xml"/><Relationship Id="rId1" Type="http://schemas.openxmlformats.org/officeDocument/2006/relationships/vmlDrawing" Target="../drawings/vmlDrawing16.v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72.bin"/><Relationship Id="rId18" Type="http://schemas.openxmlformats.org/officeDocument/2006/relationships/image" Target="../media/image94.wmf"/><Relationship Id="rId3" Type="http://schemas.openxmlformats.org/officeDocument/2006/relationships/oleObject" Target="../embeddings/oleObject67.bin"/><Relationship Id="rId7" Type="http://schemas.openxmlformats.org/officeDocument/2006/relationships/oleObject" Target="../embeddings/oleObject69.bin"/><Relationship Id="rId12" Type="http://schemas.openxmlformats.org/officeDocument/2006/relationships/image" Target="../media/image91.wmf"/><Relationship Id="rId17" Type="http://schemas.openxmlformats.org/officeDocument/2006/relationships/oleObject" Target="../embeddings/oleObject74.bin"/><Relationship Id="rId2" Type="http://schemas.openxmlformats.org/officeDocument/2006/relationships/slideLayout" Target="../slideLayouts/slideLayout19.xml"/><Relationship Id="rId16" Type="http://schemas.openxmlformats.org/officeDocument/2006/relationships/image" Target="../media/image93.emf"/><Relationship Id="rId1" Type="http://schemas.openxmlformats.org/officeDocument/2006/relationships/vmlDrawing" Target="../drawings/vmlDrawing17.vml"/><Relationship Id="rId6" Type="http://schemas.openxmlformats.org/officeDocument/2006/relationships/image" Target="../media/image88.emf"/><Relationship Id="rId11" Type="http://schemas.openxmlformats.org/officeDocument/2006/relationships/oleObject" Target="../embeddings/oleObject71.bin"/><Relationship Id="rId5" Type="http://schemas.openxmlformats.org/officeDocument/2006/relationships/oleObject" Target="../embeddings/oleObject68.bin"/><Relationship Id="rId15" Type="http://schemas.openxmlformats.org/officeDocument/2006/relationships/oleObject" Target="../embeddings/oleObject73.bin"/><Relationship Id="rId10" Type="http://schemas.openxmlformats.org/officeDocument/2006/relationships/image" Target="../media/image90.wmf"/><Relationship Id="rId4" Type="http://schemas.openxmlformats.org/officeDocument/2006/relationships/image" Target="../media/image87.emf"/><Relationship Id="rId9" Type="http://schemas.openxmlformats.org/officeDocument/2006/relationships/oleObject" Target="../embeddings/oleObject70.bin"/><Relationship Id="rId14" Type="http://schemas.openxmlformats.org/officeDocument/2006/relationships/image" Target="../media/image92.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98.emf"/><Relationship Id="rId3" Type="http://schemas.openxmlformats.org/officeDocument/2006/relationships/oleObject" Target="../embeddings/oleObject75.bin"/><Relationship Id="rId7" Type="http://schemas.openxmlformats.org/officeDocument/2006/relationships/image" Target="../media/image99.png"/><Relationship Id="rId12" Type="http://schemas.openxmlformats.org/officeDocument/2006/relationships/oleObject" Target="../embeddings/oleObject79.bin"/><Relationship Id="rId2" Type="http://schemas.openxmlformats.org/officeDocument/2006/relationships/slideLayout" Target="../slideLayouts/slideLayout19.xml"/><Relationship Id="rId1" Type="http://schemas.openxmlformats.org/officeDocument/2006/relationships/vmlDrawing" Target="../drawings/vmlDrawing18.vml"/><Relationship Id="rId6" Type="http://schemas.openxmlformats.org/officeDocument/2006/relationships/image" Target="../media/image96.emf"/><Relationship Id="rId11" Type="http://schemas.openxmlformats.org/officeDocument/2006/relationships/image" Target="../media/image97.wmf"/><Relationship Id="rId5" Type="http://schemas.openxmlformats.org/officeDocument/2006/relationships/oleObject" Target="../embeddings/oleObject76.bin"/><Relationship Id="rId10" Type="http://schemas.openxmlformats.org/officeDocument/2006/relationships/oleObject" Target="../embeddings/oleObject78.bin"/><Relationship Id="rId4" Type="http://schemas.openxmlformats.org/officeDocument/2006/relationships/image" Target="../media/image95.wmf"/><Relationship Id="rId9" Type="http://schemas.openxmlformats.org/officeDocument/2006/relationships/image" Target="../media/image68.emf"/></Relationships>
</file>

<file path=ppt/slides/_rels/slide27.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80.bin"/><Relationship Id="rId7" Type="http://schemas.openxmlformats.org/officeDocument/2006/relationships/oleObject" Target="../embeddings/oleObject82.bin"/><Relationship Id="rId2" Type="http://schemas.openxmlformats.org/officeDocument/2006/relationships/slideLayout" Target="../slideLayouts/slideLayout19.xml"/><Relationship Id="rId1" Type="http://schemas.openxmlformats.org/officeDocument/2006/relationships/vmlDrawing" Target="../drawings/vmlDrawing19.vml"/><Relationship Id="rId6" Type="http://schemas.openxmlformats.org/officeDocument/2006/relationships/image" Target="../media/image100.emf"/><Relationship Id="rId5" Type="http://schemas.openxmlformats.org/officeDocument/2006/relationships/oleObject" Target="../embeddings/oleObject81.bin"/><Relationship Id="rId4" Type="http://schemas.openxmlformats.org/officeDocument/2006/relationships/image" Target="../media/image99.emf"/></Relationships>
</file>

<file path=ppt/slides/_rels/slide28.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06.emf"/><Relationship Id="rId2" Type="http://schemas.openxmlformats.org/officeDocument/2006/relationships/slideLayout" Target="../slideLayouts/slideLayout19.xml"/><Relationship Id="rId1" Type="http://schemas.openxmlformats.org/officeDocument/2006/relationships/vmlDrawing" Target="../drawings/vmlDrawing20.vml"/><Relationship Id="rId6" Type="http://schemas.openxmlformats.org/officeDocument/2006/relationships/image" Target="../media/image103.emf"/><Relationship Id="rId11" Type="http://schemas.openxmlformats.org/officeDocument/2006/relationships/oleObject" Target="../embeddings/oleObject87.bin"/><Relationship Id="rId5" Type="http://schemas.openxmlformats.org/officeDocument/2006/relationships/oleObject" Target="../embeddings/oleObject84.bin"/><Relationship Id="rId10" Type="http://schemas.openxmlformats.org/officeDocument/2006/relationships/image" Target="../media/image105.emf"/><Relationship Id="rId4" Type="http://schemas.openxmlformats.org/officeDocument/2006/relationships/image" Target="../media/image102.emf"/><Relationship Id="rId9" Type="http://schemas.openxmlformats.org/officeDocument/2006/relationships/oleObject" Target="../embeddings/oleObject86.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oleObject" Target="../embeddings/oleObject88.bin"/><Relationship Id="rId7" Type="http://schemas.openxmlformats.org/officeDocument/2006/relationships/image" Target="../media/image108.wmf"/><Relationship Id="rId2" Type="http://schemas.openxmlformats.org/officeDocument/2006/relationships/slideLayout" Target="../slideLayouts/slideLayout14.xml"/><Relationship Id="rId1" Type="http://schemas.openxmlformats.org/officeDocument/2006/relationships/vmlDrawing" Target="../drawings/vmlDrawing21.vml"/><Relationship Id="rId6" Type="http://schemas.openxmlformats.org/officeDocument/2006/relationships/oleObject" Target="../embeddings/oleObject89.bin"/><Relationship Id="rId5" Type="http://schemas.openxmlformats.org/officeDocument/2006/relationships/image" Target="../media/image111.png"/><Relationship Id="rId4" Type="http://schemas.openxmlformats.org/officeDocument/2006/relationships/image" Target="../media/image107.wmf"/><Relationship Id="rId9" Type="http://schemas.openxmlformats.org/officeDocument/2006/relationships/image" Target="../media/image109.w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3.wmf"/><Relationship Id="rId2" Type="http://schemas.openxmlformats.org/officeDocument/2006/relationships/slideLayout" Target="../slideLayouts/slideLayout14.xml"/><Relationship Id="rId1" Type="http://schemas.openxmlformats.org/officeDocument/2006/relationships/vmlDrawing" Target="../drawings/vmlDrawing22.vml"/><Relationship Id="rId6" Type="http://schemas.openxmlformats.org/officeDocument/2006/relationships/oleObject" Target="../embeddings/oleObject92.bin"/><Relationship Id="rId5" Type="http://schemas.openxmlformats.org/officeDocument/2006/relationships/image" Target="../media/image112.wmf"/><Relationship Id="rId4" Type="http://schemas.openxmlformats.org/officeDocument/2006/relationships/oleObject" Target="../embeddings/oleObject9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image" Target="../media/image115.wmf"/><Relationship Id="rId5" Type="http://schemas.openxmlformats.org/officeDocument/2006/relationships/oleObject" Target="../embeddings/oleObject94.bin"/><Relationship Id="rId4" Type="http://schemas.openxmlformats.org/officeDocument/2006/relationships/image" Target="../media/image114.wmf"/></Relationships>
</file>

<file path=ppt/slides/_rels/slide32.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95.bin"/><Relationship Id="rId7" Type="http://schemas.openxmlformats.org/officeDocument/2006/relationships/oleObject" Target="../embeddings/oleObject97.bin"/><Relationship Id="rId2" Type="http://schemas.openxmlformats.org/officeDocument/2006/relationships/slideLayout" Target="../slideLayouts/slideLayout19.xml"/><Relationship Id="rId1" Type="http://schemas.openxmlformats.org/officeDocument/2006/relationships/vmlDrawing" Target="../drawings/vmlDrawing24.vml"/><Relationship Id="rId6" Type="http://schemas.openxmlformats.org/officeDocument/2006/relationships/image" Target="../media/image117.wmf"/><Relationship Id="rId5" Type="http://schemas.openxmlformats.org/officeDocument/2006/relationships/oleObject" Target="../embeddings/oleObject96.bin"/><Relationship Id="rId10" Type="http://schemas.openxmlformats.org/officeDocument/2006/relationships/image" Target="../media/image119.wmf"/><Relationship Id="rId4" Type="http://schemas.openxmlformats.org/officeDocument/2006/relationships/image" Target="../media/image116.wmf"/><Relationship Id="rId9" Type="http://schemas.openxmlformats.org/officeDocument/2006/relationships/oleObject" Target="../embeddings/oleObject98.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image" Target="../media/image121.emf"/><Relationship Id="rId5" Type="http://schemas.openxmlformats.org/officeDocument/2006/relationships/oleObject" Target="../embeddings/oleObject100.bin"/><Relationship Id="rId4" Type="http://schemas.openxmlformats.org/officeDocument/2006/relationships/image" Target="../media/image120.emf"/></Relationships>
</file>

<file path=ppt/slides/_rels/slide34.x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oleObject" Target="../embeddings/oleObject106.bin"/><Relationship Id="rId18" Type="http://schemas.openxmlformats.org/officeDocument/2006/relationships/image" Target="../media/image129.emf"/><Relationship Id="rId3" Type="http://schemas.openxmlformats.org/officeDocument/2006/relationships/oleObject" Target="../embeddings/oleObject101.bin"/><Relationship Id="rId21" Type="http://schemas.openxmlformats.org/officeDocument/2006/relationships/oleObject" Target="../embeddings/oleObject110.bin"/><Relationship Id="rId7" Type="http://schemas.openxmlformats.org/officeDocument/2006/relationships/oleObject" Target="../embeddings/oleObject103.bin"/><Relationship Id="rId12" Type="http://schemas.openxmlformats.org/officeDocument/2006/relationships/image" Target="../media/image126.emf"/><Relationship Id="rId17" Type="http://schemas.openxmlformats.org/officeDocument/2006/relationships/oleObject" Target="../embeddings/oleObject108.bin"/><Relationship Id="rId2" Type="http://schemas.openxmlformats.org/officeDocument/2006/relationships/slideLayout" Target="../slideLayouts/slideLayout19.xml"/><Relationship Id="rId16" Type="http://schemas.openxmlformats.org/officeDocument/2006/relationships/image" Target="../media/image128.emf"/><Relationship Id="rId20" Type="http://schemas.openxmlformats.org/officeDocument/2006/relationships/image" Target="../media/image130.emf"/><Relationship Id="rId1" Type="http://schemas.openxmlformats.org/officeDocument/2006/relationships/vmlDrawing" Target="../drawings/vmlDrawing26.vml"/><Relationship Id="rId6" Type="http://schemas.openxmlformats.org/officeDocument/2006/relationships/image" Target="../media/image123.emf"/><Relationship Id="rId11" Type="http://schemas.openxmlformats.org/officeDocument/2006/relationships/oleObject" Target="../embeddings/oleObject105.bin"/><Relationship Id="rId5" Type="http://schemas.openxmlformats.org/officeDocument/2006/relationships/oleObject" Target="../embeddings/oleObject102.bin"/><Relationship Id="rId15" Type="http://schemas.openxmlformats.org/officeDocument/2006/relationships/oleObject" Target="../embeddings/oleObject107.bin"/><Relationship Id="rId10" Type="http://schemas.openxmlformats.org/officeDocument/2006/relationships/image" Target="../media/image125.emf"/><Relationship Id="rId19" Type="http://schemas.openxmlformats.org/officeDocument/2006/relationships/oleObject" Target="../embeddings/oleObject109.bin"/><Relationship Id="rId4" Type="http://schemas.openxmlformats.org/officeDocument/2006/relationships/image" Target="../media/image122.emf"/><Relationship Id="rId9" Type="http://schemas.openxmlformats.org/officeDocument/2006/relationships/oleObject" Target="../embeddings/oleObject104.bin"/><Relationship Id="rId14" Type="http://schemas.openxmlformats.org/officeDocument/2006/relationships/image" Target="../media/image127.emf"/><Relationship Id="rId22" Type="http://schemas.openxmlformats.org/officeDocument/2006/relationships/image" Target="../media/image131.emf"/></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9.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19.xml"/><Relationship Id="rId1" Type="http://schemas.openxmlformats.org/officeDocument/2006/relationships/vmlDrawing" Target="../drawings/vmlDrawing27.vml"/><Relationship Id="rId4" Type="http://schemas.openxmlformats.org/officeDocument/2006/relationships/image" Target="../media/image141.emf"/></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9.xml"/><Relationship Id="rId5" Type="http://schemas.openxmlformats.org/officeDocument/2006/relationships/image" Target="../media/image145.png"/><Relationship Id="rId4"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311.png"/><Relationship Id="rId7" Type="http://schemas.openxmlformats.org/officeDocument/2006/relationships/image" Target="../media/image1350.png"/><Relationship Id="rId2" Type="http://schemas.openxmlformats.org/officeDocument/2006/relationships/image" Target="../media/image1300.png"/><Relationship Id="rId1" Type="http://schemas.openxmlformats.org/officeDocument/2006/relationships/slideLayout" Target="../slideLayouts/slideLayout19.xml"/><Relationship Id="rId6" Type="http://schemas.openxmlformats.org/officeDocument/2006/relationships/image" Target="../media/image1340.png"/><Relationship Id="rId11" Type="http://schemas.openxmlformats.org/officeDocument/2006/relationships/image" Target="../media/image1390.png"/><Relationship Id="rId5" Type="http://schemas.openxmlformats.org/officeDocument/2006/relationships/image" Target="../media/image1330.png"/><Relationship Id="rId10" Type="http://schemas.openxmlformats.org/officeDocument/2006/relationships/image" Target="../media/image1380.png"/><Relationship Id="rId4" Type="http://schemas.openxmlformats.org/officeDocument/2006/relationships/image" Target="../media/image1320.png"/><Relationship Id="rId9" Type="http://schemas.openxmlformats.org/officeDocument/2006/relationships/image" Target="../media/image1370.png"/></Relationships>
</file>

<file path=ppt/slides/_rels/slide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9.xml"/><Relationship Id="rId5" Type="http://schemas.openxmlformats.org/officeDocument/2006/relationships/image" Target="../media/image149.png"/><Relationship Id="rId4" Type="http://schemas.openxmlformats.org/officeDocument/2006/relationships/image" Target="../media/image1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0.png"/><Relationship Id="rId7" Type="http://schemas.openxmlformats.org/officeDocument/2006/relationships/image" Target="../media/image150.png"/><Relationship Id="rId2" Type="http://schemas.openxmlformats.org/officeDocument/2006/relationships/image" Target="../media/image1560.png"/><Relationship Id="rId1" Type="http://schemas.openxmlformats.org/officeDocument/2006/relationships/slideLayout" Target="../slideLayouts/slideLayout19.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0.png"/><Relationship Id="rId10" Type="http://schemas.openxmlformats.org/officeDocument/2006/relationships/image" Target="../media/image164.png"/><Relationship Id="rId4" Type="http://schemas.openxmlformats.org/officeDocument/2006/relationships/image" Target="../media/image1440.png"/><Relationship Id="rId9" Type="http://schemas.openxmlformats.org/officeDocument/2006/relationships/image" Target="../media/image163.png"/></Relationships>
</file>

<file path=ppt/slides/_rels/slide41.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17.bin"/><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54.wmf"/><Relationship Id="rId2" Type="http://schemas.openxmlformats.org/officeDocument/2006/relationships/slideLayout" Target="../slideLayouts/slideLayout19.xml"/><Relationship Id="rId1" Type="http://schemas.openxmlformats.org/officeDocument/2006/relationships/vmlDrawing" Target="../drawings/vmlDrawing28.vml"/><Relationship Id="rId6" Type="http://schemas.openxmlformats.org/officeDocument/2006/relationships/image" Target="../media/image151.w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153.wmf"/><Relationship Id="rId4" Type="http://schemas.openxmlformats.org/officeDocument/2006/relationships/image" Target="../media/image150.wmf"/><Relationship Id="rId9" Type="http://schemas.openxmlformats.org/officeDocument/2006/relationships/oleObject" Target="../embeddings/oleObject115.bin"/><Relationship Id="rId14" Type="http://schemas.openxmlformats.org/officeDocument/2006/relationships/image" Target="../media/image155.wmf"/></Relationships>
</file>

<file path=ppt/slides/_rels/slide42.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23.bin"/><Relationship Id="rId3" Type="http://schemas.openxmlformats.org/officeDocument/2006/relationships/oleObject" Target="../embeddings/oleObject118.bin"/><Relationship Id="rId7" Type="http://schemas.openxmlformats.org/officeDocument/2006/relationships/oleObject" Target="../embeddings/oleObject120.bin"/><Relationship Id="rId12" Type="http://schemas.openxmlformats.org/officeDocument/2006/relationships/image" Target="../media/image160.wmf"/><Relationship Id="rId2" Type="http://schemas.openxmlformats.org/officeDocument/2006/relationships/slideLayout" Target="../slideLayouts/slideLayout19.xml"/><Relationship Id="rId1" Type="http://schemas.openxmlformats.org/officeDocument/2006/relationships/vmlDrawing" Target="../drawings/vmlDrawing29.vml"/><Relationship Id="rId6" Type="http://schemas.openxmlformats.org/officeDocument/2006/relationships/image" Target="../media/image157.wmf"/><Relationship Id="rId11" Type="http://schemas.openxmlformats.org/officeDocument/2006/relationships/oleObject" Target="../embeddings/oleObject122.bin"/><Relationship Id="rId5" Type="http://schemas.openxmlformats.org/officeDocument/2006/relationships/oleObject" Target="../embeddings/oleObject119.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21.bin"/><Relationship Id="rId14" Type="http://schemas.openxmlformats.org/officeDocument/2006/relationships/image" Target="../media/image161.wmf"/></Relationships>
</file>

<file path=ppt/slides/_rels/slide43.xml.rels><?xml version="1.0" encoding="UTF-8" standalone="yes"?>
<Relationships xmlns="http://schemas.openxmlformats.org/package/2006/relationships"><Relationship Id="rId8" Type="http://schemas.openxmlformats.org/officeDocument/2006/relationships/image" Target="../media/image1720.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19.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4.xml.rels><?xml version="1.0" encoding="UTF-8" standalone="yes"?>
<Relationships xmlns="http://schemas.openxmlformats.org/package/2006/relationships"><Relationship Id="rId3" Type="http://schemas.openxmlformats.org/officeDocument/2006/relationships/image" Target="../media/image1740.png"/><Relationship Id="rId2" Type="http://schemas.openxmlformats.org/officeDocument/2006/relationships/image" Target="../media/image1730.png"/><Relationship Id="rId1" Type="http://schemas.openxmlformats.org/officeDocument/2006/relationships/slideLayout" Target="../slideLayouts/slideLayout19.xml"/><Relationship Id="rId5" Type="http://schemas.openxmlformats.org/officeDocument/2006/relationships/image" Target="../media/image1760.png"/><Relationship Id="rId4" Type="http://schemas.openxmlformats.org/officeDocument/2006/relationships/image" Target="../media/image1750.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image" Target="../media/image120.png"/><Relationship Id="rId1" Type="http://schemas.openxmlformats.org/officeDocument/2006/relationships/slideLayout" Target="../slideLayouts/slideLayout19.xml"/><Relationship Id="rId6" Type="http://schemas.openxmlformats.org/officeDocument/2006/relationships/image" Target="../media/image124.png"/><Relationship Id="rId5" Type="http://schemas.openxmlformats.org/officeDocument/2006/relationships/image" Target="../media/image1230.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video" Target="file:///E:\&#35838;&#20214;\&#22823;&#23398;&#29289;&#29702;\&#22823;&#23398;&#29289;&#29702;C-2017\Flash-Charp3\VID20150320084705%2000_00_00.35-00_00_03.45.swf" TargetMode="External"/><Relationship Id="rId5" Type="http://schemas.openxmlformats.org/officeDocument/2006/relationships/image" Target="../media/image10.png"/><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8" Type="http://schemas.openxmlformats.org/officeDocument/2006/relationships/image" Target="../media/image171.emf"/><Relationship Id="rId13" Type="http://schemas.openxmlformats.org/officeDocument/2006/relationships/oleObject" Target="../embeddings/oleObject129.bin"/><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73.emf"/><Relationship Id="rId2" Type="http://schemas.openxmlformats.org/officeDocument/2006/relationships/slideLayout" Target="../slideLayouts/slideLayout31.xml"/><Relationship Id="rId1" Type="http://schemas.openxmlformats.org/officeDocument/2006/relationships/vmlDrawing" Target="../drawings/vmlDrawing30.vml"/><Relationship Id="rId6" Type="http://schemas.openxmlformats.org/officeDocument/2006/relationships/image" Target="../media/image170.emf"/><Relationship Id="rId11" Type="http://schemas.openxmlformats.org/officeDocument/2006/relationships/oleObject" Target="../embeddings/oleObject128.bin"/><Relationship Id="rId5" Type="http://schemas.openxmlformats.org/officeDocument/2006/relationships/oleObject" Target="../embeddings/oleObject125.bin"/><Relationship Id="rId10" Type="http://schemas.openxmlformats.org/officeDocument/2006/relationships/image" Target="../media/image172.emf"/><Relationship Id="rId4" Type="http://schemas.openxmlformats.org/officeDocument/2006/relationships/image" Target="../media/image169.emf"/><Relationship Id="rId9" Type="http://schemas.openxmlformats.org/officeDocument/2006/relationships/oleObject" Target="../embeddings/oleObject127.bin"/><Relationship Id="rId14" Type="http://schemas.openxmlformats.org/officeDocument/2006/relationships/image" Target="../media/image174.emf"/></Relationships>
</file>

<file path=ppt/slides/_rels/slide51.xml.rels><?xml version="1.0" encoding="UTF-8" standalone="yes"?>
<Relationships xmlns="http://schemas.openxmlformats.org/package/2006/relationships"><Relationship Id="rId8" Type="http://schemas.openxmlformats.org/officeDocument/2006/relationships/image" Target="../media/image177.emf"/><Relationship Id="rId13" Type="http://schemas.openxmlformats.org/officeDocument/2006/relationships/oleObject" Target="../embeddings/oleObject135.bin"/><Relationship Id="rId18" Type="http://schemas.openxmlformats.org/officeDocument/2006/relationships/image" Target="../media/image182.emf"/><Relationship Id="rId26" Type="http://schemas.openxmlformats.org/officeDocument/2006/relationships/image" Target="../media/image186.emf"/><Relationship Id="rId3" Type="http://schemas.openxmlformats.org/officeDocument/2006/relationships/oleObject" Target="../embeddings/oleObject130.bin"/><Relationship Id="rId21" Type="http://schemas.openxmlformats.org/officeDocument/2006/relationships/oleObject" Target="../embeddings/oleObject139.bin"/><Relationship Id="rId7" Type="http://schemas.openxmlformats.org/officeDocument/2006/relationships/oleObject" Target="../embeddings/oleObject132.bin"/><Relationship Id="rId12" Type="http://schemas.openxmlformats.org/officeDocument/2006/relationships/image" Target="../media/image179.emf"/><Relationship Id="rId17" Type="http://schemas.openxmlformats.org/officeDocument/2006/relationships/oleObject" Target="../embeddings/oleObject137.bin"/><Relationship Id="rId25" Type="http://schemas.openxmlformats.org/officeDocument/2006/relationships/oleObject" Target="../embeddings/oleObject141.bin"/><Relationship Id="rId2" Type="http://schemas.openxmlformats.org/officeDocument/2006/relationships/slideLayout" Target="../slideLayouts/slideLayout31.xml"/><Relationship Id="rId16" Type="http://schemas.openxmlformats.org/officeDocument/2006/relationships/image" Target="../media/image181.emf"/><Relationship Id="rId20" Type="http://schemas.openxmlformats.org/officeDocument/2006/relationships/image" Target="../media/image183.emf"/><Relationship Id="rId29" Type="http://schemas.openxmlformats.org/officeDocument/2006/relationships/image" Target="../media/image188.png"/><Relationship Id="rId1" Type="http://schemas.openxmlformats.org/officeDocument/2006/relationships/vmlDrawing" Target="../drawings/vmlDrawing31.vml"/><Relationship Id="rId6" Type="http://schemas.openxmlformats.org/officeDocument/2006/relationships/image" Target="../media/image176.emf"/><Relationship Id="rId11" Type="http://schemas.openxmlformats.org/officeDocument/2006/relationships/oleObject" Target="../embeddings/oleObject134.bin"/><Relationship Id="rId24" Type="http://schemas.openxmlformats.org/officeDocument/2006/relationships/image" Target="../media/image185.emf"/><Relationship Id="rId5" Type="http://schemas.openxmlformats.org/officeDocument/2006/relationships/oleObject" Target="../embeddings/oleObject131.bin"/><Relationship Id="rId15" Type="http://schemas.openxmlformats.org/officeDocument/2006/relationships/oleObject" Target="../embeddings/oleObject136.bin"/><Relationship Id="rId23" Type="http://schemas.openxmlformats.org/officeDocument/2006/relationships/oleObject" Target="../embeddings/oleObject140.bin"/><Relationship Id="rId28" Type="http://schemas.openxmlformats.org/officeDocument/2006/relationships/image" Target="../media/image187.emf"/><Relationship Id="rId10" Type="http://schemas.openxmlformats.org/officeDocument/2006/relationships/image" Target="../media/image178.emf"/><Relationship Id="rId19" Type="http://schemas.openxmlformats.org/officeDocument/2006/relationships/oleObject" Target="../embeddings/oleObject138.bin"/><Relationship Id="rId4" Type="http://schemas.openxmlformats.org/officeDocument/2006/relationships/image" Target="../media/image175.emf"/><Relationship Id="rId9" Type="http://schemas.openxmlformats.org/officeDocument/2006/relationships/oleObject" Target="../embeddings/oleObject133.bin"/><Relationship Id="rId14" Type="http://schemas.openxmlformats.org/officeDocument/2006/relationships/image" Target="../media/image180.emf"/><Relationship Id="rId22" Type="http://schemas.openxmlformats.org/officeDocument/2006/relationships/image" Target="../media/image184.emf"/><Relationship Id="rId27" Type="http://schemas.openxmlformats.org/officeDocument/2006/relationships/oleObject" Target="../embeddings/oleObject142.bin"/></Relationships>
</file>

<file path=ppt/slides/_rels/slide52.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oleObject" Target="../embeddings/oleObject143.bin"/><Relationship Id="rId7" Type="http://schemas.openxmlformats.org/officeDocument/2006/relationships/oleObject" Target="../embeddings/oleObject145.bin"/><Relationship Id="rId2" Type="http://schemas.openxmlformats.org/officeDocument/2006/relationships/slideLayout" Target="../slideLayouts/slideLayout31.xml"/><Relationship Id="rId1" Type="http://schemas.openxmlformats.org/officeDocument/2006/relationships/vmlDrawing" Target="../drawings/vmlDrawing32.vml"/><Relationship Id="rId6" Type="http://schemas.openxmlformats.org/officeDocument/2006/relationships/image" Target="../media/image189.wmf"/><Relationship Id="rId5" Type="http://schemas.openxmlformats.org/officeDocument/2006/relationships/oleObject" Target="../embeddings/oleObject144.bin"/><Relationship Id="rId4" Type="http://schemas.openxmlformats.org/officeDocument/2006/relationships/image" Target="../media/image188.wmf"/></Relationships>
</file>

<file path=ppt/slides/_rels/slide53.xml.rels><?xml version="1.0" encoding="UTF-8" standalone="yes"?>
<Relationships xmlns="http://schemas.openxmlformats.org/package/2006/relationships"><Relationship Id="rId3" Type="http://schemas.openxmlformats.org/officeDocument/2006/relationships/image" Target="../media/image1921.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3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48.bin"/><Relationship Id="rId13" Type="http://schemas.openxmlformats.org/officeDocument/2006/relationships/image" Target="../media/image196.wmf"/><Relationship Id="rId3" Type="http://schemas.openxmlformats.org/officeDocument/2006/relationships/audio" Target="../media/audio2.wav"/><Relationship Id="rId7" Type="http://schemas.openxmlformats.org/officeDocument/2006/relationships/image" Target="../media/image193.wmf"/><Relationship Id="rId12" Type="http://schemas.openxmlformats.org/officeDocument/2006/relationships/oleObject" Target="../embeddings/oleObject150.bin"/><Relationship Id="rId2" Type="http://schemas.openxmlformats.org/officeDocument/2006/relationships/slideLayout" Target="../slideLayouts/slideLayout31.xml"/><Relationship Id="rId16" Type="http://schemas.openxmlformats.org/officeDocument/2006/relationships/image" Target="../media/image203.png"/><Relationship Id="rId1" Type="http://schemas.openxmlformats.org/officeDocument/2006/relationships/vmlDrawing" Target="../drawings/vmlDrawing33.vml"/><Relationship Id="rId6" Type="http://schemas.openxmlformats.org/officeDocument/2006/relationships/oleObject" Target="../embeddings/oleObject147.bin"/><Relationship Id="rId11" Type="http://schemas.openxmlformats.org/officeDocument/2006/relationships/image" Target="../media/image195.wmf"/><Relationship Id="rId5" Type="http://schemas.openxmlformats.org/officeDocument/2006/relationships/image" Target="../media/image192.wmf"/><Relationship Id="rId15" Type="http://schemas.openxmlformats.org/officeDocument/2006/relationships/image" Target="../media/image197.wmf"/><Relationship Id="rId10" Type="http://schemas.openxmlformats.org/officeDocument/2006/relationships/oleObject" Target="../embeddings/oleObject149.bin"/><Relationship Id="rId4" Type="http://schemas.openxmlformats.org/officeDocument/2006/relationships/oleObject" Target="../embeddings/oleObject146.bin"/><Relationship Id="rId9" Type="http://schemas.openxmlformats.org/officeDocument/2006/relationships/image" Target="../media/image194.wmf"/><Relationship Id="rId14" Type="http://schemas.openxmlformats.org/officeDocument/2006/relationships/oleObject" Target="../embeddings/oleObject151.bin"/></Relationships>
</file>

<file path=ppt/slides/_rels/slide55.xml.rels><?xml version="1.0" encoding="UTF-8" standalone="yes"?>
<Relationships xmlns="http://schemas.openxmlformats.org/package/2006/relationships"><Relationship Id="rId8" Type="http://schemas.openxmlformats.org/officeDocument/2006/relationships/image" Target="../media/image200.emf"/><Relationship Id="rId3" Type="http://schemas.openxmlformats.org/officeDocument/2006/relationships/oleObject" Target="../embeddings/oleObject152.bin"/><Relationship Id="rId7" Type="http://schemas.openxmlformats.org/officeDocument/2006/relationships/oleObject" Target="../embeddings/oleObject154.bin"/><Relationship Id="rId2" Type="http://schemas.openxmlformats.org/officeDocument/2006/relationships/slideLayout" Target="../slideLayouts/slideLayout31.xml"/><Relationship Id="rId1" Type="http://schemas.openxmlformats.org/officeDocument/2006/relationships/vmlDrawing" Target="../drawings/vmlDrawing34.vml"/><Relationship Id="rId6" Type="http://schemas.openxmlformats.org/officeDocument/2006/relationships/image" Target="../media/image199.emf"/><Relationship Id="rId11" Type="http://schemas.openxmlformats.org/officeDocument/2006/relationships/image" Target="../media/image208.png"/><Relationship Id="rId5" Type="http://schemas.openxmlformats.org/officeDocument/2006/relationships/oleObject" Target="../embeddings/oleObject153.bin"/><Relationship Id="rId10" Type="http://schemas.openxmlformats.org/officeDocument/2006/relationships/image" Target="../media/image201.wmf"/><Relationship Id="rId4" Type="http://schemas.openxmlformats.org/officeDocument/2006/relationships/image" Target="../media/image198.emf"/><Relationship Id="rId9" Type="http://schemas.openxmlformats.org/officeDocument/2006/relationships/oleObject" Target="../embeddings/oleObject155.bin"/></Relationships>
</file>

<file path=ppt/slides/_rels/slide56.xml.rels><?xml version="1.0" encoding="UTF-8" standalone="yes"?>
<Relationships xmlns="http://schemas.openxmlformats.org/package/2006/relationships"><Relationship Id="rId8" Type="http://schemas.openxmlformats.org/officeDocument/2006/relationships/image" Target="../media/image204.wmf"/><Relationship Id="rId13" Type="http://schemas.openxmlformats.org/officeDocument/2006/relationships/oleObject" Target="../embeddings/oleObject161.bin"/><Relationship Id="rId3" Type="http://schemas.openxmlformats.org/officeDocument/2006/relationships/oleObject" Target="../embeddings/oleObject156.bin"/><Relationship Id="rId7" Type="http://schemas.openxmlformats.org/officeDocument/2006/relationships/oleObject" Target="../embeddings/oleObject158.bin"/><Relationship Id="rId12" Type="http://schemas.openxmlformats.org/officeDocument/2006/relationships/image" Target="../media/image206.wmf"/><Relationship Id="rId2" Type="http://schemas.openxmlformats.org/officeDocument/2006/relationships/slideLayout" Target="../slideLayouts/slideLayout31.xml"/><Relationship Id="rId1" Type="http://schemas.openxmlformats.org/officeDocument/2006/relationships/vmlDrawing" Target="../drawings/vmlDrawing35.vml"/><Relationship Id="rId6" Type="http://schemas.openxmlformats.org/officeDocument/2006/relationships/image" Target="../media/image203.emf"/><Relationship Id="rId11" Type="http://schemas.openxmlformats.org/officeDocument/2006/relationships/oleObject" Target="../embeddings/oleObject160.bin"/><Relationship Id="rId5" Type="http://schemas.openxmlformats.org/officeDocument/2006/relationships/oleObject" Target="../embeddings/oleObject157.bin"/><Relationship Id="rId10" Type="http://schemas.openxmlformats.org/officeDocument/2006/relationships/image" Target="../media/image205.emf"/><Relationship Id="rId4" Type="http://schemas.openxmlformats.org/officeDocument/2006/relationships/image" Target="../media/image202.emf"/><Relationship Id="rId9" Type="http://schemas.openxmlformats.org/officeDocument/2006/relationships/oleObject" Target="../embeddings/oleObject159.bin"/><Relationship Id="rId14" Type="http://schemas.openxmlformats.org/officeDocument/2006/relationships/image" Target="../media/image207.wmf"/></Relationships>
</file>

<file path=ppt/slides/_rels/slide5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880.png"/><Relationship Id="rId7" Type="http://schemas.openxmlformats.org/officeDocument/2006/relationships/image" Target="../media/image213.png"/><Relationship Id="rId2" Type="http://schemas.openxmlformats.org/officeDocument/2006/relationships/image" Target="../media/image209.png"/><Relationship Id="rId1" Type="http://schemas.openxmlformats.org/officeDocument/2006/relationships/slideLayout" Target="../slideLayouts/slideLayout31.xml"/><Relationship Id="rId6" Type="http://schemas.openxmlformats.org/officeDocument/2006/relationships/image" Target="../media/image1920.png"/><Relationship Id="rId5" Type="http://schemas.openxmlformats.org/officeDocument/2006/relationships/image" Target="../media/image1910.png"/><Relationship Id="rId4" Type="http://schemas.openxmlformats.org/officeDocument/2006/relationships/image" Target="../media/image189.png"/></Relationships>
</file>

<file path=ppt/slides/_rels/slide5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31.xml"/><Relationship Id="rId1" Type="http://schemas.openxmlformats.org/officeDocument/2006/relationships/vmlDrawing" Target="../drawings/vmlDrawing36.vml"/><Relationship Id="rId6" Type="http://schemas.openxmlformats.org/officeDocument/2006/relationships/image" Target="../media/image212.png"/><Relationship Id="rId5" Type="http://schemas.openxmlformats.org/officeDocument/2006/relationships/image" Target="../media/image210.wmf"/><Relationship Id="rId4" Type="http://schemas.openxmlformats.org/officeDocument/2006/relationships/oleObject" Target="../embeddings/oleObject162.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Word_97_-_2003___1.doc"/><Relationship Id="rId2" Type="http://schemas.openxmlformats.org/officeDocument/2006/relationships/slideLayout" Target="../slideLayouts/slideLayout31.xml"/><Relationship Id="rId1" Type="http://schemas.openxmlformats.org/officeDocument/2006/relationships/vmlDrawing" Target="../drawings/vmlDrawing37.vml"/><Relationship Id="rId4" Type="http://schemas.openxmlformats.org/officeDocument/2006/relationships/image" Target="../media/image213.emf"/></Relationships>
</file>

<file path=ppt/slides/_rels/slide6.xml.rels><?xml version="1.0" encoding="UTF-8" standalone="yes"?>
<Relationships xmlns="http://schemas.openxmlformats.org/package/2006/relationships"><Relationship Id="rId3" Type="http://schemas.openxmlformats.org/officeDocument/2006/relationships/control" Target="../activeX/activeX3.xml"/><Relationship Id="rId7" Type="http://schemas.openxmlformats.org/officeDocument/2006/relationships/image" Target="../media/image1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16.emf"/><Relationship Id="rId13" Type="http://schemas.openxmlformats.org/officeDocument/2006/relationships/oleObject" Target="../embeddings/oleObject168.bin"/><Relationship Id="rId18" Type="http://schemas.openxmlformats.org/officeDocument/2006/relationships/image" Target="../media/image221.emf"/><Relationship Id="rId3" Type="http://schemas.openxmlformats.org/officeDocument/2006/relationships/oleObject" Target="../embeddings/oleObject163.bin"/><Relationship Id="rId21" Type="http://schemas.openxmlformats.org/officeDocument/2006/relationships/oleObject" Target="../embeddings/oleObject172.bin"/><Relationship Id="rId7" Type="http://schemas.openxmlformats.org/officeDocument/2006/relationships/oleObject" Target="../embeddings/oleObject165.bin"/><Relationship Id="rId12" Type="http://schemas.openxmlformats.org/officeDocument/2006/relationships/image" Target="../media/image218.emf"/><Relationship Id="rId17" Type="http://schemas.openxmlformats.org/officeDocument/2006/relationships/oleObject" Target="../embeddings/oleObject170.bin"/><Relationship Id="rId2" Type="http://schemas.openxmlformats.org/officeDocument/2006/relationships/slideLayout" Target="../slideLayouts/slideLayout31.xml"/><Relationship Id="rId16" Type="http://schemas.openxmlformats.org/officeDocument/2006/relationships/image" Target="../media/image220.emf"/><Relationship Id="rId20" Type="http://schemas.openxmlformats.org/officeDocument/2006/relationships/image" Target="../media/image222.emf"/><Relationship Id="rId1" Type="http://schemas.openxmlformats.org/officeDocument/2006/relationships/vmlDrawing" Target="../drawings/vmlDrawing38.vml"/><Relationship Id="rId6" Type="http://schemas.openxmlformats.org/officeDocument/2006/relationships/image" Target="../media/image215.emf"/><Relationship Id="rId11" Type="http://schemas.openxmlformats.org/officeDocument/2006/relationships/oleObject" Target="../embeddings/oleObject167.bin"/><Relationship Id="rId5" Type="http://schemas.openxmlformats.org/officeDocument/2006/relationships/oleObject" Target="../embeddings/oleObject164.bin"/><Relationship Id="rId15" Type="http://schemas.openxmlformats.org/officeDocument/2006/relationships/oleObject" Target="../embeddings/oleObject169.bin"/><Relationship Id="rId10" Type="http://schemas.openxmlformats.org/officeDocument/2006/relationships/image" Target="../media/image217.emf"/><Relationship Id="rId19" Type="http://schemas.openxmlformats.org/officeDocument/2006/relationships/oleObject" Target="../embeddings/oleObject171.bin"/><Relationship Id="rId4" Type="http://schemas.openxmlformats.org/officeDocument/2006/relationships/image" Target="../media/image214.emf"/><Relationship Id="rId9" Type="http://schemas.openxmlformats.org/officeDocument/2006/relationships/oleObject" Target="../embeddings/oleObject166.bin"/><Relationship Id="rId14" Type="http://schemas.openxmlformats.org/officeDocument/2006/relationships/image" Target="../media/image219.emf"/><Relationship Id="rId22" Type="http://schemas.openxmlformats.org/officeDocument/2006/relationships/image" Target="../media/image223.emf"/></Relationships>
</file>

<file path=ppt/slides/_rels/slide61.xml.rels><?xml version="1.0" encoding="UTF-8" standalone="yes"?>
<Relationships xmlns="http://schemas.openxmlformats.org/package/2006/relationships"><Relationship Id="rId8" Type="http://schemas.openxmlformats.org/officeDocument/2006/relationships/image" Target="../media/image226.emf"/><Relationship Id="rId13" Type="http://schemas.openxmlformats.org/officeDocument/2006/relationships/oleObject" Target="../embeddings/oleObject178.bin"/><Relationship Id="rId18" Type="http://schemas.openxmlformats.org/officeDocument/2006/relationships/image" Target="../media/image231.emf"/><Relationship Id="rId26" Type="http://schemas.openxmlformats.org/officeDocument/2006/relationships/image" Target="../media/image235.wmf"/><Relationship Id="rId3" Type="http://schemas.openxmlformats.org/officeDocument/2006/relationships/oleObject" Target="../embeddings/oleObject173.bin"/><Relationship Id="rId21" Type="http://schemas.openxmlformats.org/officeDocument/2006/relationships/oleObject" Target="../embeddings/oleObject182.bin"/><Relationship Id="rId7" Type="http://schemas.openxmlformats.org/officeDocument/2006/relationships/oleObject" Target="../embeddings/oleObject175.bin"/><Relationship Id="rId12" Type="http://schemas.openxmlformats.org/officeDocument/2006/relationships/image" Target="../media/image228.emf"/><Relationship Id="rId17" Type="http://schemas.openxmlformats.org/officeDocument/2006/relationships/oleObject" Target="../embeddings/oleObject180.bin"/><Relationship Id="rId25" Type="http://schemas.openxmlformats.org/officeDocument/2006/relationships/oleObject" Target="../embeddings/oleObject184.bin"/><Relationship Id="rId2" Type="http://schemas.openxmlformats.org/officeDocument/2006/relationships/slideLayout" Target="../slideLayouts/slideLayout31.xml"/><Relationship Id="rId16" Type="http://schemas.openxmlformats.org/officeDocument/2006/relationships/image" Target="../media/image230.emf"/><Relationship Id="rId20" Type="http://schemas.openxmlformats.org/officeDocument/2006/relationships/image" Target="../media/image232.emf"/><Relationship Id="rId29" Type="http://schemas.openxmlformats.org/officeDocument/2006/relationships/oleObject" Target="../embeddings/oleObject186.bin"/><Relationship Id="rId1" Type="http://schemas.openxmlformats.org/officeDocument/2006/relationships/vmlDrawing" Target="../drawings/vmlDrawing39.vml"/><Relationship Id="rId6" Type="http://schemas.openxmlformats.org/officeDocument/2006/relationships/image" Target="../media/image225.emf"/><Relationship Id="rId11" Type="http://schemas.openxmlformats.org/officeDocument/2006/relationships/oleObject" Target="../embeddings/oleObject177.bin"/><Relationship Id="rId24" Type="http://schemas.openxmlformats.org/officeDocument/2006/relationships/image" Target="../media/image234.emf"/><Relationship Id="rId5" Type="http://schemas.openxmlformats.org/officeDocument/2006/relationships/oleObject" Target="../embeddings/oleObject174.bin"/><Relationship Id="rId15" Type="http://schemas.openxmlformats.org/officeDocument/2006/relationships/oleObject" Target="../embeddings/oleObject179.bin"/><Relationship Id="rId23" Type="http://schemas.openxmlformats.org/officeDocument/2006/relationships/oleObject" Target="../embeddings/oleObject183.bin"/><Relationship Id="rId28" Type="http://schemas.openxmlformats.org/officeDocument/2006/relationships/image" Target="../media/image236.emf"/><Relationship Id="rId10" Type="http://schemas.openxmlformats.org/officeDocument/2006/relationships/image" Target="../media/image227.emf"/><Relationship Id="rId19" Type="http://schemas.openxmlformats.org/officeDocument/2006/relationships/oleObject" Target="../embeddings/oleObject181.bin"/><Relationship Id="rId4" Type="http://schemas.openxmlformats.org/officeDocument/2006/relationships/image" Target="../media/image224.emf"/><Relationship Id="rId9" Type="http://schemas.openxmlformats.org/officeDocument/2006/relationships/oleObject" Target="../embeddings/oleObject176.bin"/><Relationship Id="rId14" Type="http://schemas.openxmlformats.org/officeDocument/2006/relationships/image" Target="../media/image229.emf"/><Relationship Id="rId22" Type="http://schemas.openxmlformats.org/officeDocument/2006/relationships/image" Target="../media/image233.emf"/><Relationship Id="rId27" Type="http://schemas.openxmlformats.org/officeDocument/2006/relationships/oleObject" Target="../embeddings/oleObject185.bin"/><Relationship Id="rId30" Type="http://schemas.openxmlformats.org/officeDocument/2006/relationships/image" Target="../media/image23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8" Type="http://schemas.openxmlformats.org/officeDocument/2006/relationships/image" Target="../media/image240.wmf"/><Relationship Id="rId13" Type="http://schemas.openxmlformats.org/officeDocument/2006/relationships/oleObject" Target="../embeddings/oleObject192.bin"/><Relationship Id="rId18" Type="http://schemas.openxmlformats.org/officeDocument/2006/relationships/image" Target="../media/image245.wmf"/><Relationship Id="rId26" Type="http://schemas.openxmlformats.org/officeDocument/2006/relationships/image" Target="../media/image249.wmf"/><Relationship Id="rId3" Type="http://schemas.openxmlformats.org/officeDocument/2006/relationships/oleObject" Target="../embeddings/oleObject187.bin"/><Relationship Id="rId21" Type="http://schemas.openxmlformats.org/officeDocument/2006/relationships/oleObject" Target="../embeddings/oleObject196.bin"/><Relationship Id="rId34" Type="http://schemas.openxmlformats.org/officeDocument/2006/relationships/oleObject" Target="../embeddings/oleObject203.bin"/><Relationship Id="rId7" Type="http://schemas.openxmlformats.org/officeDocument/2006/relationships/oleObject" Target="../embeddings/oleObject189.bin"/><Relationship Id="rId12" Type="http://schemas.openxmlformats.org/officeDocument/2006/relationships/image" Target="../media/image242.wmf"/><Relationship Id="rId17" Type="http://schemas.openxmlformats.org/officeDocument/2006/relationships/oleObject" Target="../embeddings/oleObject194.bin"/><Relationship Id="rId25" Type="http://schemas.openxmlformats.org/officeDocument/2006/relationships/oleObject" Target="../embeddings/oleObject198.bin"/><Relationship Id="rId33" Type="http://schemas.openxmlformats.org/officeDocument/2006/relationships/image" Target="../media/image252.wmf"/><Relationship Id="rId2" Type="http://schemas.openxmlformats.org/officeDocument/2006/relationships/slideLayout" Target="../slideLayouts/slideLayout43.xml"/><Relationship Id="rId16" Type="http://schemas.openxmlformats.org/officeDocument/2006/relationships/image" Target="../media/image244.wmf"/><Relationship Id="rId20" Type="http://schemas.openxmlformats.org/officeDocument/2006/relationships/image" Target="../media/image246.wmf"/><Relationship Id="rId29" Type="http://schemas.openxmlformats.org/officeDocument/2006/relationships/image" Target="../media/image250.wmf"/><Relationship Id="rId1" Type="http://schemas.openxmlformats.org/officeDocument/2006/relationships/vmlDrawing" Target="../drawings/vmlDrawing40.vml"/><Relationship Id="rId6" Type="http://schemas.openxmlformats.org/officeDocument/2006/relationships/image" Target="../media/image239.wmf"/><Relationship Id="rId11" Type="http://schemas.openxmlformats.org/officeDocument/2006/relationships/oleObject" Target="../embeddings/oleObject191.bin"/><Relationship Id="rId24" Type="http://schemas.openxmlformats.org/officeDocument/2006/relationships/image" Target="../media/image248.wmf"/><Relationship Id="rId32" Type="http://schemas.openxmlformats.org/officeDocument/2006/relationships/oleObject" Target="../embeddings/oleObject202.bin"/><Relationship Id="rId5" Type="http://schemas.openxmlformats.org/officeDocument/2006/relationships/oleObject" Target="../embeddings/oleObject188.bin"/><Relationship Id="rId15" Type="http://schemas.openxmlformats.org/officeDocument/2006/relationships/oleObject" Target="../embeddings/oleObject193.bin"/><Relationship Id="rId23" Type="http://schemas.openxmlformats.org/officeDocument/2006/relationships/oleObject" Target="../embeddings/oleObject197.bin"/><Relationship Id="rId28" Type="http://schemas.openxmlformats.org/officeDocument/2006/relationships/oleObject" Target="../embeddings/oleObject200.bin"/><Relationship Id="rId10" Type="http://schemas.openxmlformats.org/officeDocument/2006/relationships/image" Target="../media/image241.wmf"/><Relationship Id="rId19" Type="http://schemas.openxmlformats.org/officeDocument/2006/relationships/oleObject" Target="../embeddings/oleObject195.bin"/><Relationship Id="rId31" Type="http://schemas.openxmlformats.org/officeDocument/2006/relationships/image" Target="../media/image251.wmf"/><Relationship Id="rId4" Type="http://schemas.openxmlformats.org/officeDocument/2006/relationships/image" Target="../media/image238.wmf"/><Relationship Id="rId9" Type="http://schemas.openxmlformats.org/officeDocument/2006/relationships/oleObject" Target="../embeddings/oleObject190.bin"/><Relationship Id="rId14" Type="http://schemas.openxmlformats.org/officeDocument/2006/relationships/image" Target="../media/image243.wmf"/><Relationship Id="rId22" Type="http://schemas.openxmlformats.org/officeDocument/2006/relationships/image" Target="../media/image247.wmf"/><Relationship Id="rId27" Type="http://schemas.openxmlformats.org/officeDocument/2006/relationships/oleObject" Target="../embeddings/oleObject199.bin"/><Relationship Id="rId30" Type="http://schemas.openxmlformats.org/officeDocument/2006/relationships/oleObject" Target="../embeddings/oleObject201.bin"/><Relationship Id="rId35" Type="http://schemas.openxmlformats.org/officeDocument/2006/relationships/image" Target="../media/image253.wmf"/></Relationships>
</file>

<file path=ppt/slides/_rels/slide65.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oleObject" Target="../embeddings/oleObject204.bin"/><Relationship Id="rId7" Type="http://schemas.openxmlformats.org/officeDocument/2006/relationships/oleObject" Target="../embeddings/oleObject206.bin"/><Relationship Id="rId12" Type="http://schemas.openxmlformats.org/officeDocument/2006/relationships/image" Target="../media/image258.wmf"/><Relationship Id="rId2" Type="http://schemas.openxmlformats.org/officeDocument/2006/relationships/slideLayout" Target="../slideLayouts/slideLayout48.xml"/><Relationship Id="rId1" Type="http://schemas.openxmlformats.org/officeDocument/2006/relationships/vmlDrawing" Target="../drawings/vmlDrawing41.vml"/><Relationship Id="rId6" Type="http://schemas.openxmlformats.org/officeDocument/2006/relationships/image" Target="../media/image255.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257.wmf"/><Relationship Id="rId4" Type="http://schemas.openxmlformats.org/officeDocument/2006/relationships/image" Target="../media/image254.wmf"/><Relationship Id="rId9" Type="http://schemas.openxmlformats.org/officeDocument/2006/relationships/oleObject" Target="../embeddings/oleObject207.bin"/></Relationships>
</file>

<file path=ppt/slides/_rels/slide66.xml.rels><?xml version="1.0" encoding="UTF-8" standalone="yes"?>
<Relationships xmlns="http://schemas.openxmlformats.org/package/2006/relationships"><Relationship Id="rId8" Type="http://schemas.openxmlformats.org/officeDocument/2006/relationships/image" Target="../media/image261.emf"/><Relationship Id="rId13" Type="http://schemas.openxmlformats.org/officeDocument/2006/relationships/oleObject" Target="../embeddings/oleObject214.bin"/><Relationship Id="rId3" Type="http://schemas.openxmlformats.org/officeDocument/2006/relationships/oleObject" Target="../embeddings/oleObject209.bin"/><Relationship Id="rId7" Type="http://schemas.openxmlformats.org/officeDocument/2006/relationships/oleObject" Target="../embeddings/oleObject211.bin"/><Relationship Id="rId12" Type="http://schemas.openxmlformats.org/officeDocument/2006/relationships/image" Target="../media/image263.emf"/><Relationship Id="rId2" Type="http://schemas.openxmlformats.org/officeDocument/2006/relationships/slideLayout" Target="../slideLayouts/slideLayout48.xml"/><Relationship Id="rId16" Type="http://schemas.openxmlformats.org/officeDocument/2006/relationships/image" Target="../media/image265.wmf"/><Relationship Id="rId1" Type="http://schemas.openxmlformats.org/officeDocument/2006/relationships/vmlDrawing" Target="../drawings/vmlDrawing42.vml"/><Relationship Id="rId6" Type="http://schemas.openxmlformats.org/officeDocument/2006/relationships/image" Target="../media/image260.wmf"/><Relationship Id="rId11" Type="http://schemas.openxmlformats.org/officeDocument/2006/relationships/oleObject" Target="../embeddings/oleObject213.bin"/><Relationship Id="rId5" Type="http://schemas.openxmlformats.org/officeDocument/2006/relationships/oleObject" Target="../embeddings/oleObject210.bin"/><Relationship Id="rId15" Type="http://schemas.openxmlformats.org/officeDocument/2006/relationships/oleObject" Target="../embeddings/oleObject215.bin"/><Relationship Id="rId10" Type="http://schemas.openxmlformats.org/officeDocument/2006/relationships/image" Target="../media/image262.emf"/><Relationship Id="rId4" Type="http://schemas.openxmlformats.org/officeDocument/2006/relationships/image" Target="../media/image259.wmf"/><Relationship Id="rId9" Type="http://schemas.openxmlformats.org/officeDocument/2006/relationships/oleObject" Target="../embeddings/oleObject212.bin"/><Relationship Id="rId14" Type="http://schemas.openxmlformats.org/officeDocument/2006/relationships/image" Target="../media/image264.emf"/></Relationships>
</file>

<file path=ppt/slides/_rels/slide67.xml.rels><?xml version="1.0" encoding="UTF-8" standalone="yes"?>
<Relationships xmlns="http://schemas.openxmlformats.org/package/2006/relationships"><Relationship Id="rId8" Type="http://schemas.openxmlformats.org/officeDocument/2006/relationships/image" Target="../media/image268.wmf"/><Relationship Id="rId13" Type="http://schemas.openxmlformats.org/officeDocument/2006/relationships/image" Target="../media/image270.emf"/><Relationship Id="rId3" Type="http://schemas.openxmlformats.org/officeDocument/2006/relationships/oleObject" Target="../embeddings/oleObject216.bin"/><Relationship Id="rId7" Type="http://schemas.openxmlformats.org/officeDocument/2006/relationships/oleObject" Target="../embeddings/oleObject218.bin"/><Relationship Id="rId12" Type="http://schemas.openxmlformats.org/officeDocument/2006/relationships/oleObject" Target="../embeddings/oleObject220.bin"/><Relationship Id="rId2" Type="http://schemas.openxmlformats.org/officeDocument/2006/relationships/slideLayout" Target="../slideLayouts/slideLayout48.xml"/><Relationship Id="rId1" Type="http://schemas.openxmlformats.org/officeDocument/2006/relationships/vmlDrawing" Target="../drawings/vmlDrawing43.vml"/><Relationship Id="rId6" Type="http://schemas.openxmlformats.org/officeDocument/2006/relationships/image" Target="../media/image267.emf"/><Relationship Id="rId11" Type="http://schemas.openxmlformats.org/officeDocument/2006/relationships/image" Target="../media/image271.emf"/><Relationship Id="rId5" Type="http://schemas.openxmlformats.org/officeDocument/2006/relationships/oleObject" Target="../embeddings/oleObject217.bin"/><Relationship Id="rId10" Type="http://schemas.openxmlformats.org/officeDocument/2006/relationships/image" Target="../media/image269.emf"/><Relationship Id="rId4" Type="http://schemas.openxmlformats.org/officeDocument/2006/relationships/image" Target="../media/image266.emf"/><Relationship Id="rId9" Type="http://schemas.openxmlformats.org/officeDocument/2006/relationships/oleObject" Target="../embeddings/oleObject219.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control" Target="../activeX/activeX8.xml"/><Relationship Id="rId1" Type="http://schemas.openxmlformats.org/officeDocument/2006/relationships/vmlDrawing" Target="../drawings/vmlDrawing44.vml"/><Relationship Id="rId4" Type="http://schemas.openxmlformats.org/officeDocument/2006/relationships/image" Target="../media/image273.png"/></Relationships>
</file>

<file path=ppt/slides/_rels/slide69.xml.rels><?xml version="1.0" encoding="UTF-8" standalone="yes"?>
<Relationships xmlns="http://schemas.openxmlformats.org/package/2006/relationships"><Relationship Id="rId8" Type="http://schemas.openxmlformats.org/officeDocument/2006/relationships/image" Target="../media/image276.wmf"/><Relationship Id="rId13" Type="http://schemas.openxmlformats.org/officeDocument/2006/relationships/image" Target="../media/image279.png"/><Relationship Id="rId3" Type="http://schemas.openxmlformats.org/officeDocument/2006/relationships/oleObject" Target="../embeddings/oleObject221.bin"/><Relationship Id="rId7" Type="http://schemas.openxmlformats.org/officeDocument/2006/relationships/oleObject" Target="../embeddings/oleObject223.bin"/><Relationship Id="rId12" Type="http://schemas.openxmlformats.org/officeDocument/2006/relationships/image" Target="../media/image278.wmf"/><Relationship Id="rId2" Type="http://schemas.openxmlformats.org/officeDocument/2006/relationships/slideLayout" Target="../slideLayouts/slideLayout43.xml"/><Relationship Id="rId1" Type="http://schemas.openxmlformats.org/officeDocument/2006/relationships/vmlDrawing" Target="../drawings/vmlDrawing45.vml"/><Relationship Id="rId6" Type="http://schemas.openxmlformats.org/officeDocument/2006/relationships/image" Target="../media/image275.wmf"/><Relationship Id="rId11" Type="http://schemas.openxmlformats.org/officeDocument/2006/relationships/oleObject" Target="../embeddings/oleObject225.bin"/><Relationship Id="rId5" Type="http://schemas.openxmlformats.org/officeDocument/2006/relationships/oleObject" Target="../embeddings/oleObject222.bin"/><Relationship Id="rId10" Type="http://schemas.openxmlformats.org/officeDocument/2006/relationships/image" Target="../media/image277.wmf"/><Relationship Id="rId4" Type="http://schemas.openxmlformats.org/officeDocument/2006/relationships/image" Target="../media/image274.wmf"/><Relationship Id="rId9" Type="http://schemas.openxmlformats.org/officeDocument/2006/relationships/oleObject" Target="../embeddings/oleObject224.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82.wmf"/><Relationship Id="rId3" Type="http://schemas.openxmlformats.org/officeDocument/2006/relationships/oleObject" Target="../embeddings/oleObject226.bin"/><Relationship Id="rId7" Type="http://schemas.openxmlformats.org/officeDocument/2006/relationships/oleObject" Target="../embeddings/oleObject228.bin"/><Relationship Id="rId12" Type="http://schemas.openxmlformats.org/officeDocument/2006/relationships/image" Target="../media/image284.wmf"/><Relationship Id="rId2" Type="http://schemas.openxmlformats.org/officeDocument/2006/relationships/slideLayout" Target="../slideLayouts/slideLayout43.xml"/><Relationship Id="rId1" Type="http://schemas.openxmlformats.org/officeDocument/2006/relationships/vmlDrawing" Target="../drawings/vmlDrawing46.vml"/><Relationship Id="rId6" Type="http://schemas.openxmlformats.org/officeDocument/2006/relationships/image" Target="../media/image281.wmf"/><Relationship Id="rId11" Type="http://schemas.openxmlformats.org/officeDocument/2006/relationships/oleObject" Target="../embeddings/oleObject230.bin"/><Relationship Id="rId5" Type="http://schemas.openxmlformats.org/officeDocument/2006/relationships/oleObject" Target="../embeddings/oleObject227.bin"/><Relationship Id="rId10" Type="http://schemas.openxmlformats.org/officeDocument/2006/relationships/image" Target="../media/image283.wmf"/><Relationship Id="rId4" Type="http://schemas.openxmlformats.org/officeDocument/2006/relationships/image" Target="../media/image280.wmf"/><Relationship Id="rId9" Type="http://schemas.openxmlformats.org/officeDocument/2006/relationships/oleObject" Target="../embeddings/oleObject229.bin"/></Relationships>
</file>

<file path=ppt/slides/_rels/slide71.xml.rels><?xml version="1.0" encoding="UTF-8" standalone="yes"?>
<Relationships xmlns="http://schemas.openxmlformats.org/package/2006/relationships"><Relationship Id="rId8" Type="http://schemas.openxmlformats.org/officeDocument/2006/relationships/image" Target="../media/image287.emf"/><Relationship Id="rId3" Type="http://schemas.openxmlformats.org/officeDocument/2006/relationships/oleObject" Target="../embeddings/Microsoft_Word_97_-_2003___2.doc"/><Relationship Id="rId7" Type="http://schemas.openxmlformats.org/officeDocument/2006/relationships/oleObject" Target="../embeddings/oleObject232.bin"/><Relationship Id="rId12" Type="http://schemas.openxmlformats.org/officeDocument/2006/relationships/image" Target="../media/image289.emf"/><Relationship Id="rId2" Type="http://schemas.openxmlformats.org/officeDocument/2006/relationships/slideLayout" Target="../slideLayouts/slideLayout43.xml"/><Relationship Id="rId1" Type="http://schemas.openxmlformats.org/officeDocument/2006/relationships/vmlDrawing" Target="../drawings/vmlDrawing47.vml"/><Relationship Id="rId6" Type="http://schemas.openxmlformats.org/officeDocument/2006/relationships/image" Target="../media/image286.emf"/><Relationship Id="rId11" Type="http://schemas.openxmlformats.org/officeDocument/2006/relationships/oleObject" Target="../embeddings/oleObject234.bin"/><Relationship Id="rId5" Type="http://schemas.openxmlformats.org/officeDocument/2006/relationships/oleObject" Target="../embeddings/oleObject231.bin"/><Relationship Id="rId10" Type="http://schemas.openxmlformats.org/officeDocument/2006/relationships/image" Target="../media/image288.emf"/><Relationship Id="rId4" Type="http://schemas.openxmlformats.org/officeDocument/2006/relationships/image" Target="../media/image285.emf"/><Relationship Id="rId9" Type="http://schemas.openxmlformats.org/officeDocument/2006/relationships/oleObject" Target="../embeddings/oleObject233.bin"/></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control" Target="../activeX/activeX9.xml"/><Relationship Id="rId1" Type="http://schemas.openxmlformats.org/officeDocument/2006/relationships/vmlDrawing" Target="../drawings/vmlDrawing48.vml"/><Relationship Id="rId4" Type="http://schemas.openxmlformats.org/officeDocument/2006/relationships/image" Target="../media/image291.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37.bin"/><Relationship Id="rId13" Type="http://schemas.openxmlformats.org/officeDocument/2006/relationships/image" Target="../media/image294.png"/><Relationship Id="rId18" Type="http://schemas.openxmlformats.org/officeDocument/2006/relationships/image" Target="../media/image299.png"/><Relationship Id="rId3" Type="http://schemas.openxmlformats.org/officeDocument/2006/relationships/image" Target="../media/image2921.png"/><Relationship Id="rId7" Type="http://schemas.openxmlformats.org/officeDocument/2006/relationships/image" Target="../media/image293.wmf"/><Relationship Id="rId12" Type="http://schemas.openxmlformats.org/officeDocument/2006/relationships/image" Target="../media/image292.png"/><Relationship Id="rId17" Type="http://schemas.openxmlformats.org/officeDocument/2006/relationships/image" Target="../media/image298.png"/><Relationship Id="rId2" Type="http://schemas.openxmlformats.org/officeDocument/2006/relationships/slideLayout" Target="../slideLayouts/slideLayout43.xml"/><Relationship Id="rId16" Type="http://schemas.openxmlformats.org/officeDocument/2006/relationships/image" Target="../media/image297.png"/><Relationship Id="rId1" Type="http://schemas.openxmlformats.org/officeDocument/2006/relationships/vmlDrawing" Target="../drawings/vmlDrawing49.vml"/><Relationship Id="rId6" Type="http://schemas.openxmlformats.org/officeDocument/2006/relationships/oleObject" Target="../embeddings/oleObject236.bin"/><Relationship Id="rId11" Type="http://schemas.openxmlformats.org/officeDocument/2006/relationships/image" Target="../media/image294.wmf"/><Relationship Id="rId5" Type="http://schemas.openxmlformats.org/officeDocument/2006/relationships/image" Target="../media/image292.wmf"/><Relationship Id="rId15" Type="http://schemas.openxmlformats.org/officeDocument/2006/relationships/image" Target="../media/image296.png"/><Relationship Id="rId10" Type="http://schemas.openxmlformats.org/officeDocument/2006/relationships/oleObject" Target="../embeddings/oleObject238.bin"/><Relationship Id="rId4" Type="http://schemas.openxmlformats.org/officeDocument/2006/relationships/oleObject" Target="../embeddings/oleObject235.bin"/><Relationship Id="rId9" Type="http://schemas.openxmlformats.org/officeDocument/2006/relationships/image" Target="../media/image246.wmf"/><Relationship Id="rId14" Type="http://schemas.openxmlformats.org/officeDocument/2006/relationships/image" Target="../media/image295.png"/></Relationships>
</file>

<file path=ppt/slides/_rels/slide74.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image" Target="../media/image303.png"/><Relationship Id="rId18" Type="http://schemas.openxmlformats.org/officeDocument/2006/relationships/image" Target="../media/image308.png"/><Relationship Id="rId3" Type="http://schemas.openxmlformats.org/officeDocument/2006/relationships/oleObject" Target="../embeddings/oleObject239.bin"/><Relationship Id="rId21" Type="http://schemas.openxmlformats.org/officeDocument/2006/relationships/oleObject" Target="../embeddings/oleObject2410.bin"/><Relationship Id="rId7" Type="http://schemas.openxmlformats.org/officeDocument/2006/relationships/oleObject" Target="../embeddings/oleObject241.bin"/><Relationship Id="rId12" Type="http://schemas.openxmlformats.org/officeDocument/2006/relationships/image" Target="../media/image302.png"/><Relationship Id="rId17" Type="http://schemas.openxmlformats.org/officeDocument/2006/relationships/image" Target="../media/image307.png"/><Relationship Id="rId2" Type="http://schemas.openxmlformats.org/officeDocument/2006/relationships/slideLayout" Target="../slideLayouts/slideLayout43.xml"/><Relationship Id="rId16" Type="http://schemas.openxmlformats.org/officeDocument/2006/relationships/image" Target="../media/image306.png"/><Relationship Id="rId20" Type="http://schemas.openxmlformats.org/officeDocument/2006/relationships/image" Target="../media/image295.wmf"/><Relationship Id="rId1" Type="http://schemas.openxmlformats.org/officeDocument/2006/relationships/vmlDrawing" Target="../drawings/vmlDrawing50.vml"/><Relationship Id="rId6" Type="http://schemas.openxmlformats.org/officeDocument/2006/relationships/image" Target="../media/image293.wmf"/><Relationship Id="rId11" Type="http://schemas.openxmlformats.org/officeDocument/2006/relationships/image" Target="../media/image300.png"/><Relationship Id="rId24" Type="http://schemas.openxmlformats.org/officeDocument/2006/relationships/image" Target="../media/image310.png"/><Relationship Id="rId5" Type="http://schemas.openxmlformats.org/officeDocument/2006/relationships/oleObject" Target="../embeddings/oleObject240.bin"/><Relationship Id="rId15" Type="http://schemas.openxmlformats.org/officeDocument/2006/relationships/image" Target="../media/image305.png"/><Relationship Id="rId23" Type="http://schemas.openxmlformats.org/officeDocument/2006/relationships/image" Target="../media/image301.png"/><Relationship Id="rId10" Type="http://schemas.openxmlformats.org/officeDocument/2006/relationships/image" Target="../media/image294.wmf"/><Relationship Id="rId19" Type="http://schemas.openxmlformats.org/officeDocument/2006/relationships/oleObject" Target="../embeddings/oleObject243.bin"/><Relationship Id="rId4" Type="http://schemas.openxmlformats.org/officeDocument/2006/relationships/image" Target="../media/image292.wmf"/><Relationship Id="rId9" Type="http://schemas.openxmlformats.org/officeDocument/2006/relationships/oleObject" Target="../embeddings/oleObject242.bin"/><Relationship Id="rId14" Type="http://schemas.openxmlformats.org/officeDocument/2006/relationships/image" Target="../media/image304.png"/><Relationship Id="rId22" Type="http://schemas.openxmlformats.org/officeDocument/2006/relationships/image" Target="../media/image295.wmf"/></Relationships>
</file>

<file path=ppt/slides/_rels/slide75.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oleObject" Target="../embeddings/oleObject2420.bin"/><Relationship Id="rId18" Type="http://schemas.openxmlformats.org/officeDocument/2006/relationships/image" Target="../media/image246.wmf"/><Relationship Id="rId26" Type="http://schemas.openxmlformats.org/officeDocument/2006/relationships/image" Target="../media/image336.wmf"/><Relationship Id="rId3" Type="http://schemas.openxmlformats.org/officeDocument/2006/relationships/image" Target="../media/image313.png"/><Relationship Id="rId21" Type="http://schemas.openxmlformats.org/officeDocument/2006/relationships/oleObject" Target="../embeddings/oleObject2440.bin"/><Relationship Id="rId34" Type="http://schemas.openxmlformats.org/officeDocument/2006/relationships/image" Target="../media/image324.png"/><Relationship Id="rId7" Type="http://schemas.openxmlformats.org/officeDocument/2006/relationships/image" Target="../media/image317.png"/><Relationship Id="rId12" Type="http://schemas.openxmlformats.org/officeDocument/2006/relationships/image" Target="../media/image292.wmf"/><Relationship Id="rId17" Type="http://schemas.openxmlformats.org/officeDocument/2006/relationships/oleObject" Target="../embeddings/oleObject2430.bin"/><Relationship Id="rId25" Type="http://schemas.openxmlformats.org/officeDocument/2006/relationships/oleObject" Target="../embeddings/oleObject2450.bin"/><Relationship Id="rId33" Type="http://schemas.openxmlformats.org/officeDocument/2006/relationships/image" Target="../media/image323.png"/><Relationship Id="rId2" Type="http://schemas.openxmlformats.org/officeDocument/2006/relationships/slideLayout" Target="../slideLayouts/slideLayout43.xml"/><Relationship Id="rId16" Type="http://schemas.openxmlformats.org/officeDocument/2006/relationships/image" Target="../media/image246.wmf"/><Relationship Id="rId20" Type="http://schemas.openxmlformats.org/officeDocument/2006/relationships/image" Target="../media/image294.wmf"/><Relationship Id="rId29" Type="http://schemas.openxmlformats.org/officeDocument/2006/relationships/oleObject" Target="../embeddings/oleObject2460.bin"/><Relationship Id="rId1" Type="http://schemas.openxmlformats.org/officeDocument/2006/relationships/vmlDrawing" Target="../drawings/vmlDrawing51.vml"/><Relationship Id="rId6" Type="http://schemas.openxmlformats.org/officeDocument/2006/relationships/image" Target="../media/image316.png"/><Relationship Id="rId11" Type="http://schemas.openxmlformats.org/officeDocument/2006/relationships/oleObject" Target="../embeddings/oleObject244.bin"/><Relationship Id="rId24" Type="http://schemas.openxmlformats.org/officeDocument/2006/relationships/image" Target="../media/image296.wmf"/><Relationship Id="rId32" Type="http://schemas.openxmlformats.org/officeDocument/2006/relationships/image" Target="../media/image322.png"/><Relationship Id="rId5" Type="http://schemas.openxmlformats.org/officeDocument/2006/relationships/image" Target="../media/image315.png"/><Relationship Id="rId15" Type="http://schemas.openxmlformats.org/officeDocument/2006/relationships/oleObject" Target="../embeddings/oleObject245.bin"/><Relationship Id="rId23" Type="http://schemas.openxmlformats.org/officeDocument/2006/relationships/oleObject" Target="../embeddings/oleObject247.bin"/><Relationship Id="rId28" Type="http://schemas.openxmlformats.org/officeDocument/2006/relationships/image" Target="../media/image297.wmf"/><Relationship Id="rId10" Type="http://schemas.openxmlformats.org/officeDocument/2006/relationships/image" Target="../media/image320.png"/><Relationship Id="rId19" Type="http://schemas.openxmlformats.org/officeDocument/2006/relationships/oleObject" Target="../embeddings/oleObject246.bin"/><Relationship Id="rId31" Type="http://schemas.openxmlformats.org/officeDocument/2006/relationships/image" Target="../media/image321.pn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292.wmf"/><Relationship Id="rId22" Type="http://schemas.openxmlformats.org/officeDocument/2006/relationships/image" Target="../media/image294.wmf"/><Relationship Id="rId27" Type="http://schemas.openxmlformats.org/officeDocument/2006/relationships/oleObject" Target="../embeddings/oleObject248.bin"/><Relationship Id="rId30" Type="http://schemas.openxmlformats.org/officeDocument/2006/relationships/image" Target="../media/image337.wmf"/></Relationships>
</file>

<file path=ppt/slides/_rels/slide7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2490.bin"/><Relationship Id="rId18" Type="http://schemas.openxmlformats.org/officeDocument/2006/relationships/image" Target="../media/image336.wmf"/><Relationship Id="rId26" Type="http://schemas.openxmlformats.org/officeDocument/2006/relationships/image" Target="../media/image328.png"/><Relationship Id="rId3" Type="http://schemas.openxmlformats.org/officeDocument/2006/relationships/oleObject" Target="../embeddings/oleObject249.bin"/><Relationship Id="rId21" Type="http://schemas.openxmlformats.org/officeDocument/2006/relationships/oleObject" Target="../embeddings/oleObject2510.bin"/><Relationship Id="rId7" Type="http://schemas.openxmlformats.org/officeDocument/2006/relationships/oleObject" Target="../embeddings/oleObject250.bin"/><Relationship Id="rId12" Type="http://schemas.openxmlformats.org/officeDocument/2006/relationships/image" Target="../media/image294.wmf"/><Relationship Id="rId17" Type="http://schemas.openxmlformats.org/officeDocument/2006/relationships/oleObject" Target="../embeddings/oleObject2500.bin"/><Relationship Id="rId25" Type="http://schemas.openxmlformats.org/officeDocument/2006/relationships/image" Target="../media/image327.png"/><Relationship Id="rId2" Type="http://schemas.openxmlformats.org/officeDocument/2006/relationships/slideLayout" Target="../slideLayouts/slideLayout43.xml"/><Relationship Id="rId16" Type="http://schemas.openxmlformats.org/officeDocument/2006/relationships/image" Target="../media/image298.wmf"/><Relationship Id="rId20" Type="http://schemas.openxmlformats.org/officeDocument/2006/relationships/image" Target="../media/image299.wmf"/><Relationship Id="rId29" Type="http://schemas.openxmlformats.org/officeDocument/2006/relationships/image" Target="../media/image331.png"/><Relationship Id="rId1" Type="http://schemas.openxmlformats.org/officeDocument/2006/relationships/vmlDrawing" Target="../drawings/vmlDrawing52.vml"/><Relationship Id="rId6" Type="http://schemas.openxmlformats.org/officeDocument/2006/relationships/image" Target="../media/image292.wmf"/><Relationship Id="rId11" Type="http://schemas.openxmlformats.org/officeDocument/2006/relationships/oleObject" Target="../embeddings/oleObject251.bin"/><Relationship Id="rId24" Type="http://schemas.openxmlformats.org/officeDocument/2006/relationships/image" Target="../media/image326.png"/><Relationship Id="rId32" Type="http://schemas.openxmlformats.org/officeDocument/2006/relationships/image" Target="../media/image334.png"/><Relationship Id="rId5" Type="http://schemas.openxmlformats.org/officeDocument/2006/relationships/oleObject" Target="../embeddings/oleObject2470.bin"/><Relationship Id="rId15" Type="http://schemas.openxmlformats.org/officeDocument/2006/relationships/oleObject" Target="../embeddings/oleObject252.bin"/><Relationship Id="rId23" Type="http://schemas.openxmlformats.org/officeDocument/2006/relationships/image" Target="../media/image309.png"/><Relationship Id="rId28" Type="http://schemas.openxmlformats.org/officeDocument/2006/relationships/image" Target="../media/image330.png"/><Relationship Id="rId10" Type="http://schemas.openxmlformats.org/officeDocument/2006/relationships/image" Target="../media/image246.wmf"/><Relationship Id="rId19" Type="http://schemas.openxmlformats.org/officeDocument/2006/relationships/oleObject" Target="../embeddings/oleObject253.bin"/><Relationship Id="rId31" Type="http://schemas.openxmlformats.org/officeDocument/2006/relationships/image" Target="../media/image333.png"/><Relationship Id="rId4" Type="http://schemas.openxmlformats.org/officeDocument/2006/relationships/image" Target="../media/image292.wmf"/><Relationship Id="rId9" Type="http://schemas.openxmlformats.org/officeDocument/2006/relationships/oleObject" Target="../embeddings/oleObject2480.bin"/><Relationship Id="rId14" Type="http://schemas.openxmlformats.org/officeDocument/2006/relationships/image" Target="../media/image294.wmf"/><Relationship Id="rId22" Type="http://schemas.openxmlformats.org/officeDocument/2006/relationships/image" Target="../media/image337.wmf"/><Relationship Id="rId27" Type="http://schemas.openxmlformats.org/officeDocument/2006/relationships/image" Target="../media/image329.png"/><Relationship Id="rId30" Type="http://schemas.openxmlformats.org/officeDocument/2006/relationships/image" Target="../media/image332.png"/></Relationships>
</file>

<file path=ppt/slides/_rels/slide77.xml.rels><?xml version="1.0" encoding="UTF-8" standalone="yes"?>
<Relationships xmlns="http://schemas.openxmlformats.org/package/2006/relationships"><Relationship Id="rId8" Type="http://schemas.openxmlformats.org/officeDocument/2006/relationships/image" Target="../media/image302.emf"/><Relationship Id="rId13" Type="http://schemas.openxmlformats.org/officeDocument/2006/relationships/oleObject" Target="../embeddings/oleObject259.bin"/><Relationship Id="rId18" Type="http://schemas.openxmlformats.org/officeDocument/2006/relationships/image" Target="../media/image307.emf"/><Relationship Id="rId3" Type="http://schemas.openxmlformats.org/officeDocument/2006/relationships/oleObject" Target="../embeddings/oleObject254.bin"/><Relationship Id="rId7" Type="http://schemas.openxmlformats.org/officeDocument/2006/relationships/oleObject" Target="../embeddings/oleObject256.bin"/><Relationship Id="rId12" Type="http://schemas.openxmlformats.org/officeDocument/2006/relationships/image" Target="../media/image304.emf"/><Relationship Id="rId17" Type="http://schemas.openxmlformats.org/officeDocument/2006/relationships/oleObject" Target="../embeddings/oleObject261.bin"/><Relationship Id="rId2" Type="http://schemas.openxmlformats.org/officeDocument/2006/relationships/slideLayout" Target="../slideLayouts/slideLayout43.xml"/><Relationship Id="rId16" Type="http://schemas.openxmlformats.org/officeDocument/2006/relationships/image" Target="../media/image306.emf"/><Relationship Id="rId20" Type="http://schemas.openxmlformats.org/officeDocument/2006/relationships/image" Target="../media/image308.emf"/><Relationship Id="rId1" Type="http://schemas.openxmlformats.org/officeDocument/2006/relationships/vmlDrawing" Target="../drawings/vmlDrawing53.vml"/><Relationship Id="rId6" Type="http://schemas.openxmlformats.org/officeDocument/2006/relationships/image" Target="../media/image301.wmf"/><Relationship Id="rId11" Type="http://schemas.openxmlformats.org/officeDocument/2006/relationships/oleObject" Target="../embeddings/oleObject258.bin"/><Relationship Id="rId5" Type="http://schemas.openxmlformats.org/officeDocument/2006/relationships/oleObject" Target="../embeddings/oleObject255.bin"/><Relationship Id="rId15" Type="http://schemas.openxmlformats.org/officeDocument/2006/relationships/oleObject" Target="../embeddings/oleObject260.bin"/><Relationship Id="rId10" Type="http://schemas.openxmlformats.org/officeDocument/2006/relationships/image" Target="../media/image303.emf"/><Relationship Id="rId19" Type="http://schemas.openxmlformats.org/officeDocument/2006/relationships/oleObject" Target="../embeddings/oleObject262.bin"/><Relationship Id="rId4" Type="http://schemas.openxmlformats.org/officeDocument/2006/relationships/image" Target="../media/image300.emf"/><Relationship Id="rId9" Type="http://schemas.openxmlformats.org/officeDocument/2006/relationships/oleObject" Target="../embeddings/oleObject257.bin"/><Relationship Id="rId14" Type="http://schemas.openxmlformats.org/officeDocument/2006/relationships/image" Target="../media/image305.emf"/></Relationships>
</file>

<file path=ppt/slides/_rels/slide78.xml.rels><?xml version="1.0" encoding="UTF-8" standalone="yes"?>
<Relationships xmlns="http://schemas.openxmlformats.org/package/2006/relationships"><Relationship Id="rId8" Type="http://schemas.openxmlformats.org/officeDocument/2006/relationships/image" Target="../media/image311.emf"/><Relationship Id="rId13" Type="http://schemas.openxmlformats.org/officeDocument/2006/relationships/image" Target="../media/image313.emf"/><Relationship Id="rId18" Type="http://schemas.openxmlformats.org/officeDocument/2006/relationships/oleObject" Target="../embeddings/oleObject270.bin"/><Relationship Id="rId3" Type="http://schemas.openxmlformats.org/officeDocument/2006/relationships/oleObject" Target="../embeddings/oleObject263.bin"/><Relationship Id="rId21" Type="http://schemas.openxmlformats.org/officeDocument/2006/relationships/image" Target="../media/image317.emf"/><Relationship Id="rId7" Type="http://schemas.openxmlformats.org/officeDocument/2006/relationships/oleObject" Target="../embeddings/oleObject265.bin"/><Relationship Id="rId12" Type="http://schemas.openxmlformats.org/officeDocument/2006/relationships/oleObject" Target="../embeddings/oleObject267.bin"/><Relationship Id="rId17" Type="http://schemas.openxmlformats.org/officeDocument/2006/relationships/image" Target="../media/image315.wmf"/><Relationship Id="rId25" Type="http://schemas.openxmlformats.org/officeDocument/2006/relationships/image" Target="../media/image319.emf"/><Relationship Id="rId2" Type="http://schemas.openxmlformats.org/officeDocument/2006/relationships/slideLayout" Target="../slideLayouts/slideLayout43.xml"/><Relationship Id="rId16" Type="http://schemas.openxmlformats.org/officeDocument/2006/relationships/oleObject" Target="../embeddings/oleObject269.bin"/><Relationship Id="rId20" Type="http://schemas.openxmlformats.org/officeDocument/2006/relationships/oleObject" Target="../embeddings/oleObject271.bin"/><Relationship Id="rId1" Type="http://schemas.openxmlformats.org/officeDocument/2006/relationships/vmlDrawing" Target="../drawings/vmlDrawing54.vml"/><Relationship Id="rId6" Type="http://schemas.openxmlformats.org/officeDocument/2006/relationships/image" Target="../media/image310.emf"/><Relationship Id="rId11" Type="http://schemas.openxmlformats.org/officeDocument/2006/relationships/image" Target="../media/image312.emf"/><Relationship Id="rId24" Type="http://schemas.openxmlformats.org/officeDocument/2006/relationships/oleObject" Target="../embeddings/oleObject273.bin"/><Relationship Id="rId5" Type="http://schemas.openxmlformats.org/officeDocument/2006/relationships/oleObject" Target="../embeddings/oleObject264.bin"/><Relationship Id="rId15" Type="http://schemas.openxmlformats.org/officeDocument/2006/relationships/image" Target="../media/image314.emf"/><Relationship Id="rId23" Type="http://schemas.openxmlformats.org/officeDocument/2006/relationships/image" Target="../media/image318.emf"/><Relationship Id="rId10" Type="http://schemas.openxmlformats.org/officeDocument/2006/relationships/oleObject" Target="../embeddings/oleObject266.bin"/><Relationship Id="rId19" Type="http://schemas.openxmlformats.org/officeDocument/2006/relationships/image" Target="../media/image316.emf"/><Relationship Id="rId4" Type="http://schemas.openxmlformats.org/officeDocument/2006/relationships/image" Target="../media/image309.emf"/><Relationship Id="rId9" Type="http://schemas.openxmlformats.org/officeDocument/2006/relationships/image" Target="../media/image325.png"/><Relationship Id="rId14" Type="http://schemas.openxmlformats.org/officeDocument/2006/relationships/oleObject" Target="../embeddings/oleObject268.bin"/><Relationship Id="rId22" Type="http://schemas.openxmlformats.org/officeDocument/2006/relationships/oleObject" Target="../embeddings/oleObject272.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276.bin"/><Relationship Id="rId13" Type="http://schemas.openxmlformats.org/officeDocument/2006/relationships/image" Target="../media/image329.emf"/><Relationship Id="rId3" Type="http://schemas.openxmlformats.org/officeDocument/2006/relationships/oleObject" Target="../embeddings/oleObject274.bin"/><Relationship Id="rId7" Type="http://schemas.openxmlformats.org/officeDocument/2006/relationships/image" Target="../media/image340.png"/><Relationship Id="rId12" Type="http://schemas.openxmlformats.org/officeDocument/2006/relationships/oleObject" Target="../embeddings/oleObject277.bin"/><Relationship Id="rId2" Type="http://schemas.openxmlformats.org/officeDocument/2006/relationships/slideLayout" Target="../slideLayouts/slideLayout43.xml"/><Relationship Id="rId1" Type="http://schemas.openxmlformats.org/officeDocument/2006/relationships/vmlDrawing" Target="../drawings/vmlDrawing55.vml"/><Relationship Id="rId6" Type="http://schemas.openxmlformats.org/officeDocument/2006/relationships/image" Target="../media/image327.emf"/><Relationship Id="rId11" Type="http://schemas.openxmlformats.org/officeDocument/2006/relationships/image" Target="../media/image328.emf"/><Relationship Id="rId5" Type="http://schemas.openxmlformats.org/officeDocument/2006/relationships/oleObject" Target="../embeddings/oleObject275.bin"/><Relationship Id="rId15" Type="http://schemas.openxmlformats.org/officeDocument/2006/relationships/image" Target="../media/image329.emf"/><Relationship Id="rId10" Type="http://schemas.openxmlformats.org/officeDocument/2006/relationships/oleObject" Target="../embeddings/oleObject2750.bin"/><Relationship Id="rId4" Type="http://schemas.openxmlformats.org/officeDocument/2006/relationships/image" Target="../media/image326.emf"/><Relationship Id="rId9" Type="http://schemas.openxmlformats.org/officeDocument/2006/relationships/image" Target="../media/image328.emf"/><Relationship Id="rId14" Type="http://schemas.openxmlformats.org/officeDocument/2006/relationships/oleObject" Target="../embeddings/oleObject2760.bin"/></Relationships>
</file>

<file path=ppt/slides/_rels/slide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oleObject" Target="../embeddings/oleObject1.bin"/><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15.wmf"/></Relationships>
</file>

<file path=ppt/slides/_rels/slide80.xml.rels><?xml version="1.0" encoding="UTF-8" standalone="yes"?>
<Relationships xmlns="http://schemas.openxmlformats.org/package/2006/relationships"><Relationship Id="rId8" Type="http://schemas.openxmlformats.org/officeDocument/2006/relationships/image" Target="../media/image332.emf"/><Relationship Id="rId3" Type="http://schemas.openxmlformats.org/officeDocument/2006/relationships/oleObject" Target="../embeddings/oleObject278.bin"/><Relationship Id="rId7" Type="http://schemas.openxmlformats.org/officeDocument/2006/relationships/oleObject" Target="../embeddings/oleObject280.bin"/><Relationship Id="rId12" Type="http://schemas.openxmlformats.org/officeDocument/2006/relationships/image" Target="../media/image334.emf"/><Relationship Id="rId2" Type="http://schemas.openxmlformats.org/officeDocument/2006/relationships/slideLayout" Target="../slideLayouts/slideLayout43.xml"/><Relationship Id="rId1" Type="http://schemas.openxmlformats.org/officeDocument/2006/relationships/vmlDrawing" Target="../drawings/vmlDrawing56.vml"/><Relationship Id="rId6" Type="http://schemas.openxmlformats.org/officeDocument/2006/relationships/image" Target="../media/image331.emf"/><Relationship Id="rId11" Type="http://schemas.openxmlformats.org/officeDocument/2006/relationships/oleObject" Target="../embeddings/oleObject282.bin"/><Relationship Id="rId5" Type="http://schemas.openxmlformats.org/officeDocument/2006/relationships/oleObject" Target="../embeddings/oleObject279.bin"/><Relationship Id="rId10" Type="http://schemas.openxmlformats.org/officeDocument/2006/relationships/image" Target="../media/image333.emf"/><Relationship Id="rId4" Type="http://schemas.openxmlformats.org/officeDocument/2006/relationships/image" Target="../media/image330.emf"/><Relationship Id="rId9" Type="http://schemas.openxmlformats.org/officeDocument/2006/relationships/oleObject" Target="../embeddings/oleObject281.bin"/></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285.bin"/><Relationship Id="rId13" Type="http://schemas.openxmlformats.org/officeDocument/2006/relationships/image" Target="../media/image335.wmf"/><Relationship Id="rId18" Type="http://schemas.openxmlformats.org/officeDocument/2006/relationships/oleObject" Target="../embeddings/oleObject291.bin"/><Relationship Id="rId3" Type="http://schemas.openxmlformats.org/officeDocument/2006/relationships/image" Target="../media/image341.jpeg"/><Relationship Id="rId21" Type="http://schemas.openxmlformats.org/officeDocument/2006/relationships/image" Target="../media/image340.wmf"/><Relationship Id="rId7" Type="http://schemas.openxmlformats.org/officeDocument/2006/relationships/image" Target="../media/image246.wmf"/><Relationship Id="rId12" Type="http://schemas.openxmlformats.org/officeDocument/2006/relationships/oleObject" Target="../embeddings/oleObject288.bin"/><Relationship Id="rId17" Type="http://schemas.openxmlformats.org/officeDocument/2006/relationships/image" Target="../media/image336.wmf"/><Relationship Id="rId2" Type="http://schemas.openxmlformats.org/officeDocument/2006/relationships/slideLayout" Target="../slideLayouts/slideLayout31.xml"/><Relationship Id="rId16" Type="http://schemas.openxmlformats.org/officeDocument/2006/relationships/oleObject" Target="../embeddings/oleObject290.bin"/><Relationship Id="rId20" Type="http://schemas.openxmlformats.org/officeDocument/2006/relationships/oleObject" Target="../embeddings/oleObject292.bin"/><Relationship Id="rId1" Type="http://schemas.openxmlformats.org/officeDocument/2006/relationships/vmlDrawing" Target="../drawings/vmlDrawing57.vml"/><Relationship Id="rId6" Type="http://schemas.openxmlformats.org/officeDocument/2006/relationships/oleObject" Target="../embeddings/oleObject284.bin"/><Relationship Id="rId11" Type="http://schemas.openxmlformats.org/officeDocument/2006/relationships/oleObject" Target="../embeddings/oleObject287.bin"/><Relationship Id="rId5" Type="http://schemas.openxmlformats.org/officeDocument/2006/relationships/image" Target="../media/image293.wmf"/><Relationship Id="rId15" Type="http://schemas.openxmlformats.org/officeDocument/2006/relationships/image" Target="../media/image294.wmf"/><Relationship Id="rId23" Type="http://schemas.openxmlformats.org/officeDocument/2006/relationships/oleObject" Target="../embeddings/oleObject294.bin"/><Relationship Id="rId10" Type="http://schemas.openxmlformats.org/officeDocument/2006/relationships/oleObject" Target="../embeddings/oleObject286.bin"/><Relationship Id="rId19" Type="http://schemas.openxmlformats.org/officeDocument/2006/relationships/image" Target="../media/image337.wmf"/><Relationship Id="rId4" Type="http://schemas.openxmlformats.org/officeDocument/2006/relationships/oleObject" Target="../embeddings/oleObject283.bin"/><Relationship Id="rId9" Type="http://schemas.openxmlformats.org/officeDocument/2006/relationships/image" Target="../media/image292.wmf"/><Relationship Id="rId14" Type="http://schemas.openxmlformats.org/officeDocument/2006/relationships/oleObject" Target="../embeddings/oleObject289.bin"/><Relationship Id="rId22" Type="http://schemas.openxmlformats.org/officeDocument/2006/relationships/oleObject" Target="../embeddings/oleObject293.bin"/></Relationships>
</file>

<file path=ppt/slides/_rels/slide82.xml.rels><?xml version="1.0" encoding="UTF-8" standalone="yes"?>
<Relationships xmlns="http://schemas.openxmlformats.org/package/2006/relationships"><Relationship Id="rId8" Type="http://schemas.openxmlformats.org/officeDocument/2006/relationships/image" Target="../media/image344.emf"/><Relationship Id="rId13" Type="http://schemas.openxmlformats.org/officeDocument/2006/relationships/oleObject" Target="../embeddings/oleObject299.bin"/><Relationship Id="rId3" Type="http://schemas.openxmlformats.org/officeDocument/2006/relationships/oleObject" Target="../embeddings/Microsoft_Word_97_-_2003___3.doc"/><Relationship Id="rId7" Type="http://schemas.openxmlformats.org/officeDocument/2006/relationships/oleObject" Target="../embeddings/oleObject296.bin"/><Relationship Id="rId12" Type="http://schemas.openxmlformats.org/officeDocument/2006/relationships/image" Target="../media/image346.emf"/><Relationship Id="rId2" Type="http://schemas.openxmlformats.org/officeDocument/2006/relationships/slideLayout" Target="../slideLayouts/slideLayout43.xml"/><Relationship Id="rId16" Type="http://schemas.openxmlformats.org/officeDocument/2006/relationships/image" Target="../media/image348.emf"/><Relationship Id="rId1" Type="http://schemas.openxmlformats.org/officeDocument/2006/relationships/vmlDrawing" Target="../drawings/vmlDrawing58.vml"/><Relationship Id="rId6" Type="http://schemas.openxmlformats.org/officeDocument/2006/relationships/image" Target="../media/image343.emf"/><Relationship Id="rId11" Type="http://schemas.openxmlformats.org/officeDocument/2006/relationships/oleObject" Target="../embeddings/oleObject298.bin"/><Relationship Id="rId5" Type="http://schemas.openxmlformats.org/officeDocument/2006/relationships/oleObject" Target="../embeddings/oleObject295.bin"/><Relationship Id="rId15" Type="http://schemas.openxmlformats.org/officeDocument/2006/relationships/oleObject" Target="../embeddings/oleObject300.bin"/><Relationship Id="rId10" Type="http://schemas.openxmlformats.org/officeDocument/2006/relationships/image" Target="../media/image345.emf"/><Relationship Id="rId4" Type="http://schemas.openxmlformats.org/officeDocument/2006/relationships/image" Target="../media/image342.emf"/><Relationship Id="rId9" Type="http://schemas.openxmlformats.org/officeDocument/2006/relationships/oleObject" Target="../embeddings/oleObject297.bin"/><Relationship Id="rId14" Type="http://schemas.openxmlformats.org/officeDocument/2006/relationships/image" Target="../media/image347.emf"/></Relationships>
</file>

<file path=ppt/slides/_rels/slide83.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oleObject" Target="../embeddings/oleObject301.bin"/><Relationship Id="rId7" Type="http://schemas.openxmlformats.org/officeDocument/2006/relationships/oleObject" Target="../embeddings/oleObject303.bin"/><Relationship Id="rId12" Type="http://schemas.openxmlformats.org/officeDocument/2006/relationships/image" Target="../media/image353.emf"/><Relationship Id="rId2" Type="http://schemas.openxmlformats.org/officeDocument/2006/relationships/slideLayout" Target="../slideLayouts/slideLayout43.xml"/><Relationship Id="rId1" Type="http://schemas.openxmlformats.org/officeDocument/2006/relationships/vmlDrawing" Target="../drawings/vmlDrawing59.vml"/><Relationship Id="rId6" Type="http://schemas.openxmlformats.org/officeDocument/2006/relationships/image" Target="../media/image350.emf"/><Relationship Id="rId11" Type="http://schemas.openxmlformats.org/officeDocument/2006/relationships/oleObject" Target="../embeddings/oleObject305.bin"/><Relationship Id="rId5" Type="http://schemas.openxmlformats.org/officeDocument/2006/relationships/oleObject" Target="../embeddings/oleObject302.bin"/><Relationship Id="rId10" Type="http://schemas.openxmlformats.org/officeDocument/2006/relationships/image" Target="../media/image352.emf"/><Relationship Id="rId4" Type="http://schemas.openxmlformats.org/officeDocument/2006/relationships/image" Target="../media/image349.emf"/><Relationship Id="rId9" Type="http://schemas.openxmlformats.org/officeDocument/2006/relationships/oleObject" Target="../embeddings/oleObject304.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308.bin"/><Relationship Id="rId3" Type="http://schemas.openxmlformats.org/officeDocument/2006/relationships/slideLayout" Target="../slideLayouts/slideLayout43.xml"/><Relationship Id="rId7" Type="http://schemas.openxmlformats.org/officeDocument/2006/relationships/image" Target="../media/image356.wmf"/><Relationship Id="rId2" Type="http://schemas.openxmlformats.org/officeDocument/2006/relationships/control" Target="../activeX/activeX10.xml"/><Relationship Id="rId1" Type="http://schemas.openxmlformats.org/officeDocument/2006/relationships/vmlDrawing" Target="../drawings/vmlDrawing60.vml"/><Relationship Id="rId6" Type="http://schemas.openxmlformats.org/officeDocument/2006/relationships/oleObject" Target="../embeddings/oleObject307.bin"/><Relationship Id="rId5" Type="http://schemas.openxmlformats.org/officeDocument/2006/relationships/image" Target="../media/image355.wmf"/><Relationship Id="rId10" Type="http://schemas.openxmlformats.org/officeDocument/2006/relationships/image" Target="../media/image358.png"/><Relationship Id="rId4" Type="http://schemas.openxmlformats.org/officeDocument/2006/relationships/oleObject" Target="../embeddings/oleObject306.bin"/><Relationship Id="rId9" Type="http://schemas.openxmlformats.org/officeDocument/2006/relationships/image" Target="../media/image357.wmf"/></Relationships>
</file>

<file path=ppt/slides/_rels/slide85.xml.rels><?xml version="1.0" encoding="UTF-8" standalone="yes"?>
<Relationships xmlns="http://schemas.openxmlformats.org/package/2006/relationships"><Relationship Id="rId8" Type="http://schemas.openxmlformats.org/officeDocument/2006/relationships/image" Target="../media/image361.wmf"/><Relationship Id="rId13" Type="http://schemas.openxmlformats.org/officeDocument/2006/relationships/image" Target="../media/image364.jpeg"/><Relationship Id="rId3" Type="http://schemas.openxmlformats.org/officeDocument/2006/relationships/oleObject" Target="../embeddings/oleObject309.bin"/><Relationship Id="rId7" Type="http://schemas.openxmlformats.org/officeDocument/2006/relationships/oleObject" Target="../embeddings/oleObject311.bin"/><Relationship Id="rId12" Type="http://schemas.openxmlformats.org/officeDocument/2006/relationships/image" Target="../media/image363.wmf"/><Relationship Id="rId2" Type="http://schemas.openxmlformats.org/officeDocument/2006/relationships/slideLayout" Target="../slideLayouts/slideLayout43.xml"/><Relationship Id="rId1" Type="http://schemas.openxmlformats.org/officeDocument/2006/relationships/vmlDrawing" Target="../drawings/vmlDrawing61.vml"/><Relationship Id="rId6" Type="http://schemas.openxmlformats.org/officeDocument/2006/relationships/image" Target="../media/image360.wmf"/><Relationship Id="rId11" Type="http://schemas.openxmlformats.org/officeDocument/2006/relationships/oleObject" Target="../embeddings/oleObject313.bin"/><Relationship Id="rId5" Type="http://schemas.openxmlformats.org/officeDocument/2006/relationships/oleObject" Target="../embeddings/oleObject310.bin"/><Relationship Id="rId10" Type="http://schemas.openxmlformats.org/officeDocument/2006/relationships/image" Target="../media/image362.wmf"/><Relationship Id="rId4" Type="http://schemas.openxmlformats.org/officeDocument/2006/relationships/image" Target="../media/image359.wmf"/><Relationship Id="rId9" Type="http://schemas.openxmlformats.org/officeDocument/2006/relationships/oleObject" Target="../embeddings/oleObject312.bin"/></Relationships>
</file>

<file path=ppt/slides/_rels/slide86.xml.rels><?xml version="1.0" encoding="UTF-8" standalone="yes"?>
<Relationships xmlns="http://schemas.openxmlformats.org/package/2006/relationships"><Relationship Id="rId8" Type="http://schemas.openxmlformats.org/officeDocument/2006/relationships/image" Target="../media/image2920.png"/><Relationship Id="rId13" Type="http://schemas.openxmlformats.org/officeDocument/2006/relationships/image" Target="../media/image2970.png"/><Relationship Id="rId18" Type="http://schemas.openxmlformats.org/officeDocument/2006/relationships/image" Target="../media/image3020.png"/><Relationship Id="rId3" Type="http://schemas.openxmlformats.org/officeDocument/2006/relationships/image" Target="../media/image365.png"/><Relationship Id="rId7" Type="http://schemas.openxmlformats.org/officeDocument/2006/relationships/image" Target="../media/image2910.png"/><Relationship Id="rId12" Type="http://schemas.openxmlformats.org/officeDocument/2006/relationships/image" Target="../media/image2960.png"/><Relationship Id="rId17" Type="http://schemas.openxmlformats.org/officeDocument/2006/relationships/image" Target="../media/image3010.png"/><Relationship Id="rId2" Type="http://schemas.openxmlformats.org/officeDocument/2006/relationships/notesSlide" Target="../notesSlides/notesSlide4.xml"/><Relationship Id="rId16" Type="http://schemas.openxmlformats.org/officeDocument/2006/relationships/image" Target="../media/image3000.png"/><Relationship Id="rId20" Type="http://schemas.openxmlformats.org/officeDocument/2006/relationships/image" Target="../media/image375.png"/><Relationship Id="rId1" Type="http://schemas.openxmlformats.org/officeDocument/2006/relationships/slideLayout" Target="../slideLayouts/slideLayout43.xml"/><Relationship Id="rId6" Type="http://schemas.openxmlformats.org/officeDocument/2006/relationships/image" Target="../media/image2900.png"/><Relationship Id="rId11" Type="http://schemas.openxmlformats.org/officeDocument/2006/relationships/image" Target="../media/image2950.png"/><Relationship Id="rId5" Type="http://schemas.openxmlformats.org/officeDocument/2006/relationships/image" Target="../media/image289.png"/><Relationship Id="rId15" Type="http://schemas.openxmlformats.org/officeDocument/2006/relationships/image" Target="../media/image2990.png"/><Relationship Id="rId10" Type="http://schemas.openxmlformats.org/officeDocument/2006/relationships/image" Target="../media/image2940.png"/><Relationship Id="rId19" Type="http://schemas.openxmlformats.org/officeDocument/2006/relationships/image" Target="../media/image3030.png"/><Relationship Id="rId4" Type="http://schemas.openxmlformats.org/officeDocument/2006/relationships/image" Target="../media/image2880.png"/><Relationship Id="rId9" Type="http://schemas.openxmlformats.org/officeDocument/2006/relationships/image" Target="../media/image2930.png"/><Relationship Id="rId14" Type="http://schemas.openxmlformats.org/officeDocument/2006/relationships/image" Target="../media/image2980.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14.bin"/><Relationship Id="rId2" Type="http://schemas.openxmlformats.org/officeDocument/2006/relationships/slideLayout" Target="../slideLayouts/slideLayout38.xml"/><Relationship Id="rId1" Type="http://schemas.openxmlformats.org/officeDocument/2006/relationships/vmlDrawing" Target="../drawings/vmlDrawing62.vml"/><Relationship Id="rId6" Type="http://schemas.openxmlformats.org/officeDocument/2006/relationships/image" Target="../media/image367.wmf"/><Relationship Id="rId5" Type="http://schemas.openxmlformats.org/officeDocument/2006/relationships/oleObject" Target="../embeddings/oleObject315.bin"/><Relationship Id="rId4" Type="http://schemas.openxmlformats.org/officeDocument/2006/relationships/image" Target="../media/image366.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16.bin"/><Relationship Id="rId2" Type="http://schemas.openxmlformats.org/officeDocument/2006/relationships/slideLayout" Target="../slideLayouts/slideLayout38.xml"/><Relationship Id="rId1" Type="http://schemas.openxmlformats.org/officeDocument/2006/relationships/vmlDrawing" Target="../drawings/vmlDrawing63.vml"/><Relationship Id="rId6" Type="http://schemas.openxmlformats.org/officeDocument/2006/relationships/image" Target="../media/image369.wmf"/><Relationship Id="rId5" Type="http://schemas.openxmlformats.org/officeDocument/2006/relationships/oleObject" Target="../embeddings/oleObject317.bin"/><Relationship Id="rId4" Type="http://schemas.openxmlformats.org/officeDocument/2006/relationships/image" Target="../media/image368.emf"/></Relationships>
</file>

<file path=ppt/slides/_rels/slide89.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oleObject" Target="../embeddings/oleObject318.bin"/><Relationship Id="rId7" Type="http://schemas.openxmlformats.org/officeDocument/2006/relationships/oleObject" Target="../embeddings/oleObject320.bin"/><Relationship Id="rId12" Type="http://schemas.openxmlformats.org/officeDocument/2006/relationships/image" Target="../media/image374.emf"/><Relationship Id="rId2" Type="http://schemas.openxmlformats.org/officeDocument/2006/relationships/slideLayout" Target="../slideLayouts/slideLayout38.xml"/><Relationship Id="rId1" Type="http://schemas.openxmlformats.org/officeDocument/2006/relationships/vmlDrawing" Target="../drawings/vmlDrawing64.vml"/><Relationship Id="rId6" Type="http://schemas.openxmlformats.org/officeDocument/2006/relationships/image" Target="../media/image371.wmf"/><Relationship Id="rId11" Type="http://schemas.openxmlformats.org/officeDocument/2006/relationships/oleObject" Target="../embeddings/oleObject322.bin"/><Relationship Id="rId5" Type="http://schemas.openxmlformats.org/officeDocument/2006/relationships/oleObject" Target="../embeddings/oleObject319.bin"/><Relationship Id="rId10" Type="http://schemas.openxmlformats.org/officeDocument/2006/relationships/image" Target="../media/image373.emf"/><Relationship Id="rId4" Type="http://schemas.openxmlformats.org/officeDocument/2006/relationships/image" Target="../media/image370.wmf"/><Relationship Id="rId9" Type="http://schemas.openxmlformats.org/officeDocument/2006/relationships/oleObject" Target="../embeddings/oleObject32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4.bin"/><Relationship Id="rId4" Type="http://schemas.openxmlformats.org/officeDocument/2006/relationships/image" Target="../media/image18.wmf"/></Relationships>
</file>

<file path=ppt/slides/_rels/slide90.xml.rels><?xml version="1.0" encoding="UTF-8" standalone="yes"?>
<Relationships xmlns="http://schemas.openxmlformats.org/package/2006/relationships"><Relationship Id="rId8" Type="http://schemas.openxmlformats.org/officeDocument/2006/relationships/image" Target="../media/image377.emf"/><Relationship Id="rId13" Type="http://schemas.openxmlformats.org/officeDocument/2006/relationships/oleObject" Target="../embeddings/oleObject328.bin"/><Relationship Id="rId3" Type="http://schemas.openxmlformats.org/officeDocument/2006/relationships/oleObject" Target="../embeddings/oleObject323.bin"/><Relationship Id="rId7" Type="http://schemas.openxmlformats.org/officeDocument/2006/relationships/oleObject" Target="../embeddings/oleObject325.bin"/><Relationship Id="rId12" Type="http://schemas.openxmlformats.org/officeDocument/2006/relationships/image" Target="../media/image379.emf"/><Relationship Id="rId2" Type="http://schemas.openxmlformats.org/officeDocument/2006/relationships/slideLayout" Target="../slideLayouts/slideLayout38.xml"/><Relationship Id="rId16" Type="http://schemas.openxmlformats.org/officeDocument/2006/relationships/image" Target="../media/image381.emf"/><Relationship Id="rId1" Type="http://schemas.openxmlformats.org/officeDocument/2006/relationships/vmlDrawing" Target="../drawings/vmlDrawing65.vml"/><Relationship Id="rId6" Type="http://schemas.openxmlformats.org/officeDocument/2006/relationships/image" Target="../media/image376.emf"/><Relationship Id="rId11" Type="http://schemas.openxmlformats.org/officeDocument/2006/relationships/oleObject" Target="../embeddings/oleObject327.bin"/><Relationship Id="rId5" Type="http://schemas.openxmlformats.org/officeDocument/2006/relationships/oleObject" Target="../embeddings/oleObject324.bin"/><Relationship Id="rId15" Type="http://schemas.openxmlformats.org/officeDocument/2006/relationships/oleObject" Target="../embeddings/oleObject329.bin"/><Relationship Id="rId10" Type="http://schemas.openxmlformats.org/officeDocument/2006/relationships/image" Target="../media/image378.emf"/><Relationship Id="rId4" Type="http://schemas.openxmlformats.org/officeDocument/2006/relationships/image" Target="../media/image375.emf"/><Relationship Id="rId9" Type="http://schemas.openxmlformats.org/officeDocument/2006/relationships/oleObject" Target="../embeddings/oleObject326.bin"/><Relationship Id="rId14" Type="http://schemas.openxmlformats.org/officeDocument/2006/relationships/image" Target="../media/image380.emf"/></Relationships>
</file>

<file path=ppt/slides/_rels/slide91.xml.rels><?xml version="1.0" encoding="UTF-8" standalone="yes"?>
<Relationships xmlns="http://schemas.openxmlformats.org/package/2006/relationships"><Relationship Id="rId8" Type="http://schemas.openxmlformats.org/officeDocument/2006/relationships/hyperlink" Target="&#31532;03&#31456;%20&#35270;&#39057;_&#35282;&#21160;&#37327;&#23432;&#24658;.mpg" TargetMode="External"/><Relationship Id="rId3" Type="http://schemas.openxmlformats.org/officeDocument/2006/relationships/oleObject" Target="../embeddings/oleObject330.bin"/><Relationship Id="rId7" Type="http://schemas.openxmlformats.org/officeDocument/2006/relationships/image" Target="../media/image383.wmf"/><Relationship Id="rId2" Type="http://schemas.openxmlformats.org/officeDocument/2006/relationships/slideLayout" Target="../slideLayouts/slideLayout38.xml"/><Relationship Id="rId1" Type="http://schemas.openxmlformats.org/officeDocument/2006/relationships/vmlDrawing" Target="../drawings/vmlDrawing66.vml"/><Relationship Id="rId6" Type="http://schemas.openxmlformats.org/officeDocument/2006/relationships/oleObject" Target="../embeddings/oleObject331.bin"/><Relationship Id="rId11" Type="http://schemas.openxmlformats.org/officeDocument/2006/relationships/image" Target="../media/image384.wmf"/><Relationship Id="rId5" Type="http://schemas.openxmlformats.org/officeDocument/2006/relationships/slide" Target="slide52.xml"/><Relationship Id="rId10" Type="http://schemas.openxmlformats.org/officeDocument/2006/relationships/oleObject" Target="../embeddings/oleObject332.bin"/><Relationship Id="rId4" Type="http://schemas.openxmlformats.org/officeDocument/2006/relationships/image" Target="../media/image382.wmf"/><Relationship Id="rId9" Type="http://schemas.openxmlformats.org/officeDocument/2006/relationships/slide" Target="slide55.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file:///E:\&#35838;&#20214;\&#22823;&#23398;&#29289;&#29702;\&#22823;&#23398;&#29289;&#29702;C-2017\Flash-Charp3\&#31532;03&#31456;%20&#35270;&#39057;_rotation_two_balls.MPG" TargetMode="External"/><Relationship Id="rId1" Type="http://schemas.microsoft.com/office/2007/relationships/media" Target="file:///E:\&#35838;&#20214;\&#22823;&#23398;&#29289;&#29702;\&#22823;&#23398;&#29289;&#29702;C-2017\Flash-Charp3\&#31532;03&#31456;%20&#35270;&#39057;_rotation_two_balls.MPG" TargetMode="External"/><Relationship Id="rId5" Type="http://schemas.openxmlformats.org/officeDocument/2006/relationships/image" Target="../media/image386.png"/><Relationship Id="rId4" Type="http://schemas.openxmlformats.org/officeDocument/2006/relationships/image" Target="../media/image385.png"/></Relationships>
</file>

<file path=ppt/slides/_rels/slide93.xml.rels><?xml version="1.0" encoding="UTF-8" standalone="yes"?>
<Relationships xmlns="http://schemas.openxmlformats.org/package/2006/relationships"><Relationship Id="rId3" Type="http://schemas.microsoft.com/office/2007/relationships/media" Target="file:///E:\&#35838;&#20214;\&#22823;&#23398;&#29289;&#29702;\&#22823;&#23398;&#29289;&#29702;C-2017\Flash-Charp3\&#31532;03&#31456;%20&#35270;&#39057;_bike_wheel_rotation.MPG" TargetMode="External"/><Relationship Id="rId7" Type="http://schemas.openxmlformats.org/officeDocument/2006/relationships/image" Target="../media/image388.png"/><Relationship Id="rId2" Type="http://schemas.openxmlformats.org/officeDocument/2006/relationships/video" Target="file:///E:\&#35838;&#20214;\&#22823;&#23398;&#29289;&#29702;\&#22823;&#23398;&#29289;&#29702;C-2017\Flash-Charp3\&#31532;03&#31456;%20&#35270;&#39057;_bike_wheel_rotation2.MPG" TargetMode="External"/><Relationship Id="rId1" Type="http://schemas.microsoft.com/office/2007/relationships/media" Target="file:///E:\&#35838;&#20214;\&#22823;&#23398;&#29289;&#29702;\&#22823;&#23398;&#29289;&#29702;C-2017\Flash-Charp3\&#31532;03&#31456;%20&#35270;&#39057;_bike_wheel_rotation2.MPG" TargetMode="External"/><Relationship Id="rId6" Type="http://schemas.openxmlformats.org/officeDocument/2006/relationships/image" Target="../media/image387.png"/><Relationship Id="rId5" Type="http://schemas.openxmlformats.org/officeDocument/2006/relationships/slideLayout" Target="../slideLayouts/slideLayout38.xml"/><Relationship Id="rId4" Type="http://schemas.openxmlformats.org/officeDocument/2006/relationships/video" Target="file:///E:\&#35838;&#20214;\&#22823;&#23398;&#29289;&#29702;\&#22823;&#23398;&#29289;&#29702;C-2017\Flash-Charp3\&#31532;03&#31456;%20&#35270;&#39057;_bike_wheel_rotation.MPG" TargetMode="Externa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89.png"/></Relationships>
</file>

<file path=ppt/slides/_rels/slide95.xml.rels><?xml version="1.0" encoding="UTF-8" standalone="yes"?>
<Relationships xmlns="http://schemas.openxmlformats.org/package/2006/relationships"><Relationship Id="rId8" Type="http://schemas.openxmlformats.org/officeDocument/2006/relationships/image" Target="../media/image392.wmf"/><Relationship Id="rId13" Type="http://schemas.openxmlformats.org/officeDocument/2006/relationships/oleObject" Target="../embeddings/oleObject338.bin"/><Relationship Id="rId18" Type="http://schemas.openxmlformats.org/officeDocument/2006/relationships/image" Target="../media/image397.wmf"/><Relationship Id="rId3" Type="http://schemas.openxmlformats.org/officeDocument/2006/relationships/oleObject" Target="../embeddings/oleObject333.bin"/><Relationship Id="rId7" Type="http://schemas.openxmlformats.org/officeDocument/2006/relationships/oleObject" Target="../embeddings/oleObject335.bin"/><Relationship Id="rId12" Type="http://schemas.openxmlformats.org/officeDocument/2006/relationships/image" Target="../media/image394.wmf"/><Relationship Id="rId17" Type="http://schemas.openxmlformats.org/officeDocument/2006/relationships/oleObject" Target="../embeddings/oleObject340.bin"/><Relationship Id="rId2" Type="http://schemas.openxmlformats.org/officeDocument/2006/relationships/slideLayout" Target="../slideLayouts/slideLayout43.xml"/><Relationship Id="rId16" Type="http://schemas.openxmlformats.org/officeDocument/2006/relationships/image" Target="../media/image396.wmf"/><Relationship Id="rId20" Type="http://schemas.openxmlformats.org/officeDocument/2006/relationships/image" Target="../media/image398.wmf"/><Relationship Id="rId1" Type="http://schemas.openxmlformats.org/officeDocument/2006/relationships/vmlDrawing" Target="../drawings/vmlDrawing67.vml"/><Relationship Id="rId6" Type="http://schemas.openxmlformats.org/officeDocument/2006/relationships/image" Target="../media/image391.wmf"/><Relationship Id="rId11" Type="http://schemas.openxmlformats.org/officeDocument/2006/relationships/oleObject" Target="../embeddings/oleObject337.bin"/><Relationship Id="rId5" Type="http://schemas.openxmlformats.org/officeDocument/2006/relationships/oleObject" Target="../embeddings/oleObject334.bin"/><Relationship Id="rId15" Type="http://schemas.openxmlformats.org/officeDocument/2006/relationships/oleObject" Target="../embeddings/oleObject339.bin"/><Relationship Id="rId10" Type="http://schemas.openxmlformats.org/officeDocument/2006/relationships/image" Target="../media/image393.wmf"/><Relationship Id="rId19" Type="http://schemas.openxmlformats.org/officeDocument/2006/relationships/oleObject" Target="../embeddings/oleObject341.bin"/><Relationship Id="rId4" Type="http://schemas.openxmlformats.org/officeDocument/2006/relationships/image" Target="../media/image390.wmf"/><Relationship Id="rId9" Type="http://schemas.openxmlformats.org/officeDocument/2006/relationships/oleObject" Target="../embeddings/oleObject336.bin"/><Relationship Id="rId14" Type="http://schemas.openxmlformats.org/officeDocument/2006/relationships/image" Target="../media/image395.wmf"/></Relationships>
</file>

<file path=ppt/slides/_rels/slide96.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42.bin"/><Relationship Id="rId2" Type="http://schemas.openxmlformats.org/officeDocument/2006/relationships/slideLayout" Target="../slideLayouts/slideLayout48.xml"/><Relationship Id="rId1" Type="http://schemas.openxmlformats.org/officeDocument/2006/relationships/vmlDrawing" Target="../drawings/vmlDrawing68.vml"/><Relationship Id="rId5" Type="http://schemas.openxmlformats.org/officeDocument/2006/relationships/image" Target="../media/image400.png"/><Relationship Id="rId4" Type="http://schemas.openxmlformats.org/officeDocument/2006/relationships/image" Target="../media/image399.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43.bin"/><Relationship Id="rId2" Type="http://schemas.openxmlformats.org/officeDocument/2006/relationships/slideLayout" Target="../slideLayouts/slideLayout48.xml"/><Relationship Id="rId1" Type="http://schemas.openxmlformats.org/officeDocument/2006/relationships/vmlDrawing" Target="../drawings/vmlDrawing69.vml"/><Relationship Id="rId6" Type="http://schemas.openxmlformats.org/officeDocument/2006/relationships/image" Target="../media/image402.wmf"/><Relationship Id="rId5" Type="http://schemas.openxmlformats.org/officeDocument/2006/relationships/oleObject" Target="../embeddings/oleObject344.bin"/><Relationship Id="rId4" Type="http://schemas.openxmlformats.org/officeDocument/2006/relationships/image" Target="../media/image401.wmf"/></Relationships>
</file>

<file path=ppt/slides/_rels/slide99.xml.rels><?xml version="1.0" encoding="UTF-8" standalone="yes"?>
<Relationships xmlns="http://schemas.openxmlformats.org/package/2006/relationships"><Relationship Id="rId3" Type="http://schemas.openxmlformats.org/officeDocument/2006/relationships/image" Target="../media/image3230.png"/><Relationship Id="rId2" Type="http://schemas.openxmlformats.org/officeDocument/2006/relationships/image" Target="../media/image403.png"/><Relationship Id="rId1" Type="http://schemas.openxmlformats.org/officeDocument/2006/relationships/slideLayout" Target="../slideLayouts/slideLayout48.xml"/><Relationship Id="rId4" Type="http://schemas.openxmlformats.org/officeDocument/2006/relationships/image" Target="../media/image4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3"/>
          <p:cNvSpPr>
            <a:spLocks noGrp="1"/>
          </p:cNvSpPr>
          <p:nvPr>
            <p:ph type="ftr" sz="quarter" idx="10"/>
          </p:nvPr>
        </p:nvSpPr>
        <p:spPr/>
        <p:txBody>
          <a:bodyPr/>
          <a:lstStyle/>
          <a:p>
            <a:pPr>
              <a:defRPr/>
            </a:pPr>
            <a:fld id="{5665F69B-8929-46FE-8536-2458E6B900AD}" type="slidenum">
              <a:rPr lang="en-US" altLang="zh-CN">
                <a:solidFill>
                  <a:srgbClr val="FFFFCC">
                    <a:lumMod val="75000"/>
                  </a:srgbClr>
                </a:solidFill>
              </a:rPr>
              <a:pPr>
                <a:defRPr/>
              </a:pPr>
              <a:t>1</a:t>
            </a:fld>
            <a:endParaRPr lang="en-US" altLang="zh-CN">
              <a:solidFill>
                <a:srgbClr val="FFFFCC">
                  <a:lumMod val="75000"/>
                </a:srgbClr>
              </a:solidFill>
            </a:endParaRPr>
          </a:p>
        </p:txBody>
      </p:sp>
      <p:sp>
        <p:nvSpPr>
          <p:cNvPr id="11" name="TextBox 10"/>
          <p:cNvSpPr txBox="1"/>
          <p:nvPr/>
        </p:nvSpPr>
        <p:spPr>
          <a:xfrm>
            <a:off x="1187624" y="2780928"/>
            <a:ext cx="6955750" cy="892552"/>
          </a:xfrm>
          <a:prstGeom prst="rect">
            <a:avLst/>
          </a:prstGeom>
          <a:noFill/>
        </p:spPr>
        <p:txBody>
          <a:bodyPr wrap="none" rtlCol="0">
            <a:spAutoFit/>
          </a:bodyPr>
          <a:lstStyle/>
          <a:p>
            <a:r>
              <a:rPr lang="zh-CN" altLang="en-US" sz="5200" dirty="0" smtClean="0">
                <a:ea typeface="华文楷体" panose="02010600040101010101" pitchFamily="2" charset="-122"/>
              </a:rPr>
              <a:t>第三章</a:t>
            </a:r>
            <a:r>
              <a:rPr lang="en-US" altLang="zh-CN" sz="5200" dirty="0" smtClean="0">
                <a:ea typeface="华文楷体" panose="02010600040101010101" pitchFamily="2" charset="-122"/>
              </a:rPr>
              <a:t>	</a:t>
            </a:r>
            <a:r>
              <a:rPr lang="zh-CN" altLang="en-US" sz="5200" dirty="0" smtClean="0">
                <a:ea typeface="华文楷体" panose="02010600040101010101" pitchFamily="2" charset="-122"/>
              </a:rPr>
              <a:t>刚体力学基础</a:t>
            </a:r>
          </a:p>
        </p:txBody>
      </p:sp>
    </p:spTree>
    <p:extLst>
      <p:ext uri="{BB962C8B-B14F-4D97-AF65-F5344CB8AC3E}">
        <p14:creationId xmlns:p14="http://schemas.microsoft.com/office/powerpoint/2010/main" val="3742641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C8511BA3-C4A2-4936-B589-EC915EE910E2}" type="slidenum">
              <a:rPr lang="en-US" altLang="zh-CN" smtClean="0"/>
              <a:pPr>
                <a:defRPr/>
              </a:pPr>
              <a:t>10</a:t>
            </a:fld>
            <a:endParaRPr lang="en-US" altLang="zh-CN"/>
          </a:p>
        </p:txBody>
      </p:sp>
      <p:sp>
        <p:nvSpPr>
          <p:cNvPr id="5" name="Text Box 8"/>
          <p:cNvSpPr txBox="1">
            <a:spLocks noChangeArrowheads="1"/>
          </p:cNvSpPr>
          <p:nvPr/>
        </p:nvSpPr>
        <p:spPr bwMode="auto">
          <a:xfrm>
            <a:off x="323528" y="692696"/>
            <a:ext cx="81740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50000"/>
              </a:spcBef>
              <a:buFont typeface="Wingdings" pitchFamily="2" charset="2"/>
              <a:buChar char="Ø"/>
            </a:pPr>
            <a:r>
              <a:rPr lang="en-US" altLang="zh-CN" b="1" i="0" dirty="0">
                <a:solidFill>
                  <a:srgbClr val="CC0066"/>
                </a:solidFill>
                <a:latin typeface="楷体_GB2312" pitchFamily="49" charset="-122"/>
              </a:rPr>
              <a:t> </a:t>
            </a:r>
            <a:r>
              <a:rPr lang="zh-CN" altLang="en-US" b="1" i="0" dirty="0">
                <a:solidFill>
                  <a:srgbClr val="CC0066"/>
                </a:solidFill>
                <a:latin typeface="楷体_GB2312" pitchFamily="49" charset="-122"/>
              </a:rPr>
              <a:t>角速度和角加速度均为矢量，定轴转动中其方向沿转轴的方向并满足右手螺旋定则。</a:t>
            </a:r>
          </a:p>
        </p:txBody>
      </p:sp>
    </p:spTree>
    <p:controls>
      <mc:AlternateContent xmlns:mc="http://schemas.openxmlformats.org/markup-compatibility/2006">
        <mc:Choice xmlns:v="urn:schemas-microsoft-com:vml" Requires="v">
          <p:control spid="25632" name="obj1" r:id="rId2" imgW="6536792" imgH="4471398"/>
        </mc:Choice>
        <mc:Fallback>
          <p:control name="obj1" r:id="rId2" imgW="6536792" imgH="4471398">
            <p:pic>
              <p:nvPicPr>
                <p:cNvPr id="0" name="obj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203325" y="1693863"/>
                  <a:ext cx="6537325" cy="44719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control>
        </mc:Fallback>
      </mc:AlternateContent>
    </p:controls>
    <p:extLst>
      <p:ext uri="{BB962C8B-B14F-4D97-AF65-F5344CB8AC3E}">
        <p14:creationId xmlns:p14="http://schemas.microsoft.com/office/powerpoint/2010/main" val="37088798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fld id="{69A29C69-E06A-40DA-8005-F4F15C4EA7A9}" type="slidenum">
              <a:rPr lang="en-US" altLang="zh-CN" smtClean="0">
                <a:solidFill>
                  <a:srgbClr val="FFFFCC">
                    <a:lumMod val="75000"/>
                  </a:srgbClr>
                </a:solidFill>
              </a:rPr>
              <a:pPr>
                <a:defRPr/>
              </a:pPr>
              <a:t>100</a:t>
            </a:fld>
            <a:endParaRPr lang="en-US" altLang="zh-CN">
              <a:solidFill>
                <a:srgbClr val="FFFFCC">
                  <a:lumMod val="75000"/>
                </a:srgbClr>
              </a:solidFill>
            </a:endParaRPr>
          </a:p>
        </p:txBody>
      </p:sp>
      <mc:AlternateContent xmlns:mc="http://schemas.openxmlformats.org/markup-compatibility/2006" xmlns:a14="http://schemas.microsoft.com/office/drawing/2010/main">
        <mc:Choice Requires="a14">
          <p:sp>
            <p:nvSpPr>
              <p:cNvPr id="5" name="TextBox 4"/>
              <p:cNvSpPr txBox="1"/>
              <p:nvPr/>
            </p:nvSpPr>
            <p:spPr>
              <a:xfrm>
                <a:off x="2054496" y="3386390"/>
                <a:ext cx="2736583"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𝑱</m:t>
                      </m:r>
                      <m:r>
                        <a:rPr lang="en-US" altLang="zh-CN" sz="2700" b="1" i="1" smtClean="0">
                          <a:latin typeface="Cambria Math"/>
                          <a:ea typeface="Cambria Math"/>
                        </a:rPr>
                        <m:t>𝝎</m:t>
                      </m:r>
                      <m:r>
                        <a:rPr lang="en-US" altLang="zh-CN" sz="2700" b="1" i="1" smtClean="0">
                          <a:latin typeface="Cambria Math"/>
                          <a:ea typeface="Cambria Math"/>
                        </a:rPr>
                        <m:t>=</m:t>
                      </m:r>
                      <m:r>
                        <a:rPr lang="en-US" altLang="zh-CN" sz="2700" b="1" i="1" smtClean="0">
                          <a:latin typeface="Cambria Math"/>
                          <a:ea typeface="Cambria Math"/>
                        </a:rPr>
                        <m:t>𝑱</m:t>
                      </m:r>
                      <m:sSup>
                        <m:sSupPr>
                          <m:ctrlPr>
                            <a:rPr lang="en-US" altLang="zh-CN" sz="2700" b="1" i="1" smtClean="0">
                              <a:latin typeface="Cambria Math"/>
                              <a:ea typeface="Cambria Math"/>
                            </a:rPr>
                          </m:ctrlPr>
                        </m:sSupPr>
                        <m:e>
                          <m:r>
                            <a:rPr lang="en-US" altLang="zh-CN" sz="2700" b="1" i="1" smtClean="0">
                              <a:latin typeface="Cambria Math"/>
                              <a:ea typeface="Cambria Math"/>
                            </a:rPr>
                            <m:t>𝝎</m:t>
                          </m:r>
                        </m:e>
                        <m:sup>
                          <m:r>
                            <a:rPr lang="en-US" altLang="zh-CN" sz="2700" b="1" i="1" smtClean="0">
                              <a:latin typeface="Cambria Math"/>
                              <a:ea typeface="Cambria Math"/>
                            </a:rPr>
                            <m:t>′</m:t>
                          </m:r>
                        </m:sup>
                      </m:sSup>
                      <m:r>
                        <a:rPr lang="en-US" altLang="zh-CN" sz="2700" b="1" i="1" smtClean="0">
                          <a:latin typeface="Cambria Math"/>
                          <a:ea typeface="Cambria Math"/>
                        </a:rPr>
                        <m:t>+</m:t>
                      </m:r>
                      <m:r>
                        <a:rPr lang="en-US" altLang="zh-CN" sz="2700" b="1" i="1" smtClean="0">
                          <a:latin typeface="Cambria Math"/>
                          <a:ea typeface="Cambria Math"/>
                        </a:rPr>
                        <m:t>𝑴𝒍𝒗</m:t>
                      </m:r>
                    </m:oMath>
                  </m:oMathPara>
                </a14:m>
                <a:endParaRPr lang="zh-CN" altLang="en-US" sz="2700" dirty="0" smtClean="0">
                  <a:ea typeface="华文楷体" panose="02010600040101010101" pitchFamily="2" charset="-12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054496" y="3386390"/>
                <a:ext cx="2736583" cy="507831"/>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481487" y="3926977"/>
                <a:ext cx="3882601" cy="870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700"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𝟏</m:t>
                          </m:r>
                        </m:num>
                        <m:den>
                          <m:r>
                            <a:rPr lang="en-US" altLang="zh-CN" sz="2700" b="1" i="1" smtClean="0">
                              <a:latin typeface="Cambria Math"/>
                              <a:ea typeface="华文楷体" panose="02010600040101010101" pitchFamily="2" charset="-122"/>
                            </a:rPr>
                            <m:t>𝟐</m:t>
                          </m:r>
                        </m:den>
                      </m:f>
                      <m:r>
                        <a:rPr lang="en-US" altLang="zh-CN" sz="2700" b="1" i="1" smtClean="0">
                          <a:latin typeface="Cambria Math"/>
                          <a:ea typeface="华文楷体" panose="02010600040101010101" pitchFamily="2" charset="-122"/>
                        </a:rPr>
                        <m:t>𝑱</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Cambria Math"/>
                            </a:rPr>
                            <m:t>𝝎</m:t>
                          </m:r>
                        </m:e>
                        <m:sup>
                          <m:r>
                            <a:rPr lang="en-US" altLang="zh-CN" sz="2700" b="1" i="1" smtClean="0">
                              <a:latin typeface="Cambria Math"/>
                              <a:ea typeface="华文楷体" panose="02010600040101010101" pitchFamily="2" charset="-122"/>
                            </a:rPr>
                            <m:t>𝟐</m:t>
                          </m:r>
                        </m:sup>
                      </m:sSup>
                      <m:r>
                        <a:rPr lang="en-US" altLang="zh-CN" sz="2700" b="1" i="1" smtClean="0">
                          <a:latin typeface="Cambria Math"/>
                          <a:ea typeface="华文楷体" panose="02010600040101010101" pitchFamily="2" charset="-122"/>
                        </a:rPr>
                        <m:t>=</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𝟏</m:t>
                          </m:r>
                        </m:num>
                        <m:den>
                          <m:r>
                            <a:rPr lang="en-US" altLang="zh-CN" sz="2700" b="1" i="1" smtClean="0">
                              <a:latin typeface="Cambria Math"/>
                              <a:ea typeface="华文楷体" panose="02010600040101010101" pitchFamily="2" charset="-122"/>
                            </a:rPr>
                            <m:t>𝟐</m:t>
                          </m:r>
                        </m:den>
                      </m:f>
                      <m:r>
                        <a:rPr lang="en-US" altLang="zh-CN" sz="2700" b="1" i="1" smtClean="0">
                          <a:latin typeface="Cambria Math"/>
                          <a:ea typeface="华文楷体" panose="02010600040101010101" pitchFamily="2" charset="-122"/>
                        </a:rPr>
                        <m:t>𝑱</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Cambria Math"/>
                            </a:rPr>
                            <m:t>𝝎</m:t>
                          </m:r>
                        </m:e>
                        <m:sup>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𝟐</m:t>
                          </m:r>
                        </m:sup>
                      </m:sSup>
                      <m:r>
                        <a:rPr lang="en-US" altLang="zh-CN" sz="2700" b="1" i="1" smtClean="0">
                          <a:latin typeface="Cambria Math"/>
                          <a:ea typeface="华文楷体" panose="02010600040101010101" pitchFamily="2" charset="-122"/>
                        </a:rPr>
                        <m:t>+</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𝟏</m:t>
                          </m:r>
                        </m:num>
                        <m:den>
                          <m:r>
                            <a:rPr lang="en-US" altLang="zh-CN" sz="2700" b="1" i="1" smtClean="0">
                              <a:latin typeface="Cambria Math"/>
                              <a:ea typeface="华文楷体" panose="02010600040101010101" pitchFamily="2" charset="-122"/>
                            </a:rPr>
                            <m:t>𝟐</m:t>
                          </m:r>
                        </m:den>
                      </m:f>
                      <m:r>
                        <a:rPr lang="en-US" altLang="zh-CN" sz="2700" b="1" i="1" smtClean="0">
                          <a:latin typeface="Cambria Math"/>
                          <a:ea typeface="华文楷体" panose="02010600040101010101" pitchFamily="2" charset="-122"/>
                        </a:rPr>
                        <m:t>𝑴</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𝒗</m:t>
                          </m:r>
                        </m:e>
                        <m:sup>
                          <m:r>
                            <a:rPr lang="en-US" altLang="zh-CN" sz="2700" b="1" i="1" smtClean="0">
                              <a:latin typeface="Cambria Math"/>
                              <a:ea typeface="华文楷体" panose="02010600040101010101" pitchFamily="2" charset="-122"/>
                            </a:rPr>
                            <m:t>𝟐</m:t>
                          </m:r>
                        </m:sup>
                      </m:sSup>
                    </m:oMath>
                  </m:oMathPara>
                </a14:m>
                <a:endParaRPr lang="zh-CN" altLang="en-US" sz="2700" dirty="0" smtClean="0">
                  <a:ea typeface="华文楷体" panose="02010600040101010101" pitchFamily="2" charset="-122"/>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81487" y="3926977"/>
                <a:ext cx="3882601" cy="870175"/>
              </a:xfrm>
              <a:prstGeom prst="rect">
                <a:avLst/>
              </a:prstGeom>
              <a:blipFill rotWithShape="1">
                <a:blip r:embed="rId3"/>
                <a:stretch>
                  <a:fillRect/>
                </a:stretch>
              </a:blipFill>
            </p:spPr>
            <p:txBody>
              <a:bodyPr/>
              <a:lstStyle/>
              <a:p>
                <a:r>
                  <a:rPr lang="zh-CN" altLang="en-US">
                    <a:noFill/>
                  </a:rPr>
                  <a:t> </a:t>
                </a:r>
              </a:p>
            </p:txBody>
          </p:sp>
        </mc:Fallback>
      </mc:AlternateContent>
      <p:sp>
        <p:nvSpPr>
          <p:cNvPr id="7" name="TextBox 6"/>
          <p:cNvSpPr txBox="1"/>
          <p:nvPr/>
        </p:nvSpPr>
        <p:spPr>
          <a:xfrm>
            <a:off x="323527" y="5069251"/>
            <a:ext cx="5378395" cy="507831"/>
          </a:xfrm>
          <a:prstGeom prst="rect">
            <a:avLst/>
          </a:prstGeom>
          <a:noFill/>
        </p:spPr>
        <p:txBody>
          <a:bodyPr wrap="none" rtlCol="0">
            <a:spAutoFit/>
          </a:bodyPr>
          <a:lstStyle/>
          <a:p>
            <a:r>
              <a:rPr lang="zh-CN" altLang="en-US" sz="2700" dirty="0">
                <a:ea typeface="华文楷体" panose="02010600040101010101" pitchFamily="2" charset="-122"/>
              </a:rPr>
              <a:t>物</a:t>
            </a:r>
            <a:r>
              <a:rPr lang="zh-CN" altLang="en-US" sz="2700" dirty="0" smtClean="0">
                <a:ea typeface="华文楷体" panose="02010600040101010101" pitchFamily="2" charset="-122"/>
              </a:rPr>
              <a:t>块水平滑行时，满足动能定理：</a:t>
            </a:r>
          </a:p>
        </p:txBody>
      </p:sp>
      <mc:AlternateContent xmlns:mc="http://schemas.openxmlformats.org/markup-compatibility/2006" xmlns:a14="http://schemas.microsoft.com/office/drawing/2010/main">
        <mc:Choice Requires="a14">
          <p:sp>
            <p:nvSpPr>
              <p:cNvPr id="8" name="TextBox 7"/>
              <p:cNvSpPr txBox="1"/>
              <p:nvPr/>
            </p:nvSpPr>
            <p:spPr>
              <a:xfrm>
                <a:off x="1543546" y="5439145"/>
                <a:ext cx="3499612" cy="870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m:t>
                      </m:r>
                      <m:r>
                        <a:rPr lang="en-US" altLang="zh-CN" sz="2700" b="1" i="1" smtClean="0">
                          <a:latin typeface="Cambria Math"/>
                          <a:ea typeface="Cambria Math"/>
                        </a:rPr>
                        <m:t>𝝁</m:t>
                      </m:r>
                      <m:r>
                        <a:rPr lang="en-US" altLang="zh-CN" sz="2700" b="1" i="1" smtClean="0">
                          <a:latin typeface="Cambria Math"/>
                          <a:ea typeface="Cambria Math"/>
                        </a:rPr>
                        <m:t>𝒎𝒈𝒔</m:t>
                      </m:r>
                      <m:r>
                        <a:rPr lang="en-US" altLang="zh-CN" sz="2700" b="1" i="1" smtClean="0">
                          <a:latin typeface="Cambria Math"/>
                          <a:ea typeface="Cambria Math"/>
                        </a:rPr>
                        <m:t>=</m:t>
                      </m:r>
                      <m:r>
                        <a:rPr lang="en-US" altLang="zh-CN" sz="2700" b="1" i="1" smtClean="0">
                          <a:latin typeface="Cambria Math"/>
                          <a:ea typeface="Cambria Math"/>
                        </a:rPr>
                        <m:t>𝟎</m:t>
                      </m:r>
                      <m:r>
                        <a:rPr lang="en-US" altLang="zh-CN" sz="2700" b="1" i="1" smtClean="0">
                          <a:latin typeface="Cambria Math"/>
                          <a:ea typeface="Cambria Math"/>
                        </a:rPr>
                        <m:t>−</m:t>
                      </m:r>
                      <m:f>
                        <m:fPr>
                          <m:ctrlPr>
                            <a:rPr lang="en-US" altLang="zh-CN" sz="2700" i="1">
                              <a:latin typeface="Cambria Math"/>
                              <a:ea typeface="华文楷体" panose="02010600040101010101" pitchFamily="2" charset="-122"/>
                            </a:rPr>
                          </m:ctrlPr>
                        </m:fPr>
                        <m:num>
                          <m:r>
                            <a:rPr lang="en-US" altLang="zh-CN" sz="2700" i="1">
                              <a:latin typeface="Cambria Math"/>
                              <a:ea typeface="华文楷体" panose="02010600040101010101" pitchFamily="2" charset="-122"/>
                            </a:rPr>
                            <m:t>𝟏</m:t>
                          </m:r>
                        </m:num>
                        <m:den>
                          <m:r>
                            <a:rPr lang="en-US" altLang="zh-CN" sz="2700" i="1">
                              <a:latin typeface="Cambria Math"/>
                              <a:ea typeface="华文楷体" panose="02010600040101010101" pitchFamily="2" charset="-122"/>
                            </a:rPr>
                            <m:t>𝟐</m:t>
                          </m:r>
                        </m:den>
                      </m:f>
                      <m:r>
                        <a:rPr lang="en-US" altLang="zh-CN" sz="2700" i="1">
                          <a:latin typeface="Cambria Math"/>
                          <a:ea typeface="华文楷体" panose="02010600040101010101" pitchFamily="2" charset="-122"/>
                        </a:rPr>
                        <m:t>𝑴</m:t>
                      </m:r>
                      <m:sSup>
                        <m:sSupPr>
                          <m:ctrlPr>
                            <a:rPr lang="en-US" altLang="zh-CN" sz="2700" i="1">
                              <a:latin typeface="Cambria Math"/>
                              <a:ea typeface="华文楷体" panose="02010600040101010101" pitchFamily="2" charset="-122"/>
                            </a:rPr>
                          </m:ctrlPr>
                        </m:sSupPr>
                        <m:e>
                          <m:r>
                            <a:rPr lang="en-US" altLang="zh-CN" sz="2700" i="1">
                              <a:latin typeface="Cambria Math"/>
                              <a:ea typeface="华文楷体" panose="02010600040101010101" pitchFamily="2" charset="-122"/>
                            </a:rPr>
                            <m:t>𝒗</m:t>
                          </m:r>
                        </m:e>
                        <m:sup>
                          <m:r>
                            <a:rPr lang="en-US" altLang="zh-CN" sz="2700" i="1">
                              <a:latin typeface="Cambria Math"/>
                              <a:ea typeface="华文楷体" panose="02010600040101010101" pitchFamily="2" charset="-122"/>
                            </a:rPr>
                            <m:t>𝟐</m:t>
                          </m:r>
                        </m:sup>
                      </m:sSup>
                    </m:oMath>
                  </m:oMathPara>
                </a14:m>
                <a:endParaRPr lang="zh-CN" altLang="en-US" sz="2700" dirty="0" smtClean="0">
                  <a:ea typeface="华文楷体" panose="0201060004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43546" y="5439145"/>
                <a:ext cx="3499612" cy="87017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0" y="1124744"/>
                <a:ext cx="3999749" cy="507831"/>
              </a:xfrm>
              <a:prstGeom prst="rect">
                <a:avLst/>
              </a:prstGeom>
              <a:noFill/>
            </p:spPr>
            <p:txBody>
              <a:bodyPr wrap="none" rtlCol="0">
                <a:spAutoFit/>
              </a:bodyPr>
              <a:lstStyle/>
              <a:p>
                <a:r>
                  <a:rPr lang="zh-CN" altLang="en-US" sz="2700" dirty="0" smtClean="0">
                    <a:ea typeface="华文楷体" panose="02010600040101010101" pitchFamily="2" charset="-122"/>
                  </a:rPr>
                  <a:t>解：</a:t>
                </a:r>
                <a14:m>
                  <m:oMath xmlns:m="http://schemas.openxmlformats.org/officeDocument/2006/math">
                    <m:sSup>
                      <m:sSupPr>
                        <m:ctrlPr>
                          <a:rPr lang="en-US" altLang="zh-CN" sz="2700"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𝑨</m:t>
                        </m:r>
                      </m:e>
                      <m:sup>
                        <m:r>
                          <a:rPr lang="en-US" altLang="zh-CN" sz="2700" b="1" i="1" smtClean="0">
                            <a:latin typeface="Cambria Math"/>
                            <a:ea typeface="华文楷体" panose="02010600040101010101" pitchFamily="2" charset="-122"/>
                          </a:rPr>
                          <m:t>′</m:t>
                        </m:r>
                      </m:sup>
                    </m:sSup>
                    <m:r>
                      <a:rPr lang="en-US" altLang="zh-CN" sz="2700" i="1" smtClean="0">
                        <a:latin typeface="Cambria Math"/>
                        <a:ea typeface="Cambria Math"/>
                      </a:rPr>
                      <m:t>→</m:t>
                    </m:r>
                    <m:r>
                      <a:rPr lang="en-US" altLang="zh-CN" sz="2700" b="1" i="1" smtClean="0">
                        <a:latin typeface="Cambria Math"/>
                        <a:ea typeface="Cambria Math"/>
                      </a:rPr>
                      <m:t>𝑨</m:t>
                    </m:r>
                  </m:oMath>
                </a14:m>
                <a:r>
                  <a:rPr lang="zh-CN" altLang="en-US" sz="2700" dirty="0" smtClean="0">
                    <a:ea typeface="华文楷体" panose="02010600040101010101" pitchFamily="2" charset="-122"/>
                  </a:rPr>
                  <a:t>，机械能守恒</a:t>
                </a:r>
              </a:p>
            </p:txBody>
          </p:sp>
        </mc:Choice>
        <mc:Fallback xmlns="">
          <p:sp>
            <p:nvSpPr>
              <p:cNvPr id="9" name="TextBox 8"/>
              <p:cNvSpPr txBox="1">
                <a:spLocks noRot="1" noChangeAspect="1" noMove="1" noResize="1" noEditPoints="1" noAdjustHandles="1" noChangeArrowheads="1" noChangeShapeType="1" noTextEdit="1"/>
              </p:cNvSpPr>
              <p:nvPr/>
            </p:nvSpPr>
            <p:spPr>
              <a:xfrm>
                <a:off x="0" y="1124744"/>
                <a:ext cx="3999749" cy="507831"/>
              </a:xfrm>
              <a:prstGeom prst="rect">
                <a:avLst/>
              </a:prstGeom>
              <a:blipFill rotWithShape="1">
                <a:blip r:embed="rId5"/>
                <a:stretch>
                  <a:fillRect l="-2744" t="-9639" r="-2439"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74856" y="1830090"/>
                <a:ext cx="2393539" cy="8788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𝒎𝒈</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𝒍</m:t>
                          </m:r>
                        </m:num>
                        <m:den>
                          <m:r>
                            <a:rPr lang="en-US" altLang="zh-CN" sz="2700" b="1" i="1" smtClean="0">
                              <a:latin typeface="Cambria Math"/>
                              <a:ea typeface="华文楷体" panose="02010600040101010101" pitchFamily="2" charset="-122"/>
                            </a:rPr>
                            <m:t>𝟐</m:t>
                          </m:r>
                        </m:den>
                      </m:f>
                      <m:r>
                        <a:rPr lang="en-US" altLang="zh-CN" sz="2700" b="1" i="1" smtClean="0">
                          <a:latin typeface="Cambria Math"/>
                          <a:ea typeface="华文楷体" panose="02010600040101010101" pitchFamily="2" charset="-122"/>
                        </a:rPr>
                        <m:t>=</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𝟏</m:t>
                          </m:r>
                        </m:num>
                        <m:den>
                          <m:r>
                            <a:rPr lang="en-US" altLang="zh-CN" sz="2700" b="1" i="1" smtClean="0">
                              <a:latin typeface="Cambria Math"/>
                              <a:ea typeface="华文楷体" panose="02010600040101010101" pitchFamily="2" charset="-122"/>
                            </a:rPr>
                            <m:t>𝟐</m:t>
                          </m:r>
                        </m:den>
                      </m:f>
                      <m:r>
                        <a:rPr lang="en-US" altLang="zh-CN" sz="2700" b="1" i="1" smtClean="0">
                          <a:latin typeface="Cambria Math"/>
                          <a:ea typeface="华文楷体" panose="02010600040101010101" pitchFamily="2" charset="-122"/>
                        </a:rPr>
                        <m:t>𝑱</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Cambria Math"/>
                            </a:rPr>
                            <m:t>𝝎</m:t>
                          </m:r>
                        </m:e>
                        <m:sup>
                          <m:r>
                            <a:rPr lang="en-US" altLang="zh-CN" sz="2700" b="1" i="1" smtClean="0">
                              <a:latin typeface="Cambria Math"/>
                              <a:ea typeface="华文楷体" panose="02010600040101010101" pitchFamily="2" charset="-122"/>
                            </a:rPr>
                            <m:t>𝟐</m:t>
                          </m:r>
                        </m:sup>
                      </m:sSup>
                    </m:oMath>
                  </m:oMathPara>
                </a14:m>
                <a:endParaRPr lang="zh-CN" altLang="en-US" sz="2700" dirty="0" smtClean="0">
                  <a:ea typeface="华文楷体" panose="02010600040101010101" pitchFamily="2" charset="-122"/>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74856" y="1830090"/>
                <a:ext cx="2393539" cy="878830"/>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042097" y="1830090"/>
                <a:ext cx="1745927" cy="8728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𝑱</m:t>
                      </m:r>
                      <m:r>
                        <a:rPr lang="en-US" altLang="zh-CN" sz="2700" b="1" i="1" smtClean="0">
                          <a:latin typeface="Cambria Math"/>
                          <a:ea typeface="华文楷体" panose="02010600040101010101" pitchFamily="2" charset="-122"/>
                        </a:rPr>
                        <m:t>=</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𝟏</m:t>
                          </m:r>
                        </m:num>
                        <m:den>
                          <m:r>
                            <a:rPr lang="en-US" altLang="zh-CN" sz="2700" b="1" i="1" smtClean="0">
                              <a:latin typeface="Cambria Math"/>
                              <a:ea typeface="华文楷体" panose="02010600040101010101" pitchFamily="2" charset="-122"/>
                            </a:rPr>
                            <m:t>𝟑</m:t>
                          </m:r>
                        </m:den>
                      </m:f>
                      <m:r>
                        <a:rPr lang="en-US" altLang="zh-CN" sz="2700" b="1" i="1" smtClean="0">
                          <a:latin typeface="Cambria Math"/>
                          <a:ea typeface="华文楷体" panose="02010600040101010101" pitchFamily="2" charset="-122"/>
                        </a:rPr>
                        <m:t>𝒎</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𝒍</m:t>
                          </m:r>
                        </m:e>
                        <m:sup>
                          <m:r>
                            <a:rPr lang="en-US" altLang="zh-CN" sz="2700" b="1" i="1" smtClean="0">
                              <a:latin typeface="Cambria Math"/>
                              <a:ea typeface="华文楷体" panose="02010600040101010101" pitchFamily="2" charset="-122"/>
                            </a:rPr>
                            <m:t>𝟐</m:t>
                          </m:r>
                        </m:sup>
                      </m:sSup>
                    </m:oMath>
                  </m:oMathPara>
                </a14:m>
                <a:endParaRPr lang="zh-CN" altLang="en-US" sz="2700" dirty="0" smtClean="0">
                  <a:ea typeface="华文楷体" panose="02010600040101010101"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042097" y="1830090"/>
                <a:ext cx="1745927" cy="872868"/>
              </a:xfrm>
              <a:prstGeom prst="rect">
                <a:avLst/>
              </a:prstGeom>
              <a:blipFill rotWithShape="1">
                <a:blip r:embed="rId7"/>
                <a:stretch>
                  <a:fillRect/>
                </a:stretch>
              </a:blipFill>
            </p:spPr>
            <p:txBody>
              <a:bodyPr/>
              <a:lstStyle/>
              <a:p>
                <a:r>
                  <a:rPr lang="zh-CN" altLang="en-US">
                    <a:noFill/>
                  </a:rPr>
                  <a:t> </a:t>
                </a:r>
              </a:p>
            </p:txBody>
          </p:sp>
        </mc:Fallback>
      </mc:AlternateContent>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4262" y="560403"/>
            <a:ext cx="428625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09" y="2900716"/>
            <a:ext cx="6070893" cy="507831"/>
          </a:xfrm>
          <a:prstGeom prst="rect">
            <a:avLst/>
          </a:prstGeom>
          <a:noFill/>
        </p:spPr>
        <p:txBody>
          <a:bodyPr wrap="none" rtlCol="0">
            <a:spAutoFit/>
          </a:bodyPr>
          <a:lstStyle/>
          <a:p>
            <a:r>
              <a:rPr lang="zh-CN" altLang="en-US" sz="2700" dirty="0" smtClean="0">
                <a:ea typeface="华文楷体" panose="02010600040101010101" pitchFamily="2" charset="-122"/>
              </a:rPr>
              <a:t>完全碰撞时，角动量守恒、机械能守恒</a:t>
            </a:r>
          </a:p>
        </p:txBody>
      </p:sp>
    </p:spTree>
    <p:extLst>
      <p:ext uri="{BB962C8B-B14F-4D97-AF65-F5344CB8AC3E}">
        <p14:creationId xmlns:p14="http://schemas.microsoft.com/office/powerpoint/2010/main" val="32222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fld id="{69A29C69-E06A-40DA-8005-F4F15C4EA7A9}" type="slidenum">
              <a:rPr lang="en-US" altLang="zh-CN" smtClean="0">
                <a:solidFill>
                  <a:srgbClr val="FFFFCC">
                    <a:lumMod val="75000"/>
                  </a:srgbClr>
                </a:solidFill>
              </a:rPr>
              <a:pPr>
                <a:defRPr/>
              </a:pPr>
              <a:t>101</a:t>
            </a:fld>
            <a:endParaRPr lang="en-US" altLang="zh-CN">
              <a:solidFill>
                <a:srgbClr val="FFFFCC">
                  <a:lumMod val="75000"/>
                </a:srgbClr>
              </a:solidFill>
            </a:endParaRPr>
          </a:p>
        </p:txBody>
      </p:sp>
      <p:sp>
        <p:nvSpPr>
          <p:cNvPr id="4" name="TextBox 3"/>
          <p:cNvSpPr txBox="1"/>
          <p:nvPr/>
        </p:nvSpPr>
        <p:spPr>
          <a:xfrm>
            <a:off x="1873726" y="2132856"/>
            <a:ext cx="1415772" cy="584775"/>
          </a:xfrm>
          <a:prstGeom prst="rect">
            <a:avLst/>
          </a:prstGeom>
          <a:noFill/>
        </p:spPr>
        <p:txBody>
          <a:bodyPr wrap="none" rtlCol="0">
            <a:spAutoFit/>
          </a:bodyPr>
          <a:lstStyle/>
          <a:p>
            <a:r>
              <a:rPr lang="zh-CN" altLang="en-US" sz="3200" dirty="0" smtClean="0">
                <a:solidFill>
                  <a:srgbClr val="000000"/>
                </a:solidFill>
                <a:ea typeface="华文楷体" panose="02010600040101010101" pitchFamily="2" charset="-122"/>
              </a:rPr>
              <a:t>作业：</a:t>
            </a:r>
          </a:p>
        </p:txBody>
      </p:sp>
      <p:sp>
        <p:nvSpPr>
          <p:cNvPr id="5" name="TextBox 4"/>
          <p:cNvSpPr txBox="1"/>
          <p:nvPr/>
        </p:nvSpPr>
        <p:spPr>
          <a:xfrm>
            <a:off x="2627784" y="2924944"/>
            <a:ext cx="4570482" cy="646331"/>
          </a:xfrm>
          <a:prstGeom prst="rect">
            <a:avLst/>
          </a:prstGeom>
          <a:noFill/>
        </p:spPr>
        <p:txBody>
          <a:bodyPr wrap="none" rtlCol="0">
            <a:spAutoFit/>
          </a:bodyPr>
          <a:lstStyle/>
          <a:p>
            <a:r>
              <a:rPr lang="en-US" altLang="zh-CN" sz="3600" dirty="0" smtClean="0">
                <a:solidFill>
                  <a:srgbClr val="CC0000"/>
                </a:solidFill>
                <a:ea typeface="华文楷体" panose="02010600040101010101" pitchFamily="2" charset="-122"/>
              </a:rPr>
              <a:t>3.8</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3.15</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3.16</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3.18</a:t>
            </a:r>
            <a:endParaRPr lang="zh-CN" altLang="en-US" dirty="0" smtClean="0">
              <a:solidFill>
                <a:srgbClr val="000000"/>
              </a:solidFill>
              <a:ea typeface="华文楷体" panose="02010600040101010101" pitchFamily="2" charset="-122"/>
            </a:endParaRPr>
          </a:p>
        </p:txBody>
      </p:sp>
    </p:spTree>
    <p:extLst>
      <p:ext uri="{BB962C8B-B14F-4D97-AF65-F5344CB8AC3E}">
        <p14:creationId xmlns:p14="http://schemas.microsoft.com/office/powerpoint/2010/main" val="3467149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页脚占位符 1"/>
          <p:cNvSpPr>
            <a:spLocks noGrp="1"/>
          </p:cNvSpPr>
          <p:nvPr>
            <p:ph type="ftr" sz="quarter" idx="10"/>
          </p:nvPr>
        </p:nvSpPr>
        <p:spPr/>
        <p:txBody>
          <a:bodyPr/>
          <a:lstStyle/>
          <a:p>
            <a:pPr>
              <a:defRPr/>
            </a:pPr>
            <a:fld id="{B2657237-90C0-4D11-B990-78CDDE2D101A}" type="slidenum">
              <a:rPr lang="en-US" altLang="zh-CN">
                <a:solidFill>
                  <a:srgbClr val="FFFFCC">
                    <a:lumMod val="75000"/>
                  </a:srgbClr>
                </a:solidFill>
              </a:rPr>
              <a:pPr>
                <a:defRPr/>
              </a:pPr>
              <a:t>102</a:t>
            </a:fld>
            <a:endParaRPr lang="en-US" altLang="zh-CN">
              <a:solidFill>
                <a:srgbClr val="FFFFCC">
                  <a:lumMod val="75000"/>
                </a:srgbClr>
              </a:solidFill>
            </a:endParaRPr>
          </a:p>
        </p:txBody>
      </p:sp>
      <p:sp>
        <p:nvSpPr>
          <p:cNvPr id="3075" name="Rectangle 2"/>
          <p:cNvSpPr>
            <a:spLocks noChangeArrowheads="1"/>
          </p:cNvSpPr>
          <p:nvPr/>
        </p:nvSpPr>
        <p:spPr bwMode="auto">
          <a:xfrm>
            <a:off x="323850" y="746125"/>
            <a:ext cx="4495800" cy="52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kumimoji="1" lang="zh-CN" altLang="en-US" sz="2800" smtClean="0">
                <a:solidFill>
                  <a:srgbClr val="CC0000"/>
                </a:solidFill>
                <a:latin typeface="宋体" charset="-122"/>
                <a:ea typeface="宋体" charset="-122"/>
              </a:rPr>
              <a:t>一 </a:t>
            </a:r>
            <a:r>
              <a:rPr kumimoji="1" lang="zh-CN" altLang="en-US" sz="2800" smtClean="0">
                <a:solidFill>
                  <a:srgbClr val="CC0000"/>
                </a:solidFill>
                <a:ea typeface="宋体" charset="-122"/>
              </a:rPr>
              <a:t>刚体运动学</a:t>
            </a:r>
          </a:p>
        </p:txBody>
      </p:sp>
      <p:sp>
        <p:nvSpPr>
          <p:cNvPr id="3076" name="Rectangle 8"/>
          <p:cNvSpPr>
            <a:spLocks noChangeArrowheads="1"/>
          </p:cNvSpPr>
          <p:nvPr/>
        </p:nvSpPr>
        <p:spPr bwMode="auto">
          <a:xfrm>
            <a:off x="474663" y="1333735"/>
            <a:ext cx="8153400" cy="130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50000"/>
              </a:lnSpc>
              <a:spcBef>
                <a:spcPct val="0"/>
              </a:spcBef>
            </a:pPr>
            <a:r>
              <a:rPr lang="en-US" altLang="zh-CN" sz="2800" dirty="0" smtClean="0">
                <a:ea typeface="宋体" charset="-122"/>
              </a:rPr>
              <a:t>(1)</a:t>
            </a:r>
            <a:r>
              <a:rPr lang="zh-CN" altLang="en-US" sz="2800" dirty="0" smtClean="0">
                <a:ea typeface="宋体" charset="-122"/>
              </a:rPr>
              <a:t>物理模型</a:t>
            </a:r>
            <a:r>
              <a:rPr lang="en-US" altLang="zh-CN" sz="2800" dirty="0" smtClean="0">
                <a:ea typeface="宋体" charset="-122"/>
              </a:rPr>
              <a:t>——</a:t>
            </a:r>
            <a:r>
              <a:rPr lang="zh-CN" altLang="zh-CN" sz="2800" dirty="0" smtClean="0">
                <a:ea typeface="宋体" charset="-122"/>
              </a:rPr>
              <a:t>刚体</a:t>
            </a:r>
            <a:r>
              <a:rPr lang="en-US" altLang="zh-CN" sz="2800" dirty="0">
                <a:ea typeface="宋体" charset="-122"/>
              </a:rPr>
              <a:t>(</a:t>
            </a:r>
            <a:r>
              <a:rPr lang="zh-CN" altLang="en-US" sz="2800" dirty="0" smtClean="0">
                <a:ea typeface="宋体" charset="-122"/>
              </a:rPr>
              <a:t>不变质点系</a:t>
            </a:r>
            <a:r>
              <a:rPr lang="en-US" altLang="zh-CN" sz="2800" dirty="0" smtClean="0">
                <a:ea typeface="宋体" charset="-122"/>
              </a:rPr>
              <a:t>)</a:t>
            </a:r>
            <a:r>
              <a:rPr lang="zh-CN" altLang="zh-CN" sz="2800" dirty="0" smtClean="0">
                <a:ea typeface="宋体" charset="-122"/>
              </a:rPr>
              <a:t>：</a:t>
            </a:r>
            <a:endParaRPr lang="en-US" altLang="zh-CN" sz="2800" dirty="0" smtClean="0">
              <a:ea typeface="宋体" charset="-122"/>
            </a:endParaRPr>
          </a:p>
          <a:p>
            <a:pPr>
              <a:lnSpc>
                <a:spcPct val="150000"/>
              </a:lnSpc>
              <a:spcBef>
                <a:spcPct val="0"/>
              </a:spcBef>
            </a:pPr>
            <a:r>
              <a:rPr lang="zh-CN" altLang="zh-CN" sz="2800" dirty="0" smtClean="0">
                <a:ea typeface="宋体" charset="-122"/>
              </a:rPr>
              <a:t>内部质点没有相对运动</a:t>
            </a:r>
            <a:r>
              <a:rPr lang="en-US" altLang="zh-CN" sz="2800" dirty="0" smtClean="0">
                <a:ea typeface="宋体" charset="-122"/>
              </a:rPr>
              <a:t> → </a:t>
            </a:r>
            <a:r>
              <a:rPr lang="zh-CN" altLang="zh-CN" sz="2800" dirty="0" smtClean="0">
                <a:ea typeface="宋体" charset="-122"/>
              </a:rPr>
              <a:t>形状和大小不变</a:t>
            </a:r>
          </a:p>
        </p:txBody>
      </p:sp>
      <p:sp>
        <p:nvSpPr>
          <p:cNvPr id="3077" name="Text Box 58"/>
          <p:cNvSpPr txBox="1">
            <a:spLocks noChangeArrowheads="1"/>
          </p:cNvSpPr>
          <p:nvPr/>
        </p:nvSpPr>
        <p:spPr bwMode="auto">
          <a:xfrm>
            <a:off x="468313" y="3553197"/>
            <a:ext cx="83518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zh-CN" altLang="zh-CN" dirty="0" smtClean="0"/>
              <a:t>刚体上所有质元都绕同一直线</a:t>
            </a:r>
            <a:r>
              <a:rPr lang="en-US" altLang="zh-CN" dirty="0"/>
              <a:t>(</a:t>
            </a:r>
            <a:r>
              <a:rPr lang="zh-CN" altLang="en-US" dirty="0" smtClean="0"/>
              <a:t>固定轴</a:t>
            </a:r>
            <a:r>
              <a:rPr lang="en-US" altLang="zh-CN" dirty="0" smtClean="0"/>
              <a:t>)</a:t>
            </a:r>
            <a:r>
              <a:rPr lang="zh-CN" altLang="zh-CN" dirty="0" smtClean="0"/>
              <a:t>作圆周运动；</a:t>
            </a:r>
            <a:endParaRPr lang="zh-CN" altLang="en-US" dirty="0" smtClean="0"/>
          </a:p>
        </p:txBody>
      </p:sp>
      <mc:AlternateContent xmlns:mc="http://schemas.openxmlformats.org/markup-compatibility/2006" xmlns:a14="http://schemas.microsoft.com/office/drawing/2010/main">
        <mc:Choice Requires="a14">
          <p:sp>
            <p:nvSpPr>
              <p:cNvPr id="3078" name="Text Box 63"/>
              <p:cNvSpPr txBox="1">
                <a:spLocks noChangeArrowheads="1"/>
              </p:cNvSpPr>
              <p:nvPr/>
            </p:nvSpPr>
            <p:spPr bwMode="auto">
              <a:xfrm>
                <a:off x="468313" y="4509120"/>
                <a:ext cx="8259762"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zh-CN" altLang="zh-CN" dirty="0" smtClean="0"/>
                  <a:t>刚体上各质元的角量</a:t>
                </a:r>
                <a:r>
                  <a:rPr lang="en-US" altLang="zh-CN" dirty="0" smtClean="0"/>
                  <a:t>(</a:t>
                </a:r>
                <a:r>
                  <a:rPr lang="zh-CN" altLang="zh-CN" dirty="0" smtClean="0"/>
                  <a:t>即角位移</a:t>
                </a:r>
                <a14:m>
                  <m:oMath xmlns:m="http://schemas.openxmlformats.org/officeDocument/2006/math">
                    <m:r>
                      <a:rPr lang="zh-CN" altLang="en-US" i="1" smtClean="0">
                        <a:latin typeface="Cambria Math"/>
                      </a:rPr>
                      <m:t>∆</m:t>
                    </m:r>
                    <m:r>
                      <a:rPr lang="zh-CN" altLang="en-US" i="1" smtClean="0">
                        <a:latin typeface="Cambria Math"/>
                      </a:rPr>
                      <m:t>𝜽</m:t>
                    </m:r>
                  </m:oMath>
                </a14:m>
                <a:r>
                  <a:rPr lang="zh-CN" altLang="zh-CN" dirty="0" smtClean="0"/>
                  <a:t>、角速度</a:t>
                </a:r>
                <a14:m>
                  <m:oMath xmlns:m="http://schemas.openxmlformats.org/officeDocument/2006/math">
                    <m:r>
                      <a:rPr lang="zh-CN" altLang="en-US" i="1" smtClean="0">
                        <a:latin typeface="Cambria Math"/>
                      </a:rPr>
                      <m:t>𝝎</m:t>
                    </m:r>
                  </m:oMath>
                </a14:m>
                <a:r>
                  <a:rPr lang="zh-CN" altLang="zh-CN" dirty="0" smtClean="0"/>
                  <a:t>、角加速度</a:t>
                </a:r>
                <a14:m>
                  <m:oMath xmlns:m="http://schemas.openxmlformats.org/officeDocument/2006/math">
                    <m:r>
                      <a:rPr lang="zh-CN" altLang="en-US" i="1" smtClean="0">
                        <a:latin typeface="Cambria Math"/>
                      </a:rPr>
                      <m:t>𝜶</m:t>
                    </m:r>
                  </m:oMath>
                </a14:m>
                <a:r>
                  <a:rPr lang="en-US" altLang="zh-CN" dirty="0" smtClean="0"/>
                  <a:t>)</a:t>
                </a:r>
                <a:r>
                  <a:rPr lang="zh-CN" altLang="zh-CN" dirty="0" smtClean="0"/>
                  <a:t>相同，而各质元的线量</a:t>
                </a:r>
                <a:r>
                  <a:rPr lang="en-US" altLang="zh-CN" dirty="0" smtClean="0"/>
                  <a:t>(</a:t>
                </a:r>
                <a:r>
                  <a:rPr lang="zh-CN" altLang="zh-CN" dirty="0" smtClean="0"/>
                  <a:t>即线位移、线速度、线加速度</a:t>
                </a:r>
                <a:r>
                  <a:rPr lang="en-US" altLang="zh-CN" dirty="0" smtClean="0"/>
                  <a:t>)</a:t>
                </a:r>
                <a:r>
                  <a:rPr lang="zh-CN" altLang="zh-CN" dirty="0" smtClean="0"/>
                  <a:t>大小与质元到转轴的距离成正比．</a:t>
                </a:r>
                <a:endParaRPr lang="en-US" altLang="zh-CN" dirty="0" smtClean="0"/>
              </a:p>
            </p:txBody>
          </p:sp>
        </mc:Choice>
        <mc:Fallback xmlns="">
          <p:sp>
            <p:nvSpPr>
              <p:cNvPr id="3078" name="Text Box 63"/>
              <p:cNvSpPr txBox="1">
                <a:spLocks noRot="1" noChangeAspect="1" noMove="1" noResize="1" noEditPoints="1" noAdjustHandles="1" noChangeArrowheads="1" noChangeShapeType="1" noTextEdit="1"/>
              </p:cNvSpPr>
              <p:nvPr/>
            </p:nvSpPr>
            <p:spPr bwMode="auto">
              <a:xfrm>
                <a:off x="468313" y="4509120"/>
                <a:ext cx="8259762" cy="1384995"/>
              </a:xfrm>
              <a:prstGeom prst="rect">
                <a:avLst/>
              </a:prstGeom>
              <a:blipFill rotWithShape="1">
                <a:blip r:embed="rId2"/>
                <a:stretch>
                  <a:fillRect l="-1550" t="-5727" r="-517" b="-118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 name="矩形 1"/>
          <p:cNvSpPr/>
          <p:nvPr/>
        </p:nvSpPr>
        <p:spPr>
          <a:xfrm>
            <a:off x="474663" y="2834352"/>
            <a:ext cx="3850734" cy="738664"/>
          </a:xfrm>
          <a:prstGeom prst="rect">
            <a:avLst/>
          </a:prstGeom>
        </p:spPr>
        <p:txBody>
          <a:bodyPr wrap="none">
            <a:spAutoFit/>
          </a:bodyPr>
          <a:lstStyle/>
          <a:p>
            <a:pPr lvl="0">
              <a:lnSpc>
                <a:spcPct val="150000"/>
              </a:lnSpc>
              <a:spcBef>
                <a:spcPct val="0"/>
              </a:spcBef>
            </a:pPr>
            <a:r>
              <a:rPr lang="en-US" altLang="zh-CN" sz="2800" dirty="0">
                <a:ea typeface="宋体" charset="-122"/>
              </a:rPr>
              <a:t>(2)</a:t>
            </a:r>
            <a:r>
              <a:rPr lang="zh-CN" altLang="zh-CN" sz="2800" dirty="0">
                <a:ea typeface="宋体" charset="-122"/>
              </a:rPr>
              <a:t>刚体定轴转动的描述</a:t>
            </a:r>
            <a:endParaRPr kumimoji="1" lang="en-US" altLang="zh-CN" sz="2800" dirty="0">
              <a:solidFill>
                <a:srgbClr val="000000"/>
              </a:solidFill>
              <a:ea typeface="宋体" charset="-122"/>
            </a:endParaRPr>
          </a:p>
        </p:txBody>
      </p:sp>
    </p:spTree>
    <p:extLst>
      <p:ext uri="{BB962C8B-B14F-4D97-AF65-F5344CB8AC3E}">
        <p14:creationId xmlns:p14="http://schemas.microsoft.com/office/powerpoint/2010/main" val="9066064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p:bldP spid="3078" grpId="0"/>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页脚占位符 1"/>
          <p:cNvSpPr>
            <a:spLocks noGrp="1"/>
          </p:cNvSpPr>
          <p:nvPr>
            <p:ph type="ftr" sz="quarter" idx="10"/>
          </p:nvPr>
        </p:nvSpPr>
        <p:spPr/>
        <p:txBody>
          <a:bodyPr/>
          <a:lstStyle/>
          <a:p>
            <a:pPr>
              <a:defRPr/>
            </a:pPr>
            <a:fld id="{C7A31524-0897-42BF-99CA-D78BC9412937}" type="slidenum">
              <a:rPr lang="en-US" altLang="zh-CN">
                <a:solidFill>
                  <a:srgbClr val="FFFFCC">
                    <a:lumMod val="75000"/>
                  </a:srgbClr>
                </a:solidFill>
              </a:rPr>
              <a:pPr>
                <a:defRPr/>
              </a:pPr>
              <a:t>103</a:t>
            </a:fld>
            <a:endParaRPr lang="en-US" altLang="zh-CN">
              <a:solidFill>
                <a:srgbClr val="FFFFCC">
                  <a:lumMod val="75000"/>
                </a:srgbClr>
              </a:solidFill>
            </a:endParaRPr>
          </a:p>
        </p:txBody>
      </p:sp>
      <p:sp>
        <p:nvSpPr>
          <p:cNvPr id="4099" name="Rectangle 2"/>
          <p:cNvSpPr>
            <a:spLocks noChangeArrowheads="1"/>
          </p:cNvSpPr>
          <p:nvPr/>
        </p:nvSpPr>
        <p:spPr bwMode="auto">
          <a:xfrm>
            <a:off x="371475" y="752475"/>
            <a:ext cx="6000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kumimoji="1" lang="zh-CN" altLang="en-US" sz="2800" smtClean="0">
                <a:solidFill>
                  <a:srgbClr val="CC0000"/>
                </a:solidFill>
                <a:latin typeface="宋体" charset="-122"/>
                <a:ea typeface="宋体" charset="-122"/>
              </a:rPr>
              <a:t>二  </a:t>
            </a:r>
            <a:r>
              <a:rPr kumimoji="1" lang="zh-CN" altLang="zh-CN" sz="2800" smtClean="0">
                <a:solidFill>
                  <a:srgbClr val="CC0000"/>
                </a:solidFill>
                <a:latin typeface="宋体" charset="-122"/>
                <a:ea typeface="宋体" charset="-122"/>
              </a:rPr>
              <a:t>刚体定轴转动的转动定律</a:t>
            </a:r>
            <a:endParaRPr kumimoji="1" lang="zh-CN" altLang="en-US" sz="2800" smtClean="0">
              <a:solidFill>
                <a:srgbClr val="CC0000"/>
              </a:solidFill>
              <a:latin typeface="宋体" charset="-122"/>
              <a:ea typeface="宋体" charset="-122"/>
            </a:endParaRPr>
          </a:p>
        </p:txBody>
      </p:sp>
      <p:sp>
        <p:nvSpPr>
          <p:cNvPr id="4100" name="Text Box 4"/>
          <p:cNvSpPr txBox="1">
            <a:spLocks noChangeArrowheads="1"/>
          </p:cNvSpPr>
          <p:nvPr/>
        </p:nvSpPr>
        <p:spPr bwMode="auto">
          <a:xfrm>
            <a:off x="400050" y="4256112"/>
            <a:ext cx="7988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en-US" altLang="zh-CN" dirty="0" smtClean="0"/>
              <a:t>(2)</a:t>
            </a:r>
            <a:r>
              <a:rPr lang="zh-CN" altLang="zh-CN" dirty="0" smtClean="0"/>
              <a:t>转动惯量</a:t>
            </a:r>
            <a:endParaRPr lang="zh-CN" altLang="en-US" dirty="0" smtClean="0"/>
          </a:p>
        </p:txBody>
      </p:sp>
      <p:graphicFrame>
        <p:nvGraphicFramePr>
          <p:cNvPr id="4101" name="Object 5"/>
          <p:cNvGraphicFramePr>
            <a:graphicFrameLocks noChangeAspect="1"/>
          </p:cNvGraphicFramePr>
          <p:nvPr>
            <p:extLst>
              <p:ext uri="{D42A27DB-BD31-4B8C-83A1-F6EECF244321}">
                <p14:modId xmlns:p14="http://schemas.microsoft.com/office/powerpoint/2010/main" val="4049233674"/>
              </p:ext>
            </p:extLst>
          </p:nvPr>
        </p:nvGraphicFramePr>
        <p:xfrm>
          <a:off x="2587625" y="4149080"/>
          <a:ext cx="5432425" cy="1073150"/>
        </p:xfrm>
        <a:graphic>
          <a:graphicData uri="http://schemas.openxmlformats.org/presentationml/2006/ole">
            <mc:AlternateContent xmlns:mc="http://schemas.openxmlformats.org/markup-compatibility/2006">
              <mc:Choice xmlns:v="urn:schemas-microsoft-com:vml" Requires="v">
                <p:oleObj spid="_x0000_s120908" name="Equation" r:id="rId3" imgW="1764534" imgH="355446" progId="Equation.DSMT4">
                  <p:embed/>
                </p:oleObj>
              </mc:Choice>
              <mc:Fallback>
                <p:oleObj name="Equation" r:id="rId3" imgW="1764534" imgH="35544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25" y="4149080"/>
                        <a:ext cx="543242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102" name="Rectangle 13"/>
              <p:cNvSpPr>
                <a:spLocks noChangeArrowheads="1"/>
              </p:cNvSpPr>
              <p:nvPr/>
            </p:nvSpPr>
            <p:spPr bwMode="auto">
              <a:xfrm>
                <a:off x="400050" y="1268760"/>
                <a:ext cx="8132763" cy="20903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150000"/>
                  </a:lnSpc>
                  <a:spcBef>
                    <a:spcPct val="0"/>
                  </a:spcBef>
                </a:pPr>
                <a:r>
                  <a:rPr lang="en-US" altLang="zh-CN" sz="2800" dirty="0" smtClean="0">
                    <a:ea typeface="宋体" charset="-122"/>
                  </a:rPr>
                  <a:t>(1)</a:t>
                </a:r>
                <a:r>
                  <a:rPr lang="zh-CN" altLang="zh-CN" sz="2800" dirty="0" smtClean="0">
                    <a:ea typeface="宋体" charset="-122"/>
                  </a:rPr>
                  <a:t>力矩</a:t>
                </a:r>
              </a:p>
              <a:p>
                <a:pPr>
                  <a:lnSpc>
                    <a:spcPct val="150000"/>
                  </a:lnSpc>
                  <a:spcBef>
                    <a:spcPct val="0"/>
                  </a:spcBef>
                </a:pPr>
                <a:r>
                  <a:rPr lang="zh-CN" altLang="en-US" sz="2800" dirty="0">
                    <a:ea typeface="宋体" charset="-122"/>
                  </a:rPr>
                  <a:t>力</a:t>
                </a:r>
                <a:r>
                  <a:rPr lang="zh-CN" altLang="zh-CN" sz="2800" dirty="0" smtClean="0">
                    <a:ea typeface="宋体" charset="-122"/>
                  </a:rPr>
                  <a:t>对点的力矩：　</a:t>
                </a:r>
                <a14:m>
                  <m:oMath xmlns:m="http://schemas.openxmlformats.org/officeDocument/2006/math">
                    <m:acc>
                      <m:accPr>
                        <m:chr m:val="⃑"/>
                        <m:ctrlPr>
                          <a:rPr lang="zh-CN" altLang="en-US" sz="2800" i="1" smtClean="0">
                            <a:latin typeface="Cambria Math"/>
                            <a:ea typeface="宋体" charset="-122"/>
                          </a:rPr>
                        </m:ctrlPr>
                      </m:accPr>
                      <m:e>
                        <m:r>
                          <a:rPr lang="en-US" altLang="zh-CN" sz="2800" b="1" i="1" smtClean="0">
                            <a:latin typeface="Cambria Math"/>
                            <a:ea typeface="宋体" charset="-122"/>
                          </a:rPr>
                          <m:t>𝑴</m:t>
                        </m:r>
                      </m:e>
                    </m:acc>
                    <m:r>
                      <a:rPr lang="en-US" altLang="zh-CN" sz="2800" b="1" i="1" smtClean="0">
                        <a:latin typeface="Cambria Math"/>
                        <a:ea typeface="宋体" charset="-122"/>
                      </a:rPr>
                      <m:t>=</m:t>
                    </m:r>
                    <m:acc>
                      <m:accPr>
                        <m:chr m:val="⃑"/>
                        <m:ctrlPr>
                          <a:rPr lang="en-US" altLang="zh-CN" sz="2800" b="1" i="1" smtClean="0">
                            <a:latin typeface="Cambria Math"/>
                            <a:ea typeface="宋体" charset="-122"/>
                          </a:rPr>
                        </m:ctrlPr>
                      </m:accPr>
                      <m:e>
                        <m:r>
                          <a:rPr lang="en-US" altLang="zh-CN" sz="2800" b="1" i="1" smtClean="0">
                            <a:latin typeface="Cambria Math"/>
                            <a:ea typeface="宋体" charset="-122"/>
                          </a:rPr>
                          <m:t>𝒓</m:t>
                        </m:r>
                      </m:e>
                    </m:acc>
                    <m:r>
                      <a:rPr lang="en-US" altLang="zh-CN" sz="2800" i="1" smtClean="0">
                        <a:latin typeface="Cambria Math"/>
                        <a:ea typeface="Cambria Math"/>
                      </a:rPr>
                      <m:t>×</m:t>
                    </m:r>
                    <m:acc>
                      <m:accPr>
                        <m:chr m:val="⃑"/>
                        <m:ctrlPr>
                          <a:rPr lang="en-US" altLang="zh-CN" sz="2800" i="1" smtClean="0">
                            <a:latin typeface="Cambria Math"/>
                            <a:ea typeface="Cambria Math"/>
                          </a:rPr>
                        </m:ctrlPr>
                      </m:accPr>
                      <m:e>
                        <m:r>
                          <a:rPr lang="en-US" altLang="zh-CN" sz="2800" b="1" i="1" smtClean="0">
                            <a:latin typeface="Cambria Math"/>
                            <a:ea typeface="Cambria Math"/>
                          </a:rPr>
                          <m:t>𝑭</m:t>
                        </m:r>
                      </m:e>
                    </m:acc>
                  </m:oMath>
                </a14:m>
                <a:endParaRPr lang="zh-CN" altLang="zh-CN" sz="2800" dirty="0" smtClean="0">
                  <a:ea typeface="宋体" charset="-122"/>
                </a:endParaRPr>
              </a:p>
              <a:p>
                <a:pPr>
                  <a:lnSpc>
                    <a:spcPct val="150000"/>
                  </a:lnSpc>
                  <a:spcBef>
                    <a:spcPct val="0"/>
                  </a:spcBef>
                </a:pPr>
                <a:r>
                  <a:rPr lang="zh-CN" altLang="en-US" sz="2800" dirty="0">
                    <a:ea typeface="宋体" charset="-122"/>
                  </a:rPr>
                  <a:t>力</a:t>
                </a:r>
                <a:r>
                  <a:rPr lang="zh-CN" altLang="zh-CN" sz="2800" dirty="0" smtClean="0">
                    <a:ea typeface="宋体" charset="-122"/>
                  </a:rPr>
                  <a:t>对轴的力矩：力矩</a:t>
                </a:r>
                <a14:m>
                  <m:oMath xmlns:m="http://schemas.openxmlformats.org/officeDocument/2006/math">
                    <m:acc>
                      <m:accPr>
                        <m:chr m:val="⃑"/>
                        <m:ctrlPr>
                          <a:rPr lang="zh-CN" altLang="en-US" sz="2800" i="1" smtClean="0">
                            <a:latin typeface="Cambria Math"/>
                            <a:ea typeface="宋体" charset="-122"/>
                          </a:rPr>
                        </m:ctrlPr>
                      </m:accPr>
                      <m:e>
                        <m:r>
                          <a:rPr lang="en-US" altLang="zh-CN" sz="2800" b="1" i="1" smtClean="0">
                            <a:latin typeface="Cambria Math"/>
                            <a:ea typeface="宋体" charset="-122"/>
                          </a:rPr>
                          <m:t>𝑴</m:t>
                        </m:r>
                      </m:e>
                    </m:acc>
                  </m:oMath>
                </a14:m>
                <a:r>
                  <a:rPr lang="zh-CN" altLang="zh-CN" sz="2800" dirty="0" smtClean="0">
                    <a:ea typeface="宋体" charset="-122"/>
                  </a:rPr>
                  <a:t>在坐标轴上的分量式</a:t>
                </a:r>
              </a:p>
            </p:txBody>
          </p:sp>
        </mc:Choice>
        <mc:Fallback xmlns="">
          <p:sp>
            <p:nvSpPr>
              <p:cNvPr id="4102" name="Rectangle 13"/>
              <p:cNvSpPr>
                <a:spLocks noRot="1" noChangeAspect="1" noMove="1" noResize="1" noEditPoints="1" noAdjustHandles="1" noChangeArrowheads="1" noChangeShapeType="1" noTextEdit="1"/>
              </p:cNvSpPr>
              <p:nvPr/>
            </p:nvSpPr>
            <p:spPr bwMode="auto">
              <a:xfrm>
                <a:off x="400050" y="1268760"/>
                <a:ext cx="8132763" cy="2090380"/>
              </a:xfrm>
              <a:prstGeom prst="rect">
                <a:avLst/>
              </a:prstGeom>
              <a:blipFill rotWithShape="1">
                <a:blip r:embed="rId5"/>
                <a:stretch>
                  <a:fillRect l="-1574" b="-61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4103" name="Text Box 4"/>
          <p:cNvSpPr txBox="1">
            <a:spLocks noChangeArrowheads="1"/>
          </p:cNvSpPr>
          <p:nvPr/>
        </p:nvSpPr>
        <p:spPr bwMode="auto">
          <a:xfrm>
            <a:off x="423863" y="5569421"/>
            <a:ext cx="7677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en-US" altLang="zh-CN" smtClean="0"/>
              <a:t>(3)</a:t>
            </a:r>
            <a:r>
              <a:rPr lang="zh-CN" altLang="zh-CN" smtClean="0"/>
              <a:t>转动定律</a:t>
            </a:r>
            <a:endParaRPr lang="zh-CN" altLang="en-US" smtClean="0"/>
          </a:p>
        </p:txBody>
      </p:sp>
      <p:graphicFrame>
        <p:nvGraphicFramePr>
          <p:cNvPr id="4104" name="Object 5"/>
          <p:cNvGraphicFramePr>
            <a:graphicFrameLocks noChangeAspect="1"/>
          </p:cNvGraphicFramePr>
          <p:nvPr>
            <p:extLst>
              <p:ext uri="{D42A27DB-BD31-4B8C-83A1-F6EECF244321}">
                <p14:modId xmlns:p14="http://schemas.microsoft.com/office/powerpoint/2010/main" val="2985632578"/>
              </p:ext>
            </p:extLst>
          </p:nvPr>
        </p:nvGraphicFramePr>
        <p:xfrm>
          <a:off x="2511078" y="5264150"/>
          <a:ext cx="4221162" cy="1189038"/>
        </p:xfrm>
        <a:graphic>
          <a:graphicData uri="http://schemas.openxmlformats.org/presentationml/2006/ole">
            <mc:AlternateContent xmlns:mc="http://schemas.openxmlformats.org/markup-compatibility/2006">
              <mc:Choice xmlns:v="urn:schemas-microsoft-com:vml" Requires="v">
                <p:oleObj spid="_x0000_s120909" name="Equation" r:id="rId6" imgW="1371600" imgH="393480" progId="Equation.DSMT4">
                  <p:embed/>
                </p:oleObj>
              </mc:Choice>
              <mc:Fallback>
                <p:oleObj name="Equation" r:id="rId6" imgW="1371600" imgH="393480" progId="Equation.DSMT4">
                  <p:embed/>
                  <p:pic>
                    <p:nvPicPr>
                      <p:cNvPr id="0" name=""/>
                      <p:cNvPicPr>
                        <a:picLocks noChangeAspect="1" noChangeArrowheads="1"/>
                      </p:cNvPicPr>
                      <p:nvPr/>
                    </p:nvPicPr>
                    <p:blipFill>
                      <a:blip r:embed="rId7"/>
                      <a:srcRect/>
                      <a:stretch>
                        <a:fillRect/>
                      </a:stretch>
                    </p:blipFill>
                    <p:spPr bwMode="auto">
                      <a:xfrm>
                        <a:off x="2511078" y="5264150"/>
                        <a:ext cx="4221162"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905171" y="3284984"/>
                <a:ext cx="2483179" cy="495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1" i="1" smtClean="0">
                              <a:latin typeface="Cambria Math"/>
                            </a:rPr>
                            <m:t>𝑴</m:t>
                          </m:r>
                        </m:e>
                        <m:sub>
                          <m:r>
                            <a:rPr lang="en-US" altLang="zh-CN" b="1" i="1" smtClean="0">
                              <a:latin typeface="Cambria Math"/>
                            </a:rPr>
                            <m:t>𝒛</m:t>
                          </m:r>
                        </m:sub>
                      </m:sSub>
                      <m:r>
                        <a:rPr lang="en-US" altLang="zh-CN" b="1" i="1" smtClean="0">
                          <a:latin typeface="Cambria Math"/>
                        </a:rPr>
                        <m:t>=</m:t>
                      </m:r>
                      <m:r>
                        <a:rPr lang="en-US" altLang="zh-CN" b="1" i="1" smtClean="0">
                          <a:latin typeface="Cambria Math"/>
                        </a:rPr>
                        <m:t>𝒙</m:t>
                      </m:r>
                      <m:sSub>
                        <m:sSubPr>
                          <m:ctrlPr>
                            <a:rPr lang="en-US" altLang="zh-CN" b="1" i="1" smtClean="0">
                              <a:latin typeface="Cambria Math"/>
                            </a:rPr>
                          </m:ctrlPr>
                        </m:sSubPr>
                        <m:e>
                          <m:r>
                            <a:rPr lang="en-US" altLang="zh-CN" b="1" i="1" smtClean="0">
                              <a:latin typeface="Cambria Math"/>
                            </a:rPr>
                            <m:t>𝑭</m:t>
                          </m:r>
                        </m:e>
                        <m:sub>
                          <m:r>
                            <a:rPr lang="en-US" altLang="zh-CN" b="1" i="1" smtClean="0">
                              <a:latin typeface="Cambria Math"/>
                            </a:rPr>
                            <m:t>𝒚</m:t>
                          </m:r>
                        </m:sub>
                      </m:sSub>
                      <m:r>
                        <a:rPr lang="en-US" altLang="zh-CN" b="1" i="1" smtClean="0">
                          <a:latin typeface="Cambria Math"/>
                        </a:rPr>
                        <m:t>−</m:t>
                      </m:r>
                      <m:r>
                        <a:rPr lang="en-US" altLang="zh-CN" b="1" i="1" smtClean="0">
                          <a:latin typeface="Cambria Math"/>
                        </a:rPr>
                        <m:t>𝒚</m:t>
                      </m:r>
                      <m:sSub>
                        <m:sSubPr>
                          <m:ctrlPr>
                            <a:rPr lang="en-US" altLang="zh-CN" b="1" i="1" smtClean="0">
                              <a:latin typeface="Cambria Math"/>
                            </a:rPr>
                          </m:ctrlPr>
                        </m:sSubPr>
                        <m:e>
                          <m:r>
                            <a:rPr lang="en-US" altLang="zh-CN" b="1" i="1" smtClean="0">
                              <a:latin typeface="Cambria Math"/>
                            </a:rPr>
                            <m:t>𝑭</m:t>
                          </m:r>
                        </m:e>
                        <m:sub>
                          <m:r>
                            <a:rPr lang="en-US" altLang="zh-CN" b="1" i="1" smtClean="0">
                              <a:latin typeface="Cambria Math"/>
                            </a:rPr>
                            <m:t>𝒙</m:t>
                          </m:r>
                        </m:sub>
                      </m:sSub>
                    </m:oMath>
                  </m:oMathPara>
                </a14:m>
                <a:endParaRPr lang="zh-CN" alt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5905171" y="3284984"/>
                <a:ext cx="2483179" cy="495520"/>
              </a:xfrm>
              <a:prstGeom prst="rect">
                <a:avLst/>
              </a:prstGeom>
              <a:blipFill rotWithShape="1">
                <a:blip r:embed="rId8"/>
                <a:stretch>
                  <a:fillRect b="-740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68216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3" grpId="0"/>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页脚占位符 1"/>
          <p:cNvSpPr>
            <a:spLocks noGrp="1"/>
          </p:cNvSpPr>
          <p:nvPr>
            <p:ph type="ftr" sz="quarter" idx="10"/>
          </p:nvPr>
        </p:nvSpPr>
        <p:spPr/>
        <p:txBody>
          <a:bodyPr/>
          <a:lstStyle/>
          <a:p>
            <a:pPr>
              <a:defRPr/>
            </a:pPr>
            <a:fld id="{9009BA34-44FC-4E11-9485-D1FA80AF0059}" type="slidenum">
              <a:rPr lang="en-US" altLang="zh-CN">
                <a:solidFill>
                  <a:srgbClr val="FFFFCC">
                    <a:lumMod val="75000"/>
                  </a:srgbClr>
                </a:solidFill>
              </a:rPr>
              <a:pPr>
                <a:defRPr/>
              </a:pPr>
              <a:t>104</a:t>
            </a:fld>
            <a:endParaRPr lang="en-US" altLang="zh-CN">
              <a:solidFill>
                <a:srgbClr val="FFFFCC">
                  <a:lumMod val="75000"/>
                </a:srgbClr>
              </a:solidFill>
            </a:endParaRPr>
          </a:p>
        </p:txBody>
      </p:sp>
      <p:sp>
        <p:nvSpPr>
          <p:cNvPr id="5123" name="Rectangle 2"/>
          <p:cNvSpPr>
            <a:spLocks noChangeArrowheads="1"/>
          </p:cNvSpPr>
          <p:nvPr/>
        </p:nvSpPr>
        <p:spPr bwMode="auto">
          <a:xfrm>
            <a:off x="371475" y="752475"/>
            <a:ext cx="6000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kumimoji="1" lang="zh-CN" altLang="en-US" sz="2800" smtClean="0">
                <a:solidFill>
                  <a:srgbClr val="CC0000"/>
                </a:solidFill>
                <a:latin typeface="宋体" charset="-122"/>
                <a:ea typeface="宋体" charset="-122"/>
              </a:rPr>
              <a:t>三  刚体定轴转动的动能定理</a:t>
            </a:r>
          </a:p>
        </p:txBody>
      </p:sp>
      <p:sp>
        <p:nvSpPr>
          <p:cNvPr id="5124" name="Text Box 4"/>
          <p:cNvSpPr txBox="1">
            <a:spLocks noChangeArrowheads="1"/>
          </p:cNvSpPr>
          <p:nvPr/>
        </p:nvSpPr>
        <p:spPr bwMode="auto">
          <a:xfrm>
            <a:off x="400050" y="2894013"/>
            <a:ext cx="7988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en-US" altLang="zh-CN" smtClean="0"/>
              <a:t>(2)</a:t>
            </a:r>
            <a:r>
              <a:rPr lang="zh-CN" altLang="zh-CN" smtClean="0"/>
              <a:t>力矩的功</a:t>
            </a:r>
            <a:endParaRPr lang="zh-CN" altLang="en-US" smtClean="0"/>
          </a:p>
        </p:txBody>
      </p:sp>
      <p:graphicFrame>
        <p:nvGraphicFramePr>
          <p:cNvPr id="5125" name="Object 5"/>
          <p:cNvGraphicFramePr>
            <a:graphicFrameLocks noChangeAspect="1"/>
          </p:cNvGraphicFramePr>
          <p:nvPr/>
        </p:nvGraphicFramePr>
        <p:xfrm>
          <a:off x="2555875" y="3449638"/>
          <a:ext cx="2070100" cy="842962"/>
        </p:xfrm>
        <a:graphic>
          <a:graphicData uri="http://schemas.openxmlformats.org/presentationml/2006/ole">
            <mc:AlternateContent xmlns:mc="http://schemas.openxmlformats.org/markup-compatibility/2006">
              <mc:Choice xmlns:v="urn:schemas-microsoft-com:vml" Requires="v">
                <p:oleObj spid="_x0000_s121970" name="Equation" r:id="rId3" imgW="672808" imgH="279279" progId="Equation.DSMT4">
                  <p:embed/>
                </p:oleObj>
              </mc:Choice>
              <mc:Fallback>
                <p:oleObj name="Equation" r:id="rId3" imgW="672808" imgH="27927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449638"/>
                        <a:ext cx="2070100" cy="842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Rectangle 13"/>
          <p:cNvSpPr>
            <a:spLocks noChangeArrowheads="1"/>
          </p:cNvSpPr>
          <p:nvPr/>
        </p:nvSpPr>
        <p:spPr bwMode="auto">
          <a:xfrm>
            <a:off x="400050" y="1341438"/>
            <a:ext cx="8132763"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spcBef>
                <a:spcPct val="0"/>
              </a:spcBef>
            </a:pPr>
            <a:r>
              <a:rPr lang="en-US" altLang="zh-CN" sz="2800" smtClean="0">
                <a:ea typeface="宋体" charset="-122"/>
              </a:rPr>
              <a:t>(1)</a:t>
            </a:r>
            <a:r>
              <a:rPr lang="zh-CN" altLang="zh-CN" sz="2800" smtClean="0">
                <a:ea typeface="宋体" charset="-122"/>
              </a:rPr>
              <a:t>转动动能</a:t>
            </a:r>
          </a:p>
        </p:txBody>
      </p:sp>
      <p:sp>
        <p:nvSpPr>
          <p:cNvPr id="5127" name="Text Box 4"/>
          <p:cNvSpPr txBox="1">
            <a:spLocks noChangeArrowheads="1"/>
          </p:cNvSpPr>
          <p:nvPr/>
        </p:nvSpPr>
        <p:spPr bwMode="auto">
          <a:xfrm>
            <a:off x="423863" y="4437063"/>
            <a:ext cx="7677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en-US" altLang="zh-CN" smtClean="0"/>
              <a:t>(3)</a:t>
            </a:r>
            <a:r>
              <a:rPr lang="zh-CN" altLang="zh-CN" smtClean="0"/>
              <a:t>刚体定轴转动的动能定理</a:t>
            </a:r>
            <a:endParaRPr lang="zh-CN" altLang="en-US" smtClean="0"/>
          </a:p>
        </p:txBody>
      </p:sp>
      <p:graphicFrame>
        <p:nvGraphicFramePr>
          <p:cNvPr id="5129" name="对象 1"/>
          <p:cNvGraphicFramePr>
            <a:graphicFrameLocks noChangeAspect="1"/>
          </p:cNvGraphicFramePr>
          <p:nvPr/>
        </p:nvGraphicFramePr>
        <p:xfrm>
          <a:off x="2627313" y="1736725"/>
          <a:ext cx="2227262" cy="1187450"/>
        </p:xfrm>
        <a:graphic>
          <a:graphicData uri="http://schemas.openxmlformats.org/presentationml/2006/ole">
            <mc:AlternateContent xmlns:mc="http://schemas.openxmlformats.org/markup-compatibility/2006">
              <mc:Choice xmlns:v="urn:schemas-microsoft-com:vml" Requires="v">
                <p:oleObj spid="_x0000_s121971" name="Equation" r:id="rId5" imgW="723586" imgH="393529" progId="Equation.DSMT4">
                  <p:embed/>
                </p:oleObj>
              </mc:Choice>
              <mc:Fallback>
                <p:oleObj name="Equation" r:id="rId5" imgW="723586" imgH="39352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1736725"/>
                        <a:ext cx="222726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3094790336"/>
              </p:ext>
            </p:extLst>
          </p:nvPr>
        </p:nvGraphicFramePr>
        <p:xfrm>
          <a:off x="1534941" y="5123798"/>
          <a:ext cx="6415766" cy="1185522"/>
        </p:xfrm>
        <a:graphic>
          <a:graphicData uri="http://schemas.openxmlformats.org/presentationml/2006/ole">
            <mc:AlternateContent xmlns:mc="http://schemas.openxmlformats.org/markup-compatibility/2006">
              <mc:Choice xmlns:v="urn:schemas-microsoft-com:vml" Requires="v">
                <p:oleObj spid="_x0000_s121972" name="Equation" r:id="rId7" imgW="2336760" imgH="431640" progId="Equation.DSMT4">
                  <p:embed/>
                </p:oleObj>
              </mc:Choice>
              <mc:Fallback>
                <p:oleObj name="Equation" r:id="rId7" imgW="2336760" imgH="431640" progId="Equation.DSMT4">
                  <p:embed/>
                  <p:pic>
                    <p:nvPicPr>
                      <p:cNvPr id="0" name=""/>
                      <p:cNvPicPr/>
                      <p:nvPr/>
                    </p:nvPicPr>
                    <p:blipFill>
                      <a:blip r:embed="rId8"/>
                      <a:stretch>
                        <a:fillRect/>
                      </a:stretch>
                    </p:blipFill>
                    <p:spPr>
                      <a:xfrm>
                        <a:off x="1534941" y="5123798"/>
                        <a:ext cx="6415766" cy="1185522"/>
                      </a:xfrm>
                      <a:prstGeom prst="rect">
                        <a:avLst/>
                      </a:prstGeom>
                    </p:spPr>
                  </p:pic>
                </p:oleObj>
              </mc:Fallback>
            </mc:AlternateContent>
          </a:graphicData>
        </a:graphic>
      </p:graphicFrame>
    </p:spTree>
    <p:extLst>
      <p:ext uri="{BB962C8B-B14F-4D97-AF65-F5344CB8AC3E}">
        <p14:creationId xmlns:p14="http://schemas.microsoft.com/office/powerpoint/2010/main" val="1646835450"/>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页脚占位符 1"/>
          <p:cNvSpPr>
            <a:spLocks noGrp="1"/>
          </p:cNvSpPr>
          <p:nvPr>
            <p:ph type="ftr" sz="quarter" idx="10"/>
          </p:nvPr>
        </p:nvSpPr>
        <p:spPr/>
        <p:txBody>
          <a:bodyPr/>
          <a:lstStyle/>
          <a:p>
            <a:pPr>
              <a:defRPr/>
            </a:pPr>
            <a:fld id="{FB684477-8B4C-4BCD-A692-EC8B6C380272}" type="slidenum">
              <a:rPr lang="en-US" altLang="zh-CN">
                <a:solidFill>
                  <a:srgbClr val="FFFFCC">
                    <a:lumMod val="75000"/>
                  </a:srgbClr>
                </a:solidFill>
              </a:rPr>
              <a:pPr>
                <a:defRPr/>
              </a:pPr>
              <a:t>105</a:t>
            </a:fld>
            <a:endParaRPr lang="en-US" altLang="zh-CN">
              <a:solidFill>
                <a:srgbClr val="FFFFCC">
                  <a:lumMod val="75000"/>
                </a:srgbClr>
              </a:solidFill>
            </a:endParaRPr>
          </a:p>
        </p:txBody>
      </p:sp>
      <p:sp>
        <p:nvSpPr>
          <p:cNvPr id="6147" name="Rectangle 2"/>
          <p:cNvSpPr>
            <a:spLocks noChangeArrowheads="1"/>
          </p:cNvSpPr>
          <p:nvPr/>
        </p:nvSpPr>
        <p:spPr bwMode="auto">
          <a:xfrm>
            <a:off x="371475" y="752475"/>
            <a:ext cx="73691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kumimoji="1" lang="zh-CN" altLang="en-US" sz="2800" smtClean="0">
                <a:solidFill>
                  <a:srgbClr val="CC0000"/>
                </a:solidFill>
                <a:latin typeface="宋体" charset="-122"/>
                <a:ea typeface="宋体" charset="-122"/>
              </a:rPr>
              <a:t>四  角动量　角动量定理　角动量守恒定律</a:t>
            </a:r>
          </a:p>
        </p:txBody>
      </p:sp>
      <p:sp>
        <p:nvSpPr>
          <p:cNvPr id="6148" name="Text Box 4"/>
          <p:cNvSpPr txBox="1">
            <a:spLocks noChangeArrowheads="1"/>
          </p:cNvSpPr>
          <p:nvPr/>
        </p:nvSpPr>
        <p:spPr bwMode="auto">
          <a:xfrm>
            <a:off x="400050" y="3497263"/>
            <a:ext cx="7988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en-US" altLang="zh-CN" smtClean="0"/>
              <a:t>(2)</a:t>
            </a:r>
            <a:r>
              <a:rPr lang="zh-CN" altLang="zh-CN" smtClean="0"/>
              <a:t>刚体对轴的角动量</a:t>
            </a:r>
            <a:endParaRPr lang="zh-CN" altLang="en-US" smtClean="0"/>
          </a:p>
        </p:txBody>
      </p:sp>
      <mc:AlternateContent xmlns:mc="http://schemas.openxmlformats.org/markup-compatibility/2006">
        <mc:Choice xmlns:a14="http://schemas.microsoft.com/office/drawing/2010/main" Requires="a14">
          <p:sp>
            <p:nvSpPr>
              <p:cNvPr id="6149" name="Rectangle 13"/>
              <p:cNvSpPr>
                <a:spLocks noChangeArrowheads="1"/>
              </p:cNvSpPr>
              <p:nvPr/>
            </p:nvSpPr>
            <p:spPr bwMode="auto">
              <a:xfrm>
                <a:off x="400050" y="1268760"/>
                <a:ext cx="8132763" cy="20879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150000"/>
                  </a:lnSpc>
                  <a:spcBef>
                    <a:spcPct val="0"/>
                  </a:spcBef>
                </a:pPr>
                <a:r>
                  <a:rPr lang="en-US" altLang="zh-CN" sz="2800" dirty="0" smtClean="0">
                    <a:ea typeface="宋体" charset="-122"/>
                  </a:rPr>
                  <a:t>(1)</a:t>
                </a:r>
                <a:r>
                  <a:rPr lang="zh-CN" altLang="en-US" sz="2800" dirty="0" smtClean="0">
                    <a:ea typeface="宋体" charset="-122"/>
                  </a:rPr>
                  <a:t>质点</a:t>
                </a:r>
                <a:r>
                  <a:rPr lang="zh-CN" altLang="zh-CN" sz="2800" dirty="0" smtClean="0">
                    <a:ea typeface="宋体" charset="-122"/>
                  </a:rPr>
                  <a:t>角动量的定义</a:t>
                </a:r>
              </a:p>
              <a:p>
                <a:pPr>
                  <a:lnSpc>
                    <a:spcPct val="150000"/>
                  </a:lnSpc>
                  <a:spcBef>
                    <a:spcPct val="0"/>
                  </a:spcBef>
                </a:pPr>
                <a:r>
                  <a:rPr lang="zh-CN" altLang="en-US" sz="2800" dirty="0" smtClean="0">
                    <a:ea typeface="宋体" charset="-122"/>
                  </a:rPr>
                  <a:t>质点</a:t>
                </a:r>
                <a:r>
                  <a:rPr lang="zh-CN" altLang="zh-CN" sz="2800" dirty="0" smtClean="0">
                    <a:ea typeface="宋体" charset="-122"/>
                  </a:rPr>
                  <a:t>对点的角动量：　</a:t>
                </a:r>
                <a14:m>
                  <m:oMath xmlns:m="http://schemas.openxmlformats.org/officeDocument/2006/math">
                    <m:acc>
                      <m:accPr>
                        <m:chr m:val="⃑"/>
                        <m:ctrlPr>
                          <a:rPr lang="zh-CN" altLang="en-US" sz="2800" i="1" smtClean="0">
                            <a:latin typeface="Cambria Math"/>
                            <a:ea typeface="宋体" charset="-122"/>
                          </a:rPr>
                        </m:ctrlPr>
                      </m:accPr>
                      <m:e>
                        <m:r>
                          <a:rPr lang="en-US" altLang="zh-CN" sz="2800" b="1" i="1" smtClean="0">
                            <a:latin typeface="Cambria Math"/>
                            <a:ea typeface="宋体" charset="-122"/>
                          </a:rPr>
                          <m:t>𝑳</m:t>
                        </m:r>
                      </m:e>
                    </m:acc>
                    <m:r>
                      <a:rPr lang="en-US" altLang="zh-CN" sz="2800" b="1" i="1" smtClean="0">
                        <a:latin typeface="Cambria Math"/>
                        <a:ea typeface="宋体" charset="-122"/>
                      </a:rPr>
                      <m:t>=</m:t>
                    </m:r>
                    <m:acc>
                      <m:accPr>
                        <m:chr m:val="⃑"/>
                        <m:ctrlPr>
                          <a:rPr lang="en-US" altLang="zh-CN" sz="2800" b="1" i="1" smtClean="0">
                            <a:latin typeface="Cambria Math"/>
                            <a:ea typeface="宋体" charset="-122"/>
                          </a:rPr>
                        </m:ctrlPr>
                      </m:accPr>
                      <m:e>
                        <m:r>
                          <a:rPr lang="en-US" altLang="zh-CN" sz="2800" b="1" i="1" smtClean="0">
                            <a:latin typeface="Cambria Math"/>
                            <a:ea typeface="宋体" charset="-122"/>
                          </a:rPr>
                          <m:t>𝒓</m:t>
                        </m:r>
                      </m:e>
                    </m:acc>
                    <m:r>
                      <a:rPr lang="en-US" altLang="zh-CN" sz="2800" i="1" smtClean="0">
                        <a:latin typeface="Cambria Math"/>
                        <a:ea typeface="Cambria Math"/>
                      </a:rPr>
                      <m:t>×</m:t>
                    </m:r>
                    <m:acc>
                      <m:accPr>
                        <m:chr m:val="⃑"/>
                        <m:ctrlPr>
                          <a:rPr lang="en-US" altLang="zh-CN" sz="2800" i="1" smtClean="0">
                            <a:latin typeface="Cambria Math"/>
                            <a:ea typeface="Cambria Math"/>
                          </a:rPr>
                        </m:ctrlPr>
                      </m:accPr>
                      <m:e>
                        <m:r>
                          <a:rPr lang="en-US" altLang="zh-CN" sz="2800" b="1" i="1" smtClean="0">
                            <a:latin typeface="Cambria Math"/>
                            <a:ea typeface="Cambria Math"/>
                          </a:rPr>
                          <m:t>𝒑</m:t>
                        </m:r>
                      </m:e>
                    </m:acc>
                    <m:r>
                      <a:rPr lang="en-US" altLang="zh-CN" sz="2800" b="1" i="1" smtClean="0">
                        <a:latin typeface="Cambria Math"/>
                        <a:ea typeface="宋体" charset="-122"/>
                      </a:rPr>
                      <m:t>=</m:t>
                    </m:r>
                    <m:acc>
                      <m:accPr>
                        <m:chr m:val="⃑"/>
                        <m:ctrlPr>
                          <a:rPr lang="en-US" altLang="zh-CN" sz="2800" b="1" i="1" smtClean="0">
                            <a:latin typeface="Cambria Math"/>
                            <a:ea typeface="宋体" charset="-122"/>
                          </a:rPr>
                        </m:ctrlPr>
                      </m:accPr>
                      <m:e>
                        <m:r>
                          <a:rPr lang="en-US" altLang="zh-CN" sz="2800" b="1" i="1" smtClean="0">
                            <a:latin typeface="Cambria Math"/>
                            <a:ea typeface="宋体" charset="-122"/>
                          </a:rPr>
                          <m:t>𝒓</m:t>
                        </m:r>
                      </m:e>
                    </m:acc>
                    <m:r>
                      <a:rPr lang="en-US" altLang="zh-CN" sz="2800" i="1" smtClean="0">
                        <a:latin typeface="Cambria Math"/>
                        <a:ea typeface="Cambria Math"/>
                      </a:rPr>
                      <m:t>×</m:t>
                    </m:r>
                    <m:r>
                      <a:rPr lang="en-US" altLang="zh-CN" sz="2800" b="1" i="1" smtClean="0">
                        <a:latin typeface="Cambria Math"/>
                        <a:ea typeface="Cambria Math"/>
                      </a:rPr>
                      <m:t>𝒎</m:t>
                    </m:r>
                    <m:acc>
                      <m:accPr>
                        <m:chr m:val="⃑"/>
                        <m:ctrlPr>
                          <a:rPr lang="en-US" altLang="zh-CN" sz="2800" b="1" i="1" smtClean="0">
                            <a:latin typeface="Cambria Math"/>
                            <a:ea typeface="Cambria Math"/>
                          </a:rPr>
                        </m:ctrlPr>
                      </m:accPr>
                      <m:e>
                        <m:r>
                          <a:rPr lang="en-US" altLang="zh-CN" sz="2800" b="1" i="1" smtClean="0">
                            <a:latin typeface="Cambria Math"/>
                            <a:ea typeface="Cambria Math"/>
                          </a:rPr>
                          <m:t>𝒗</m:t>
                        </m:r>
                      </m:e>
                    </m:acc>
                  </m:oMath>
                </a14:m>
                <a:endParaRPr lang="zh-CN" altLang="zh-CN" sz="2800" dirty="0" smtClean="0">
                  <a:latin typeface="Book Antiqua" pitchFamily="18" charset="0"/>
                  <a:ea typeface="宋体" charset="-122"/>
                </a:endParaRPr>
              </a:p>
              <a:p>
                <a:pPr>
                  <a:lnSpc>
                    <a:spcPct val="150000"/>
                  </a:lnSpc>
                  <a:spcBef>
                    <a:spcPct val="0"/>
                  </a:spcBef>
                </a:pPr>
                <a:r>
                  <a:rPr lang="zh-CN" altLang="en-US" sz="2800" dirty="0" smtClean="0">
                    <a:ea typeface="宋体" charset="-122"/>
                  </a:rPr>
                  <a:t>质点</a:t>
                </a:r>
                <a:r>
                  <a:rPr lang="zh-CN" altLang="zh-CN" sz="2800" dirty="0" smtClean="0">
                    <a:ea typeface="宋体" charset="-122"/>
                  </a:rPr>
                  <a:t>对轴的角动量：角动量</a:t>
                </a:r>
                <a:r>
                  <a:rPr lang="en-US" altLang="zh-CN" sz="2800" i="1" dirty="0" smtClean="0">
                    <a:ea typeface="宋体" charset="-122"/>
                  </a:rPr>
                  <a:t>L</a:t>
                </a:r>
                <a:r>
                  <a:rPr lang="zh-CN" altLang="zh-CN" sz="2800" dirty="0" smtClean="0">
                    <a:ea typeface="宋体" charset="-122"/>
                  </a:rPr>
                  <a:t>在坐标轴上的分量式</a:t>
                </a:r>
              </a:p>
            </p:txBody>
          </p:sp>
        </mc:Choice>
        <mc:Fallback>
          <p:sp>
            <p:nvSpPr>
              <p:cNvPr id="6149" name="Rectangle 13"/>
              <p:cNvSpPr>
                <a:spLocks noRot="1" noChangeAspect="1" noMove="1" noResize="1" noEditPoints="1" noAdjustHandles="1" noChangeArrowheads="1" noChangeShapeType="1" noTextEdit="1"/>
              </p:cNvSpPr>
              <p:nvPr/>
            </p:nvSpPr>
            <p:spPr bwMode="auto">
              <a:xfrm>
                <a:off x="400050" y="1268760"/>
                <a:ext cx="8132763" cy="2087944"/>
              </a:xfrm>
              <a:prstGeom prst="rect">
                <a:avLst/>
              </a:prstGeom>
              <a:blipFill rotWithShape="1">
                <a:blip r:embed="rId3"/>
                <a:stretch>
                  <a:fillRect l="-1574" b="-43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6150" name="Text Box 4"/>
          <p:cNvSpPr txBox="1">
            <a:spLocks noChangeArrowheads="1"/>
          </p:cNvSpPr>
          <p:nvPr/>
        </p:nvSpPr>
        <p:spPr bwMode="auto">
          <a:xfrm>
            <a:off x="423863" y="4708525"/>
            <a:ext cx="76771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a:lnSpc>
                <a:spcPct val="150000"/>
              </a:lnSpc>
              <a:spcBef>
                <a:spcPct val="0"/>
              </a:spcBef>
            </a:pPr>
            <a:r>
              <a:rPr lang="en-US" altLang="zh-CN" smtClean="0"/>
              <a:t>(3)</a:t>
            </a:r>
            <a:r>
              <a:rPr lang="zh-CN" altLang="zh-CN" smtClean="0"/>
              <a:t>角动量定理</a:t>
            </a:r>
            <a:endParaRPr lang="en-US" altLang="zh-CN" smtClean="0"/>
          </a:p>
          <a:p>
            <a:pPr>
              <a:lnSpc>
                <a:spcPct val="150000"/>
              </a:lnSpc>
              <a:spcBef>
                <a:spcPct val="0"/>
              </a:spcBef>
            </a:pPr>
            <a:r>
              <a:rPr lang="zh-CN" altLang="zh-CN" smtClean="0"/>
              <a:t>微分形式：</a:t>
            </a:r>
          </a:p>
        </p:txBody>
      </p:sp>
      <p:graphicFrame>
        <p:nvGraphicFramePr>
          <p:cNvPr id="6151" name="Object 5"/>
          <p:cNvGraphicFramePr>
            <a:graphicFrameLocks noChangeAspect="1"/>
          </p:cNvGraphicFramePr>
          <p:nvPr/>
        </p:nvGraphicFramePr>
        <p:xfrm>
          <a:off x="2627313" y="5345113"/>
          <a:ext cx="1341437" cy="1008062"/>
        </p:xfrm>
        <a:graphic>
          <a:graphicData uri="http://schemas.openxmlformats.org/presentationml/2006/ole">
            <mc:AlternateContent xmlns:mc="http://schemas.openxmlformats.org/markup-compatibility/2006">
              <mc:Choice xmlns:v="urn:schemas-microsoft-com:vml" Requires="v">
                <p:oleObj spid="_x0000_s122956" name="Equation" r:id="rId4" imgW="545863" imgH="418918" progId="Equation.DSMT4">
                  <p:embed/>
                </p:oleObj>
              </mc:Choice>
              <mc:Fallback>
                <p:oleObj name="Equation" r:id="rId4" imgW="545863" imgH="418918"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5345113"/>
                        <a:ext cx="13414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2" name="对象 1"/>
          <p:cNvGraphicFramePr>
            <a:graphicFrameLocks noChangeAspect="1"/>
          </p:cNvGraphicFramePr>
          <p:nvPr/>
        </p:nvGraphicFramePr>
        <p:xfrm>
          <a:off x="3214688" y="4108450"/>
          <a:ext cx="1679575" cy="688975"/>
        </p:xfrm>
        <a:graphic>
          <a:graphicData uri="http://schemas.openxmlformats.org/presentationml/2006/ole">
            <mc:AlternateContent xmlns:mc="http://schemas.openxmlformats.org/markup-compatibility/2006">
              <mc:Choice xmlns:v="urn:schemas-microsoft-com:vml" Requires="v">
                <p:oleObj spid="_x0000_s122957" name="Equation" r:id="rId6" imgW="545863" imgH="228501" progId="Equation.DSMT4">
                  <p:embed/>
                </p:oleObj>
              </mc:Choice>
              <mc:Fallback>
                <p:oleObj name="Equation" r:id="rId6" imgW="545863"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4108450"/>
                        <a:ext cx="1679575"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70631412"/>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页脚占位符 1"/>
          <p:cNvSpPr>
            <a:spLocks noGrp="1"/>
          </p:cNvSpPr>
          <p:nvPr>
            <p:ph type="ftr" sz="quarter" idx="10"/>
          </p:nvPr>
        </p:nvSpPr>
        <p:spPr/>
        <p:txBody>
          <a:bodyPr/>
          <a:lstStyle/>
          <a:p>
            <a:pPr>
              <a:defRPr/>
            </a:pPr>
            <a:fld id="{90BBB461-7552-43AB-8715-C92ED3559CB0}" type="slidenum">
              <a:rPr lang="en-US" altLang="zh-CN">
                <a:solidFill>
                  <a:srgbClr val="FFFFCC">
                    <a:lumMod val="75000"/>
                  </a:srgbClr>
                </a:solidFill>
              </a:rPr>
              <a:pPr>
                <a:defRPr/>
              </a:pPr>
              <a:t>106</a:t>
            </a:fld>
            <a:endParaRPr lang="en-US" altLang="zh-CN">
              <a:solidFill>
                <a:srgbClr val="FFFFCC">
                  <a:lumMod val="75000"/>
                </a:srgbClr>
              </a:solidFill>
            </a:endParaRPr>
          </a:p>
        </p:txBody>
      </p:sp>
      <p:sp>
        <p:nvSpPr>
          <p:cNvPr id="7171" name="Text Box 4"/>
          <p:cNvSpPr txBox="1">
            <a:spLocks noChangeArrowheads="1"/>
          </p:cNvSpPr>
          <p:nvPr/>
        </p:nvSpPr>
        <p:spPr bwMode="auto">
          <a:xfrm>
            <a:off x="400050" y="1681163"/>
            <a:ext cx="7988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charset="-122"/>
              </a:defRPr>
            </a:lvl1pPr>
            <a:lvl2pPr marL="742950" indent="-285750" eaLnBrk="0" hangingPunct="0">
              <a:defRPr sz="2800" b="1">
                <a:solidFill>
                  <a:srgbClr val="1C1C1C"/>
                </a:solidFill>
                <a:latin typeface="Times New Roman" pitchFamily="18" charset="0"/>
                <a:ea typeface="宋体" charset="-122"/>
              </a:defRPr>
            </a:lvl2pPr>
            <a:lvl3pPr marL="1143000" indent="-228600" eaLnBrk="0" hangingPunct="0">
              <a:defRPr sz="2800" b="1">
                <a:solidFill>
                  <a:srgbClr val="1C1C1C"/>
                </a:solidFill>
                <a:latin typeface="Times New Roman" pitchFamily="18" charset="0"/>
                <a:ea typeface="宋体" charset="-122"/>
              </a:defRPr>
            </a:lvl3pPr>
            <a:lvl4pPr marL="1600200" indent="-228600" eaLnBrk="0" hangingPunct="0">
              <a:defRPr sz="2800" b="1">
                <a:solidFill>
                  <a:srgbClr val="1C1C1C"/>
                </a:solidFill>
                <a:latin typeface="Times New Roman" pitchFamily="18" charset="0"/>
                <a:ea typeface="宋体" charset="-122"/>
              </a:defRPr>
            </a:lvl4pPr>
            <a:lvl5pPr marL="2057400" indent="-228600" eaLnBrk="0" hangingPunct="0">
              <a:defRPr sz="2800" b="1">
                <a:solidFill>
                  <a:srgbClr val="1C1C1C"/>
                </a:solidFill>
                <a:latin typeface="Times New Roman" pitchFamily="18" charset="0"/>
                <a:ea typeface="宋体"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charset="-122"/>
              </a:defRPr>
            </a:lvl9pPr>
          </a:lstStyle>
          <a:p>
            <a:pPr eaLnBrk="1" hangingPunct="1">
              <a:spcBef>
                <a:spcPct val="0"/>
              </a:spcBef>
            </a:pPr>
            <a:r>
              <a:rPr lang="zh-CN" altLang="zh-CN" smtClean="0"/>
              <a:t>刚体定轴转动的角动量定理：</a:t>
            </a:r>
            <a:endParaRPr lang="zh-CN" altLang="en-US" smtClean="0"/>
          </a:p>
        </p:txBody>
      </p:sp>
      <p:sp>
        <p:nvSpPr>
          <p:cNvPr id="7172" name="Rectangle 13"/>
          <p:cNvSpPr>
            <a:spLocks noChangeArrowheads="1"/>
          </p:cNvSpPr>
          <p:nvPr/>
        </p:nvSpPr>
        <p:spPr bwMode="auto">
          <a:xfrm>
            <a:off x="400050" y="765175"/>
            <a:ext cx="81327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zh-CN" altLang="zh-CN" sz="2800" smtClean="0">
                <a:ea typeface="宋体" charset="-122"/>
              </a:rPr>
              <a:t>积分形式：</a:t>
            </a:r>
          </a:p>
        </p:txBody>
      </p:sp>
      <p:sp>
        <p:nvSpPr>
          <p:cNvPr id="5127" name="Text Box 4"/>
          <p:cNvSpPr txBox="1">
            <a:spLocks noChangeArrowheads="1"/>
          </p:cNvSpPr>
          <p:nvPr/>
        </p:nvSpPr>
        <p:spPr bwMode="auto">
          <a:xfrm>
            <a:off x="423863" y="2349500"/>
            <a:ext cx="767715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a:lnSpc>
                <a:spcPct val="150000"/>
              </a:lnSpc>
              <a:spcBef>
                <a:spcPct val="0"/>
              </a:spcBef>
              <a:defRPr/>
            </a:pPr>
            <a:r>
              <a:rPr lang="en-US" altLang="zh-CN" dirty="0" smtClean="0"/>
              <a:t>(4)</a:t>
            </a:r>
            <a:r>
              <a:rPr lang="zh-CN" altLang="zh-CN" dirty="0" smtClean="0"/>
              <a:t>角动量守恒定律</a:t>
            </a:r>
            <a:endParaRPr lang="en-US" altLang="zh-CN" dirty="0" smtClean="0"/>
          </a:p>
          <a:p>
            <a:pPr marL="457200" indent="-457200">
              <a:spcBef>
                <a:spcPct val="0"/>
              </a:spcBef>
              <a:buFont typeface="Arial" pitchFamily="34" charset="0"/>
              <a:buChar char="•"/>
              <a:defRPr/>
            </a:pPr>
            <a:r>
              <a:rPr lang="zh-CN" altLang="zh-CN" dirty="0" smtClean="0"/>
              <a:t>对点：质点所受外力对某定点的力矩之和为零，则对该点的角动量守恒．</a:t>
            </a:r>
            <a:endParaRPr lang="en-US" altLang="zh-CN" dirty="0" smtClean="0"/>
          </a:p>
          <a:p>
            <a:pPr>
              <a:spcBef>
                <a:spcPct val="0"/>
              </a:spcBef>
              <a:defRPr/>
            </a:pPr>
            <a:endParaRPr lang="en-US" altLang="zh-CN" dirty="0" smtClean="0"/>
          </a:p>
          <a:p>
            <a:pPr marL="457200" indent="-457200">
              <a:spcBef>
                <a:spcPct val="0"/>
              </a:spcBef>
              <a:buFont typeface="Arial" pitchFamily="34" charset="0"/>
              <a:buChar char="•"/>
              <a:defRPr/>
            </a:pPr>
            <a:r>
              <a:rPr lang="zh-CN" altLang="zh-CN" dirty="0" smtClean="0"/>
              <a:t>对轴：虽</a:t>
            </a:r>
            <a:r>
              <a:rPr lang="en-US" altLang="zh-CN" dirty="0" smtClean="0"/>
              <a:t>∑</a:t>
            </a:r>
            <a:r>
              <a:rPr lang="en-US" altLang="zh-CN" i="1" dirty="0" smtClean="0"/>
              <a:t>M</a:t>
            </a:r>
            <a:r>
              <a:rPr lang="en-US" altLang="zh-CN" i="1" baseline="-25000" dirty="0" smtClean="0"/>
              <a:t>i</a:t>
            </a:r>
            <a:r>
              <a:rPr lang="en-US" altLang="zh-CN" dirty="0" smtClean="0"/>
              <a:t>≠0</a:t>
            </a:r>
            <a:r>
              <a:rPr lang="zh-CN" altLang="zh-CN" dirty="0" smtClean="0"/>
              <a:t>，但如果</a:t>
            </a:r>
            <a:r>
              <a:rPr lang="en-US" altLang="zh-CN" dirty="0" smtClean="0"/>
              <a:t>∑</a:t>
            </a:r>
            <a:r>
              <a:rPr lang="en-US" altLang="zh-CN" i="1" dirty="0" smtClean="0"/>
              <a:t>M</a:t>
            </a:r>
            <a:r>
              <a:rPr lang="en-US" altLang="zh-CN" i="1" baseline="-25000" dirty="0" smtClean="0"/>
              <a:t>i</a:t>
            </a:r>
            <a:r>
              <a:rPr lang="zh-CN" altLang="zh-CN" dirty="0" smtClean="0"/>
              <a:t>在某一轴的分量为零，则系统对该轴的角动量守恒，即</a:t>
            </a:r>
          </a:p>
        </p:txBody>
      </p:sp>
      <p:graphicFrame>
        <p:nvGraphicFramePr>
          <p:cNvPr id="7174" name="Object 5"/>
          <p:cNvGraphicFramePr>
            <a:graphicFrameLocks noChangeAspect="1"/>
          </p:cNvGraphicFramePr>
          <p:nvPr>
            <p:extLst>
              <p:ext uri="{D42A27DB-BD31-4B8C-83A1-F6EECF244321}">
                <p14:modId xmlns:p14="http://schemas.microsoft.com/office/powerpoint/2010/main" val="1676346240"/>
              </p:ext>
            </p:extLst>
          </p:nvPr>
        </p:nvGraphicFramePr>
        <p:xfrm>
          <a:off x="5083175" y="1552575"/>
          <a:ext cx="2838450" cy="939800"/>
        </p:xfrm>
        <a:graphic>
          <a:graphicData uri="http://schemas.openxmlformats.org/presentationml/2006/ole">
            <mc:AlternateContent xmlns:mc="http://schemas.openxmlformats.org/markup-compatibility/2006">
              <mc:Choice xmlns:v="urn:schemas-microsoft-com:vml" Requires="v">
                <p:oleObj spid="_x0000_s124017" name="Equation" r:id="rId3" imgW="1054080" imgH="355320" progId="Equation.DSMT4">
                  <p:embed/>
                </p:oleObj>
              </mc:Choice>
              <mc:Fallback>
                <p:oleObj name="Equation" r:id="rId3" imgW="1054080" imgH="355320" progId="Equation.DSMT4">
                  <p:embed/>
                  <p:pic>
                    <p:nvPicPr>
                      <p:cNvPr id="0" name=""/>
                      <p:cNvPicPr>
                        <a:picLocks noChangeAspect="1" noChangeArrowheads="1"/>
                      </p:cNvPicPr>
                      <p:nvPr/>
                    </p:nvPicPr>
                    <p:blipFill>
                      <a:blip r:embed="rId4"/>
                      <a:srcRect/>
                      <a:stretch>
                        <a:fillRect/>
                      </a:stretch>
                    </p:blipFill>
                    <p:spPr bwMode="auto">
                      <a:xfrm>
                        <a:off x="5083175" y="1552575"/>
                        <a:ext cx="28384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5" name="对象 1"/>
          <p:cNvGraphicFramePr>
            <a:graphicFrameLocks noChangeAspect="1"/>
          </p:cNvGraphicFramePr>
          <p:nvPr/>
        </p:nvGraphicFramePr>
        <p:xfrm>
          <a:off x="1979613" y="5373688"/>
          <a:ext cx="5546725" cy="765175"/>
        </p:xfrm>
        <a:graphic>
          <a:graphicData uri="http://schemas.openxmlformats.org/presentationml/2006/ole">
            <mc:AlternateContent xmlns:mc="http://schemas.openxmlformats.org/markup-compatibility/2006">
              <mc:Choice xmlns:v="urn:schemas-microsoft-com:vml" Requires="v">
                <p:oleObj spid="_x0000_s124018" name="Equation" r:id="rId5" imgW="1803400" imgH="254000" progId="Equation.DSMT4">
                  <p:embed/>
                </p:oleObj>
              </mc:Choice>
              <mc:Fallback>
                <p:oleObj name="Equation" r:id="rId5" imgW="1803400" imgH="254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5373688"/>
                        <a:ext cx="5546725"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对象 1"/>
          <p:cNvGraphicFramePr>
            <a:graphicFrameLocks noChangeAspect="1"/>
          </p:cNvGraphicFramePr>
          <p:nvPr>
            <p:extLst>
              <p:ext uri="{D42A27DB-BD31-4B8C-83A1-F6EECF244321}">
                <p14:modId xmlns:p14="http://schemas.microsoft.com/office/powerpoint/2010/main" val="4001421984"/>
              </p:ext>
            </p:extLst>
          </p:nvPr>
        </p:nvGraphicFramePr>
        <p:xfrm>
          <a:off x="2444750" y="617538"/>
          <a:ext cx="2187575" cy="939800"/>
        </p:xfrm>
        <a:graphic>
          <a:graphicData uri="http://schemas.openxmlformats.org/presentationml/2006/ole">
            <mc:AlternateContent xmlns:mc="http://schemas.openxmlformats.org/markup-compatibility/2006">
              <mc:Choice xmlns:v="urn:schemas-microsoft-com:vml" Requires="v">
                <p:oleObj spid="_x0000_s124019" name="Equation" r:id="rId7" imgW="812520" imgH="355320" progId="Equation.DSMT4">
                  <p:embed/>
                </p:oleObj>
              </mc:Choice>
              <mc:Fallback>
                <p:oleObj name="Equation" r:id="rId7" imgW="812520" imgH="355320" progId="Equation.DSMT4">
                  <p:embed/>
                  <p:pic>
                    <p:nvPicPr>
                      <p:cNvPr id="0" name=""/>
                      <p:cNvPicPr>
                        <a:picLocks noChangeAspect="1" noChangeArrowheads="1"/>
                      </p:cNvPicPr>
                      <p:nvPr/>
                    </p:nvPicPr>
                    <p:blipFill>
                      <a:blip r:embed="rId8"/>
                      <a:srcRect/>
                      <a:stretch>
                        <a:fillRect/>
                      </a:stretch>
                    </p:blipFill>
                    <p:spPr bwMode="auto">
                      <a:xfrm>
                        <a:off x="2444750" y="617538"/>
                        <a:ext cx="21875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8539421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C8511BA3-C4A2-4936-B589-EC915EE910E2}" type="slidenum">
              <a:rPr lang="en-US" altLang="zh-CN" smtClean="0"/>
              <a:pPr>
                <a:defRPr/>
              </a:pPr>
              <a:t>11</a:t>
            </a:fld>
            <a:endParaRPr lang="en-US" altLang="zh-CN"/>
          </a:p>
        </p:txBody>
      </p:sp>
      <p:sp>
        <p:nvSpPr>
          <p:cNvPr id="5" name="TextBox 4"/>
          <p:cNvSpPr txBox="1"/>
          <p:nvPr/>
        </p:nvSpPr>
        <p:spPr>
          <a:xfrm>
            <a:off x="971600" y="692696"/>
            <a:ext cx="6340197" cy="553998"/>
          </a:xfrm>
          <a:prstGeom prst="rect">
            <a:avLst/>
          </a:prstGeom>
          <a:noFill/>
        </p:spPr>
        <p:txBody>
          <a:bodyPr wrap="none" rtlCol="0">
            <a:spAutoFit/>
          </a:bodyPr>
          <a:lstStyle/>
          <a:p>
            <a:r>
              <a:rPr lang="zh-CN" altLang="en-US" sz="3000" dirty="0" smtClean="0">
                <a:solidFill>
                  <a:srgbClr val="0000FF"/>
                </a:solidFill>
                <a:ea typeface="华文楷体" panose="02010600040101010101" pitchFamily="2" charset="-122"/>
              </a:rPr>
              <a:t>刚体定轴转动</a:t>
            </a:r>
            <a:r>
              <a:rPr lang="zh-CN" altLang="en-US" sz="3000" dirty="0" smtClean="0">
                <a:ea typeface="华文楷体" panose="02010600040101010101" pitchFamily="2" charset="-122"/>
              </a:rPr>
              <a:t>与</a:t>
            </a:r>
            <a:r>
              <a:rPr lang="zh-CN" altLang="en-US" sz="3000" dirty="0" smtClean="0">
                <a:solidFill>
                  <a:srgbClr val="00B050"/>
                </a:solidFill>
                <a:ea typeface="华文楷体" panose="02010600040101010101" pitchFamily="2" charset="-122"/>
              </a:rPr>
              <a:t>质点直线运动</a:t>
            </a:r>
            <a:r>
              <a:rPr lang="zh-CN" altLang="en-US" sz="3000" dirty="0" smtClean="0">
                <a:ea typeface="华文楷体" panose="02010600040101010101" pitchFamily="2" charset="-122"/>
              </a:rPr>
              <a:t>的</a:t>
            </a:r>
            <a:r>
              <a:rPr lang="zh-CN" altLang="en-US" sz="3000" dirty="0">
                <a:ea typeface="华文楷体" panose="02010600040101010101" pitchFamily="2" charset="-122"/>
              </a:rPr>
              <a:t>对比</a:t>
            </a:r>
            <a:endParaRPr lang="zh-CN" altLang="en-US" sz="3000" dirty="0" smtClean="0">
              <a:ea typeface="华文楷体" panose="02010600040101010101" pitchFamily="2" charset="-122"/>
            </a:endParaRPr>
          </a:p>
        </p:txBody>
      </p:sp>
      <p:sp>
        <p:nvSpPr>
          <p:cNvPr id="6" name="TextBox 5"/>
          <p:cNvSpPr txBox="1"/>
          <p:nvPr/>
        </p:nvSpPr>
        <p:spPr>
          <a:xfrm>
            <a:off x="950271" y="1340768"/>
            <a:ext cx="1620957" cy="523220"/>
          </a:xfrm>
          <a:prstGeom prst="rect">
            <a:avLst/>
          </a:prstGeom>
          <a:noFill/>
        </p:spPr>
        <p:txBody>
          <a:bodyPr wrap="none" rtlCol="0">
            <a:spAutoFit/>
          </a:bodyPr>
          <a:lstStyle/>
          <a:p>
            <a:r>
              <a:rPr lang="zh-CN" altLang="en-US" sz="2800" dirty="0" smtClean="0">
                <a:ea typeface="华文楷体" panose="02010600040101010101" pitchFamily="2" charset="-122"/>
              </a:rPr>
              <a:t>定轴转动</a:t>
            </a:r>
          </a:p>
        </p:txBody>
      </p:sp>
      <p:sp>
        <p:nvSpPr>
          <p:cNvPr id="7" name="TextBox 6"/>
          <p:cNvSpPr txBox="1"/>
          <p:nvPr/>
        </p:nvSpPr>
        <p:spPr>
          <a:xfrm>
            <a:off x="6732240" y="1340768"/>
            <a:ext cx="1620957" cy="523220"/>
          </a:xfrm>
          <a:prstGeom prst="rect">
            <a:avLst/>
          </a:prstGeom>
          <a:noFill/>
        </p:spPr>
        <p:txBody>
          <a:bodyPr wrap="none" rtlCol="0">
            <a:spAutoFit/>
          </a:bodyPr>
          <a:lstStyle/>
          <a:p>
            <a:r>
              <a:rPr lang="zh-CN" altLang="en-US" sz="2800" dirty="0" smtClean="0">
                <a:ea typeface="华文楷体" panose="02010600040101010101" pitchFamily="2" charset="-122"/>
              </a:rPr>
              <a:t>直线运动</a:t>
            </a:r>
          </a:p>
        </p:txBody>
      </p:sp>
      <p:sp>
        <p:nvSpPr>
          <p:cNvPr id="8" name="TextBox 7"/>
          <p:cNvSpPr txBox="1"/>
          <p:nvPr/>
        </p:nvSpPr>
        <p:spPr>
          <a:xfrm>
            <a:off x="3994969" y="2129767"/>
            <a:ext cx="1502334" cy="523220"/>
          </a:xfrm>
          <a:prstGeom prst="rect">
            <a:avLst/>
          </a:prstGeom>
          <a:noFill/>
        </p:spPr>
        <p:txBody>
          <a:bodyPr wrap="none" rtlCol="0">
            <a:spAutoFit/>
          </a:bodyPr>
          <a:lstStyle/>
          <a:p>
            <a:r>
              <a:rPr lang="en-US" altLang="zh-CN" sz="2800" dirty="0" smtClean="0">
                <a:ea typeface="华文楷体" panose="02010600040101010101" pitchFamily="2" charset="-122"/>
              </a:rPr>
              <a:t>(</a:t>
            </a:r>
            <a:r>
              <a:rPr lang="zh-CN" altLang="en-US" sz="2800" dirty="0" smtClean="0">
                <a:ea typeface="华文楷体" panose="02010600040101010101" pitchFamily="2" charset="-122"/>
              </a:rPr>
              <a:t>角</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速度</a:t>
            </a:r>
          </a:p>
        </p:txBody>
      </p:sp>
      <p:sp>
        <p:nvSpPr>
          <p:cNvPr id="9" name="TextBox 8"/>
          <p:cNvSpPr txBox="1"/>
          <p:nvPr/>
        </p:nvSpPr>
        <p:spPr>
          <a:xfrm>
            <a:off x="3815433" y="3185337"/>
            <a:ext cx="1861407" cy="523220"/>
          </a:xfrm>
          <a:prstGeom prst="rect">
            <a:avLst/>
          </a:prstGeom>
          <a:noFill/>
        </p:spPr>
        <p:txBody>
          <a:bodyPr wrap="none" rtlCol="0">
            <a:spAutoFit/>
          </a:bodyPr>
          <a:lstStyle/>
          <a:p>
            <a:r>
              <a:rPr lang="en-US" altLang="zh-CN" sz="2800" dirty="0" smtClean="0">
                <a:ea typeface="华文楷体" panose="02010600040101010101" pitchFamily="2" charset="-122"/>
              </a:rPr>
              <a:t>(</a:t>
            </a:r>
            <a:r>
              <a:rPr lang="zh-CN" altLang="en-US" sz="2800" dirty="0" smtClean="0">
                <a:ea typeface="华文楷体" panose="02010600040101010101" pitchFamily="2" charset="-122"/>
              </a:rPr>
              <a:t>角</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加速度</a:t>
            </a:r>
          </a:p>
        </p:txBody>
      </p:sp>
      <p:sp>
        <p:nvSpPr>
          <p:cNvPr id="10" name="TextBox 9"/>
          <p:cNvSpPr txBox="1"/>
          <p:nvPr/>
        </p:nvSpPr>
        <p:spPr>
          <a:xfrm>
            <a:off x="3635897" y="4350719"/>
            <a:ext cx="2220480" cy="523220"/>
          </a:xfrm>
          <a:prstGeom prst="rect">
            <a:avLst/>
          </a:prstGeom>
          <a:noFill/>
        </p:spPr>
        <p:txBody>
          <a:bodyPr wrap="none" rtlCol="0">
            <a:spAutoFit/>
          </a:bodyPr>
          <a:lstStyle/>
          <a:p>
            <a:r>
              <a:rPr lang="en-US" altLang="zh-CN" sz="2800" dirty="0" smtClean="0">
                <a:ea typeface="华文楷体" panose="02010600040101010101" pitchFamily="2" charset="-122"/>
              </a:rPr>
              <a:t>(</a:t>
            </a:r>
            <a:r>
              <a:rPr lang="zh-CN" altLang="en-US" sz="2800" dirty="0" smtClean="0">
                <a:ea typeface="华文楷体" panose="02010600040101010101" pitchFamily="2" charset="-122"/>
              </a:rPr>
              <a:t>角</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速度增量</a:t>
            </a:r>
          </a:p>
        </p:txBody>
      </p:sp>
      <p:sp>
        <p:nvSpPr>
          <p:cNvPr id="11" name="TextBox 10"/>
          <p:cNvSpPr txBox="1"/>
          <p:nvPr/>
        </p:nvSpPr>
        <p:spPr>
          <a:xfrm>
            <a:off x="3635896" y="5550937"/>
            <a:ext cx="2220480" cy="523220"/>
          </a:xfrm>
          <a:prstGeom prst="rect">
            <a:avLst/>
          </a:prstGeom>
          <a:noFill/>
        </p:spPr>
        <p:txBody>
          <a:bodyPr wrap="none" rtlCol="0">
            <a:spAutoFit/>
          </a:bodyPr>
          <a:lstStyle/>
          <a:p>
            <a:r>
              <a:rPr lang="en-US" altLang="zh-CN" sz="2800" dirty="0" smtClean="0">
                <a:ea typeface="华文楷体" panose="02010600040101010101" pitchFamily="2" charset="-122"/>
              </a:rPr>
              <a:t>(</a:t>
            </a:r>
            <a:r>
              <a:rPr lang="zh-CN" altLang="en-US" sz="2800" dirty="0" smtClean="0">
                <a:ea typeface="华文楷体" panose="02010600040101010101" pitchFamily="2" charset="-122"/>
              </a:rPr>
              <a:t>角</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位移增量</a:t>
            </a:r>
          </a:p>
        </p:txBody>
      </p:sp>
      <mc:AlternateContent xmlns:mc="http://schemas.openxmlformats.org/markup-compatibility/2006" xmlns:a14="http://schemas.microsoft.com/office/drawing/2010/main">
        <mc:Choice Requires="a14">
          <p:sp>
            <p:nvSpPr>
              <p:cNvPr id="12" name="TextBox 11"/>
              <p:cNvSpPr txBox="1"/>
              <p:nvPr/>
            </p:nvSpPr>
            <p:spPr>
              <a:xfrm>
                <a:off x="1018815" y="1935996"/>
                <a:ext cx="1483868" cy="907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smtClean="0">
                          <a:latin typeface="Cambria Math"/>
                          <a:ea typeface="华文楷体" panose="02010600040101010101" pitchFamily="2" charset="-122"/>
                        </a:rPr>
                        <m:t>𝝎</m:t>
                      </m:r>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𝒅</m:t>
                          </m:r>
                          <m:r>
                            <a:rPr lang="en-US" altLang="zh-CN" sz="2800" b="1" i="1" smtClean="0">
                              <a:latin typeface="Cambria Math"/>
                              <a:ea typeface="Cambria Math"/>
                            </a:rPr>
                            <m:t>𝜽</m:t>
                          </m:r>
                        </m:num>
                        <m:den>
                          <m:r>
                            <a:rPr lang="en-US" altLang="zh-CN" sz="2800" b="1" i="1" smtClean="0">
                              <a:latin typeface="Cambria Math"/>
                              <a:ea typeface="华文楷体" panose="02010600040101010101" pitchFamily="2" charset="-122"/>
                            </a:rPr>
                            <m:t>𝒅𝒕</m:t>
                          </m:r>
                        </m:den>
                      </m:f>
                    </m:oMath>
                  </m:oMathPara>
                </a14:m>
                <a:endParaRPr lang="zh-CN" altLang="en-US" sz="2800" dirty="0" smtClean="0">
                  <a:ea typeface="华文楷体" panose="02010600040101010101"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8815" y="1935996"/>
                <a:ext cx="1483868" cy="907941"/>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845668" y="1935996"/>
                <a:ext cx="1394100" cy="910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𝒗</m:t>
                      </m:r>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𝒅𝒙</m:t>
                          </m:r>
                        </m:num>
                        <m:den>
                          <m:r>
                            <a:rPr lang="en-US" altLang="zh-CN" sz="2800" b="1" i="1" smtClean="0">
                              <a:latin typeface="Cambria Math"/>
                              <a:ea typeface="华文楷体" panose="02010600040101010101" pitchFamily="2" charset="-122"/>
                            </a:rPr>
                            <m:t>𝒅𝒕</m:t>
                          </m:r>
                        </m:den>
                      </m:f>
                    </m:oMath>
                  </m:oMathPara>
                </a14:m>
                <a:endParaRPr lang="zh-CN" altLang="en-US" sz="2800" dirty="0" smtClean="0">
                  <a:ea typeface="华文楷体" panose="02010600040101010101" pitchFamily="2" charset="-122"/>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845668" y="1935996"/>
                <a:ext cx="1394100" cy="910762"/>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042058" y="2991566"/>
                <a:ext cx="1499898" cy="910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Cambria Math"/>
                        </a:rPr>
                        <m:t>𝜶</m:t>
                      </m:r>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𝒅</m:t>
                          </m:r>
                          <m:r>
                            <a:rPr lang="en-US" altLang="zh-CN" sz="2800" b="1" i="1" smtClean="0">
                              <a:latin typeface="Cambria Math"/>
                              <a:ea typeface="Cambria Math"/>
                            </a:rPr>
                            <m:t>𝝎</m:t>
                          </m:r>
                        </m:num>
                        <m:den>
                          <m:r>
                            <a:rPr lang="en-US" altLang="zh-CN" sz="2800" b="1" i="1" smtClean="0">
                              <a:latin typeface="Cambria Math"/>
                              <a:ea typeface="华文楷体" panose="02010600040101010101" pitchFamily="2" charset="-122"/>
                            </a:rPr>
                            <m:t>𝒅𝒕</m:t>
                          </m:r>
                        </m:den>
                      </m:f>
                    </m:oMath>
                  </m:oMathPara>
                </a14:m>
                <a:endParaRPr lang="zh-CN" altLang="en-US" sz="2800" dirty="0" smtClean="0">
                  <a:ea typeface="华文楷体" panose="02010600040101010101" pitchFamily="2" charset="-122"/>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42058" y="2991566"/>
                <a:ext cx="1499898" cy="910762"/>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837653" y="2991566"/>
                <a:ext cx="1410130" cy="910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𝒂</m:t>
                      </m:r>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𝒅𝒗</m:t>
                          </m:r>
                        </m:num>
                        <m:den>
                          <m:r>
                            <a:rPr lang="en-US" altLang="zh-CN" sz="2800" b="1" i="1" smtClean="0">
                              <a:latin typeface="Cambria Math"/>
                              <a:ea typeface="华文楷体" panose="02010600040101010101" pitchFamily="2" charset="-122"/>
                            </a:rPr>
                            <m:t>𝒅𝒕</m:t>
                          </m:r>
                        </m:den>
                      </m:f>
                    </m:oMath>
                  </m:oMathPara>
                </a14:m>
                <a:endParaRPr lang="zh-CN" altLang="en-US" sz="2800" dirty="0" smtClean="0">
                  <a:ea typeface="华文楷体" panose="02010600040101010101" pitchFamily="2" charset="-122"/>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837653" y="2991566"/>
                <a:ext cx="1410130" cy="910762"/>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23528" y="4085486"/>
                <a:ext cx="2936958" cy="1053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smtClean="0">
                          <a:latin typeface="Cambria Math"/>
                          <a:ea typeface="华文楷体" panose="02010600040101010101" pitchFamily="2" charset="-122"/>
                        </a:rPr>
                        <m:t>𝝎</m:t>
                      </m:r>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Cambria Math"/>
                            </a:rPr>
                            <m:t>𝝎</m:t>
                          </m:r>
                        </m:e>
                        <m:sub>
                          <m:r>
                            <a:rPr lang="en-US" altLang="zh-CN" sz="2800" b="1" i="1" smtClean="0">
                              <a:latin typeface="Cambria Math"/>
                              <a:ea typeface="华文楷体" panose="02010600040101010101" pitchFamily="2" charset="-122"/>
                            </a:rPr>
                            <m:t>𝟎</m:t>
                          </m:r>
                        </m:sub>
                      </m:sSub>
                      <m:r>
                        <a:rPr lang="en-US" altLang="zh-CN" sz="2800" b="1" i="1" smtClean="0">
                          <a:latin typeface="Cambria Math"/>
                          <a:ea typeface="华文楷体" panose="02010600040101010101" pitchFamily="2" charset="-122"/>
                        </a:rPr>
                        <m:t>=</m:t>
                      </m:r>
                      <m:nary>
                        <m:naryPr>
                          <m:ctrlPr>
                            <a:rPr lang="en-US" altLang="zh-CN" sz="2800" b="1" i="1" smtClean="0">
                              <a:latin typeface="Cambria Math"/>
                              <a:ea typeface="华文楷体" panose="02010600040101010101" pitchFamily="2" charset="-122"/>
                            </a:rPr>
                          </m:ctrlPr>
                        </m:naryPr>
                        <m:sub>
                          <m:r>
                            <m:rPr>
                              <m:brk m:alnAt="23"/>
                            </m:rPr>
                            <a:rPr lang="en-US" altLang="zh-CN" sz="2800" b="1" i="1" smtClean="0">
                              <a:latin typeface="Cambria Math"/>
                              <a:ea typeface="华文楷体" panose="02010600040101010101" pitchFamily="2" charset="-122"/>
                            </a:rPr>
                            <m:t>𝟎</m:t>
                          </m:r>
                        </m:sub>
                        <m:sup>
                          <m:r>
                            <a:rPr lang="en-US" altLang="zh-CN" sz="2800" b="1" i="1" smtClean="0">
                              <a:latin typeface="Cambria Math"/>
                              <a:ea typeface="华文楷体" panose="02010600040101010101" pitchFamily="2" charset="-122"/>
                            </a:rPr>
                            <m:t>𝒕</m:t>
                          </m:r>
                        </m:sup>
                        <m:e>
                          <m:r>
                            <a:rPr lang="en-US" altLang="zh-CN" sz="2800" b="1" i="1" smtClean="0">
                              <a:latin typeface="Cambria Math"/>
                              <a:ea typeface="Cambria Math"/>
                            </a:rPr>
                            <m:t>𝜶</m:t>
                          </m:r>
                          <m:r>
                            <a:rPr lang="en-US" altLang="zh-CN" sz="2800" b="1" i="1" smtClean="0">
                              <a:latin typeface="Cambria Math"/>
                              <a:ea typeface="Cambria Math"/>
                            </a:rPr>
                            <m:t>𝒅𝒕</m:t>
                          </m:r>
                        </m:e>
                      </m:nary>
                    </m:oMath>
                  </m:oMathPara>
                </a14:m>
                <a:endParaRPr lang="zh-CN" altLang="en-US" sz="2800" dirty="0" smtClean="0">
                  <a:ea typeface="华文楷体" panose="02010600040101010101" pitchFamily="2" charset="-122"/>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23528" y="4085486"/>
                <a:ext cx="2936958" cy="1053686"/>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155190" y="4085486"/>
                <a:ext cx="2775055" cy="1053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𝒗</m:t>
                      </m:r>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𝒗</m:t>
                          </m:r>
                        </m:e>
                        <m:sub>
                          <m:r>
                            <a:rPr lang="en-US" altLang="zh-CN" sz="2800" b="1" i="1" smtClean="0">
                              <a:latin typeface="Cambria Math"/>
                              <a:ea typeface="华文楷体" panose="02010600040101010101" pitchFamily="2" charset="-122"/>
                            </a:rPr>
                            <m:t>𝟎</m:t>
                          </m:r>
                        </m:sub>
                      </m:sSub>
                      <m:r>
                        <a:rPr lang="en-US" altLang="zh-CN" sz="2800" b="1" i="1" smtClean="0">
                          <a:latin typeface="Cambria Math"/>
                          <a:ea typeface="华文楷体" panose="02010600040101010101" pitchFamily="2" charset="-122"/>
                        </a:rPr>
                        <m:t>=</m:t>
                      </m:r>
                      <m:nary>
                        <m:naryPr>
                          <m:ctrlPr>
                            <a:rPr lang="en-US" altLang="zh-CN" sz="2800" b="1" i="1" smtClean="0">
                              <a:latin typeface="Cambria Math"/>
                              <a:ea typeface="华文楷体" panose="02010600040101010101" pitchFamily="2" charset="-122"/>
                            </a:rPr>
                          </m:ctrlPr>
                        </m:naryPr>
                        <m:sub>
                          <m:r>
                            <m:rPr>
                              <m:brk m:alnAt="23"/>
                            </m:rPr>
                            <a:rPr lang="en-US" altLang="zh-CN" sz="2800" b="1" i="1" smtClean="0">
                              <a:latin typeface="Cambria Math"/>
                              <a:ea typeface="华文楷体" panose="02010600040101010101" pitchFamily="2" charset="-122"/>
                            </a:rPr>
                            <m:t>𝟎</m:t>
                          </m:r>
                        </m:sub>
                        <m:sup>
                          <m:r>
                            <a:rPr lang="en-US" altLang="zh-CN" sz="2800" b="1" i="1" smtClean="0">
                              <a:latin typeface="Cambria Math"/>
                              <a:ea typeface="华文楷体" panose="02010600040101010101" pitchFamily="2" charset="-122"/>
                            </a:rPr>
                            <m:t>𝒕</m:t>
                          </m:r>
                        </m:sup>
                        <m:e>
                          <m:r>
                            <a:rPr lang="en-US" altLang="zh-CN" sz="2800" b="1" i="1" smtClean="0">
                              <a:latin typeface="Cambria Math"/>
                              <a:ea typeface="华文楷体" panose="02010600040101010101" pitchFamily="2" charset="-122"/>
                            </a:rPr>
                            <m:t>𝒂</m:t>
                          </m:r>
                          <m:r>
                            <a:rPr lang="en-US" altLang="zh-CN" sz="2800" b="1" i="1" smtClean="0">
                              <a:latin typeface="Cambria Math"/>
                              <a:ea typeface="Cambria Math"/>
                            </a:rPr>
                            <m:t>𝒅𝒕</m:t>
                          </m:r>
                        </m:e>
                      </m:nary>
                    </m:oMath>
                  </m:oMathPara>
                </a14:m>
                <a:endParaRPr lang="zh-CN" altLang="en-US" sz="2800" dirty="0" smtClean="0">
                  <a:ea typeface="华文楷体" panose="02010600040101010101" pitchFamily="2" charset="-122"/>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55190" y="4085486"/>
                <a:ext cx="2775055" cy="1053686"/>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23528" y="5285704"/>
                <a:ext cx="2858411" cy="1053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Cambria Math"/>
                        </a:rPr>
                        <m:t>𝜽</m:t>
                      </m:r>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Cambria Math"/>
                            </a:rPr>
                            <m:t>𝜽</m:t>
                          </m:r>
                        </m:e>
                        <m:sub>
                          <m:r>
                            <a:rPr lang="en-US" altLang="zh-CN" sz="2800" b="1" i="1" smtClean="0">
                              <a:latin typeface="Cambria Math"/>
                              <a:ea typeface="华文楷体" panose="02010600040101010101" pitchFamily="2" charset="-122"/>
                            </a:rPr>
                            <m:t>𝟎</m:t>
                          </m:r>
                        </m:sub>
                      </m:sSub>
                      <m:r>
                        <a:rPr lang="en-US" altLang="zh-CN" sz="2800" b="1" i="1" smtClean="0">
                          <a:latin typeface="Cambria Math"/>
                          <a:ea typeface="华文楷体" panose="02010600040101010101" pitchFamily="2" charset="-122"/>
                        </a:rPr>
                        <m:t>=</m:t>
                      </m:r>
                      <m:nary>
                        <m:naryPr>
                          <m:ctrlPr>
                            <a:rPr lang="en-US" altLang="zh-CN" sz="2800" b="1" i="1" smtClean="0">
                              <a:latin typeface="Cambria Math"/>
                              <a:ea typeface="华文楷体" panose="02010600040101010101" pitchFamily="2" charset="-122"/>
                            </a:rPr>
                          </m:ctrlPr>
                        </m:naryPr>
                        <m:sub>
                          <m:r>
                            <m:rPr>
                              <m:brk m:alnAt="23"/>
                            </m:rPr>
                            <a:rPr lang="en-US" altLang="zh-CN" sz="2800" b="1" i="1" smtClean="0">
                              <a:latin typeface="Cambria Math"/>
                              <a:ea typeface="华文楷体" panose="02010600040101010101" pitchFamily="2" charset="-122"/>
                            </a:rPr>
                            <m:t>𝟎</m:t>
                          </m:r>
                        </m:sub>
                        <m:sup>
                          <m:r>
                            <a:rPr lang="en-US" altLang="zh-CN" sz="2800" b="1" i="1" smtClean="0">
                              <a:latin typeface="Cambria Math"/>
                              <a:ea typeface="华文楷体" panose="02010600040101010101" pitchFamily="2" charset="-122"/>
                            </a:rPr>
                            <m:t>𝒕</m:t>
                          </m:r>
                        </m:sup>
                        <m:e>
                          <m:r>
                            <a:rPr lang="en-US" altLang="zh-CN" sz="2800" b="1" i="1" smtClean="0">
                              <a:latin typeface="Cambria Math"/>
                              <a:ea typeface="Cambria Math"/>
                            </a:rPr>
                            <m:t>𝝎</m:t>
                          </m:r>
                          <m:r>
                            <a:rPr lang="en-US" altLang="zh-CN" sz="2800" b="1" i="1" smtClean="0">
                              <a:latin typeface="Cambria Math"/>
                              <a:ea typeface="Cambria Math"/>
                            </a:rPr>
                            <m:t>𝒅𝒕</m:t>
                          </m:r>
                        </m:e>
                      </m:nary>
                    </m:oMath>
                  </m:oMathPara>
                </a14:m>
                <a:endParaRPr lang="zh-CN" altLang="en-US" sz="2800" dirty="0" smtClean="0">
                  <a:ea typeface="华文楷体" panose="02010600040101010101" pitchFamily="2" charset="-122"/>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23528" y="5285704"/>
                <a:ext cx="2858411" cy="1053686"/>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167212" y="5249434"/>
                <a:ext cx="2751010" cy="1053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𝒙</m:t>
                      </m:r>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𝒙</m:t>
                          </m:r>
                        </m:e>
                        <m:sub>
                          <m:r>
                            <a:rPr lang="en-US" altLang="zh-CN" sz="2800" b="1" i="1" smtClean="0">
                              <a:latin typeface="Cambria Math"/>
                              <a:ea typeface="华文楷体" panose="02010600040101010101" pitchFamily="2" charset="-122"/>
                            </a:rPr>
                            <m:t>𝟎</m:t>
                          </m:r>
                        </m:sub>
                      </m:sSub>
                      <m:r>
                        <a:rPr lang="en-US" altLang="zh-CN" sz="2800" b="1" i="1" smtClean="0">
                          <a:latin typeface="Cambria Math"/>
                          <a:ea typeface="华文楷体" panose="02010600040101010101" pitchFamily="2" charset="-122"/>
                        </a:rPr>
                        <m:t>=</m:t>
                      </m:r>
                      <m:nary>
                        <m:naryPr>
                          <m:ctrlPr>
                            <a:rPr lang="en-US" altLang="zh-CN" sz="2800" b="1" i="1" smtClean="0">
                              <a:latin typeface="Cambria Math"/>
                              <a:ea typeface="华文楷体" panose="02010600040101010101" pitchFamily="2" charset="-122"/>
                            </a:rPr>
                          </m:ctrlPr>
                        </m:naryPr>
                        <m:sub>
                          <m:r>
                            <m:rPr>
                              <m:brk m:alnAt="23"/>
                            </m:rPr>
                            <a:rPr lang="en-US" altLang="zh-CN" sz="2800" b="1" i="1" smtClean="0">
                              <a:latin typeface="Cambria Math"/>
                              <a:ea typeface="华文楷体" panose="02010600040101010101" pitchFamily="2" charset="-122"/>
                            </a:rPr>
                            <m:t>𝟎</m:t>
                          </m:r>
                        </m:sub>
                        <m:sup>
                          <m:r>
                            <a:rPr lang="en-US" altLang="zh-CN" sz="2800" b="1" i="1" smtClean="0">
                              <a:latin typeface="Cambria Math"/>
                              <a:ea typeface="华文楷体" panose="02010600040101010101" pitchFamily="2" charset="-122"/>
                            </a:rPr>
                            <m:t>𝒕</m:t>
                          </m:r>
                        </m:sup>
                        <m:e>
                          <m:r>
                            <a:rPr lang="en-US" altLang="zh-CN" sz="2800" b="1" i="1" smtClean="0">
                              <a:latin typeface="Cambria Math"/>
                              <a:ea typeface="华文楷体" panose="02010600040101010101" pitchFamily="2" charset="-122"/>
                            </a:rPr>
                            <m:t>𝒗</m:t>
                          </m:r>
                          <m:r>
                            <a:rPr lang="en-US" altLang="zh-CN" sz="2800" b="1" i="1" smtClean="0">
                              <a:latin typeface="Cambria Math"/>
                              <a:ea typeface="Cambria Math"/>
                            </a:rPr>
                            <m:t>𝒅𝒕</m:t>
                          </m:r>
                        </m:e>
                      </m:nary>
                    </m:oMath>
                  </m:oMathPara>
                </a14:m>
                <a:endParaRPr lang="zh-CN" altLang="en-US" sz="2800" dirty="0" smtClean="0">
                  <a:ea typeface="华文楷体" panose="02010600040101010101" pitchFamily="2" charset="-122"/>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167212" y="5249434"/>
                <a:ext cx="2751010" cy="1053686"/>
              </a:xfrm>
              <a:prstGeom prst="rect">
                <a:avLst/>
              </a:prstGeom>
              <a:blipFill rotWithShape="1">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270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22" presetClass="entr" presetSubtype="8" fill="hold" grpId="0" nodeType="after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1500"/>
                            </p:stCondLst>
                            <p:childTnLst>
                              <p:par>
                                <p:cTn id="39" presetID="22" presetClass="entr" presetSubtype="8"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par>
                          <p:cTn id="47" fill="hold">
                            <p:stCondLst>
                              <p:cond delay="500"/>
                            </p:stCondLst>
                            <p:childTnLst>
                              <p:par>
                                <p:cTn id="48" presetID="22" presetClass="entr" presetSubtype="8" fill="hold" grpId="0" nodeType="after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1500"/>
                            </p:stCondLst>
                            <p:childTnLst>
                              <p:par>
                                <p:cTn id="52" presetID="22" presetClass="entr" presetSubtype="8"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0C9FB1FC-EC97-487E-85DD-3D795CA2498B}" type="slidenum">
              <a:rPr lang="en-US" altLang="zh-CN"/>
              <a:pPr>
                <a:defRPr/>
              </a:pPr>
              <a:t>12</a:t>
            </a:fld>
            <a:endParaRPr lang="en-US" altLang="zh-CN"/>
          </a:p>
        </p:txBody>
      </p:sp>
      <p:sp>
        <p:nvSpPr>
          <p:cNvPr id="9219" name="Text Box 45"/>
          <p:cNvSpPr txBox="1">
            <a:spLocks noChangeArrowheads="1"/>
          </p:cNvSpPr>
          <p:nvPr/>
        </p:nvSpPr>
        <p:spPr bwMode="auto">
          <a:xfrm>
            <a:off x="320675" y="548680"/>
            <a:ext cx="533082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en-US" altLang="zh-CN" sz="2800">
                <a:solidFill>
                  <a:srgbClr val="FF0066"/>
                </a:solidFill>
                <a:latin typeface="宋体" pitchFamily="2" charset="-122"/>
              </a:rPr>
              <a:t>2.</a:t>
            </a:r>
            <a:r>
              <a:rPr kumimoji="1" lang="zh-CN" altLang="en-US" sz="2800">
                <a:solidFill>
                  <a:srgbClr val="FF0066"/>
                </a:solidFill>
                <a:latin typeface="宋体" pitchFamily="2" charset="-122"/>
              </a:rPr>
              <a:t>角量与线量的关系</a:t>
            </a:r>
            <a:endParaRPr kumimoji="1" lang="zh-CN" altLang="en-US" sz="2800">
              <a:solidFill>
                <a:schemeClr val="tx1"/>
              </a:solidFill>
              <a:latin typeface="宋体" pitchFamily="2" charset="-122"/>
            </a:endParaRPr>
          </a:p>
        </p:txBody>
      </p:sp>
      <p:grpSp>
        <p:nvGrpSpPr>
          <p:cNvPr id="11" name="Group 46"/>
          <p:cNvGrpSpPr>
            <a:grpSpLocks/>
          </p:cNvGrpSpPr>
          <p:nvPr/>
        </p:nvGrpSpPr>
        <p:grpSpPr bwMode="auto">
          <a:xfrm>
            <a:off x="5220072" y="1628229"/>
            <a:ext cx="3744912" cy="4537075"/>
            <a:chOff x="3288" y="28"/>
            <a:chExt cx="2359" cy="2858"/>
          </a:xfrm>
        </p:grpSpPr>
        <p:sp>
          <p:nvSpPr>
            <p:cNvPr id="12" name="Line 1032"/>
            <p:cNvSpPr>
              <a:spLocks noChangeShapeType="1"/>
            </p:cNvSpPr>
            <p:nvPr/>
          </p:nvSpPr>
          <p:spPr bwMode="auto">
            <a:xfrm flipV="1">
              <a:off x="4513" y="1842"/>
              <a:ext cx="363" cy="45"/>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3" name="AutoShape 1033"/>
            <p:cNvSpPr>
              <a:spLocks noChangeArrowheads="1"/>
            </p:cNvSpPr>
            <p:nvPr/>
          </p:nvSpPr>
          <p:spPr bwMode="auto">
            <a:xfrm>
              <a:off x="3288" y="1343"/>
              <a:ext cx="2359" cy="771"/>
            </a:xfrm>
            <a:prstGeom prst="parallelogram">
              <a:avLst>
                <a:gd name="adj" fmla="val 76492"/>
              </a:avLst>
            </a:prstGeom>
            <a:noFill/>
            <a:ln w="19050">
              <a:solidFill>
                <a:srgbClr val="008080"/>
              </a:solid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4" name="Freeform 1034"/>
            <p:cNvSpPr>
              <a:spLocks/>
            </p:cNvSpPr>
            <p:nvPr/>
          </p:nvSpPr>
          <p:spPr bwMode="auto">
            <a:xfrm>
              <a:off x="3833" y="2114"/>
              <a:ext cx="1134" cy="454"/>
            </a:xfrm>
            <a:custGeom>
              <a:avLst/>
              <a:gdLst/>
              <a:ahLst/>
              <a:cxnLst>
                <a:cxn ang="0">
                  <a:pos x="0" y="0"/>
                </a:cxn>
                <a:cxn ang="0">
                  <a:pos x="45" y="590"/>
                </a:cxn>
                <a:cxn ang="0">
                  <a:pos x="272" y="953"/>
                </a:cxn>
                <a:cxn ang="0">
                  <a:pos x="816" y="408"/>
                </a:cxn>
                <a:cxn ang="0">
                  <a:pos x="997" y="0"/>
                </a:cxn>
              </a:cxnLst>
              <a:rect l="0" t="0" r="r" b="b"/>
              <a:pathLst>
                <a:path w="997" h="983">
                  <a:moveTo>
                    <a:pt x="0" y="0"/>
                  </a:moveTo>
                  <a:cubicBezTo>
                    <a:pt x="0" y="215"/>
                    <a:pt x="0" y="431"/>
                    <a:pt x="45" y="590"/>
                  </a:cubicBezTo>
                  <a:cubicBezTo>
                    <a:pt x="90" y="749"/>
                    <a:pt x="143" y="983"/>
                    <a:pt x="272" y="953"/>
                  </a:cubicBezTo>
                  <a:cubicBezTo>
                    <a:pt x="401" y="923"/>
                    <a:pt x="695" y="567"/>
                    <a:pt x="816" y="408"/>
                  </a:cubicBezTo>
                  <a:cubicBezTo>
                    <a:pt x="937" y="249"/>
                    <a:pt x="967" y="124"/>
                    <a:pt x="997" y="0"/>
                  </a:cubicBezTo>
                </a:path>
              </a:pathLst>
            </a:custGeom>
            <a:noFill/>
            <a:ln w="19050" cap="flat" cmpd="sng">
              <a:solidFill>
                <a:srgbClr val="993366"/>
              </a:solidFill>
              <a:prstDash val="solid"/>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5" name="Freeform 1035"/>
            <p:cNvSpPr>
              <a:spLocks/>
            </p:cNvSpPr>
            <p:nvPr/>
          </p:nvSpPr>
          <p:spPr bwMode="auto">
            <a:xfrm>
              <a:off x="3878" y="792"/>
              <a:ext cx="1089" cy="823"/>
            </a:xfrm>
            <a:custGeom>
              <a:avLst/>
              <a:gdLst/>
              <a:ahLst/>
              <a:cxnLst>
                <a:cxn ang="0">
                  <a:pos x="0" y="823"/>
                </a:cxn>
                <a:cxn ang="0">
                  <a:pos x="363" y="98"/>
                </a:cxn>
                <a:cxn ang="0">
                  <a:pos x="771" y="234"/>
                </a:cxn>
                <a:cxn ang="0">
                  <a:pos x="1043" y="823"/>
                </a:cxn>
              </a:cxnLst>
              <a:rect l="0" t="0" r="r" b="b"/>
              <a:pathLst>
                <a:path w="1043" h="823">
                  <a:moveTo>
                    <a:pt x="0" y="823"/>
                  </a:moveTo>
                  <a:cubicBezTo>
                    <a:pt x="117" y="509"/>
                    <a:pt x="235" y="196"/>
                    <a:pt x="363" y="98"/>
                  </a:cubicBezTo>
                  <a:cubicBezTo>
                    <a:pt x="491" y="0"/>
                    <a:pt x="658" y="113"/>
                    <a:pt x="771" y="234"/>
                  </a:cubicBezTo>
                  <a:cubicBezTo>
                    <a:pt x="884" y="355"/>
                    <a:pt x="963" y="589"/>
                    <a:pt x="1043" y="823"/>
                  </a:cubicBezTo>
                </a:path>
              </a:pathLst>
            </a:custGeom>
            <a:noFill/>
            <a:ln w="19050" cap="flat" cmpd="sng">
              <a:solidFill>
                <a:srgbClr val="993366"/>
              </a:solidFill>
              <a:prstDash val="solid"/>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6" name="Freeform 1036"/>
            <p:cNvSpPr>
              <a:spLocks/>
            </p:cNvSpPr>
            <p:nvPr/>
          </p:nvSpPr>
          <p:spPr bwMode="auto">
            <a:xfrm>
              <a:off x="4966" y="1615"/>
              <a:ext cx="46" cy="499"/>
            </a:xfrm>
            <a:custGeom>
              <a:avLst/>
              <a:gdLst/>
              <a:ahLst/>
              <a:cxnLst>
                <a:cxn ang="0">
                  <a:pos x="0" y="0"/>
                </a:cxn>
                <a:cxn ang="0">
                  <a:pos x="46" y="272"/>
                </a:cxn>
                <a:cxn ang="0">
                  <a:pos x="0" y="499"/>
                </a:cxn>
              </a:cxnLst>
              <a:rect l="0" t="0" r="r" b="b"/>
              <a:pathLst>
                <a:path w="46" h="499">
                  <a:moveTo>
                    <a:pt x="0" y="0"/>
                  </a:moveTo>
                  <a:cubicBezTo>
                    <a:pt x="23" y="94"/>
                    <a:pt x="46" y="189"/>
                    <a:pt x="46" y="272"/>
                  </a:cubicBezTo>
                  <a:cubicBezTo>
                    <a:pt x="46" y="355"/>
                    <a:pt x="23" y="427"/>
                    <a:pt x="0" y="499"/>
                  </a:cubicBezTo>
                </a:path>
              </a:pathLst>
            </a:custGeom>
            <a:noFill/>
            <a:ln w="19050" cap="flat" cmpd="sng">
              <a:solidFill>
                <a:srgbClr val="9933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7" name="Freeform 1037"/>
            <p:cNvSpPr>
              <a:spLocks/>
            </p:cNvSpPr>
            <p:nvPr/>
          </p:nvSpPr>
          <p:spPr bwMode="auto">
            <a:xfrm>
              <a:off x="3826" y="1615"/>
              <a:ext cx="52" cy="499"/>
            </a:xfrm>
            <a:custGeom>
              <a:avLst/>
              <a:gdLst/>
              <a:ahLst/>
              <a:cxnLst>
                <a:cxn ang="0">
                  <a:pos x="52" y="0"/>
                </a:cxn>
                <a:cxn ang="0">
                  <a:pos x="7" y="272"/>
                </a:cxn>
                <a:cxn ang="0">
                  <a:pos x="7" y="499"/>
                </a:cxn>
              </a:cxnLst>
              <a:rect l="0" t="0" r="r" b="b"/>
              <a:pathLst>
                <a:path w="52" h="499">
                  <a:moveTo>
                    <a:pt x="52" y="0"/>
                  </a:moveTo>
                  <a:cubicBezTo>
                    <a:pt x="33" y="94"/>
                    <a:pt x="14" y="189"/>
                    <a:pt x="7" y="272"/>
                  </a:cubicBezTo>
                  <a:cubicBezTo>
                    <a:pt x="0" y="355"/>
                    <a:pt x="3" y="427"/>
                    <a:pt x="7" y="499"/>
                  </a:cubicBezTo>
                </a:path>
              </a:pathLst>
            </a:custGeom>
            <a:noFill/>
            <a:ln w="19050" cap="flat" cmpd="sng">
              <a:solidFill>
                <a:srgbClr val="9933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8" name="Oval 1038"/>
            <p:cNvSpPr>
              <a:spLocks noChangeArrowheads="1"/>
            </p:cNvSpPr>
            <p:nvPr/>
          </p:nvSpPr>
          <p:spPr bwMode="auto">
            <a:xfrm>
              <a:off x="3923" y="1479"/>
              <a:ext cx="998" cy="408"/>
            </a:xfrm>
            <a:prstGeom prst="ellipse">
              <a:avLst/>
            </a:prstGeom>
            <a:noFill/>
            <a:ln w="19050">
              <a:solidFill>
                <a:srgbClr val="FF0000"/>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9" name="Line 1039"/>
            <p:cNvSpPr>
              <a:spLocks noChangeShapeType="1"/>
            </p:cNvSpPr>
            <p:nvPr/>
          </p:nvSpPr>
          <p:spPr bwMode="auto">
            <a:xfrm>
              <a:off x="4422" y="935"/>
              <a:ext cx="0" cy="771"/>
            </a:xfrm>
            <a:prstGeom prst="line">
              <a:avLst/>
            </a:prstGeom>
            <a:noFill/>
            <a:ln w="19050">
              <a:solidFill>
                <a:srgbClr val="003366"/>
              </a:solidFill>
              <a:prstDash val="dashDot"/>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0" name="Line 1040"/>
            <p:cNvSpPr>
              <a:spLocks noChangeShapeType="1"/>
            </p:cNvSpPr>
            <p:nvPr/>
          </p:nvSpPr>
          <p:spPr bwMode="auto">
            <a:xfrm>
              <a:off x="4422" y="2114"/>
              <a:ext cx="0" cy="318"/>
            </a:xfrm>
            <a:prstGeom prst="line">
              <a:avLst/>
            </a:prstGeom>
            <a:noFill/>
            <a:ln w="19050">
              <a:solidFill>
                <a:srgbClr val="003366"/>
              </a:solidFill>
              <a:prstDash val="dashDot"/>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1" name="Line 1041"/>
            <p:cNvSpPr>
              <a:spLocks noChangeShapeType="1"/>
            </p:cNvSpPr>
            <p:nvPr/>
          </p:nvSpPr>
          <p:spPr bwMode="auto">
            <a:xfrm flipV="1">
              <a:off x="4422" y="300"/>
              <a:ext cx="0" cy="590"/>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2" name="Line 1042"/>
            <p:cNvSpPr>
              <a:spLocks noChangeShapeType="1"/>
            </p:cNvSpPr>
            <p:nvPr/>
          </p:nvSpPr>
          <p:spPr bwMode="auto">
            <a:xfrm>
              <a:off x="4422" y="2477"/>
              <a:ext cx="0" cy="409"/>
            </a:xfrm>
            <a:prstGeom prst="line">
              <a:avLst/>
            </a:prstGeom>
            <a:noFill/>
            <a:ln w="19050">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3" name="Line 1043"/>
            <p:cNvSpPr>
              <a:spLocks noChangeShapeType="1"/>
            </p:cNvSpPr>
            <p:nvPr/>
          </p:nvSpPr>
          <p:spPr bwMode="auto">
            <a:xfrm flipH="1">
              <a:off x="3606" y="1661"/>
              <a:ext cx="816" cy="317"/>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4" name="Line 1044"/>
            <p:cNvSpPr>
              <a:spLocks noChangeShapeType="1"/>
            </p:cNvSpPr>
            <p:nvPr/>
          </p:nvSpPr>
          <p:spPr bwMode="auto">
            <a:xfrm>
              <a:off x="4422" y="1661"/>
              <a:ext cx="83" cy="217"/>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5" name="Arc 1045"/>
            <p:cNvSpPr>
              <a:spLocks/>
            </p:cNvSpPr>
            <p:nvPr/>
          </p:nvSpPr>
          <p:spPr bwMode="auto">
            <a:xfrm rot="10800000">
              <a:off x="4332" y="1708"/>
              <a:ext cx="136" cy="44"/>
            </a:xfrm>
            <a:custGeom>
              <a:avLst/>
              <a:gdLst>
                <a:gd name="T0" fmla="*/ 24 w 21600"/>
                <a:gd name="T1" fmla="*/ 0 h 21259"/>
                <a:gd name="T2" fmla="*/ 136 w 21600"/>
                <a:gd name="T3" fmla="*/ 44 h 21259"/>
                <a:gd name="T4" fmla="*/ 0 w 21600"/>
                <a:gd name="T5" fmla="*/ 44 h 21259"/>
                <a:gd name="T6" fmla="*/ 0 60000 65536"/>
                <a:gd name="T7" fmla="*/ 0 60000 65536"/>
                <a:gd name="T8" fmla="*/ 0 60000 65536"/>
                <a:gd name="T9" fmla="*/ 0 w 21600"/>
                <a:gd name="T10" fmla="*/ 0 h 21259"/>
                <a:gd name="T11" fmla="*/ 21600 w 21600"/>
                <a:gd name="T12" fmla="*/ 21259 h 21259"/>
              </a:gdLst>
              <a:ahLst/>
              <a:cxnLst>
                <a:cxn ang="T6">
                  <a:pos x="T0" y="T1"/>
                </a:cxn>
                <a:cxn ang="T7">
                  <a:pos x="T2" y="T3"/>
                </a:cxn>
                <a:cxn ang="T8">
                  <a:pos x="T4" y="T5"/>
                </a:cxn>
              </a:cxnLst>
              <a:rect l="T9" t="T10" r="T11" b="T12"/>
              <a:pathLst>
                <a:path w="21600" h="21259" fill="none" extrusionOk="0">
                  <a:moveTo>
                    <a:pt x="3822" y="-1"/>
                  </a:moveTo>
                  <a:cubicBezTo>
                    <a:pt x="14112" y="1849"/>
                    <a:pt x="21600" y="10803"/>
                    <a:pt x="21600" y="21259"/>
                  </a:cubicBezTo>
                </a:path>
                <a:path w="21600" h="21259" stroke="0" extrusionOk="0">
                  <a:moveTo>
                    <a:pt x="3822" y="-1"/>
                  </a:moveTo>
                  <a:cubicBezTo>
                    <a:pt x="14112" y="1849"/>
                    <a:pt x="21600" y="10803"/>
                    <a:pt x="21600" y="21259"/>
                  </a:cubicBezTo>
                  <a:lnTo>
                    <a:pt x="0" y="21259"/>
                  </a:lnTo>
                  <a:close/>
                </a:path>
              </a:pathLst>
            </a:custGeom>
            <a:noFill/>
            <a:ln w="9525">
              <a:solidFill>
                <a:srgbClr val="003366"/>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6" name="Text Box 1046"/>
            <p:cNvSpPr txBox="1">
              <a:spLocks noChangeArrowheads="1"/>
            </p:cNvSpPr>
            <p:nvPr/>
          </p:nvSpPr>
          <p:spPr bwMode="auto">
            <a:xfrm>
              <a:off x="3424" y="186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rPr>
                <a:t>x</a:t>
              </a:r>
            </a:p>
          </p:txBody>
        </p:sp>
        <p:sp>
          <p:nvSpPr>
            <p:cNvPr id="27" name="Text Box 1047"/>
            <p:cNvSpPr txBox="1">
              <a:spLocks noChangeArrowheads="1"/>
            </p:cNvSpPr>
            <p:nvPr/>
          </p:nvSpPr>
          <p:spPr bwMode="auto">
            <a:xfrm>
              <a:off x="4195" y="1456"/>
              <a:ext cx="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rPr>
                <a:t>O</a:t>
              </a:r>
            </a:p>
          </p:txBody>
        </p:sp>
        <p:sp>
          <p:nvSpPr>
            <p:cNvPr id="28" name="Text Box 1048"/>
            <p:cNvSpPr txBox="1">
              <a:spLocks noChangeArrowheads="1"/>
            </p:cNvSpPr>
            <p:nvPr/>
          </p:nvSpPr>
          <p:spPr bwMode="auto">
            <a:xfrm>
              <a:off x="4468" y="1843"/>
              <a:ext cx="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rPr>
                <a:t>P</a:t>
              </a:r>
            </a:p>
          </p:txBody>
        </p:sp>
        <p:sp>
          <p:nvSpPr>
            <p:cNvPr id="29" name="Text Box 1049"/>
            <p:cNvSpPr txBox="1">
              <a:spLocks noChangeArrowheads="1"/>
            </p:cNvSpPr>
            <p:nvPr/>
          </p:nvSpPr>
          <p:spPr bwMode="auto">
            <a:xfrm>
              <a:off x="4214" y="1683"/>
              <a:ext cx="3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sym typeface="Symbol" pitchFamily="18" charset="2"/>
                </a:rPr>
                <a:t></a:t>
              </a:r>
            </a:p>
          </p:txBody>
        </p:sp>
        <p:sp>
          <p:nvSpPr>
            <p:cNvPr id="30" name="Rectangle 1050" descr="浅色下对角线"/>
            <p:cNvSpPr>
              <a:spLocks noChangeArrowheads="1"/>
            </p:cNvSpPr>
            <p:nvPr/>
          </p:nvSpPr>
          <p:spPr bwMode="auto">
            <a:xfrm>
              <a:off x="4468" y="436"/>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1" name="Line 1051"/>
            <p:cNvSpPr>
              <a:spLocks noChangeShapeType="1"/>
            </p:cNvSpPr>
            <p:nvPr/>
          </p:nvSpPr>
          <p:spPr bwMode="auto">
            <a:xfrm>
              <a:off x="4468" y="436"/>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2" name="Rectangle 1052" descr="浅色下对角线"/>
            <p:cNvSpPr>
              <a:spLocks noChangeArrowheads="1"/>
            </p:cNvSpPr>
            <p:nvPr/>
          </p:nvSpPr>
          <p:spPr bwMode="auto">
            <a:xfrm>
              <a:off x="4331" y="436"/>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3" name="Line 1053"/>
            <p:cNvSpPr>
              <a:spLocks noChangeShapeType="1"/>
            </p:cNvSpPr>
            <p:nvPr/>
          </p:nvSpPr>
          <p:spPr bwMode="auto">
            <a:xfrm>
              <a:off x="4377" y="436"/>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4" name="Rectangle 1054" descr="浅色下对角线"/>
            <p:cNvSpPr>
              <a:spLocks noChangeArrowheads="1"/>
            </p:cNvSpPr>
            <p:nvPr/>
          </p:nvSpPr>
          <p:spPr bwMode="auto">
            <a:xfrm>
              <a:off x="4469" y="2659"/>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5" name="Line 1055"/>
            <p:cNvSpPr>
              <a:spLocks noChangeShapeType="1"/>
            </p:cNvSpPr>
            <p:nvPr/>
          </p:nvSpPr>
          <p:spPr bwMode="auto">
            <a:xfrm>
              <a:off x="4469" y="2659"/>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6" name="Rectangle 1056" descr="浅色下对角线"/>
            <p:cNvSpPr>
              <a:spLocks noChangeArrowheads="1"/>
            </p:cNvSpPr>
            <p:nvPr/>
          </p:nvSpPr>
          <p:spPr bwMode="auto">
            <a:xfrm>
              <a:off x="4332" y="2659"/>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7" name="Line 1057"/>
            <p:cNvSpPr>
              <a:spLocks noChangeShapeType="1"/>
            </p:cNvSpPr>
            <p:nvPr/>
          </p:nvSpPr>
          <p:spPr bwMode="auto">
            <a:xfrm>
              <a:off x="4378" y="2659"/>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8" name="Arc 1058"/>
            <p:cNvSpPr>
              <a:spLocks/>
            </p:cNvSpPr>
            <p:nvPr/>
          </p:nvSpPr>
          <p:spPr bwMode="auto">
            <a:xfrm rot="5400000">
              <a:off x="4379" y="662"/>
              <a:ext cx="92" cy="181"/>
            </a:xfrm>
            <a:custGeom>
              <a:avLst/>
              <a:gdLst>
                <a:gd name="T0" fmla="*/ 0 w 27243"/>
                <a:gd name="T1" fmla="*/ 3 h 43200"/>
                <a:gd name="T2" fmla="*/ 1 w 27243"/>
                <a:gd name="T3" fmla="*/ 178 h 43200"/>
                <a:gd name="T4" fmla="*/ 19 w 27243"/>
                <a:gd name="T5" fmla="*/ 91 h 43200"/>
                <a:gd name="T6" fmla="*/ 0 60000 65536"/>
                <a:gd name="T7" fmla="*/ 0 60000 65536"/>
                <a:gd name="T8" fmla="*/ 0 60000 65536"/>
                <a:gd name="T9" fmla="*/ 0 w 27243"/>
                <a:gd name="T10" fmla="*/ 0 h 43200"/>
                <a:gd name="T11" fmla="*/ 27243 w 27243"/>
                <a:gd name="T12" fmla="*/ 43200 h 43200"/>
              </a:gdLst>
              <a:ahLst/>
              <a:cxnLst>
                <a:cxn ang="T6">
                  <a:pos x="T0" y="T1"/>
                </a:cxn>
                <a:cxn ang="T7">
                  <a:pos x="T2" y="T3"/>
                </a:cxn>
                <a:cxn ang="T8">
                  <a:pos x="T4" y="T5"/>
                </a:cxn>
              </a:cxnLst>
              <a:rect l="T9" t="T10" r="T11" b="T12"/>
              <a:pathLst>
                <a:path w="27243" h="43200" fill="none"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path>
                <a:path w="27243" h="43200" stroke="0"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lnTo>
                    <a:pt x="5643" y="21600"/>
                  </a:lnTo>
                  <a:close/>
                </a:path>
              </a:pathLst>
            </a:custGeom>
            <a:noFill/>
            <a:ln w="28575">
              <a:solidFill>
                <a:srgbClr val="003366"/>
              </a:solidFill>
              <a:round/>
              <a:headEnd type="triangle" w="sm" len="med"/>
              <a:tailEnd type="none" w="sm" len="lg"/>
            </a:ln>
            <a:extLst>
              <a:ext uri="{909E8E84-426E-40DD-AFC4-6F175D3DCCD1}">
                <a14:hiddenFill xmlns:a14="http://schemas.microsoft.com/office/drawing/2010/main">
                  <a:solidFill>
                    <a:srgbClr val="FFFFFF"/>
                  </a:solidFill>
                </a14:hiddenFill>
              </a:ext>
            </a:extLst>
          </p:spPr>
          <p:txBody>
            <a:bodyPr rot="10800000" vert="eaVert"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9" name="Text Box 1059"/>
            <p:cNvSpPr txBox="1">
              <a:spLocks noChangeArrowheads="1"/>
            </p:cNvSpPr>
            <p:nvPr/>
          </p:nvSpPr>
          <p:spPr bwMode="auto">
            <a:xfrm>
              <a:off x="4422" y="209"/>
              <a:ext cx="3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dirty="0">
                  <a:solidFill>
                    <a:srgbClr val="003366"/>
                  </a:solidFill>
                  <a:latin typeface="Times New Roman" pitchFamily="18" charset="0"/>
                  <a:ea typeface="宋体" pitchFamily="2" charset="-122"/>
                  <a:sym typeface="Symbol" pitchFamily="18" charset="2"/>
                </a:rPr>
                <a:t></a:t>
              </a:r>
            </a:p>
          </p:txBody>
        </p:sp>
        <p:sp>
          <p:nvSpPr>
            <p:cNvPr id="40" name="Text Box 1060"/>
            <p:cNvSpPr txBox="1">
              <a:spLocks noChangeArrowheads="1"/>
            </p:cNvSpPr>
            <p:nvPr/>
          </p:nvSpPr>
          <p:spPr bwMode="auto">
            <a:xfrm>
              <a:off x="4450" y="1592"/>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i="1" dirty="0">
                  <a:solidFill>
                    <a:srgbClr val="003366"/>
                  </a:solidFill>
                  <a:latin typeface="Times New Roman" pitchFamily="18" charset="0"/>
                  <a:ea typeface="宋体" pitchFamily="2" charset="-122"/>
                </a:rPr>
                <a:t>r</a:t>
              </a:r>
            </a:p>
          </p:txBody>
        </p:sp>
        <p:sp>
          <p:nvSpPr>
            <p:cNvPr id="41" name="Oval 1061"/>
            <p:cNvSpPr>
              <a:spLocks noChangeArrowheads="1"/>
            </p:cNvSpPr>
            <p:nvPr/>
          </p:nvSpPr>
          <p:spPr bwMode="auto">
            <a:xfrm>
              <a:off x="4486" y="1851"/>
              <a:ext cx="54" cy="54"/>
            </a:xfrm>
            <a:prstGeom prst="ellipse">
              <a:avLst/>
            </a:prstGeom>
            <a:gradFill rotWithShape="1">
              <a:gsLst>
                <a:gs pos="0">
                  <a:schemeClr val="bg1"/>
                </a:gs>
                <a:gs pos="100000">
                  <a:srgbClr val="FF5050"/>
                </a:gs>
              </a:gsLst>
              <a:path path="shape">
                <a:fillToRect l="50000" t="50000" r="50000" b="50000"/>
              </a:path>
            </a:gradFill>
            <a:ln w="9525">
              <a:solidFill>
                <a:srgbClr val="FF0000"/>
              </a:solidFill>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2" name="Text Box 1062"/>
            <p:cNvSpPr txBox="1">
              <a:spLocks noChangeArrowheads="1"/>
            </p:cNvSpPr>
            <p:nvPr/>
          </p:nvSpPr>
          <p:spPr bwMode="auto">
            <a:xfrm>
              <a:off x="4830" y="1707"/>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i="1" dirty="0">
                  <a:solidFill>
                    <a:srgbClr val="003366"/>
                  </a:solidFill>
                  <a:latin typeface="Times New Roman" pitchFamily="18" charset="0"/>
                  <a:ea typeface="宋体" pitchFamily="2" charset="-122"/>
                </a:rPr>
                <a:t>v</a:t>
              </a:r>
            </a:p>
          </p:txBody>
        </p:sp>
        <p:sp>
          <p:nvSpPr>
            <p:cNvPr id="43" name="Text Box 1047"/>
            <p:cNvSpPr txBox="1">
              <a:spLocks noChangeArrowheads="1"/>
            </p:cNvSpPr>
            <p:nvPr/>
          </p:nvSpPr>
          <p:spPr bwMode="auto">
            <a:xfrm>
              <a:off x="4241" y="28"/>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i="1" dirty="0">
                  <a:solidFill>
                    <a:srgbClr val="003366"/>
                  </a:solidFill>
                  <a:latin typeface="Times New Roman" pitchFamily="18" charset="0"/>
                  <a:ea typeface="宋体" pitchFamily="2" charset="-122"/>
                </a:rPr>
                <a:t>z</a:t>
              </a:r>
            </a:p>
          </p:txBody>
        </p:sp>
      </p:grpSp>
      <p:grpSp>
        <p:nvGrpSpPr>
          <p:cNvPr id="44" name="Group 92"/>
          <p:cNvGrpSpPr>
            <a:grpSpLocks/>
          </p:cNvGrpSpPr>
          <p:nvPr/>
        </p:nvGrpSpPr>
        <p:grpSpPr bwMode="auto">
          <a:xfrm>
            <a:off x="323528" y="1164680"/>
            <a:ext cx="7921625" cy="484188"/>
            <a:chOff x="431" y="241"/>
            <a:chExt cx="4990" cy="305"/>
          </a:xfrm>
        </p:grpSpPr>
        <p:sp>
          <p:nvSpPr>
            <p:cNvPr id="45" name="Rectangle 3"/>
            <p:cNvSpPr>
              <a:spLocks noChangeArrowheads="1"/>
            </p:cNvSpPr>
            <p:nvPr/>
          </p:nvSpPr>
          <p:spPr bwMode="auto">
            <a:xfrm>
              <a:off x="431" y="255"/>
              <a:ext cx="49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CN" altLang="en-US" b="1" i="0" dirty="0"/>
                <a:t>定轴转动刚体上任意点的</a:t>
              </a:r>
              <a:r>
                <a:rPr lang="en-US" altLang="zh-CN" dirty="0">
                  <a:ea typeface="楷体_GB2312" pitchFamily="49" charset="-122"/>
                </a:rPr>
                <a:t>            </a:t>
              </a:r>
              <a:r>
                <a:rPr lang="en-US" altLang="zh-CN" dirty="0" smtClean="0">
                  <a:ea typeface="楷体_GB2312" pitchFamily="49" charset="-122"/>
                </a:rPr>
                <a:t>  </a:t>
              </a:r>
              <a:r>
                <a:rPr lang="zh-CN" altLang="en-US" b="1" i="0" dirty="0" smtClean="0"/>
                <a:t>都</a:t>
              </a:r>
              <a:r>
                <a:rPr lang="zh-CN" altLang="en-US" b="1" i="0" dirty="0"/>
                <a:t>相同。</a:t>
              </a:r>
              <a:endParaRPr lang="en-US" altLang="zh-CN" b="1" i="0" dirty="0"/>
            </a:p>
          </p:txBody>
        </p:sp>
        <p:graphicFrame>
          <p:nvGraphicFramePr>
            <p:cNvPr id="46" name="Object 6"/>
            <p:cNvGraphicFramePr>
              <a:graphicFrameLocks noChangeAspect="1"/>
            </p:cNvGraphicFramePr>
            <p:nvPr>
              <p:extLst>
                <p:ext uri="{D42A27DB-BD31-4B8C-83A1-F6EECF244321}">
                  <p14:modId xmlns:p14="http://schemas.microsoft.com/office/powerpoint/2010/main" val="2114096246"/>
                </p:ext>
              </p:extLst>
            </p:nvPr>
          </p:nvGraphicFramePr>
          <p:xfrm>
            <a:off x="2598" y="241"/>
            <a:ext cx="689" cy="298"/>
          </p:xfrm>
          <a:graphic>
            <a:graphicData uri="http://schemas.openxmlformats.org/presentationml/2006/ole">
              <mc:AlternateContent xmlns:mc="http://schemas.openxmlformats.org/markup-compatibility/2006">
                <mc:Choice xmlns:v="urn:schemas-microsoft-com:vml" Requires="v">
                  <p:oleObj spid="_x0000_s120070" name="公式" r:id="rId4" imgW="406080" imgH="177480" progId="Equation.3">
                    <p:embed/>
                  </p:oleObj>
                </mc:Choice>
                <mc:Fallback>
                  <p:oleObj name="公式" r:id="rId4" imgW="4060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 y="241"/>
                          <a:ext cx="689" cy="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7" name="Rectangle 3"/>
          <p:cNvSpPr>
            <a:spLocks noChangeArrowheads="1"/>
          </p:cNvSpPr>
          <p:nvPr/>
        </p:nvSpPr>
        <p:spPr bwMode="auto">
          <a:xfrm>
            <a:off x="394966" y="1993354"/>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CN" i="1" dirty="0"/>
              <a:t>P</a:t>
            </a:r>
            <a:r>
              <a:rPr lang="en-US" altLang="zh-CN" i="0" dirty="0"/>
              <a:t> </a:t>
            </a:r>
            <a:r>
              <a:rPr lang="zh-CN" altLang="en-US" b="1" i="0" dirty="0"/>
              <a:t>点的线速度</a:t>
            </a:r>
            <a:endParaRPr lang="en-US" altLang="zh-CN" b="1" i="0" dirty="0"/>
          </a:p>
        </p:txBody>
      </p:sp>
      <p:sp>
        <p:nvSpPr>
          <p:cNvPr id="48" name="Rectangle 3"/>
          <p:cNvSpPr>
            <a:spLocks noChangeArrowheads="1"/>
          </p:cNvSpPr>
          <p:nvPr/>
        </p:nvSpPr>
        <p:spPr bwMode="auto">
          <a:xfrm>
            <a:off x="394966" y="2728366"/>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CN" i="1" dirty="0"/>
              <a:t>P</a:t>
            </a:r>
            <a:r>
              <a:rPr lang="en-US" altLang="zh-CN" i="0" dirty="0"/>
              <a:t> </a:t>
            </a:r>
            <a:r>
              <a:rPr lang="zh-CN" altLang="en-US" b="1" i="0" dirty="0"/>
              <a:t>点的加速度</a:t>
            </a:r>
            <a:endParaRPr lang="en-US" altLang="zh-CN" b="1" i="0" dirty="0"/>
          </a:p>
        </p:txBody>
      </p:sp>
      <p:graphicFrame>
        <p:nvGraphicFramePr>
          <p:cNvPr id="49" name="Object 6"/>
          <p:cNvGraphicFramePr>
            <a:graphicFrameLocks noChangeAspect="1"/>
          </p:cNvGraphicFramePr>
          <p:nvPr>
            <p:extLst>
              <p:ext uri="{D42A27DB-BD31-4B8C-83A1-F6EECF244321}">
                <p14:modId xmlns:p14="http://schemas.microsoft.com/office/powerpoint/2010/main" val="241309866"/>
              </p:ext>
            </p:extLst>
          </p:nvPr>
        </p:nvGraphicFramePr>
        <p:xfrm>
          <a:off x="2620963" y="3533378"/>
          <a:ext cx="2259012" cy="1047750"/>
        </p:xfrm>
        <a:graphic>
          <a:graphicData uri="http://schemas.openxmlformats.org/presentationml/2006/ole">
            <mc:AlternateContent xmlns:mc="http://schemas.openxmlformats.org/markup-compatibility/2006">
              <mc:Choice xmlns:v="urn:schemas-microsoft-com:vml" Requires="v">
                <p:oleObj spid="_x0000_s120071" name="Equation" r:id="rId6" imgW="838080" imgH="393480" progId="Equation.DSMT4">
                  <p:embed/>
                </p:oleObj>
              </mc:Choice>
              <mc:Fallback>
                <p:oleObj name="Equation" r:id="rId6" imgW="838080" imgH="393480" progId="Equation.DSMT4">
                  <p:embed/>
                  <p:pic>
                    <p:nvPicPr>
                      <p:cNvPr id="0" name=""/>
                      <p:cNvPicPr>
                        <a:picLocks noChangeAspect="1" noChangeArrowheads="1"/>
                      </p:cNvPicPr>
                      <p:nvPr/>
                    </p:nvPicPr>
                    <p:blipFill>
                      <a:blip r:embed="rId7"/>
                      <a:srcRect/>
                      <a:stretch>
                        <a:fillRect/>
                      </a:stretch>
                    </p:blipFill>
                    <p:spPr bwMode="auto">
                      <a:xfrm>
                        <a:off x="2620963" y="3533378"/>
                        <a:ext cx="2259012"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6"/>
          <p:cNvGraphicFramePr>
            <a:graphicFrameLocks noChangeAspect="1"/>
          </p:cNvGraphicFramePr>
          <p:nvPr>
            <p:extLst>
              <p:ext uri="{D42A27DB-BD31-4B8C-83A1-F6EECF244321}">
                <p14:modId xmlns:p14="http://schemas.microsoft.com/office/powerpoint/2010/main" val="3227345710"/>
              </p:ext>
            </p:extLst>
          </p:nvPr>
        </p:nvGraphicFramePr>
        <p:xfrm>
          <a:off x="2773363" y="2519933"/>
          <a:ext cx="3389312" cy="981075"/>
        </p:xfrm>
        <a:graphic>
          <a:graphicData uri="http://schemas.openxmlformats.org/presentationml/2006/ole">
            <mc:AlternateContent xmlns:mc="http://schemas.openxmlformats.org/markup-compatibility/2006">
              <mc:Choice xmlns:v="urn:schemas-microsoft-com:vml" Requires="v">
                <p:oleObj spid="_x0000_s120072" name="Equation" r:id="rId8" imgW="1257120" imgH="368280" progId="Equation.DSMT4">
                  <p:embed/>
                </p:oleObj>
              </mc:Choice>
              <mc:Fallback>
                <p:oleObj name="Equation" r:id="rId8" imgW="1257120" imgH="368280" progId="Equation.DSMT4">
                  <p:embed/>
                  <p:pic>
                    <p:nvPicPr>
                      <p:cNvPr id="0" name=""/>
                      <p:cNvPicPr>
                        <a:picLocks noChangeAspect="1" noChangeArrowheads="1"/>
                      </p:cNvPicPr>
                      <p:nvPr/>
                    </p:nvPicPr>
                    <p:blipFill>
                      <a:blip r:embed="rId9"/>
                      <a:srcRect/>
                      <a:stretch>
                        <a:fillRect/>
                      </a:stretch>
                    </p:blipFill>
                    <p:spPr bwMode="auto">
                      <a:xfrm>
                        <a:off x="2773363" y="2519933"/>
                        <a:ext cx="3389312"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Rectangle 3"/>
          <p:cNvSpPr>
            <a:spLocks noChangeArrowheads="1"/>
          </p:cNvSpPr>
          <p:nvPr/>
        </p:nvSpPr>
        <p:spPr bwMode="auto">
          <a:xfrm>
            <a:off x="323529" y="4623519"/>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zh-CN" b="1" i="0" dirty="0" smtClean="0"/>
              <a:t>*</a:t>
            </a:r>
            <a:r>
              <a:rPr lang="zh-CN" altLang="en-US" b="1" i="0" dirty="0" smtClean="0"/>
              <a:t>矢量</a:t>
            </a:r>
            <a:r>
              <a:rPr lang="zh-CN" altLang="en-US" b="1" i="0" dirty="0"/>
              <a:t>形式：</a:t>
            </a:r>
            <a:endParaRPr lang="en-US" altLang="zh-CN" b="1" i="0" dirty="0"/>
          </a:p>
        </p:txBody>
      </p:sp>
      <p:graphicFrame>
        <p:nvGraphicFramePr>
          <p:cNvPr id="52" name="Object 6"/>
          <p:cNvGraphicFramePr>
            <a:graphicFrameLocks noChangeAspect="1"/>
          </p:cNvGraphicFramePr>
          <p:nvPr>
            <p:extLst>
              <p:ext uri="{D42A27DB-BD31-4B8C-83A1-F6EECF244321}">
                <p14:modId xmlns:p14="http://schemas.microsoft.com/office/powerpoint/2010/main" val="2973846326"/>
              </p:ext>
            </p:extLst>
          </p:nvPr>
        </p:nvGraphicFramePr>
        <p:xfrm>
          <a:off x="2504381" y="4612109"/>
          <a:ext cx="1573212" cy="473075"/>
        </p:xfrm>
        <a:graphic>
          <a:graphicData uri="http://schemas.openxmlformats.org/presentationml/2006/ole">
            <mc:AlternateContent xmlns:mc="http://schemas.openxmlformats.org/markup-compatibility/2006">
              <mc:Choice xmlns:v="urn:schemas-microsoft-com:vml" Requires="v">
                <p:oleObj spid="_x0000_s120073" name="公式" r:id="rId10" imgW="583920" imgH="177480" progId="Equation.3">
                  <p:embed/>
                </p:oleObj>
              </mc:Choice>
              <mc:Fallback>
                <p:oleObj name="公式" r:id="rId10" imgW="58392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4381" y="4612109"/>
                        <a:ext cx="1573212"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6"/>
          <p:cNvGraphicFramePr>
            <a:graphicFrameLocks noChangeAspect="1"/>
          </p:cNvGraphicFramePr>
          <p:nvPr>
            <p:extLst>
              <p:ext uri="{D42A27DB-BD31-4B8C-83A1-F6EECF244321}">
                <p14:modId xmlns:p14="http://schemas.microsoft.com/office/powerpoint/2010/main" val="862503443"/>
              </p:ext>
            </p:extLst>
          </p:nvPr>
        </p:nvGraphicFramePr>
        <p:xfrm>
          <a:off x="2469456" y="5810398"/>
          <a:ext cx="1814512" cy="642938"/>
        </p:xfrm>
        <a:graphic>
          <a:graphicData uri="http://schemas.openxmlformats.org/presentationml/2006/ole">
            <mc:AlternateContent xmlns:mc="http://schemas.openxmlformats.org/markup-compatibility/2006">
              <mc:Choice xmlns:v="urn:schemas-microsoft-com:vml" Requires="v">
                <p:oleObj spid="_x0000_s120074" name="公式" r:id="rId12" imgW="672840" imgH="241200" progId="Equation.3">
                  <p:embed/>
                </p:oleObj>
              </mc:Choice>
              <mc:Fallback>
                <p:oleObj name="公式" r:id="rId12" imgW="67284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9456" y="5810398"/>
                        <a:ext cx="1814512"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6"/>
          <p:cNvGraphicFramePr>
            <a:graphicFrameLocks noChangeAspect="1"/>
          </p:cNvGraphicFramePr>
          <p:nvPr>
            <p:extLst>
              <p:ext uri="{D42A27DB-BD31-4B8C-83A1-F6EECF244321}">
                <p14:modId xmlns:p14="http://schemas.microsoft.com/office/powerpoint/2010/main" val="374306723"/>
              </p:ext>
            </p:extLst>
          </p:nvPr>
        </p:nvGraphicFramePr>
        <p:xfrm>
          <a:off x="2469456" y="5197252"/>
          <a:ext cx="1677987" cy="608012"/>
        </p:xfrm>
        <a:graphic>
          <a:graphicData uri="http://schemas.openxmlformats.org/presentationml/2006/ole">
            <mc:AlternateContent xmlns:mc="http://schemas.openxmlformats.org/markup-compatibility/2006">
              <mc:Choice xmlns:v="urn:schemas-microsoft-com:vml" Requires="v">
                <p:oleObj spid="_x0000_s120075" name="公式" r:id="rId14" imgW="622080" imgH="228600" progId="Equation.3">
                  <p:embed/>
                </p:oleObj>
              </mc:Choice>
              <mc:Fallback>
                <p:oleObj name="公式" r:id="rId14" imgW="62208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9456" y="5197252"/>
                        <a:ext cx="16779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对象 54"/>
          <p:cNvGraphicFramePr>
            <a:graphicFrameLocks noChangeAspect="1"/>
          </p:cNvGraphicFramePr>
          <p:nvPr>
            <p:extLst>
              <p:ext uri="{D42A27DB-BD31-4B8C-83A1-F6EECF244321}">
                <p14:modId xmlns:p14="http://schemas.microsoft.com/office/powerpoint/2010/main" val="3213949338"/>
              </p:ext>
            </p:extLst>
          </p:nvPr>
        </p:nvGraphicFramePr>
        <p:xfrm>
          <a:off x="2771775" y="1916832"/>
          <a:ext cx="1196975" cy="604837"/>
        </p:xfrm>
        <a:graphic>
          <a:graphicData uri="http://schemas.openxmlformats.org/presentationml/2006/ole">
            <mc:AlternateContent xmlns:mc="http://schemas.openxmlformats.org/markup-compatibility/2006">
              <mc:Choice xmlns:v="urn:schemas-microsoft-com:vml" Requires="v">
                <p:oleObj spid="_x0000_s120076" name="Equation" r:id="rId16" imgW="444240" imgH="228600" progId="Equation.DSMT4">
                  <p:embed/>
                </p:oleObj>
              </mc:Choice>
              <mc:Fallback>
                <p:oleObj name="Equation" r:id="rId16" imgW="444240" imgH="228600" progId="Equation.DSMT4">
                  <p:embed/>
                  <p:pic>
                    <p:nvPicPr>
                      <p:cNvPr id="0" name=""/>
                      <p:cNvPicPr>
                        <a:picLocks noChangeAspect="1" noChangeArrowheads="1"/>
                      </p:cNvPicPr>
                      <p:nvPr/>
                    </p:nvPicPr>
                    <p:blipFill>
                      <a:blip r:embed="rId17"/>
                      <a:srcRect/>
                      <a:stretch>
                        <a:fillRect/>
                      </a:stretch>
                    </p:blipFill>
                    <p:spPr bwMode="auto">
                      <a:xfrm>
                        <a:off x="2771775" y="1916832"/>
                        <a:ext cx="11969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0C9FB1FC-EC97-487E-85DD-3D795CA2498B}" type="slidenum">
              <a:rPr lang="en-US" altLang="zh-CN"/>
              <a:pPr>
                <a:defRPr/>
              </a:pPr>
              <a:t>13</a:t>
            </a:fld>
            <a:endParaRPr lang="en-US" altLang="zh-CN"/>
          </a:p>
        </p:txBody>
      </p:sp>
      <mc:AlternateContent xmlns:mc="http://schemas.openxmlformats.org/markup-compatibility/2006" xmlns:a14="http://schemas.microsoft.com/office/drawing/2010/main">
        <mc:Choice Requires="a14">
          <p:sp>
            <p:nvSpPr>
              <p:cNvPr id="10" name="Text Box 49"/>
              <p:cNvSpPr txBox="1">
                <a:spLocks noChangeArrowheads="1"/>
              </p:cNvSpPr>
              <p:nvPr/>
            </p:nvSpPr>
            <p:spPr bwMode="auto">
              <a:xfrm>
                <a:off x="323528" y="2708920"/>
                <a:ext cx="8569325" cy="1514261"/>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lang="en-US" altLang="zh-CN" sz="2800" dirty="0" smtClean="0"/>
                  <a:t>        </a:t>
                </a:r>
                <a:r>
                  <a:rPr lang="zh-CN" altLang="zh-CN" sz="2800" dirty="0"/>
                  <a:t>刚体上各质元的角量</a:t>
                </a:r>
                <a:r>
                  <a:rPr lang="en-US" altLang="zh-CN" sz="2800" dirty="0"/>
                  <a:t>(</a:t>
                </a:r>
                <a:r>
                  <a:rPr lang="zh-CN" altLang="zh-CN" sz="2800" dirty="0"/>
                  <a:t>即角位移、角速度、角加速度</a:t>
                </a:r>
                <a:r>
                  <a:rPr lang="en-US" altLang="zh-CN" sz="2800" dirty="0"/>
                  <a:t>)</a:t>
                </a:r>
                <a:r>
                  <a:rPr lang="zh-CN" altLang="zh-CN" sz="2800" dirty="0"/>
                  <a:t>相同，而各质元的线量</a:t>
                </a:r>
                <a:r>
                  <a:rPr lang="en-US" altLang="zh-CN" sz="2800" dirty="0"/>
                  <a:t>(</a:t>
                </a:r>
                <a:r>
                  <a:rPr lang="zh-CN" altLang="zh-CN" sz="2800" dirty="0"/>
                  <a:t>即线位移、线速度、线加速度</a:t>
                </a:r>
                <a:r>
                  <a:rPr lang="en-US" altLang="zh-CN" sz="2800" dirty="0"/>
                  <a:t>)</a:t>
                </a:r>
                <a:r>
                  <a:rPr lang="zh-CN" altLang="zh-CN" sz="2800" dirty="0"/>
                  <a:t>大小与质元到转轴的</a:t>
                </a:r>
                <a:r>
                  <a:rPr lang="zh-CN" altLang="zh-CN" sz="2800" dirty="0" smtClean="0"/>
                  <a:t>距离</a:t>
                </a:r>
                <a14:m>
                  <m:oMath xmlns:m="http://schemas.openxmlformats.org/officeDocument/2006/math">
                    <m:sSub>
                      <m:sSubPr>
                        <m:ctrlPr>
                          <a:rPr lang="en-US" altLang="zh-CN" sz="2800" i="1" smtClean="0">
                            <a:latin typeface="Cambria Math"/>
                          </a:rPr>
                        </m:ctrlPr>
                      </m:sSubPr>
                      <m:e>
                        <m:r>
                          <a:rPr lang="en-US" altLang="zh-CN" sz="2800" b="1" i="1" smtClean="0">
                            <a:latin typeface="Cambria Math"/>
                          </a:rPr>
                          <m:t>𝒓</m:t>
                        </m:r>
                      </m:e>
                      <m:sub>
                        <m:r>
                          <a:rPr lang="en-US" altLang="zh-CN" sz="2800" b="1" i="1" smtClean="0">
                            <a:latin typeface="Cambria Math"/>
                          </a:rPr>
                          <m:t>𝒊</m:t>
                        </m:r>
                      </m:sub>
                    </m:sSub>
                  </m:oMath>
                </a14:m>
                <a:r>
                  <a:rPr lang="zh-CN" altLang="zh-CN" sz="2800" dirty="0" smtClean="0"/>
                  <a:t>成</a:t>
                </a:r>
                <a:r>
                  <a:rPr lang="zh-CN" altLang="zh-CN" sz="2800" dirty="0" smtClean="0">
                    <a:solidFill>
                      <a:srgbClr val="C00000"/>
                    </a:solidFill>
                  </a:rPr>
                  <a:t>正比</a:t>
                </a:r>
                <a:r>
                  <a:rPr lang="zh-CN" altLang="zh-CN" sz="2800" dirty="0"/>
                  <a:t>．</a:t>
                </a:r>
                <a:endParaRPr kumimoji="1" lang="zh-CN" altLang="en-US" sz="2800" dirty="0">
                  <a:solidFill>
                    <a:schemeClr val="tx1"/>
                  </a:solidFill>
                </a:endParaRPr>
              </a:p>
            </p:txBody>
          </p:sp>
        </mc:Choice>
        <mc:Fallback xmlns="">
          <p:sp>
            <p:nvSpPr>
              <p:cNvPr id="10" name="Text Box 49"/>
              <p:cNvSpPr txBox="1">
                <a:spLocks noRot="1" noChangeAspect="1" noMove="1" noResize="1" noEditPoints="1" noAdjustHandles="1" noChangeArrowheads="1" noChangeShapeType="1" noTextEdit="1"/>
              </p:cNvSpPr>
              <p:nvPr/>
            </p:nvSpPr>
            <p:spPr bwMode="auto">
              <a:xfrm>
                <a:off x="323528" y="2708920"/>
                <a:ext cx="8569325" cy="1514261"/>
              </a:xfrm>
              <a:prstGeom prst="rect">
                <a:avLst/>
              </a:prstGeom>
              <a:blipFill rotWithShape="1">
                <a:blip r:embed="rId3"/>
                <a:stretch>
                  <a:fillRect l="-1422" t="-4819" r="-1067" b="-80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3987343657"/>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14</a:t>
            </a:fld>
            <a:endParaRPr lang="en-US" altLang="zh-CN">
              <a:solidFill>
                <a:srgbClr val="FFFFCC">
                  <a:lumMod val="75000"/>
                </a:srgbClr>
              </a:solidFill>
            </a:endParaRPr>
          </a:p>
        </p:txBody>
      </p:sp>
      <p:sp>
        <p:nvSpPr>
          <p:cNvPr id="3" name="TextBox 2"/>
          <p:cNvSpPr txBox="1"/>
          <p:nvPr/>
        </p:nvSpPr>
        <p:spPr>
          <a:xfrm>
            <a:off x="1043608" y="2708920"/>
            <a:ext cx="7109639" cy="646331"/>
          </a:xfrm>
          <a:prstGeom prst="rect">
            <a:avLst/>
          </a:prstGeom>
          <a:noFill/>
        </p:spPr>
        <p:txBody>
          <a:bodyPr wrap="none" rtlCol="0">
            <a:spAutoFit/>
          </a:bodyPr>
          <a:lstStyle/>
          <a:p>
            <a:r>
              <a:rPr lang="zh-CN" altLang="en-US" sz="3600" dirty="0" smtClean="0">
                <a:ea typeface="华文楷体" panose="02010600040101010101" pitchFamily="2" charset="-122"/>
              </a:rPr>
              <a:t>力矩</a:t>
            </a:r>
            <a:r>
              <a:rPr lang="en-US" altLang="zh-CN" sz="3600" dirty="0" smtClean="0">
                <a:ea typeface="华文楷体" panose="02010600040101010101" pitchFamily="2" charset="-122"/>
              </a:rPr>
              <a:t>	</a:t>
            </a:r>
            <a:r>
              <a:rPr lang="zh-CN" altLang="en-US" sz="3600" dirty="0" smtClean="0">
                <a:ea typeface="华文楷体" panose="02010600040101010101" pitchFamily="2" charset="-122"/>
              </a:rPr>
              <a:t>刚体定轴转动的转动定律</a:t>
            </a:r>
          </a:p>
        </p:txBody>
      </p:sp>
      <p:sp>
        <p:nvSpPr>
          <p:cNvPr id="6" name="矩形 5"/>
          <p:cNvSpPr/>
          <p:nvPr/>
        </p:nvSpPr>
        <p:spPr>
          <a:xfrm>
            <a:off x="971550" y="3501008"/>
            <a:ext cx="4896594" cy="461665"/>
          </a:xfrm>
          <a:prstGeom prst="rect">
            <a:avLst/>
          </a:prstGeom>
        </p:spPr>
        <p:txBody>
          <a:bodyPr wrap="square">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力是改变物体运动状态的原因：</a:t>
            </a:r>
            <a:endParaRPr lang="zh-CN" altLang="en-US" dirty="0"/>
          </a:p>
        </p:txBody>
      </p:sp>
      <p:sp>
        <p:nvSpPr>
          <p:cNvPr id="7" name="矩形 6"/>
          <p:cNvSpPr/>
          <p:nvPr/>
        </p:nvSpPr>
        <p:spPr>
          <a:xfrm>
            <a:off x="305593" y="4077072"/>
            <a:ext cx="8838407" cy="1015663"/>
          </a:xfrm>
          <a:prstGeom prst="rect">
            <a:avLst/>
          </a:prstGeom>
        </p:spPr>
        <p:txBody>
          <a:bodyPr wrap="square">
            <a:spAutoFit/>
          </a:bodyPr>
          <a:lstStyle/>
          <a:p>
            <a:pPr>
              <a:defRPr/>
            </a:pPr>
            <a:r>
              <a:rPr kumimoji="1" lang="zh-CN" altLang="en-US" b="1" u="sng" dirty="0" smtClean="0">
                <a:solidFill>
                  <a:srgbClr val="000066"/>
                </a:solidFill>
                <a:effectLst/>
                <a:latin typeface="Times New Roman" pitchFamily="18" charset="0"/>
                <a:ea typeface="宋体" pitchFamily="2" charset="-122"/>
                <a:sym typeface="Symbol" pitchFamily="18" charset="2"/>
              </a:rPr>
              <a:t>力</a:t>
            </a:r>
            <a:r>
              <a:rPr kumimoji="1" lang="zh-CN" altLang="en-US" b="1" dirty="0" smtClean="0">
                <a:solidFill>
                  <a:srgbClr val="000066"/>
                </a:solidFill>
                <a:effectLst/>
                <a:latin typeface="Times New Roman" pitchFamily="18" charset="0"/>
                <a:ea typeface="宋体" pitchFamily="2" charset="-122"/>
                <a:sym typeface="Symbol" pitchFamily="18" charset="2"/>
              </a:rPr>
              <a:t>是物体</a:t>
            </a:r>
            <a:r>
              <a:rPr kumimoji="1" lang="zh-CN" altLang="en-US" b="1" u="sng" dirty="0" smtClean="0">
                <a:solidFill>
                  <a:srgbClr val="000066"/>
                </a:solidFill>
                <a:effectLst/>
                <a:latin typeface="Times New Roman" pitchFamily="18" charset="0"/>
                <a:ea typeface="宋体" pitchFamily="2" charset="-122"/>
                <a:sym typeface="Symbol" pitchFamily="18" charset="2"/>
              </a:rPr>
              <a:t>平动状态</a:t>
            </a:r>
            <a:r>
              <a:rPr kumimoji="1" lang="zh-CN" altLang="en-US" b="1" dirty="0" smtClean="0">
                <a:solidFill>
                  <a:srgbClr val="000066"/>
                </a:solidFill>
                <a:effectLst/>
                <a:latin typeface="Times New Roman" pitchFamily="18" charset="0"/>
                <a:ea typeface="宋体" pitchFamily="2" charset="-122"/>
                <a:sym typeface="Symbol" pitchFamily="18" charset="2"/>
              </a:rPr>
              <a:t>发生改变的原因；</a:t>
            </a:r>
            <a:endParaRPr kumimoji="1" lang="en-US" altLang="zh-CN" b="1" dirty="0" smtClean="0">
              <a:solidFill>
                <a:srgbClr val="000066"/>
              </a:solidFill>
              <a:effectLst/>
              <a:latin typeface="Times New Roman" pitchFamily="18" charset="0"/>
              <a:ea typeface="宋体" pitchFamily="2" charset="-122"/>
              <a:sym typeface="Symbol" pitchFamily="18" charset="2"/>
            </a:endParaRPr>
          </a:p>
          <a:p>
            <a:pPr>
              <a:defRPr/>
            </a:pPr>
            <a:r>
              <a:rPr kumimoji="1" lang="en-US" altLang="zh-CN" dirty="0">
                <a:solidFill>
                  <a:srgbClr val="000066"/>
                </a:solidFill>
                <a:sym typeface="Symbol" pitchFamily="18" charset="2"/>
              </a:rPr>
              <a:t>	</a:t>
            </a:r>
            <a:r>
              <a:rPr kumimoji="1" lang="en-US" altLang="zh-CN" dirty="0" smtClean="0">
                <a:solidFill>
                  <a:srgbClr val="000066"/>
                </a:solidFill>
                <a:sym typeface="Symbol" pitchFamily="18" charset="2"/>
              </a:rPr>
              <a:t>		</a:t>
            </a:r>
            <a:r>
              <a:rPr kumimoji="1" lang="zh-CN" altLang="en-US" u="sng" dirty="0" smtClean="0">
                <a:solidFill>
                  <a:srgbClr val="000066"/>
                </a:solidFill>
                <a:sym typeface="Symbol" pitchFamily="18" charset="2"/>
              </a:rPr>
              <a:t>力矩</a:t>
            </a:r>
            <a:r>
              <a:rPr kumimoji="1" lang="zh-CN" altLang="en-US" dirty="0" smtClean="0">
                <a:solidFill>
                  <a:srgbClr val="000066"/>
                </a:solidFill>
                <a:sym typeface="Symbol" pitchFamily="18" charset="2"/>
              </a:rPr>
              <a:t>是物体</a:t>
            </a:r>
            <a:r>
              <a:rPr kumimoji="1" lang="zh-CN" altLang="en-US" u="sng" dirty="0" smtClean="0">
                <a:solidFill>
                  <a:srgbClr val="000066"/>
                </a:solidFill>
                <a:sym typeface="Symbol" pitchFamily="18" charset="2"/>
              </a:rPr>
              <a:t>转动状态</a:t>
            </a:r>
            <a:r>
              <a:rPr kumimoji="1" lang="zh-CN" altLang="en-US" dirty="0" smtClean="0">
                <a:solidFill>
                  <a:srgbClr val="000066"/>
                </a:solidFill>
                <a:sym typeface="Symbol" pitchFamily="18" charset="2"/>
              </a:rPr>
              <a:t>发生改变的原因</a:t>
            </a:r>
            <a:r>
              <a:rPr kumimoji="1" lang="en-US" altLang="zh-CN" dirty="0" smtClean="0">
                <a:solidFill>
                  <a:srgbClr val="000066"/>
                </a:solidFill>
                <a:sym typeface="Symbol" pitchFamily="18" charset="2"/>
              </a:rPr>
              <a:t>.</a:t>
            </a:r>
            <a:endParaRPr lang="zh-CN" altLang="en-US" dirty="0"/>
          </a:p>
        </p:txBody>
      </p:sp>
      <p:sp>
        <p:nvSpPr>
          <p:cNvPr id="8" name="矩形 7"/>
          <p:cNvSpPr/>
          <p:nvPr/>
        </p:nvSpPr>
        <p:spPr>
          <a:xfrm>
            <a:off x="1116012" y="5229200"/>
            <a:ext cx="1296988" cy="523875"/>
          </a:xfrm>
          <a:prstGeom prst="rect">
            <a:avLst/>
          </a:prstGeom>
        </p:spPr>
        <p:txBody>
          <a:bodyPr>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平动：</a:t>
            </a:r>
            <a:endParaRPr lang="zh-CN" altLang="en-US" dirty="0"/>
          </a:p>
        </p:txBody>
      </p:sp>
      <p:sp>
        <p:nvSpPr>
          <p:cNvPr id="9" name="右箭头 8"/>
          <p:cNvSpPr/>
          <p:nvPr/>
        </p:nvSpPr>
        <p:spPr bwMode="auto">
          <a:xfrm flipH="1">
            <a:off x="2268537" y="5302225"/>
            <a:ext cx="719138" cy="323850"/>
          </a:xfrm>
          <a:prstGeom prst="rightArrow">
            <a:avLst/>
          </a:prstGeom>
          <a:solidFill>
            <a:schemeClr val="accent1"/>
          </a:solidFill>
          <a:ln w="19050" cap="flat" cmpd="sng" algn="ctr">
            <a:solidFill>
              <a:schemeClr val="tx1"/>
            </a:solidFill>
            <a:prstDash val="solid"/>
            <a:round/>
            <a:headEnd type="none" w="med" len="med"/>
            <a:tailEnd type="triangle" w="sm" len="lg"/>
          </a:ln>
          <a:effectLst/>
        </p:spPr>
        <p:txBody>
          <a:bodyPr lIns="90000" tIns="46800" rIns="90000" bIns="46800">
            <a:spAutoFit/>
          </a:bodyPr>
          <a:lstStyle/>
          <a:p>
            <a:pPr>
              <a:defRPr/>
            </a:pPr>
            <a:endParaRPr lang="zh-CN" altLang="en-US">
              <a:latin typeface="Arial" pitchFamily="34" charset="0"/>
            </a:endParaRPr>
          </a:p>
        </p:txBody>
      </p:sp>
      <mc:AlternateContent xmlns:mc="http://schemas.openxmlformats.org/markup-compatibility/2006" xmlns:a14="http://schemas.microsoft.com/office/drawing/2010/main">
        <mc:Choice Requires="a14">
          <p:sp>
            <p:nvSpPr>
              <p:cNvPr id="10" name="矩形 9"/>
              <p:cNvSpPr/>
              <p:nvPr/>
            </p:nvSpPr>
            <p:spPr>
              <a:xfrm>
                <a:off x="3060700" y="5229200"/>
                <a:ext cx="3599532" cy="506421"/>
              </a:xfrm>
              <a:prstGeom prst="rect">
                <a:avLst/>
              </a:prstGeom>
            </p:spPr>
            <p:txBody>
              <a:bodyPr wrap="square">
                <a:spAutoFit/>
              </a:bodyPr>
              <a:lstStyle/>
              <a:p>
                <a:pPr>
                  <a:defRPr/>
                </a:pPr>
                <a:r>
                  <a:rPr kumimoji="1" lang="zh-CN" altLang="en-US" b="1" dirty="0" smtClean="0">
                    <a:solidFill>
                      <a:srgbClr val="000066"/>
                    </a:solidFill>
                    <a:effectLst/>
                    <a:latin typeface="Times New Roman" pitchFamily="18" charset="0"/>
                    <a:ea typeface="宋体" pitchFamily="2" charset="-122"/>
                    <a:sym typeface="Symbol" pitchFamily="18" charset="2"/>
                  </a:rPr>
                  <a:t>力 </a:t>
                </a:r>
                <a14:m>
                  <m:oMath xmlns:m="http://schemas.openxmlformats.org/officeDocument/2006/math">
                    <m:acc>
                      <m:accPr>
                        <m:chr m:val="⃑"/>
                        <m:ctrlPr>
                          <a:rPr kumimoji="1" lang="zh-CN" altLang="en-US" b="1" i="1" smtClean="0">
                            <a:solidFill>
                              <a:srgbClr val="000066"/>
                            </a:solidFill>
                            <a:effectLst/>
                            <a:latin typeface="Cambria Math"/>
                            <a:ea typeface="宋体" pitchFamily="2" charset="-122"/>
                            <a:sym typeface="Symbol" pitchFamily="18" charset="2"/>
                          </a:rPr>
                        </m:ctrlPr>
                      </m:accPr>
                      <m:e>
                        <m:r>
                          <a:rPr kumimoji="1" lang="en-US" altLang="zh-CN" b="1" i="1" smtClean="0">
                            <a:solidFill>
                              <a:srgbClr val="000066"/>
                            </a:solidFill>
                            <a:effectLst/>
                            <a:latin typeface="Cambria Math"/>
                            <a:ea typeface="宋体" pitchFamily="2" charset="-122"/>
                            <a:sym typeface="Symbol" pitchFamily="18" charset="2"/>
                          </a:rPr>
                          <m:t>𝑭</m:t>
                        </m:r>
                      </m:e>
                    </m:acc>
                  </m:oMath>
                </a14:m>
                <a:r>
                  <a:rPr kumimoji="1" lang="en-US" altLang="zh-CN" b="1" i="1" dirty="0" smtClean="0">
                    <a:solidFill>
                      <a:srgbClr val="000066"/>
                    </a:solidFill>
                    <a:effectLst/>
                    <a:latin typeface="Times New Roman" pitchFamily="18" charset="0"/>
                    <a:ea typeface="宋体" pitchFamily="2" charset="-122"/>
                    <a:sym typeface="Symbol" pitchFamily="18" charset="2"/>
                  </a:rPr>
                  <a:t> </a:t>
                </a:r>
                <a:r>
                  <a:rPr kumimoji="1" lang="en-US" altLang="zh-CN" b="1" dirty="0">
                    <a:solidFill>
                      <a:srgbClr val="000066"/>
                    </a:solidFill>
                    <a:effectLst/>
                    <a:latin typeface="Times New Roman" pitchFamily="18" charset="0"/>
                    <a:ea typeface="宋体" pitchFamily="2" charset="-122"/>
                    <a:sym typeface="Symbol" pitchFamily="18" charset="2"/>
                  </a:rPr>
                  <a:t>：</a:t>
                </a:r>
                <a:r>
                  <a:rPr kumimoji="1" lang="zh-CN" altLang="en-US" b="1" dirty="0">
                    <a:solidFill>
                      <a:srgbClr val="000066"/>
                    </a:solidFill>
                    <a:effectLst/>
                    <a:latin typeface="Times New Roman" pitchFamily="18" charset="0"/>
                    <a:ea typeface="宋体" pitchFamily="2" charset="-122"/>
                    <a:sym typeface="Symbol" pitchFamily="18" charset="2"/>
                  </a:rPr>
                  <a:t>服从</a:t>
                </a:r>
                <a:r>
                  <a:rPr kumimoji="1" lang="zh-CN" altLang="en-US" b="1" dirty="0" smtClean="0">
                    <a:solidFill>
                      <a:srgbClr val="000066"/>
                    </a:solidFill>
                    <a:effectLst/>
                    <a:latin typeface="Times New Roman" pitchFamily="18" charset="0"/>
                    <a:ea typeface="宋体" pitchFamily="2" charset="-122"/>
                    <a:sym typeface="Symbol" pitchFamily="18" charset="2"/>
                  </a:rPr>
                  <a:t>牛顿定律</a:t>
                </a:r>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3060700" y="5229200"/>
                <a:ext cx="3599532" cy="506421"/>
              </a:xfrm>
              <a:prstGeom prst="rect">
                <a:avLst/>
              </a:prstGeom>
              <a:blipFill rotWithShape="1">
                <a:blip r:embed="rId2"/>
                <a:stretch>
                  <a:fillRect l="-2538" t="-4819" b="-22892"/>
                </a:stretch>
              </a:blipFill>
            </p:spPr>
            <p:txBody>
              <a:bodyPr/>
              <a:lstStyle/>
              <a:p>
                <a:r>
                  <a:rPr lang="zh-CN" altLang="en-US">
                    <a:noFill/>
                  </a:rPr>
                  <a:t> </a:t>
                </a:r>
              </a:p>
            </p:txBody>
          </p:sp>
        </mc:Fallback>
      </mc:AlternateContent>
      <p:sp>
        <p:nvSpPr>
          <p:cNvPr id="11" name="矩形 10"/>
          <p:cNvSpPr/>
          <p:nvPr/>
        </p:nvSpPr>
        <p:spPr>
          <a:xfrm>
            <a:off x="1116012" y="5877272"/>
            <a:ext cx="1296988" cy="522287"/>
          </a:xfrm>
          <a:prstGeom prst="rect">
            <a:avLst/>
          </a:prstGeom>
        </p:spPr>
        <p:txBody>
          <a:bodyPr>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转动：</a:t>
            </a:r>
            <a:endParaRPr lang="zh-CN" altLang="en-US" dirty="0"/>
          </a:p>
        </p:txBody>
      </p:sp>
      <p:sp>
        <p:nvSpPr>
          <p:cNvPr id="12" name="右箭头 11"/>
          <p:cNvSpPr/>
          <p:nvPr/>
        </p:nvSpPr>
        <p:spPr bwMode="auto">
          <a:xfrm flipH="1">
            <a:off x="2268537" y="5967759"/>
            <a:ext cx="719138" cy="323850"/>
          </a:xfrm>
          <a:prstGeom prst="rightArrow">
            <a:avLst/>
          </a:prstGeom>
          <a:solidFill>
            <a:schemeClr val="accent1"/>
          </a:solidFill>
          <a:ln w="19050" cap="flat" cmpd="sng" algn="ctr">
            <a:solidFill>
              <a:schemeClr val="tx1"/>
            </a:solidFill>
            <a:prstDash val="solid"/>
            <a:round/>
            <a:headEnd type="none" w="med" len="med"/>
            <a:tailEnd type="triangle" w="sm" len="lg"/>
          </a:ln>
          <a:effectLst/>
        </p:spPr>
        <p:txBody>
          <a:bodyPr lIns="90000" tIns="46800" rIns="90000" bIns="46800">
            <a:spAutoFit/>
          </a:bodyPr>
          <a:lstStyle/>
          <a:p>
            <a:pPr>
              <a:defRPr/>
            </a:pPr>
            <a:endParaRPr lang="zh-CN" altLang="en-US">
              <a:latin typeface="Arial" pitchFamily="34" charset="0"/>
            </a:endParaRPr>
          </a:p>
        </p:txBody>
      </p:sp>
      <mc:AlternateContent xmlns:mc="http://schemas.openxmlformats.org/markup-compatibility/2006" xmlns:a14="http://schemas.microsoft.com/office/drawing/2010/main">
        <mc:Choice Requires="a14">
          <p:sp>
            <p:nvSpPr>
              <p:cNvPr id="13" name="矩形 12"/>
              <p:cNvSpPr/>
              <p:nvPr/>
            </p:nvSpPr>
            <p:spPr>
              <a:xfrm>
                <a:off x="3060700" y="5896322"/>
                <a:ext cx="3887564" cy="506421"/>
              </a:xfrm>
              <a:prstGeom prst="rect">
                <a:avLst/>
              </a:prstGeom>
            </p:spPr>
            <p:txBody>
              <a:bodyPr wrap="square">
                <a:spAutoFit/>
              </a:bodyPr>
              <a:lstStyle/>
              <a:p>
                <a:pPr>
                  <a:defRPr/>
                </a:pPr>
                <a:r>
                  <a:rPr kumimoji="1" lang="zh-CN" altLang="en-US" b="1" dirty="0" smtClean="0">
                    <a:solidFill>
                      <a:srgbClr val="000066"/>
                    </a:solidFill>
                    <a:effectLst/>
                    <a:latin typeface="Times New Roman" pitchFamily="18" charset="0"/>
                    <a:ea typeface="宋体" pitchFamily="2" charset="-122"/>
                    <a:sym typeface="Symbol" pitchFamily="18" charset="2"/>
                  </a:rPr>
                  <a:t>力矩</a:t>
                </a:r>
                <a14:m>
                  <m:oMath xmlns:m="http://schemas.openxmlformats.org/officeDocument/2006/math">
                    <m:acc>
                      <m:accPr>
                        <m:chr m:val="⃑"/>
                        <m:ctrlPr>
                          <a:rPr kumimoji="1" lang="zh-CN" altLang="en-US" b="1" i="1" smtClean="0">
                            <a:solidFill>
                              <a:srgbClr val="000066"/>
                            </a:solidFill>
                            <a:effectLst/>
                            <a:latin typeface="Cambria Math"/>
                            <a:ea typeface="宋体" pitchFamily="2" charset="-122"/>
                            <a:sym typeface="Symbol" pitchFamily="18" charset="2"/>
                          </a:rPr>
                        </m:ctrlPr>
                      </m:accPr>
                      <m:e>
                        <m:r>
                          <a:rPr kumimoji="1" lang="en-US" altLang="zh-CN" b="1" i="1" smtClean="0">
                            <a:solidFill>
                              <a:srgbClr val="000066"/>
                            </a:solidFill>
                            <a:effectLst/>
                            <a:latin typeface="Cambria Math"/>
                            <a:ea typeface="宋体" pitchFamily="2" charset="-122"/>
                            <a:sym typeface="Symbol" pitchFamily="18" charset="2"/>
                          </a:rPr>
                          <m:t>𝑴</m:t>
                        </m:r>
                      </m:e>
                    </m:acc>
                  </m:oMath>
                </a14:m>
                <a:r>
                  <a:rPr kumimoji="1" lang="zh-CN" altLang="en-US" b="1" dirty="0" smtClean="0">
                    <a:solidFill>
                      <a:srgbClr val="000066"/>
                    </a:solidFill>
                    <a:effectLst/>
                    <a:latin typeface="Times New Roman" pitchFamily="18" charset="0"/>
                    <a:ea typeface="宋体" pitchFamily="2" charset="-122"/>
                    <a:sym typeface="Symbol" pitchFamily="18" charset="2"/>
                  </a:rPr>
                  <a:t>：遵从转动定律</a:t>
                </a:r>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3060700" y="5896322"/>
                <a:ext cx="3887564" cy="506421"/>
              </a:xfrm>
              <a:prstGeom prst="rect">
                <a:avLst/>
              </a:prstGeom>
              <a:blipFill rotWithShape="1">
                <a:blip r:embed="rId3"/>
                <a:stretch>
                  <a:fillRect l="-2351" t="-4819" b="-228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27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15</a:t>
            </a:fld>
            <a:endParaRPr lang="en-US" altLang="zh-CN">
              <a:solidFill>
                <a:srgbClr val="FFFFCC">
                  <a:lumMod val="75000"/>
                </a:srgbClr>
              </a:solidFill>
            </a:endParaRPr>
          </a:p>
        </p:txBody>
      </p:sp>
      <p:sp>
        <p:nvSpPr>
          <p:cNvPr id="3" name="Rectangle 4"/>
          <p:cNvSpPr>
            <a:spLocks noChangeArrowheads="1"/>
          </p:cNvSpPr>
          <p:nvPr/>
        </p:nvSpPr>
        <p:spPr bwMode="auto">
          <a:xfrm>
            <a:off x="352425" y="994172"/>
            <a:ext cx="5948363"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2600" dirty="0">
                <a:solidFill>
                  <a:srgbClr val="080808"/>
                </a:solidFill>
                <a:ea typeface="华文中宋" pitchFamily="2" charset="-122"/>
              </a:rPr>
              <a:t>        </a:t>
            </a:r>
            <a:r>
              <a:rPr kumimoji="1" lang="zh-CN" altLang="en-US" sz="2600" dirty="0">
                <a:solidFill>
                  <a:srgbClr val="080808"/>
                </a:solidFill>
                <a:ea typeface="华文中宋" pitchFamily="2" charset="-122"/>
              </a:rPr>
              <a:t>力可以使刚体转动，经验表明其效果不仅取决于</a:t>
            </a:r>
            <a:r>
              <a:rPr kumimoji="1" lang="zh-CN" altLang="en-US" sz="2600" dirty="0">
                <a:solidFill>
                  <a:srgbClr val="FF0000"/>
                </a:solidFill>
                <a:ea typeface="华文中宋" pitchFamily="2" charset="-122"/>
              </a:rPr>
              <a:t>力</a:t>
            </a:r>
            <a:r>
              <a:rPr kumimoji="1" lang="zh-CN" altLang="en-US" sz="2600" dirty="0">
                <a:solidFill>
                  <a:srgbClr val="080808"/>
                </a:solidFill>
                <a:ea typeface="华文中宋" pitchFamily="2" charset="-122"/>
              </a:rPr>
              <a:t>的</a:t>
            </a:r>
            <a:r>
              <a:rPr kumimoji="1" lang="zh-CN" altLang="en-US" sz="2600" dirty="0" smtClean="0">
                <a:solidFill>
                  <a:srgbClr val="FF0000"/>
                </a:solidFill>
                <a:ea typeface="华文中宋" pitchFamily="2" charset="-122"/>
              </a:rPr>
              <a:t>大小</a:t>
            </a:r>
            <a:r>
              <a:rPr kumimoji="1" lang="zh-CN" altLang="en-US" sz="2600" dirty="0" smtClean="0">
                <a:solidFill>
                  <a:schemeClr val="tx1"/>
                </a:solidFill>
                <a:ea typeface="华文中宋" pitchFamily="2" charset="-122"/>
              </a:rPr>
              <a:t>，</a:t>
            </a:r>
            <a:r>
              <a:rPr kumimoji="1" lang="zh-CN" altLang="en-US" sz="2600" dirty="0" smtClean="0">
                <a:solidFill>
                  <a:srgbClr val="080808"/>
                </a:solidFill>
                <a:ea typeface="华文中宋" pitchFamily="2" charset="-122"/>
              </a:rPr>
              <a:t>而且</a:t>
            </a:r>
            <a:r>
              <a:rPr kumimoji="1" lang="zh-CN" altLang="en-US" sz="2600" dirty="0">
                <a:solidFill>
                  <a:srgbClr val="080808"/>
                </a:solidFill>
                <a:ea typeface="华文中宋" pitchFamily="2" charset="-122"/>
              </a:rPr>
              <a:t>还与力的</a:t>
            </a:r>
            <a:r>
              <a:rPr kumimoji="1" lang="zh-CN" altLang="en-US" sz="2600" dirty="0">
                <a:solidFill>
                  <a:srgbClr val="FF0000"/>
                </a:solidFill>
                <a:ea typeface="华文中宋" pitchFamily="2" charset="-122"/>
              </a:rPr>
              <a:t>方向</a:t>
            </a:r>
            <a:r>
              <a:rPr kumimoji="1" lang="zh-CN" altLang="en-US" sz="2600" dirty="0">
                <a:solidFill>
                  <a:srgbClr val="080808"/>
                </a:solidFill>
                <a:ea typeface="华文中宋" pitchFamily="2" charset="-122"/>
              </a:rPr>
              <a:t>和</a:t>
            </a:r>
            <a:r>
              <a:rPr kumimoji="1" lang="zh-CN" altLang="en-US" sz="2600" dirty="0">
                <a:solidFill>
                  <a:srgbClr val="FF0000"/>
                </a:solidFill>
                <a:ea typeface="华文中宋" pitchFamily="2" charset="-122"/>
              </a:rPr>
              <a:t>作用点</a:t>
            </a:r>
            <a:r>
              <a:rPr kumimoji="1" lang="zh-CN" altLang="en-US" sz="2600" dirty="0">
                <a:solidFill>
                  <a:srgbClr val="080808"/>
                </a:solidFill>
                <a:ea typeface="华文中宋" pitchFamily="2" charset="-122"/>
              </a:rPr>
              <a:t>的位置有关。</a:t>
            </a:r>
          </a:p>
        </p:txBody>
      </p:sp>
      <p:grpSp>
        <p:nvGrpSpPr>
          <p:cNvPr id="4" name="Group 5"/>
          <p:cNvGrpSpPr>
            <a:grpSpLocks/>
          </p:cNvGrpSpPr>
          <p:nvPr/>
        </p:nvGrpSpPr>
        <p:grpSpPr bwMode="auto">
          <a:xfrm>
            <a:off x="6450013" y="1163365"/>
            <a:ext cx="2209800" cy="2743200"/>
            <a:chOff x="4063" y="960"/>
            <a:chExt cx="1392" cy="1728"/>
          </a:xfrm>
        </p:grpSpPr>
        <p:sp>
          <p:nvSpPr>
            <p:cNvPr id="5" name="Rectangle 6"/>
            <p:cNvSpPr>
              <a:spLocks noChangeArrowheads="1"/>
            </p:cNvSpPr>
            <p:nvPr/>
          </p:nvSpPr>
          <p:spPr bwMode="auto">
            <a:xfrm>
              <a:off x="4063" y="960"/>
              <a:ext cx="1392" cy="1728"/>
            </a:xfrm>
            <a:prstGeom prst="rect">
              <a:avLst/>
            </a:prstGeom>
            <a:solidFill>
              <a:srgbClr val="FFFFFF"/>
            </a:solidFill>
            <a:ln w="12700" cap="sq">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6" name="Object 7"/>
            <p:cNvGraphicFramePr>
              <a:graphicFrameLocks noChangeAspect="1"/>
            </p:cNvGraphicFramePr>
            <p:nvPr/>
          </p:nvGraphicFramePr>
          <p:xfrm>
            <a:off x="4399" y="1152"/>
            <a:ext cx="783" cy="1248"/>
          </p:xfrm>
          <a:graphic>
            <a:graphicData uri="http://schemas.openxmlformats.org/presentationml/2006/ole">
              <mc:AlternateContent xmlns:mc="http://schemas.openxmlformats.org/markup-compatibility/2006">
                <mc:Choice xmlns:v="urn:schemas-microsoft-com:vml" Requires="v">
                  <p:oleObj spid="_x0000_s127135" name="剪辑" r:id="rId3" imgW="2793960" imgH="4113360" progId="MS_ClipArt_Gallery.2">
                    <p:embed/>
                  </p:oleObj>
                </mc:Choice>
                <mc:Fallback>
                  <p:oleObj name="剪辑" r:id="rId3" imgW="2793960" imgH="411336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 y="1152"/>
                          <a:ext cx="783" cy="1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7" name="Group 8"/>
          <p:cNvGrpSpPr>
            <a:grpSpLocks/>
          </p:cNvGrpSpPr>
          <p:nvPr/>
        </p:nvGrpSpPr>
        <p:grpSpPr bwMode="auto">
          <a:xfrm>
            <a:off x="7974013" y="2501628"/>
            <a:ext cx="620712" cy="939800"/>
            <a:chOff x="5136" y="1920"/>
            <a:chExt cx="391" cy="592"/>
          </a:xfrm>
        </p:grpSpPr>
        <p:sp>
          <p:nvSpPr>
            <p:cNvPr id="8" name="Line 9"/>
            <p:cNvSpPr>
              <a:spLocks noChangeShapeType="1"/>
            </p:cNvSpPr>
            <p:nvPr/>
          </p:nvSpPr>
          <p:spPr bwMode="auto">
            <a:xfrm>
              <a:off x="5136" y="1920"/>
              <a:ext cx="288" cy="288"/>
            </a:xfrm>
            <a:prstGeom prst="line">
              <a:avLst/>
            </a:prstGeom>
            <a:noFill/>
            <a:ln w="76200" cap="sq">
              <a:solidFill>
                <a:srgbClr val="FB1F3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9" name="Object 10"/>
            <p:cNvGraphicFramePr>
              <a:graphicFrameLocks noChangeAspect="1"/>
            </p:cNvGraphicFramePr>
            <p:nvPr/>
          </p:nvGraphicFramePr>
          <p:xfrm>
            <a:off x="5280" y="2208"/>
            <a:ext cx="247" cy="304"/>
          </p:xfrm>
          <a:graphic>
            <a:graphicData uri="http://schemas.openxmlformats.org/presentationml/2006/ole">
              <mc:AlternateContent xmlns:mc="http://schemas.openxmlformats.org/markup-compatibility/2006">
                <mc:Choice xmlns:v="urn:schemas-microsoft-com:vml" Requires="v">
                  <p:oleObj spid="_x0000_s127136" name="公式" r:id="rId5" imgW="164880" imgH="203040" progId="Equation.3">
                    <p:embed/>
                  </p:oleObj>
                </mc:Choice>
                <mc:Fallback>
                  <p:oleObj name="公式" r:id="rId5" imgW="1648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 y="2208"/>
                          <a:ext cx="247"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0" name="Group 11"/>
          <p:cNvGrpSpPr>
            <a:grpSpLocks/>
          </p:cNvGrpSpPr>
          <p:nvPr/>
        </p:nvGrpSpPr>
        <p:grpSpPr bwMode="auto">
          <a:xfrm>
            <a:off x="7288213" y="2382565"/>
            <a:ext cx="620712" cy="939800"/>
            <a:chOff x="4752" y="1808"/>
            <a:chExt cx="391" cy="592"/>
          </a:xfrm>
        </p:grpSpPr>
        <p:sp>
          <p:nvSpPr>
            <p:cNvPr id="11" name="Line 12"/>
            <p:cNvSpPr>
              <a:spLocks noChangeShapeType="1"/>
            </p:cNvSpPr>
            <p:nvPr/>
          </p:nvSpPr>
          <p:spPr bwMode="auto">
            <a:xfrm>
              <a:off x="4752" y="1808"/>
              <a:ext cx="288" cy="288"/>
            </a:xfrm>
            <a:prstGeom prst="line">
              <a:avLst/>
            </a:prstGeom>
            <a:noFill/>
            <a:ln w="76200" cap="sq">
              <a:solidFill>
                <a:srgbClr val="FB1F3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12" name="Object 13"/>
            <p:cNvGraphicFramePr>
              <a:graphicFrameLocks noChangeAspect="1"/>
            </p:cNvGraphicFramePr>
            <p:nvPr/>
          </p:nvGraphicFramePr>
          <p:xfrm>
            <a:off x="4896" y="2096"/>
            <a:ext cx="247" cy="304"/>
          </p:xfrm>
          <a:graphic>
            <a:graphicData uri="http://schemas.openxmlformats.org/presentationml/2006/ole">
              <mc:AlternateContent xmlns:mc="http://schemas.openxmlformats.org/markup-compatibility/2006">
                <mc:Choice xmlns:v="urn:schemas-microsoft-com:vml" Requires="v">
                  <p:oleObj spid="_x0000_s127137" name="公式" r:id="rId7" imgW="164880" imgH="203040" progId="Equation.3">
                    <p:embed/>
                  </p:oleObj>
                </mc:Choice>
                <mc:Fallback>
                  <p:oleObj name="公式" r:id="rId7" imgW="1648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 y="2096"/>
                          <a:ext cx="247"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3" name="AutoShape 14"/>
          <p:cNvSpPr>
            <a:spLocks noChangeArrowheads="1"/>
          </p:cNvSpPr>
          <p:nvPr/>
        </p:nvSpPr>
        <p:spPr bwMode="auto">
          <a:xfrm>
            <a:off x="6300788" y="188640"/>
            <a:ext cx="2843212" cy="1223963"/>
          </a:xfrm>
          <a:prstGeom prst="cloudCallout">
            <a:avLst>
              <a:gd name="adj1" fmla="val -8236"/>
              <a:gd name="adj2" fmla="val 125097"/>
            </a:avLst>
          </a:prstGeom>
          <a:gradFill rotWithShape="1">
            <a:gsLst>
              <a:gs pos="0">
                <a:srgbClr val="42CDF8"/>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kumimoji="1" lang="zh-CN" altLang="en-US" sz="2600" dirty="0">
                <a:solidFill>
                  <a:srgbClr val="FF0000"/>
                </a:solidFill>
                <a:ea typeface="华文中宋" pitchFamily="2" charset="-122"/>
              </a:rPr>
              <a:t>哪个力容易将门关上</a:t>
            </a:r>
          </a:p>
        </p:txBody>
      </p:sp>
      <p:sp>
        <p:nvSpPr>
          <p:cNvPr id="14" name="Text Box 34"/>
          <p:cNvSpPr txBox="1">
            <a:spLocks noChangeArrowheads="1"/>
          </p:cNvSpPr>
          <p:nvPr/>
        </p:nvSpPr>
        <p:spPr bwMode="auto">
          <a:xfrm>
            <a:off x="395536" y="548680"/>
            <a:ext cx="5519738" cy="5539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r>
              <a:rPr kumimoji="1" lang="zh-CN" altLang="en-US" sz="3000" dirty="0">
                <a:solidFill>
                  <a:srgbClr val="CC0000"/>
                </a:solidFill>
              </a:rPr>
              <a:t>一</a:t>
            </a:r>
            <a:r>
              <a:rPr kumimoji="1" lang="zh-CN" altLang="en-US" sz="3000" dirty="0">
                <a:solidFill>
                  <a:srgbClr val="000000"/>
                </a:solidFill>
              </a:rPr>
              <a:t>   </a:t>
            </a:r>
            <a:r>
              <a:rPr kumimoji="1" lang="zh-CN" altLang="en-US" sz="3000" dirty="0">
                <a:solidFill>
                  <a:srgbClr val="CC0000"/>
                </a:solidFill>
              </a:rPr>
              <a:t>力矩</a:t>
            </a:r>
          </a:p>
        </p:txBody>
      </p:sp>
      <mc:AlternateContent xmlns:mc="http://schemas.openxmlformats.org/markup-compatibility/2006" xmlns:a14="http://schemas.microsoft.com/office/drawing/2010/main">
        <mc:Choice Requires="a14">
          <p:sp>
            <p:nvSpPr>
              <p:cNvPr id="15" name="Text Box 35"/>
              <p:cNvSpPr txBox="1">
                <a:spLocks noChangeArrowheads="1"/>
              </p:cNvSpPr>
              <p:nvPr/>
            </p:nvSpPr>
            <p:spPr bwMode="auto">
              <a:xfrm>
                <a:off x="262632" y="2860016"/>
                <a:ext cx="4597400" cy="18158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pPr>
                <a:r>
                  <a:rPr lang="zh-CN" altLang="en-US" dirty="0" smtClean="0">
                    <a:solidFill>
                      <a:srgbClr val="CC0000"/>
                    </a:solidFill>
                    <a:latin typeface="宋体" pitchFamily="2" charset="-122"/>
                  </a:rPr>
                  <a:t>定义</a:t>
                </a:r>
                <a:r>
                  <a:rPr lang="zh-CN" altLang="en-US" dirty="0">
                    <a:solidFill>
                      <a:srgbClr val="000000"/>
                    </a:solidFill>
                    <a:latin typeface="宋体" pitchFamily="2" charset="-122"/>
                  </a:rPr>
                  <a:t>：作用于质点的力对惯性系中某</a:t>
                </a:r>
                <a:r>
                  <a:rPr lang="zh-CN" altLang="en-US" dirty="0" smtClean="0">
                    <a:solidFill>
                      <a:srgbClr val="000000"/>
                    </a:solidFill>
                    <a:latin typeface="宋体" pitchFamily="2" charset="-122"/>
                  </a:rPr>
                  <a:t>参考点</a:t>
                </a:r>
                <a:r>
                  <a:rPr lang="en-US" altLang="zh-CN" i="1" dirty="0" smtClean="0">
                    <a:solidFill>
                      <a:srgbClr val="000000"/>
                    </a:solidFill>
                    <a:cs typeface="Times New Roman" panose="02020603050405020304" pitchFamily="18" charset="0"/>
                  </a:rPr>
                  <a:t>O</a:t>
                </a:r>
                <a:r>
                  <a:rPr lang="zh-CN" altLang="en-US" dirty="0" smtClean="0">
                    <a:solidFill>
                      <a:srgbClr val="000000"/>
                    </a:solidFill>
                    <a:latin typeface="宋体" pitchFamily="2" charset="-122"/>
                  </a:rPr>
                  <a:t>的</a:t>
                </a:r>
                <a:r>
                  <a:rPr lang="zh-CN" altLang="en-US" dirty="0">
                    <a:solidFill>
                      <a:srgbClr val="000000"/>
                    </a:solidFill>
                    <a:latin typeface="宋体" pitchFamily="2" charset="-122"/>
                  </a:rPr>
                  <a:t>力矩，</a:t>
                </a:r>
                <a:r>
                  <a:rPr lang="zh-CN" altLang="en-US" dirty="0" smtClean="0">
                    <a:solidFill>
                      <a:srgbClr val="000000"/>
                    </a:solidFill>
                    <a:latin typeface="宋体" pitchFamily="2" charset="-122"/>
                  </a:rPr>
                  <a:t>等于由</a:t>
                </a:r>
                <a:r>
                  <a:rPr lang="en-US" altLang="zh-CN" i="1" dirty="0">
                    <a:solidFill>
                      <a:srgbClr val="000000"/>
                    </a:solidFill>
                    <a:cs typeface="Times New Roman" panose="02020603050405020304" pitchFamily="18" charset="0"/>
                  </a:rPr>
                  <a:t>O</a:t>
                </a:r>
                <a:r>
                  <a:rPr lang="zh-CN" altLang="en-US" dirty="0" smtClean="0">
                    <a:solidFill>
                      <a:srgbClr val="000000"/>
                    </a:solidFill>
                    <a:latin typeface="宋体" pitchFamily="2" charset="-122"/>
                  </a:rPr>
                  <a:t>点指向力</a:t>
                </a:r>
                <a14:m>
                  <m:oMath xmlns:m="http://schemas.openxmlformats.org/officeDocument/2006/math">
                    <m:acc>
                      <m:accPr>
                        <m:chr m:val="⃑"/>
                        <m:ctrlPr>
                          <a:rPr lang="zh-CN" altLang="en-US" i="1" smtClean="0">
                            <a:solidFill>
                              <a:srgbClr val="000000"/>
                            </a:solidFill>
                            <a:latin typeface="Cambria Math"/>
                          </a:rPr>
                        </m:ctrlPr>
                      </m:accPr>
                      <m:e>
                        <m:r>
                          <a:rPr lang="en-US" altLang="zh-CN" b="1" i="1" smtClean="0">
                            <a:solidFill>
                              <a:srgbClr val="000000"/>
                            </a:solidFill>
                            <a:latin typeface="Cambria Math"/>
                          </a:rPr>
                          <m:t>𝑭</m:t>
                        </m:r>
                      </m:e>
                    </m:acc>
                  </m:oMath>
                </a14:m>
                <a:r>
                  <a:rPr lang="zh-CN" altLang="en-US" dirty="0" smtClean="0">
                    <a:solidFill>
                      <a:srgbClr val="000000"/>
                    </a:solidFill>
                    <a:latin typeface="宋体" pitchFamily="2" charset="-122"/>
                  </a:rPr>
                  <a:t>作用点的</a:t>
                </a:r>
                <a:r>
                  <a:rPr lang="zh-CN" altLang="en-US" dirty="0">
                    <a:solidFill>
                      <a:srgbClr val="000000"/>
                    </a:solidFill>
                    <a:latin typeface="宋体" pitchFamily="2" charset="-122"/>
                  </a:rPr>
                  <a:t>位</a:t>
                </a:r>
                <a:r>
                  <a:rPr lang="zh-CN" altLang="en-US" dirty="0" smtClean="0">
                    <a:solidFill>
                      <a:srgbClr val="000000"/>
                    </a:solidFill>
                    <a:latin typeface="宋体" pitchFamily="2" charset="-122"/>
                  </a:rPr>
                  <a:t>矢</a:t>
                </a:r>
                <a14:m>
                  <m:oMath xmlns:m="http://schemas.openxmlformats.org/officeDocument/2006/math">
                    <m:acc>
                      <m:accPr>
                        <m:chr m:val="⃑"/>
                        <m:ctrlPr>
                          <a:rPr lang="zh-CN" altLang="en-US" i="1" smtClean="0">
                            <a:solidFill>
                              <a:srgbClr val="000000"/>
                            </a:solidFill>
                            <a:latin typeface="Cambria Math"/>
                          </a:rPr>
                        </m:ctrlPr>
                      </m:accPr>
                      <m:e>
                        <m:r>
                          <a:rPr lang="en-US" altLang="zh-CN" b="1" i="1" smtClean="0">
                            <a:solidFill>
                              <a:srgbClr val="000000"/>
                            </a:solidFill>
                            <a:latin typeface="Cambria Math"/>
                          </a:rPr>
                          <m:t>𝒓</m:t>
                        </m:r>
                      </m:e>
                    </m:acc>
                  </m:oMath>
                </a14:m>
                <a:r>
                  <a:rPr lang="zh-CN" altLang="en-US" dirty="0" smtClean="0">
                    <a:solidFill>
                      <a:srgbClr val="000000"/>
                    </a:solidFill>
                    <a:latin typeface="宋体" pitchFamily="2" charset="-122"/>
                  </a:rPr>
                  <a:t>与力</a:t>
                </a:r>
                <a14:m>
                  <m:oMath xmlns:m="http://schemas.openxmlformats.org/officeDocument/2006/math">
                    <m:acc>
                      <m:accPr>
                        <m:chr m:val="⃑"/>
                        <m:ctrlPr>
                          <a:rPr lang="zh-CN" altLang="en-US" i="1" smtClean="0">
                            <a:solidFill>
                              <a:srgbClr val="000000"/>
                            </a:solidFill>
                            <a:latin typeface="Cambria Math"/>
                          </a:rPr>
                        </m:ctrlPr>
                      </m:accPr>
                      <m:e>
                        <m:r>
                          <a:rPr lang="en-US" altLang="zh-CN" b="1" i="1" smtClean="0">
                            <a:solidFill>
                              <a:srgbClr val="000000"/>
                            </a:solidFill>
                            <a:latin typeface="Cambria Math"/>
                          </a:rPr>
                          <m:t>𝑭</m:t>
                        </m:r>
                      </m:e>
                    </m:acc>
                  </m:oMath>
                </a14:m>
                <a:r>
                  <a:rPr lang="zh-CN" altLang="en-US" dirty="0" smtClean="0">
                    <a:solidFill>
                      <a:srgbClr val="000000"/>
                    </a:solidFill>
                    <a:latin typeface="宋体" pitchFamily="2" charset="-122"/>
                  </a:rPr>
                  <a:t>的</a:t>
                </a:r>
                <a:r>
                  <a:rPr lang="zh-CN" altLang="en-US" dirty="0">
                    <a:solidFill>
                      <a:srgbClr val="000000"/>
                    </a:solidFill>
                    <a:latin typeface="宋体" pitchFamily="2" charset="-122"/>
                  </a:rPr>
                  <a:t>矢积，即</a:t>
                </a:r>
              </a:p>
            </p:txBody>
          </p:sp>
        </mc:Choice>
        <mc:Fallback xmlns="">
          <p:sp>
            <p:nvSpPr>
              <p:cNvPr id="15" name="Text Box 35"/>
              <p:cNvSpPr txBox="1">
                <a:spLocks noRot="1" noChangeAspect="1" noMove="1" noResize="1" noEditPoints="1" noAdjustHandles="1" noChangeArrowheads="1" noChangeShapeType="1" noTextEdit="1"/>
              </p:cNvSpPr>
              <p:nvPr/>
            </p:nvSpPr>
            <p:spPr bwMode="auto">
              <a:xfrm>
                <a:off x="262632" y="2860016"/>
                <a:ext cx="4597400" cy="1815882"/>
              </a:xfrm>
              <a:prstGeom prst="rect">
                <a:avLst/>
              </a:prstGeom>
              <a:blipFill rotWithShape="1">
                <a:blip r:embed="rId8"/>
                <a:stretch>
                  <a:fillRect l="-1989" t="-3356" b="-134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graphicFrame>
        <p:nvGraphicFramePr>
          <p:cNvPr id="16" name="Object 36"/>
          <p:cNvGraphicFramePr>
            <a:graphicFrameLocks noChangeAspect="1"/>
          </p:cNvGraphicFramePr>
          <p:nvPr>
            <p:extLst>
              <p:ext uri="{D42A27DB-BD31-4B8C-83A1-F6EECF244321}">
                <p14:modId xmlns:p14="http://schemas.microsoft.com/office/powerpoint/2010/main" val="4102827099"/>
              </p:ext>
            </p:extLst>
          </p:nvPr>
        </p:nvGraphicFramePr>
        <p:xfrm>
          <a:off x="1115616" y="4509120"/>
          <a:ext cx="1831975" cy="488950"/>
        </p:xfrm>
        <a:graphic>
          <a:graphicData uri="http://schemas.openxmlformats.org/presentationml/2006/ole">
            <mc:AlternateContent xmlns:mc="http://schemas.openxmlformats.org/markup-compatibility/2006">
              <mc:Choice xmlns:v="urn:schemas-microsoft-com:vml" Requires="v">
                <p:oleObj spid="_x0000_s127138" name="Equation" r:id="rId9" imgW="622080" imgH="177480" progId="Equation.DSMT4">
                  <p:embed/>
                </p:oleObj>
              </mc:Choice>
              <mc:Fallback>
                <p:oleObj name="Equation" r:id="rId9" imgW="622080" imgH="177480" progId="Equation.DSMT4">
                  <p:embed/>
                  <p:pic>
                    <p:nvPicPr>
                      <p:cNvPr id="0" name=""/>
                      <p:cNvPicPr>
                        <a:picLocks noChangeAspect="1" noChangeArrowheads="1"/>
                      </p:cNvPicPr>
                      <p:nvPr/>
                    </p:nvPicPr>
                    <p:blipFill>
                      <a:blip r:embed="rId10"/>
                      <a:srcRect/>
                      <a:stretch>
                        <a:fillRect/>
                      </a:stretch>
                    </p:blipFill>
                    <p:spPr bwMode="auto">
                      <a:xfrm>
                        <a:off x="1115616" y="4509120"/>
                        <a:ext cx="1831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8" name="Text Box 38"/>
              <p:cNvSpPr txBox="1">
                <a:spLocks noChangeArrowheads="1"/>
              </p:cNvSpPr>
              <p:nvPr/>
            </p:nvSpPr>
            <p:spPr bwMode="auto">
              <a:xfrm>
                <a:off x="262632" y="5013176"/>
                <a:ext cx="4813424"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pPr>
                <a:r>
                  <a:rPr lang="zh-CN" altLang="en-US" dirty="0" smtClean="0">
                    <a:solidFill>
                      <a:srgbClr val="FF0000"/>
                    </a:solidFill>
                    <a:latin typeface="宋体" pitchFamily="2" charset="-122"/>
                  </a:rPr>
                  <a:t>方向</a:t>
                </a:r>
                <a:r>
                  <a:rPr lang="en-US" altLang="zh-CN" dirty="0" smtClean="0">
                    <a:solidFill>
                      <a:srgbClr val="FF0000"/>
                    </a:solidFill>
                    <a:latin typeface="宋体" pitchFamily="2" charset="-122"/>
                  </a:rPr>
                  <a:t>:</a:t>
                </a:r>
                <a:r>
                  <a:rPr lang="zh-CN" altLang="en-US" dirty="0" smtClean="0">
                    <a:solidFill>
                      <a:srgbClr val="000000"/>
                    </a:solidFill>
                    <a:latin typeface="宋体" pitchFamily="2" charset="-122"/>
                  </a:rPr>
                  <a:t>垂直于</a:t>
                </a:r>
                <a14:m>
                  <m:oMath xmlns:m="http://schemas.openxmlformats.org/officeDocument/2006/math">
                    <m:acc>
                      <m:accPr>
                        <m:chr m:val="⃑"/>
                        <m:ctrlPr>
                          <a:rPr lang="zh-CN" altLang="en-US" i="1" smtClean="0">
                            <a:solidFill>
                              <a:srgbClr val="000000"/>
                            </a:solidFill>
                            <a:latin typeface="Cambria Math"/>
                          </a:rPr>
                        </m:ctrlPr>
                      </m:accPr>
                      <m:e>
                        <m:r>
                          <a:rPr lang="en-US" altLang="zh-CN" b="1" i="1" smtClean="0">
                            <a:solidFill>
                              <a:srgbClr val="000000"/>
                            </a:solidFill>
                            <a:latin typeface="Cambria Math"/>
                          </a:rPr>
                          <m:t>𝒓</m:t>
                        </m:r>
                      </m:e>
                    </m:acc>
                  </m:oMath>
                </a14:m>
                <a:r>
                  <a:rPr lang="zh-CN" altLang="en-US" dirty="0" smtClean="0">
                    <a:solidFill>
                      <a:srgbClr val="000000"/>
                    </a:solidFill>
                    <a:latin typeface="宋体" pitchFamily="2" charset="-122"/>
                  </a:rPr>
                  <a:t>和</a:t>
                </a:r>
                <a14:m>
                  <m:oMath xmlns:m="http://schemas.openxmlformats.org/officeDocument/2006/math">
                    <m:acc>
                      <m:accPr>
                        <m:chr m:val="⃑"/>
                        <m:ctrlPr>
                          <a:rPr lang="zh-CN" altLang="en-US" i="1" dirty="0" smtClean="0">
                            <a:solidFill>
                              <a:srgbClr val="000000"/>
                            </a:solidFill>
                            <a:latin typeface="Cambria Math"/>
                          </a:rPr>
                        </m:ctrlPr>
                      </m:accPr>
                      <m:e>
                        <m:r>
                          <a:rPr lang="en-US" altLang="zh-CN" b="1" i="1" dirty="0" smtClean="0">
                            <a:solidFill>
                              <a:srgbClr val="000000"/>
                            </a:solidFill>
                            <a:latin typeface="Cambria Math"/>
                          </a:rPr>
                          <m:t>𝑭</m:t>
                        </m:r>
                      </m:e>
                    </m:acc>
                  </m:oMath>
                </a14:m>
                <a:r>
                  <a:rPr lang="zh-CN" altLang="en-US" dirty="0" smtClean="0">
                    <a:solidFill>
                      <a:srgbClr val="000000"/>
                    </a:solidFill>
                    <a:latin typeface="宋体" pitchFamily="2" charset="-122"/>
                  </a:rPr>
                  <a:t>所</a:t>
                </a:r>
                <a:r>
                  <a:rPr lang="zh-CN" altLang="en-US" dirty="0">
                    <a:solidFill>
                      <a:srgbClr val="000000"/>
                    </a:solidFill>
                    <a:latin typeface="宋体" pitchFamily="2" charset="-122"/>
                  </a:rPr>
                  <a:t>决定的平面</a:t>
                </a:r>
                <a:r>
                  <a:rPr lang="zh-CN" altLang="en-US" dirty="0" smtClean="0">
                    <a:solidFill>
                      <a:srgbClr val="000000"/>
                    </a:solidFill>
                    <a:latin typeface="宋体" pitchFamily="2" charset="-122"/>
                  </a:rPr>
                  <a:t>，    指向</a:t>
                </a:r>
                <a:r>
                  <a:rPr lang="zh-CN" altLang="en-US" dirty="0">
                    <a:solidFill>
                      <a:srgbClr val="000000"/>
                    </a:solidFill>
                    <a:latin typeface="宋体" pitchFamily="2" charset="-122"/>
                  </a:rPr>
                  <a:t>用右手法则确定。</a:t>
                </a:r>
              </a:p>
            </p:txBody>
          </p:sp>
        </mc:Choice>
        <mc:Fallback xmlns="">
          <p:sp>
            <p:nvSpPr>
              <p:cNvPr id="18" name="Text Box 38"/>
              <p:cNvSpPr txBox="1">
                <a:spLocks noRot="1" noChangeAspect="1" noMove="1" noResize="1" noEditPoints="1" noAdjustHandles="1" noChangeArrowheads="1" noChangeShapeType="1" noTextEdit="1"/>
              </p:cNvSpPr>
              <p:nvPr/>
            </p:nvSpPr>
            <p:spPr bwMode="auto">
              <a:xfrm>
                <a:off x="262632" y="5013176"/>
                <a:ext cx="4813424" cy="954107"/>
              </a:xfrm>
              <a:prstGeom prst="rect">
                <a:avLst/>
              </a:prstGeom>
              <a:blipFill rotWithShape="1">
                <a:blip r:embed="rId11"/>
                <a:stretch>
                  <a:fillRect l="-1899" t="-2548" b="-82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9" name="TextBox 18"/>
          <p:cNvSpPr txBox="1"/>
          <p:nvPr/>
        </p:nvSpPr>
        <p:spPr>
          <a:xfrm>
            <a:off x="484188" y="2276872"/>
            <a:ext cx="2778325" cy="523220"/>
          </a:xfrm>
          <a:prstGeom prst="rect">
            <a:avLst/>
          </a:prstGeom>
          <a:noFill/>
        </p:spPr>
        <p:txBody>
          <a:bodyPr wrap="none" rtlCol="0">
            <a:spAutoFit/>
          </a:bodyPr>
          <a:lstStyle/>
          <a:p>
            <a:r>
              <a:rPr lang="en-US" altLang="zh-CN" sz="2800" dirty="0" smtClean="0">
                <a:solidFill>
                  <a:srgbClr val="0000FF"/>
                </a:solidFill>
                <a:ea typeface="华文楷体" panose="02010600040101010101" pitchFamily="2" charset="-122"/>
              </a:rPr>
              <a:t>A. </a:t>
            </a:r>
            <a:r>
              <a:rPr lang="zh-CN" altLang="en-US" sz="2800" dirty="0" smtClean="0">
                <a:solidFill>
                  <a:srgbClr val="0000FF"/>
                </a:solidFill>
                <a:ea typeface="华文楷体" panose="02010600040101010101" pitchFamily="2" charset="-122"/>
              </a:rPr>
              <a:t>力对点的力矩</a:t>
            </a:r>
          </a:p>
        </p:txBody>
      </p:sp>
      <p:grpSp>
        <p:nvGrpSpPr>
          <p:cNvPr id="20" name="组合 53"/>
          <p:cNvGrpSpPr>
            <a:grpSpLocks/>
          </p:cNvGrpSpPr>
          <p:nvPr/>
        </p:nvGrpSpPr>
        <p:grpSpPr bwMode="auto">
          <a:xfrm>
            <a:off x="5076056" y="4150503"/>
            <a:ext cx="3887788" cy="1584325"/>
            <a:chOff x="4860676" y="4147765"/>
            <a:chExt cx="3887788" cy="1584325"/>
          </a:xfrm>
        </p:grpSpPr>
        <p:sp>
          <p:nvSpPr>
            <p:cNvPr id="21" name="Line 11"/>
            <p:cNvSpPr>
              <a:spLocks noChangeShapeType="1"/>
            </p:cNvSpPr>
            <p:nvPr/>
          </p:nvSpPr>
          <p:spPr bwMode="auto">
            <a:xfrm>
              <a:off x="6143376" y="4500190"/>
              <a:ext cx="828675" cy="736600"/>
            </a:xfrm>
            <a:prstGeom prst="line">
              <a:avLst/>
            </a:prstGeom>
            <a:noFill/>
            <a:ln w="19050">
              <a:solidFill>
                <a:srgbClr val="006666"/>
              </a:solidFill>
              <a:round/>
              <a:headEnd/>
              <a:tailEnd type="triangle" w="sm" len="lg"/>
            </a:ln>
            <a:effectLst/>
          </p:spPr>
          <p:txBody>
            <a:bodyPr wrap="none" anchor="ctr"/>
            <a:lstStyle/>
            <a:p>
              <a:pPr>
                <a:defRPr/>
              </a:pPr>
              <a:endParaRPr lang="zh-CN" altLang="en-US"/>
            </a:p>
          </p:txBody>
        </p:sp>
        <p:sp>
          <p:nvSpPr>
            <p:cNvPr id="22" name="Line 12"/>
            <p:cNvSpPr>
              <a:spLocks noChangeShapeType="1"/>
            </p:cNvSpPr>
            <p:nvPr/>
          </p:nvSpPr>
          <p:spPr bwMode="auto">
            <a:xfrm flipV="1">
              <a:off x="6948239" y="4957390"/>
              <a:ext cx="950912" cy="271462"/>
            </a:xfrm>
            <a:prstGeom prst="line">
              <a:avLst/>
            </a:prstGeom>
            <a:noFill/>
            <a:ln w="19050">
              <a:solidFill>
                <a:srgbClr val="FF0000"/>
              </a:solidFill>
              <a:round/>
              <a:headEnd type="oval" w="sm" len="sm"/>
              <a:tailEnd type="triangle" w="sm" len="lg"/>
            </a:ln>
            <a:effectLst/>
          </p:spPr>
          <p:txBody>
            <a:bodyPr wrap="none" anchor="ctr"/>
            <a:lstStyle/>
            <a:p>
              <a:pPr>
                <a:defRPr/>
              </a:pPr>
              <a:endParaRPr lang="zh-CN" altLang="en-US"/>
            </a:p>
          </p:txBody>
        </p:sp>
        <p:sp>
          <p:nvSpPr>
            <p:cNvPr id="23" name="Line 13"/>
            <p:cNvSpPr>
              <a:spLocks noChangeShapeType="1"/>
            </p:cNvSpPr>
            <p:nvPr/>
          </p:nvSpPr>
          <p:spPr bwMode="auto">
            <a:xfrm flipH="1">
              <a:off x="5871914" y="5244727"/>
              <a:ext cx="1016000" cy="322263"/>
            </a:xfrm>
            <a:prstGeom prst="line">
              <a:avLst/>
            </a:prstGeom>
            <a:noFill/>
            <a:ln w="19050">
              <a:solidFill>
                <a:srgbClr val="FF0000"/>
              </a:solidFill>
              <a:prstDash val="dash"/>
              <a:round/>
              <a:headEnd/>
              <a:tailEnd/>
            </a:ln>
            <a:effectLst/>
          </p:spPr>
          <p:txBody>
            <a:bodyPr wrap="none" anchor="ctr"/>
            <a:lstStyle/>
            <a:p>
              <a:pPr>
                <a:defRPr/>
              </a:pPr>
              <a:endParaRPr lang="zh-CN" altLang="en-US"/>
            </a:p>
          </p:txBody>
        </p:sp>
        <p:sp>
          <p:nvSpPr>
            <p:cNvPr id="24" name="Line 14"/>
            <p:cNvSpPr>
              <a:spLocks noChangeShapeType="1"/>
            </p:cNvSpPr>
            <p:nvPr/>
          </p:nvSpPr>
          <p:spPr bwMode="auto">
            <a:xfrm>
              <a:off x="6143376" y="4500190"/>
              <a:ext cx="373063" cy="873125"/>
            </a:xfrm>
            <a:prstGeom prst="line">
              <a:avLst/>
            </a:prstGeom>
            <a:noFill/>
            <a:ln w="19050">
              <a:solidFill>
                <a:srgbClr val="0000CC"/>
              </a:solidFill>
              <a:prstDash val="dash"/>
              <a:round/>
              <a:headEnd/>
              <a:tailEnd/>
            </a:ln>
            <a:effectLst/>
          </p:spPr>
          <p:txBody>
            <a:bodyPr wrap="none" anchor="ctr"/>
            <a:lstStyle/>
            <a:p>
              <a:pPr>
                <a:defRPr/>
              </a:pPr>
              <a:endParaRPr lang="zh-CN" altLang="en-US"/>
            </a:p>
          </p:txBody>
        </p:sp>
        <p:sp>
          <p:nvSpPr>
            <p:cNvPr id="25" name="Line 15"/>
            <p:cNvSpPr>
              <a:spLocks noChangeShapeType="1"/>
            </p:cNvSpPr>
            <p:nvPr/>
          </p:nvSpPr>
          <p:spPr bwMode="auto">
            <a:xfrm>
              <a:off x="7008564" y="5262190"/>
              <a:ext cx="506412" cy="457200"/>
            </a:xfrm>
            <a:prstGeom prst="line">
              <a:avLst/>
            </a:prstGeom>
            <a:noFill/>
            <a:ln w="19050">
              <a:solidFill>
                <a:srgbClr val="006666"/>
              </a:solidFill>
              <a:prstDash val="dash"/>
              <a:round/>
              <a:headEnd/>
              <a:tailEnd/>
            </a:ln>
            <a:effectLst/>
          </p:spPr>
          <p:txBody>
            <a:bodyPr wrap="none" anchor="ctr"/>
            <a:lstStyle/>
            <a:p>
              <a:pPr>
                <a:defRPr/>
              </a:pPr>
              <a:endParaRPr lang="zh-CN" altLang="en-US"/>
            </a:p>
          </p:txBody>
        </p:sp>
        <p:sp>
          <p:nvSpPr>
            <p:cNvPr id="26" name="Text Box 16"/>
            <p:cNvSpPr txBox="1">
              <a:spLocks noChangeArrowheads="1"/>
            </p:cNvSpPr>
            <p:nvPr/>
          </p:nvSpPr>
          <p:spPr bwMode="auto">
            <a:xfrm>
              <a:off x="5987801" y="4833565"/>
              <a:ext cx="74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i="1">
                  <a:solidFill>
                    <a:srgbClr val="0000CC"/>
                  </a:solidFill>
                  <a:effectLst/>
                  <a:latin typeface="Times New Roman" pitchFamily="18" charset="0"/>
                  <a:ea typeface="宋体" pitchFamily="2" charset="-122"/>
                </a:rPr>
                <a:t>d</a:t>
              </a:r>
            </a:p>
          </p:txBody>
        </p:sp>
        <p:sp>
          <p:nvSpPr>
            <p:cNvPr id="27" name="Arc 18"/>
            <p:cNvSpPr>
              <a:spLocks/>
            </p:cNvSpPr>
            <p:nvPr/>
          </p:nvSpPr>
          <p:spPr bwMode="auto">
            <a:xfrm rot="3114673">
              <a:off x="7057776" y="5209802"/>
              <a:ext cx="136525" cy="1365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6666"/>
              </a:solidFill>
              <a:round/>
              <a:headEnd/>
              <a:tailEnd/>
            </a:ln>
            <a:effectLst/>
          </p:spPr>
          <p:txBody>
            <a:bodyPr wrap="none" anchor="ctr"/>
            <a:lstStyle/>
            <a:p>
              <a:pPr>
                <a:defRPr/>
              </a:pPr>
              <a:endParaRPr lang="zh-CN" altLang="en-US"/>
            </a:p>
          </p:txBody>
        </p:sp>
        <p:sp>
          <p:nvSpPr>
            <p:cNvPr id="28" name="Freeform 19"/>
            <p:cNvSpPr>
              <a:spLocks/>
            </p:cNvSpPr>
            <p:nvPr/>
          </p:nvSpPr>
          <p:spPr bwMode="auto">
            <a:xfrm>
              <a:off x="6495801" y="5249490"/>
              <a:ext cx="52388" cy="15875"/>
            </a:xfrm>
            <a:custGeom>
              <a:avLst/>
              <a:gdLst/>
              <a:ahLst/>
              <a:cxnLst>
                <a:cxn ang="0">
                  <a:pos x="0" y="6"/>
                </a:cxn>
                <a:cxn ang="0">
                  <a:pos x="18" y="0"/>
                </a:cxn>
                <a:cxn ang="0">
                  <a:pos x="0" y="6"/>
                </a:cxn>
              </a:cxnLst>
              <a:rect l="0" t="0" r="r" b="b"/>
              <a:pathLst>
                <a:path w="18" h="6">
                  <a:moveTo>
                    <a:pt x="0" y="6"/>
                  </a:moveTo>
                  <a:cubicBezTo>
                    <a:pt x="6" y="4"/>
                    <a:pt x="18" y="0"/>
                    <a:pt x="18" y="0"/>
                  </a:cubicBezTo>
                  <a:cubicBezTo>
                    <a:pt x="18" y="0"/>
                    <a:pt x="6" y="4"/>
                    <a:pt x="0" y="6"/>
                  </a:cubicBezTo>
                  <a:close/>
                </a:path>
              </a:pathLst>
            </a:custGeom>
            <a:solidFill>
              <a:schemeClr val="accent1"/>
            </a:solidFill>
            <a:ln w="19050" cmpd="sng">
              <a:solidFill>
                <a:srgbClr val="0000CC"/>
              </a:solidFill>
              <a:round/>
              <a:headEnd/>
              <a:tailEnd/>
            </a:ln>
            <a:effectLst/>
          </p:spPr>
          <p:txBody>
            <a:bodyPr wrap="none" anchor="ctr"/>
            <a:lstStyle/>
            <a:p>
              <a:pPr>
                <a:defRPr/>
              </a:pPr>
              <a:endParaRPr lang="zh-CN" altLang="en-US"/>
            </a:p>
          </p:txBody>
        </p:sp>
        <p:sp>
          <p:nvSpPr>
            <p:cNvPr id="29" name="Freeform 20"/>
            <p:cNvSpPr>
              <a:spLocks/>
            </p:cNvSpPr>
            <p:nvPr/>
          </p:nvSpPr>
          <p:spPr bwMode="auto">
            <a:xfrm>
              <a:off x="6557714" y="5235202"/>
              <a:ext cx="33337" cy="101600"/>
            </a:xfrm>
            <a:custGeom>
              <a:avLst/>
              <a:gdLst/>
              <a:ahLst/>
              <a:cxnLst>
                <a:cxn ang="0">
                  <a:pos x="0" y="0"/>
                </a:cxn>
                <a:cxn ang="0">
                  <a:pos x="12" y="36"/>
                </a:cxn>
              </a:cxnLst>
              <a:rect l="0" t="0" r="r" b="b"/>
              <a:pathLst>
                <a:path w="12" h="36">
                  <a:moveTo>
                    <a:pt x="0" y="0"/>
                  </a:moveTo>
                  <a:cubicBezTo>
                    <a:pt x="4" y="12"/>
                    <a:pt x="12" y="36"/>
                    <a:pt x="12" y="36"/>
                  </a:cubicBezTo>
                </a:path>
              </a:pathLst>
            </a:custGeom>
            <a:noFill/>
            <a:ln w="19050" cmpd="sng">
              <a:solidFill>
                <a:srgbClr val="0000CC"/>
              </a:solidFill>
              <a:round/>
              <a:headEnd/>
              <a:tailEnd/>
            </a:ln>
            <a:effectLst/>
          </p:spPr>
          <p:txBody>
            <a:bodyPr wrap="none" anchor="ctr"/>
            <a:lstStyle/>
            <a:p>
              <a:pPr>
                <a:defRPr/>
              </a:pPr>
              <a:endParaRPr lang="zh-CN" altLang="en-US"/>
            </a:p>
          </p:txBody>
        </p:sp>
        <p:sp>
          <p:nvSpPr>
            <p:cNvPr id="30" name="Text Box 21"/>
            <p:cNvSpPr txBox="1">
              <a:spLocks noChangeArrowheads="1"/>
            </p:cNvSpPr>
            <p:nvPr/>
          </p:nvSpPr>
          <p:spPr bwMode="auto">
            <a:xfrm>
              <a:off x="5797301" y="4327153"/>
              <a:ext cx="74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i="1">
                  <a:solidFill>
                    <a:srgbClr val="000066"/>
                  </a:solidFill>
                  <a:effectLst/>
                  <a:latin typeface="Times New Roman" pitchFamily="18" charset="0"/>
                  <a:ea typeface="宋体" pitchFamily="2" charset="-122"/>
                </a:rPr>
                <a:t>O</a:t>
              </a:r>
            </a:p>
          </p:txBody>
        </p:sp>
        <p:sp>
          <p:nvSpPr>
            <p:cNvPr id="31" name="AutoShape 22"/>
            <p:cNvSpPr>
              <a:spLocks noChangeArrowheads="1"/>
            </p:cNvSpPr>
            <p:nvPr/>
          </p:nvSpPr>
          <p:spPr bwMode="auto">
            <a:xfrm>
              <a:off x="4860676" y="4147765"/>
              <a:ext cx="3887788" cy="1584325"/>
            </a:xfrm>
            <a:prstGeom prst="parallelogram">
              <a:avLst>
                <a:gd name="adj" fmla="val 70441"/>
              </a:avLst>
            </a:prstGeom>
            <a:noFill/>
            <a:ln w="19050">
              <a:solidFill>
                <a:srgbClr val="993366"/>
              </a:solidFill>
              <a:miter lim="800000"/>
              <a:headEnd/>
              <a:tailEnd type="none" w="sm" len="lg"/>
            </a:ln>
            <a:effectLst/>
          </p:spPr>
          <p:txBody>
            <a:bodyPr wrap="none" anchor="ctr"/>
            <a:lstStyle/>
            <a:p>
              <a:pPr>
                <a:defRPr/>
              </a:pPr>
              <a:endParaRPr lang="zh-CN" altLang="en-US"/>
            </a:p>
          </p:txBody>
        </p:sp>
        <mc:AlternateContent xmlns:mc="http://schemas.openxmlformats.org/markup-compatibility/2006" xmlns:a14="http://schemas.microsoft.com/office/drawing/2010/main">
          <mc:Choice Requires="a14">
            <p:sp>
              <p:nvSpPr>
                <p:cNvPr id="32" name="Text Box 24"/>
                <p:cNvSpPr txBox="1">
                  <a:spLocks noChangeArrowheads="1"/>
                </p:cNvSpPr>
                <p:nvPr/>
              </p:nvSpPr>
              <p:spPr bwMode="auto">
                <a:xfrm>
                  <a:off x="7668095" y="4581153"/>
                  <a:ext cx="746125" cy="506421"/>
                </a:xfrm>
                <a:prstGeom prst="rect">
                  <a:avLst/>
                </a:prstGeom>
                <a:noFill/>
                <a:ln>
                  <a:noFill/>
                </a:ln>
                <a:extLst>
                  <a:ext uri="{909E8E84-426E-40DD-AFC4-6F175D3DCCD1}">
                    <a14:hiddenFill>
                      <a:solidFill>
                        <a:srgbClr val="FFFFFF"/>
                      </a:solidFill>
                    </a14:hiddenFill>
                  </a:ext>
                  <a:ext uri="{91240B29-F687-4F45-9708-019B960494DF}">
                    <a14:hiddenLine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CN" sz="2400" b="1" i="1" smtClean="0">
                                <a:solidFill>
                                  <a:srgbClr val="FF0000"/>
                                </a:solidFill>
                                <a:effectLst/>
                                <a:latin typeface="Cambria Math"/>
                                <a:ea typeface="宋体" pitchFamily="2" charset="-122"/>
                              </a:rPr>
                            </m:ctrlPr>
                          </m:accPr>
                          <m:e>
                            <m:r>
                              <a:rPr kumimoji="1" lang="en-US" altLang="zh-CN" sz="2400" b="1" i="1" smtClean="0">
                                <a:solidFill>
                                  <a:srgbClr val="FF0000"/>
                                </a:solidFill>
                                <a:effectLst/>
                                <a:latin typeface="Cambria Math"/>
                                <a:ea typeface="宋体" pitchFamily="2" charset="-122"/>
                              </a:rPr>
                              <m:t>𝑭</m:t>
                            </m:r>
                          </m:e>
                        </m:acc>
                      </m:oMath>
                    </m:oMathPara>
                  </a14:m>
                  <a:endParaRPr kumimoji="1" lang="en-US" altLang="zh-CN" sz="2400" b="1" i="1" dirty="0">
                    <a:solidFill>
                      <a:srgbClr val="FF0000"/>
                    </a:solidFill>
                    <a:effectLst/>
                    <a:latin typeface="Times New Roman" pitchFamily="18" charset="0"/>
                    <a:ea typeface="宋体" pitchFamily="2" charset="-122"/>
                  </a:endParaRPr>
                </a:p>
              </p:txBody>
            </p:sp>
          </mc:Choice>
          <mc:Fallback xmlns="">
            <p:sp>
              <p:nvSpPr>
                <p:cNvPr id="30755" name="Text Box 24"/>
                <p:cNvSpPr txBox="1">
                  <a:spLocks noRot="1" noChangeAspect="1" noMove="1" noResize="1" noEditPoints="1" noAdjustHandles="1" noChangeArrowheads="1" noChangeShapeType="1" noTextEdit="1"/>
                </p:cNvSpPr>
                <p:nvPr/>
              </p:nvSpPr>
              <p:spPr bwMode="auto">
                <a:xfrm>
                  <a:off x="7668095" y="4581153"/>
                  <a:ext cx="746125" cy="506421"/>
                </a:xfrm>
                <a:prstGeom prst="rect">
                  <a:avLst/>
                </a:prstGeom>
                <a:blipFill rotWithShape="1">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p>
                  <a:r>
                    <a:rPr lang="zh-CN" altLang="en-US">
                      <a:noFill/>
                    </a:rPr>
                    <a:t> </a:t>
                  </a:r>
                </a:p>
              </p:txBody>
            </p:sp>
          </mc:Fallback>
        </mc:AlternateContent>
        <p:sp>
          <p:nvSpPr>
            <p:cNvPr id="33" name="Text Box 25"/>
            <p:cNvSpPr txBox="1">
              <a:spLocks noChangeArrowheads="1"/>
            </p:cNvSpPr>
            <p:nvPr/>
          </p:nvSpPr>
          <p:spPr bwMode="auto">
            <a:xfrm>
              <a:off x="6749801" y="5189165"/>
              <a:ext cx="74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a:solidFill>
                    <a:srgbClr val="0000CC"/>
                  </a:solidFill>
                  <a:effectLst/>
                  <a:latin typeface="Times New Roman" pitchFamily="18" charset="0"/>
                  <a:ea typeface="宋体" pitchFamily="2" charset="-122"/>
                </a:rPr>
                <a:t>P</a:t>
              </a:r>
            </a:p>
          </p:txBody>
        </p:sp>
        <mc:AlternateContent xmlns:mc="http://schemas.openxmlformats.org/markup-compatibility/2006" xmlns:a14="http://schemas.microsoft.com/office/drawing/2010/main">
          <mc:Choice Requires="a14">
            <p:sp>
              <p:nvSpPr>
                <p:cNvPr id="34" name="Rectangle 43"/>
                <p:cNvSpPr>
                  <a:spLocks noChangeArrowheads="1"/>
                </p:cNvSpPr>
                <p:nvPr/>
              </p:nvSpPr>
              <p:spPr bwMode="auto">
                <a:xfrm>
                  <a:off x="6570414" y="4555753"/>
                  <a:ext cx="379413" cy="461665"/>
                </a:xfrm>
                <a:prstGeom prst="rect">
                  <a:avLst/>
                </a:prstGeom>
                <a:noFill/>
                <a:ln>
                  <a:noFill/>
                </a:ln>
                <a:extLst>
                  <a:ext uri="{909E8E84-426E-40DD-AFC4-6F175D3DCCD1}">
                    <a14:hiddenFill>
                      <a:solidFill>
                        <a:srgbClr val="FFFFFF"/>
                      </a:solidFill>
                    </a14:hiddenFill>
                  </a:ext>
                  <a:ext uri="{91240B29-F687-4F45-9708-019B960494DF}">
                    <a14:hiddenLine w="19050" algn="ctr">
                      <a:solidFill>
                        <a:srgbClr val="000000"/>
                      </a:solidFill>
                      <a:miter lim="800000"/>
                      <a:headEnd/>
                      <a:tailEnd type="none" w="sm" len="lg"/>
                    </a14:hiddenLine>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CN" sz="2400" b="1" i="1" smtClean="0">
                                <a:solidFill>
                                  <a:srgbClr val="008080"/>
                                </a:solidFill>
                                <a:effectLst/>
                                <a:latin typeface="Cambria Math"/>
                                <a:ea typeface="宋体" pitchFamily="2" charset="-122"/>
                              </a:rPr>
                            </m:ctrlPr>
                          </m:accPr>
                          <m:e>
                            <m:r>
                              <a:rPr kumimoji="1" lang="en-US" altLang="zh-CN" sz="2400" b="1" i="1" smtClean="0">
                                <a:solidFill>
                                  <a:srgbClr val="008080"/>
                                </a:solidFill>
                                <a:effectLst/>
                                <a:latin typeface="Cambria Math"/>
                                <a:ea typeface="宋体" pitchFamily="2" charset="-122"/>
                              </a:rPr>
                              <m:t>𝒓</m:t>
                            </m:r>
                          </m:e>
                        </m:acc>
                      </m:oMath>
                    </m:oMathPara>
                  </a14:m>
                  <a:endParaRPr kumimoji="1" lang="en-US" altLang="zh-CN" sz="2400" b="1" i="1" dirty="0">
                    <a:solidFill>
                      <a:srgbClr val="008080"/>
                    </a:solidFill>
                    <a:effectLst/>
                    <a:latin typeface="Times New Roman" pitchFamily="18" charset="0"/>
                    <a:ea typeface="宋体" pitchFamily="2" charset="-122"/>
                  </a:endParaRPr>
                </a:p>
              </p:txBody>
            </p:sp>
          </mc:Choice>
          <mc:Fallback xmlns="">
            <p:sp>
              <p:nvSpPr>
                <p:cNvPr id="30757" name="Rectangle 43"/>
                <p:cNvSpPr>
                  <a:spLocks noRot="1" noChangeAspect="1" noMove="1" noResize="1" noEditPoints="1" noAdjustHandles="1" noChangeArrowheads="1" noChangeShapeType="1" noTextEdit="1"/>
                </p:cNvSpPr>
                <p:nvPr/>
              </p:nvSpPr>
              <p:spPr bwMode="auto">
                <a:xfrm>
                  <a:off x="6570414" y="4555753"/>
                  <a:ext cx="379413" cy="461665"/>
                </a:xfrm>
                <a:prstGeom prst="rect">
                  <a:avLst/>
                </a:prstGeom>
                <a:blipFill rotWithShape="1">
                  <a:blip r:embed="rId1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sm" len="lg"/>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1041"/>
                <p:cNvGraphicFramePr>
                  <a:graphicFrameLocks noChangeAspect="1"/>
                </p:cNvGraphicFramePr>
                <p:nvPr/>
              </p:nvGraphicFramePr>
              <p:xfrm>
                <a:off x="7236296" y="5228610"/>
                <a:ext cx="288032" cy="285671"/>
              </p:xfrm>
              <a:graphic>
                <a:graphicData uri="http://schemas.openxmlformats.org/presentationml/2006/ole">
                  <mc:AlternateContent>
                    <mc:Choice xmlns:v="urn:schemas-microsoft-com:vml" Requires="v">
                      <p:oleObj spid="_x0000_s127139" name="公式" r:id="rId15" imgW="152280" imgH="139680" progId="Equation.3">
                        <p:embed/>
                      </p:oleObj>
                    </mc:Choice>
                    <mc:Fallback>
                      <p:oleObj name="公式" r:id="rId15" imgW="152280" imgH="139680" progId="Equation.3">
                        <p:embed/>
                        <p:pic>
                          <p:nvPicPr>
                            <p:cNvPr id="0" name=""/>
                            <p:cNvPicPr>
                              <a:picLocks noChangeAspect="1" noChangeArrowheads="1"/>
                            </p:cNvPicPr>
                            <p:nvPr/>
                          </p:nvPicPr>
                          <p:blipFill>
                            <a:blip r:embed="rId16">
                              <a:extLst>
                                <a:ext uri="{28A0092B-C50C-407E-A947-70E740481C1C}">
                                  <a14:useLocalDpi val="0"/>
                                </a:ext>
                              </a:extLst>
                            </a:blip>
                            <a:srcRect/>
                            <a:stretch>
                              <a:fillRect/>
                            </a:stretch>
                          </p:blipFill>
                          <p:spPr bwMode="auto">
                            <a:xfrm>
                              <a:off x="7236296" y="5228610"/>
                              <a:ext cx="288032" cy="285671"/>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48" name="Object 1041"/>
                <p:cNvGraphicFramePr>
                  <a:graphicFrameLocks noChangeAspect="1"/>
                </p:cNvGraphicFramePr>
                <p:nvPr/>
              </p:nvGraphicFramePr>
              <p:xfrm>
                <a:off x="7236296" y="5228610"/>
                <a:ext cx="288032" cy="285671"/>
              </p:xfrm>
              <a:graphic>
                <a:graphicData uri="http://schemas.openxmlformats.org/presentationml/2006/ole">
                  <mc:AlternateContent>
                    <mc:Choice xmlns:v="urn:schemas-microsoft-com:vml" Requires="v">
                      <p:oleObj spid="_x0000_s64633" name="公式" r:id="rId17" imgW="152280" imgH="139680" progId="Equation.3">
                        <p:embed/>
                      </p:oleObj>
                    </mc:Choice>
                    <mc:Fallback>
                      <p:oleObj name="公式" r:id="rId17" imgW="152280" imgH="1396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6296" y="5228610"/>
                              <a:ext cx="288032" cy="285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grpSp>
        <p:nvGrpSpPr>
          <p:cNvPr id="36" name="组合 52"/>
          <p:cNvGrpSpPr>
            <a:grpSpLocks/>
          </p:cNvGrpSpPr>
          <p:nvPr/>
        </p:nvGrpSpPr>
        <p:grpSpPr bwMode="auto">
          <a:xfrm>
            <a:off x="6227291" y="2924944"/>
            <a:ext cx="746125" cy="1577984"/>
            <a:chOff x="6011911" y="2922207"/>
            <a:chExt cx="746125" cy="1577983"/>
          </a:xfrm>
        </p:grpSpPr>
        <p:sp>
          <p:nvSpPr>
            <p:cNvPr id="37" name="Line 10"/>
            <p:cNvSpPr>
              <a:spLocks noChangeShapeType="1"/>
            </p:cNvSpPr>
            <p:nvPr/>
          </p:nvSpPr>
          <p:spPr bwMode="auto">
            <a:xfrm flipV="1">
              <a:off x="6143376" y="3007941"/>
              <a:ext cx="0" cy="1492249"/>
            </a:xfrm>
            <a:prstGeom prst="line">
              <a:avLst/>
            </a:prstGeom>
            <a:noFill/>
            <a:ln w="19050">
              <a:solidFill>
                <a:srgbClr val="000066"/>
              </a:solidFill>
              <a:round/>
              <a:headEnd/>
              <a:tailEnd type="triangle" w="sm" len="lg"/>
            </a:ln>
            <a:effectLst/>
          </p:spPr>
          <p:txBody>
            <a:bodyPr wrap="none" anchor="ctr"/>
            <a:lstStyle/>
            <a:p>
              <a:pPr>
                <a:defRPr/>
              </a:pPr>
              <a:endParaRPr lang="zh-CN" altLang="en-US"/>
            </a:p>
          </p:txBody>
        </p:sp>
        <mc:AlternateContent xmlns:mc="http://schemas.openxmlformats.org/markup-compatibility/2006" xmlns:a14="http://schemas.microsoft.com/office/drawing/2010/main">
          <mc:Choice Requires="a14">
            <p:sp>
              <p:nvSpPr>
                <p:cNvPr id="38" name="Text Box 23"/>
                <p:cNvSpPr txBox="1">
                  <a:spLocks noChangeArrowheads="1"/>
                </p:cNvSpPr>
                <p:nvPr/>
              </p:nvSpPr>
              <p:spPr bwMode="auto">
                <a:xfrm>
                  <a:off x="6011911" y="2922207"/>
                  <a:ext cx="746125" cy="506421"/>
                </a:xfrm>
                <a:prstGeom prst="rect">
                  <a:avLst/>
                </a:prstGeom>
                <a:noFill/>
                <a:ln>
                  <a:noFill/>
                </a:ln>
                <a:extLst>
                  <a:ext uri="{909E8E84-426E-40DD-AFC4-6F175D3DCCD1}">
                    <a14:hiddenFill>
                      <a:solidFill>
                        <a:srgbClr val="FFFFFF"/>
                      </a:solidFill>
                    </a14:hiddenFill>
                  </a:ext>
                  <a:ext uri="{91240B29-F687-4F45-9708-019B960494DF}">
                    <a14:hiddenLine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CN" sz="2400" b="1" i="1" smtClean="0">
                                <a:solidFill>
                                  <a:srgbClr val="000066"/>
                                </a:solidFill>
                                <a:effectLst/>
                                <a:latin typeface="Cambria Math"/>
                                <a:ea typeface="宋体" pitchFamily="2" charset="-122"/>
                              </a:rPr>
                            </m:ctrlPr>
                          </m:accPr>
                          <m:e>
                            <m:r>
                              <a:rPr kumimoji="1" lang="en-US" altLang="zh-CN" sz="2400" b="1" i="1" smtClean="0">
                                <a:solidFill>
                                  <a:srgbClr val="000066"/>
                                </a:solidFill>
                                <a:effectLst/>
                                <a:latin typeface="Cambria Math"/>
                                <a:ea typeface="宋体" pitchFamily="2" charset="-122"/>
                              </a:rPr>
                              <m:t>𝑴</m:t>
                            </m:r>
                          </m:e>
                        </m:acc>
                      </m:oMath>
                    </m:oMathPara>
                  </a14:m>
                  <a:endParaRPr kumimoji="1" lang="en-US" altLang="zh-CN" sz="2400" b="1" i="1" dirty="0">
                    <a:solidFill>
                      <a:srgbClr val="000066"/>
                    </a:solidFill>
                    <a:effectLst/>
                    <a:latin typeface="Times New Roman" pitchFamily="18" charset="0"/>
                    <a:ea typeface="宋体" pitchFamily="2" charset="-122"/>
                  </a:endParaRPr>
                </a:p>
              </p:txBody>
            </p:sp>
          </mc:Choice>
          <mc:Fallback xmlns="">
            <p:sp>
              <p:nvSpPr>
                <p:cNvPr id="30743" name="Text Box 23"/>
                <p:cNvSpPr txBox="1">
                  <a:spLocks noRot="1" noChangeAspect="1" noMove="1" noResize="1" noEditPoints="1" noAdjustHandles="1" noChangeArrowheads="1" noChangeShapeType="1" noTextEdit="1"/>
                </p:cNvSpPr>
                <p:nvPr/>
              </p:nvSpPr>
              <p:spPr bwMode="auto">
                <a:xfrm>
                  <a:off x="6011911" y="2922207"/>
                  <a:ext cx="746125" cy="506421"/>
                </a:xfrm>
                <a:prstGeom prst="rect">
                  <a:avLst/>
                </a:prstGeom>
                <a:blipFill rotWithShape="1">
                  <a:blip r:embed="rId1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p>
                  <a:r>
                    <a:rPr lang="zh-CN" altLang="en-US">
                      <a:noFill/>
                    </a:rPr>
                    <a:t> </a:t>
                  </a:r>
                </a:p>
              </p:txBody>
            </p:sp>
          </mc:Fallback>
        </mc:AlternateContent>
      </p:grpSp>
      <p:grpSp>
        <p:nvGrpSpPr>
          <p:cNvPr id="41" name="组合 40"/>
          <p:cNvGrpSpPr/>
          <p:nvPr/>
        </p:nvGrpSpPr>
        <p:grpSpPr>
          <a:xfrm>
            <a:off x="323528" y="5949280"/>
            <a:ext cx="4130860" cy="524502"/>
            <a:chOff x="323528" y="5949280"/>
            <a:chExt cx="4130860" cy="524502"/>
          </a:xfrm>
        </p:grpSpPr>
        <p:sp>
          <p:nvSpPr>
            <p:cNvPr id="39" name="TextBox 38"/>
            <p:cNvSpPr txBox="1"/>
            <p:nvPr/>
          </p:nvSpPr>
          <p:spPr>
            <a:xfrm>
              <a:off x="323528" y="5949280"/>
              <a:ext cx="1210588" cy="523220"/>
            </a:xfrm>
            <a:prstGeom prst="rect">
              <a:avLst/>
            </a:prstGeom>
            <a:noFill/>
          </p:spPr>
          <p:txBody>
            <a:bodyPr wrap="none" rtlCol="0">
              <a:spAutoFit/>
            </a:bodyPr>
            <a:lstStyle/>
            <a:p>
              <a:r>
                <a:rPr lang="zh-CN" altLang="en-US" sz="2600" dirty="0" smtClean="0">
                  <a:solidFill>
                    <a:srgbClr val="FF0000"/>
                  </a:solidFill>
                  <a:ea typeface="华文楷体" panose="02010600040101010101" pitchFamily="2" charset="-122"/>
                </a:rPr>
                <a:t>大小</a:t>
              </a:r>
              <a:r>
                <a:rPr lang="zh-CN" altLang="en-US" sz="2800" dirty="0" smtClean="0">
                  <a:ea typeface="华文楷体" panose="02010600040101010101" pitchFamily="2" charset="-122"/>
                </a:rPr>
                <a:t>：</a:t>
              </a:r>
            </a:p>
          </p:txBody>
        </p:sp>
        <p:graphicFrame>
          <p:nvGraphicFramePr>
            <p:cNvPr id="40" name="Object 1041"/>
            <p:cNvGraphicFramePr>
              <a:graphicFrameLocks noChangeAspect="1"/>
            </p:cNvGraphicFramePr>
            <p:nvPr>
              <p:extLst>
                <p:ext uri="{D42A27DB-BD31-4B8C-83A1-F6EECF244321}">
                  <p14:modId xmlns:p14="http://schemas.microsoft.com/office/powerpoint/2010/main" val="4063699763"/>
                </p:ext>
              </p:extLst>
            </p:nvPr>
          </p:nvGraphicFramePr>
          <p:xfrm>
            <a:off x="1419318" y="5984428"/>
            <a:ext cx="3035070" cy="489354"/>
          </p:xfrm>
          <a:graphic>
            <a:graphicData uri="http://schemas.openxmlformats.org/presentationml/2006/ole">
              <mc:AlternateContent xmlns:mc="http://schemas.openxmlformats.org/markup-compatibility/2006">
                <mc:Choice xmlns:v="urn:schemas-microsoft-com:vml" Requires="v">
                  <p:oleObj spid="_x0000_s127140" name="公式" r:id="rId20" imgW="1193760" imgH="177480" progId="Equation.3">
                    <p:embed/>
                  </p:oleObj>
                </mc:Choice>
                <mc:Fallback>
                  <p:oleObj name="公式" r:id="rId20" imgW="1193760" imgH="17748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19318" y="5984428"/>
                          <a:ext cx="3035070" cy="4893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2" name="TextBox 41"/>
          <p:cNvSpPr txBox="1"/>
          <p:nvPr/>
        </p:nvSpPr>
        <p:spPr>
          <a:xfrm>
            <a:off x="5495995" y="5805264"/>
            <a:ext cx="2031325" cy="584775"/>
          </a:xfrm>
          <a:prstGeom prst="rect">
            <a:avLst/>
          </a:prstGeom>
          <a:noFill/>
        </p:spPr>
        <p:txBody>
          <a:bodyPr wrap="none" rtlCol="0">
            <a:spAutoFit/>
          </a:bodyPr>
          <a:lstStyle/>
          <a:p>
            <a:r>
              <a:rPr lang="en-US" altLang="zh-CN" sz="3200" b="1" i="1" dirty="0" smtClean="0">
                <a:solidFill>
                  <a:srgbClr val="000066"/>
                </a:solidFill>
                <a:effectLst/>
                <a:latin typeface="Times New Roman" pitchFamily="18" charset="0"/>
              </a:rPr>
              <a:t>d</a:t>
            </a:r>
            <a:r>
              <a:rPr lang="en-US" altLang="zh-CN" sz="3200" b="1" dirty="0" smtClean="0">
                <a:solidFill>
                  <a:srgbClr val="000066"/>
                </a:solidFill>
                <a:effectLst/>
                <a:latin typeface="Times New Roman" pitchFamily="18" charset="0"/>
              </a:rPr>
              <a:t>——</a:t>
            </a:r>
            <a:r>
              <a:rPr lang="zh-CN" altLang="en-US" sz="3200" b="1" dirty="0" smtClean="0">
                <a:solidFill>
                  <a:srgbClr val="000066"/>
                </a:solidFill>
                <a:effectLst/>
                <a:latin typeface="Times New Roman" pitchFamily="18" charset="0"/>
              </a:rPr>
              <a:t>力臂</a:t>
            </a:r>
            <a:endParaRPr lang="zh-CN" altLang="en-US" sz="3200" b="1" dirty="0">
              <a:solidFill>
                <a:srgbClr val="000066"/>
              </a:solidFill>
              <a:effectLst/>
              <a:latin typeface="Times New Roman" pitchFamily="18" charset="0"/>
            </a:endParaRPr>
          </a:p>
        </p:txBody>
      </p:sp>
      <p:grpSp>
        <p:nvGrpSpPr>
          <p:cNvPr id="43" name="Group 8"/>
          <p:cNvGrpSpPr>
            <a:grpSpLocks/>
          </p:cNvGrpSpPr>
          <p:nvPr/>
        </p:nvGrpSpPr>
        <p:grpSpPr bwMode="auto">
          <a:xfrm>
            <a:off x="7223944" y="2241748"/>
            <a:ext cx="650874" cy="611188"/>
            <a:chOff x="5247" y="1780"/>
            <a:chExt cx="410" cy="385"/>
          </a:xfrm>
        </p:grpSpPr>
        <p:sp>
          <p:nvSpPr>
            <p:cNvPr id="44" name="Line 9"/>
            <p:cNvSpPr>
              <a:spLocks noChangeShapeType="1"/>
            </p:cNvSpPr>
            <p:nvPr/>
          </p:nvSpPr>
          <p:spPr bwMode="auto">
            <a:xfrm flipH="1">
              <a:off x="5331" y="1920"/>
              <a:ext cx="326" cy="245"/>
            </a:xfrm>
            <a:prstGeom prst="line">
              <a:avLst/>
            </a:prstGeom>
            <a:noFill/>
            <a:ln w="76200" cap="sq">
              <a:solidFill>
                <a:srgbClr val="FB1F3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5" name="Object 10"/>
            <p:cNvGraphicFramePr>
              <a:graphicFrameLocks noChangeAspect="1"/>
            </p:cNvGraphicFramePr>
            <p:nvPr>
              <p:extLst>
                <p:ext uri="{D42A27DB-BD31-4B8C-83A1-F6EECF244321}">
                  <p14:modId xmlns:p14="http://schemas.microsoft.com/office/powerpoint/2010/main" val="2697600080"/>
                </p:ext>
              </p:extLst>
            </p:nvPr>
          </p:nvGraphicFramePr>
          <p:xfrm>
            <a:off x="5247" y="1780"/>
            <a:ext cx="247" cy="304"/>
          </p:xfrm>
          <a:graphic>
            <a:graphicData uri="http://schemas.openxmlformats.org/presentationml/2006/ole">
              <mc:AlternateContent xmlns:mc="http://schemas.openxmlformats.org/markup-compatibility/2006">
                <mc:Choice xmlns:v="urn:schemas-microsoft-com:vml" Requires="v">
                  <p:oleObj spid="_x0000_s127141" name="公式" r:id="rId22" imgW="164880" imgH="203040" progId="Equation.3">
                    <p:embed/>
                  </p:oleObj>
                </mc:Choice>
                <mc:Fallback>
                  <p:oleObj name="公式" r:id="rId22" imgW="1648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 y="1780"/>
                          <a:ext cx="247"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167349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right)">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anim calcmode="lin" valueType="num">
                                      <p:cBhvr>
                                        <p:cTn id="43" dur="2000" fill="hold"/>
                                        <p:tgtEl>
                                          <p:spTgt spid="13"/>
                                        </p:tgtEl>
                                        <p:attrNameLst>
                                          <p:attrName>style.rotation</p:attrName>
                                        </p:attrNameLst>
                                      </p:cBhvr>
                                      <p:tavLst>
                                        <p:tav tm="0">
                                          <p:val>
                                            <p:fltVal val="720"/>
                                          </p:val>
                                        </p:tav>
                                        <p:tav tm="100000">
                                          <p:val>
                                            <p:fltVal val="0"/>
                                          </p:val>
                                        </p:tav>
                                      </p:tavLst>
                                    </p:anim>
                                    <p:anim calcmode="lin" valueType="num">
                                      <p:cBhvr>
                                        <p:cTn id="44" dur="2000" fill="hold"/>
                                        <p:tgtEl>
                                          <p:spTgt spid="13"/>
                                        </p:tgtEl>
                                        <p:attrNameLst>
                                          <p:attrName>ppt_h</p:attrName>
                                        </p:attrNameLst>
                                      </p:cBhvr>
                                      <p:tavLst>
                                        <p:tav tm="0">
                                          <p:val>
                                            <p:fltVal val="0"/>
                                          </p:val>
                                        </p:tav>
                                        <p:tav tm="100000">
                                          <p:val>
                                            <p:strVal val="#ppt_h"/>
                                          </p:val>
                                        </p:tav>
                                      </p:tavLst>
                                    </p:anim>
                                    <p:anim calcmode="lin" valueType="num">
                                      <p:cBhvr>
                                        <p:cTn id="45"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3" presetClass="entr" presetSubtype="16"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left)">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3" grpId="1" animBg="1"/>
      <p:bldP spid="13" grpId="2" animBg="1"/>
      <p:bldP spid="15" grpId="0" autoUpdateAnimBg="0"/>
      <p:bldP spid="18" grpId="0" autoUpdateAnimBg="0"/>
      <p:bldP spid="19"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16</a:t>
            </a:fld>
            <a:endParaRPr lang="en-US" altLang="zh-CN">
              <a:solidFill>
                <a:srgbClr val="FFFFCC">
                  <a:lumMod val="75000"/>
                </a:srgbClr>
              </a:solidFill>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332201307"/>
              </p:ext>
            </p:extLst>
          </p:nvPr>
        </p:nvGraphicFramePr>
        <p:xfrm>
          <a:off x="3361366" y="620688"/>
          <a:ext cx="1831975" cy="488950"/>
        </p:xfrm>
        <a:graphic>
          <a:graphicData uri="http://schemas.openxmlformats.org/presentationml/2006/ole">
            <mc:AlternateContent xmlns:mc="http://schemas.openxmlformats.org/markup-compatibility/2006">
              <mc:Choice xmlns:v="urn:schemas-microsoft-com:vml" Requires="v">
                <p:oleObj spid="_x0000_s97835" name="Equation" r:id="rId3" imgW="622080" imgH="177480" progId="Equation.DSMT4">
                  <p:embed/>
                </p:oleObj>
              </mc:Choice>
              <mc:Fallback>
                <p:oleObj name="Equation" r:id="rId3" imgW="622080" imgH="177480" progId="Equation.DSMT4">
                  <p:embed/>
                  <p:pic>
                    <p:nvPicPr>
                      <p:cNvPr id="0" name="Object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366" y="620688"/>
                        <a:ext cx="1831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45"/>
          <p:cNvGrpSpPr>
            <a:grpSpLocks/>
          </p:cNvGrpSpPr>
          <p:nvPr/>
        </p:nvGrpSpPr>
        <p:grpSpPr bwMode="auto">
          <a:xfrm>
            <a:off x="548420" y="1369913"/>
            <a:ext cx="6465888" cy="1631950"/>
            <a:chOff x="887" y="3056"/>
            <a:chExt cx="4073" cy="1028"/>
          </a:xfrm>
        </p:grpSpPr>
        <p:graphicFrame>
          <p:nvGraphicFramePr>
            <p:cNvPr id="5" name="Object 41"/>
            <p:cNvGraphicFramePr>
              <a:graphicFrameLocks noChangeAspect="1"/>
            </p:cNvGraphicFramePr>
            <p:nvPr/>
          </p:nvGraphicFramePr>
          <p:xfrm>
            <a:off x="3376" y="3056"/>
            <a:ext cx="1584" cy="336"/>
          </p:xfrm>
          <a:graphic>
            <a:graphicData uri="http://schemas.openxmlformats.org/presentationml/2006/ole">
              <mc:AlternateContent xmlns:mc="http://schemas.openxmlformats.org/markup-compatibility/2006">
                <mc:Choice xmlns:v="urn:schemas-microsoft-com:vml" Requires="v">
                  <p:oleObj spid="_x0000_s97836" r:id="rId5" imgW="1016000" imgH="241300" progId="Equation.3">
                    <p:embed/>
                  </p:oleObj>
                </mc:Choice>
                <mc:Fallback>
                  <p:oleObj r:id="rId5" imgW="10160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 y="3056"/>
                          <a:ext cx="15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2"/>
            <p:cNvGraphicFramePr>
              <a:graphicFrameLocks noChangeAspect="1"/>
            </p:cNvGraphicFramePr>
            <p:nvPr/>
          </p:nvGraphicFramePr>
          <p:xfrm>
            <a:off x="3376" y="3400"/>
            <a:ext cx="1557" cy="338"/>
          </p:xfrm>
          <a:graphic>
            <a:graphicData uri="http://schemas.openxmlformats.org/presentationml/2006/ole">
              <mc:AlternateContent xmlns:mc="http://schemas.openxmlformats.org/markup-compatibility/2006">
                <mc:Choice xmlns:v="urn:schemas-microsoft-com:vml" Requires="v">
                  <p:oleObj spid="_x0000_s97837" name="Equation" r:id="rId7" imgW="990170" imgH="241195" progId="Equation.DSMT4">
                    <p:embed/>
                  </p:oleObj>
                </mc:Choice>
                <mc:Fallback>
                  <p:oleObj name="Equation" r:id="rId7" imgW="990170" imgH="241195"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6" y="3400"/>
                          <a:ext cx="1557"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43"/>
            <p:cNvGraphicFramePr>
              <a:graphicFrameLocks noChangeAspect="1"/>
            </p:cNvGraphicFramePr>
            <p:nvPr/>
          </p:nvGraphicFramePr>
          <p:xfrm>
            <a:off x="3391" y="3776"/>
            <a:ext cx="1474" cy="308"/>
          </p:xfrm>
          <a:graphic>
            <a:graphicData uri="http://schemas.openxmlformats.org/presentationml/2006/ole">
              <mc:AlternateContent xmlns:mc="http://schemas.openxmlformats.org/markup-compatibility/2006">
                <mc:Choice xmlns:v="urn:schemas-microsoft-com:vml" Requires="v">
                  <p:oleObj spid="_x0000_s97838" name="Equation" r:id="rId9" imgW="1028254" imgH="241195" progId="Equation.DSMT4">
                    <p:embed/>
                  </p:oleObj>
                </mc:Choice>
                <mc:Fallback>
                  <p:oleObj name="Equation" r:id="rId9" imgW="1028254" imgH="241195"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1" y="3776"/>
                          <a:ext cx="147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44"/>
            <p:cNvSpPr txBox="1">
              <a:spLocks noChangeArrowheads="1"/>
            </p:cNvSpPr>
            <p:nvPr/>
          </p:nvSpPr>
          <p:spPr bwMode="auto">
            <a:xfrm>
              <a:off x="887" y="3386"/>
              <a:ext cx="2818"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pPr>
              <a:r>
                <a:rPr kumimoji="1" lang="zh-CN" altLang="en-US" dirty="0">
                  <a:solidFill>
                    <a:schemeClr val="tx1"/>
                  </a:solidFill>
                </a:rPr>
                <a:t>在直角坐标系</a:t>
              </a:r>
              <a:r>
                <a:rPr kumimoji="1" lang="zh-CN" altLang="en-US" dirty="0" smtClean="0">
                  <a:solidFill>
                    <a:schemeClr val="tx1"/>
                  </a:solidFill>
                </a:rPr>
                <a:t>中的分量为</a:t>
              </a:r>
              <a:endParaRPr kumimoji="1" lang="zh-CN" altLang="en-US" dirty="0">
                <a:solidFill>
                  <a:schemeClr val="tx1"/>
                </a:solidFill>
              </a:endParaRPr>
            </a:p>
          </p:txBody>
        </p:sp>
      </p:grpSp>
      <mc:AlternateContent xmlns:mc="http://schemas.openxmlformats.org/markup-compatibility/2006" xmlns:a14="http://schemas.microsoft.com/office/drawing/2010/main">
        <mc:Choice Requires="a14">
          <p:sp>
            <p:nvSpPr>
              <p:cNvPr id="9" name="TextBox 8"/>
              <p:cNvSpPr txBox="1"/>
              <p:nvPr/>
            </p:nvSpPr>
            <p:spPr>
              <a:xfrm>
                <a:off x="2192407" y="3140968"/>
                <a:ext cx="1185709" cy="575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2800" i="1" smtClean="0">
                              <a:latin typeface="Cambria Math"/>
                              <a:ea typeface="华文楷体" panose="02010600040101010101" pitchFamily="2" charset="-122"/>
                            </a:rPr>
                          </m:ctrlPr>
                        </m:accPr>
                        <m:e>
                          <m:r>
                            <a:rPr lang="en-US" altLang="zh-CN" sz="2800" b="1" i="1" smtClean="0">
                              <a:latin typeface="Cambria Math"/>
                              <a:ea typeface="华文楷体" panose="02010600040101010101" pitchFamily="2" charset="-122"/>
                            </a:rPr>
                            <m:t>𝑭</m:t>
                          </m:r>
                        </m:e>
                      </m:acc>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𝟎</m:t>
                      </m:r>
                    </m:oMath>
                  </m:oMathPara>
                </a14:m>
                <a:endParaRPr lang="zh-CN" altLang="en-US" sz="2800" dirty="0" smtClean="0">
                  <a:ea typeface="华文楷体" panose="02010600040101010101" pitchFamily="2" charset="-122"/>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192407" y="3140968"/>
                <a:ext cx="1185709" cy="575479"/>
              </a:xfrm>
              <a:prstGeom prst="rect">
                <a:avLst/>
              </a:prstGeom>
              <a:blipFill rotWithShape="1">
                <a:blip r:embed="rId11"/>
                <a:stretch>
                  <a:fillRect/>
                </a:stretch>
              </a:blipFill>
            </p:spPr>
            <p:txBody>
              <a:bodyPr/>
              <a:lstStyle/>
              <a:p>
                <a:r>
                  <a:rPr lang="zh-CN" altLang="en-US">
                    <a:noFill/>
                  </a:rPr>
                  <a:t> </a:t>
                </a:r>
              </a:p>
            </p:txBody>
          </p:sp>
        </mc:Fallback>
      </mc:AlternateContent>
      <p:sp>
        <p:nvSpPr>
          <p:cNvPr id="10" name="TextBox 9"/>
          <p:cNvSpPr txBox="1"/>
          <p:nvPr/>
        </p:nvSpPr>
        <p:spPr>
          <a:xfrm>
            <a:off x="2192407" y="3887471"/>
            <a:ext cx="792089" cy="523220"/>
          </a:xfrm>
          <a:prstGeom prst="rect">
            <a:avLst/>
          </a:prstGeom>
          <a:noFill/>
        </p:spPr>
        <p:txBody>
          <a:bodyPr wrap="square" rtlCol="0">
            <a:spAutoFit/>
          </a:bodyPr>
          <a:lstStyle/>
          <a:p>
            <a:r>
              <a:rPr lang="en-US" altLang="zh-CN" sz="2800" i="1" dirty="0" smtClean="0">
                <a:ea typeface="华文楷体" panose="02010600040101010101" pitchFamily="2" charset="-122"/>
              </a:rPr>
              <a:t>d</a:t>
            </a:r>
            <a:r>
              <a:rPr lang="en-US" altLang="zh-CN" sz="2800" dirty="0" smtClean="0">
                <a:ea typeface="华文楷体" panose="02010600040101010101" pitchFamily="2" charset="-122"/>
              </a:rPr>
              <a:t>=0</a:t>
            </a:r>
            <a:endParaRPr lang="zh-CN" altLang="en-US" sz="2800" dirty="0" smtClean="0">
              <a:ea typeface="华文楷体" panose="02010600040101010101" pitchFamily="2" charset="-122"/>
            </a:endParaRPr>
          </a:p>
        </p:txBody>
      </p:sp>
      <mc:AlternateContent xmlns:mc="http://schemas.openxmlformats.org/markup-compatibility/2006" xmlns:a14="http://schemas.microsoft.com/office/drawing/2010/main">
        <mc:Choice Requires="a14">
          <p:sp>
            <p:nvSpPr>
              <p:cNvPr id="11" name="TextBox 10"/>
              <p:cNvSpPr txBox="1"/>
              <p:nvPr/>
            </p:nvSpPr>
            <p:spPr>
              <a:xfrm>
                <a:off x="611560" y="3501156"/>
                <a:ext cx="1285095" cy="575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2800" i="1" smtClean="0">
                              <a:latin typeface="Cambria Math"/>
                              <a:ea typeface="华文楷体" panose="02010600040101010101" pitchFamily="2" charset="-122"/>
                            </a:rPr>
                          </m:ctrlPr>
                        </m:accPr>
                        <m:e>
                          <m:r>
                            <a:rPr lang="en-US" altLang="zh-CN" sz="2800" b="1" i="1" smtClean="0">
                              <a:latin typeface="Cambria Math"/>
                              <a:ea typeface="华文楷体" panose="02010600040101010101" pitchFamily="2" charset="-122"/>
                            </a:rPr>
                            <m:t>𝑴</m:t>
                          </m:r>
                        </m:e>
                      </m:acc>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𝟎</m:t>
                      </m:r>
                    </m:oMath>
                  </m:oMathPara>
                </a14:m>
                <a:endParaRPr lang="zh-CN" altLang="en-US" sz="2800" dirty="0" smtClean="0">
                  <a:ea typeface="华文楷体" panose="02010600040101010101"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11560" y="3501156"/>
                <a:ext cx="1285095" cy="575479"/>
              </a:xfrm>
              <a:prstGeom prst="rect">
                <a:avLst/>
              </a:prstGeom>
              <a:blipFill rotWithShape="1">
                <a:blip r:embed="rId12"/>
                <a:stretch>
                  <a:fillRect/>
                </a:stretch>
              </a:blipFill>
            </p:spPr>
            <p:txBody>
              <a:bodyPr/>
              <a:lstStyle/>
              <a:p>
                <a:r>
                  <a:rPr lang="zh-CN" altLang="en-US">
                    <a:noFill/>
                  </a:rPr>
                  <a:t> </a:t>
                </a:r>
              </a:p>
            </p:txBody>
          </p:sp>
        </mc:Fallback>
      </mc:AlternateContent>
      <p:sp>
        <p:nvSpPr>
          <p:cNvPr id="12" name="右大括号 11"/>
          <p:cNvSpPr/>
          <p:nvPr/>
        </p:nvSpPr>
        <p:spPr bwMode="auto">
          <a:xfrm flipH="1">
            <a:off x="1885161" y="3428708"/>
            <a:ext cx="307246" cy="720373"/>
          </a:xfrm>
          <a:prstGeom prst="rightBrac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p>
        </p:txBody>
      </p:sp>
      <p:sp>
        <p:nvSpPr>
          <p:cNvPr id="13" name="TextBox 12"/>
          <p:cNvSpPr txBox="1"/>
          <p:nvPr/>
        </p:nvSpPr>
        <p:spPr>
          <a:xfrm>
            <a:off x="13393" y="4797152"/>
            <a:ext cx="9130607" cy="954107"/>
          </a:xfrm>
          <a:prstGeom prst="rect">
            <a:avLst/>
          </a:prstGeom>
          <a:noFill/>
        </p:spPr>
        <p:txBody>
          <a:bodyPr wrap="square" rtlCol="0">
            <a:spAutoFit/>
          </a:bodyPr>
          <a:lstStyle/>
          <a:p>
            <a:pPr indent="457200"/>
            <a:r>
              <a:rPr lang="zh-CN" altLang="en-US" sz="2800" dirty="0" smtClean="0">
                <a:ea typeface="华文楷体" panose="02010600040101010101" pitchFamily="2" charset="-122"/>
              </a:rPr>
              <a:t>若一个物体所受的力始终指向（或背离）某个固定点，这种力称为</a:t>
            </a:r>
            <a:r>
              <a:rPr lang="zh-CN" altLang="en-US" sz="2800" dirty="0" smtClean="0">
                <a:solidFill>
                  <a:srgbClr val="FF0000"/>
                </a:solidFill>
                <a:ea typeface="华文楷体" panose="02010600040101010101" pitchFamily="2" charset="-122"/>
              </a:rPr>
              <a:t>有心力</a:t>
            </a:r>
            <a:r>
              <a:rPr lang="zh-CN" altLang="en-US" sz="2800" dirty="0" smtClean="0">
                <a:ea typeface="华文楷体" panose="02010600040101010101" pitchFamily="2" charset="-122"/>
              </a:rPr>
              <a:t>，此固定点叫作</a:t>
            </a:r>
            <a:r>
              <a:rPr lang="zh-CN" altLang="en-US" sz="2800" dirty="0" smtClean="0">
                <a:solidFill>
                  <a:srgbClr val="FF0000"/>
                </a:solidFill>
                <a:ea typeface="华文楷体" panose="02010600040101010101" pitchFamily="2" charset="-122"/>
              </a:rPr>
              <a:t>力心</a:t>
            </a:r>
            <a:r>
              <a:rPr lang="zh-CN" altLang="en-US" sz="2800" dirty="0" smtClean="0">
                <a:ea typeface="华文楷体" panose="02010600040101010101" pitchFamily="2" charset="-122"/>
              </a:rPr>
              <a:t>。</a:t>
            </a:r>
          </a:p>
        </p:txBody>
      </p:sp>
      <mc:AlternateContent xmlns:mc="http://schemas.openxmlformats.org/markup-compatibility/2006" xmlns:a14="http://schemas.microsoft.com/office/drawing/2010/main">
        <mc:Choice Requires="a14">
          <p:sp>
            <p:nvSpPr>
              <p:cNvPr id="14" name="矩形 13"/>
              <p:cNvSpPr/>
              <p:nvPr/>
            </p:nvSpPr>
            <p:spPr>
              <a:xfrm>
                <a:off x="3079945" y="3861781"/>
                <a:ext cx="3876382" cy="575479"/>
              </a:xfrm>
              <a:prstGeom prst="rect">
                <a:avLst/>
              </a:prstGeom>
            </p:spPr>
            <p:txBody>
              <a:bodyPr wrap="none">
                <a:spAutoFit/>
              </a:bodyPr>
              <a:lstStyle/>
              <a:p>
                <a:r>
                  <a:rPr lang="en-US" altLang="zh-CN" sz="2800" dirty="0">
                    <a:ea typeface="华文楷体" panose="02010600040101010101" pitchFamily="2" charset="-122"/>
                  </a:rPr>
                  <a:t>(</a:t>
                </a:r>
                <a:r>
                  <a:rPr lang="zh-CN" altLang="en-US" sz="2800" dirty="0">
                    <a:ea typeface="华文楷体" panose="02010600040101010101" pitchFamily="2" charset="-122"/>
                  </a:rPr>
                  <a:t>力</a:t>
                </a:r>
                <a14:m>
                  <m:oMath xmlns:m="http://schemas.openxmlformats.org/officeDocument/2006/math">
                    <m:acc>
                      <m:accPr>
                        <m:chr m:val="⃑"/>
                        <m:ctrlPr>
                          <a:rPr lang="zh-CN" altLang="en-US" sz="2800" i="1">
                            <a:latin typeface="Cambria Math"/>
                            <a:ea typeface="华文楷体" panose="02010600040101010101" pitchFamily="2" charset="-122"/>
                          </a:rPr>
                        </m:ctrlPr>
                      </m:accPr>
                      <m:e>
                        <m:r>
                          <a:rPr lang="en-US" altLang="zh-CN" sz="2800" i="1">
                            <a:latin typeface="Cambria Math"/>
                            <a:ea typeface="华文楷体" panose="02010600040101010101" pitchFamily="2" charset="-122"/>
                          </a:rPr>
                          <m:t>𝑭</m:t>
                        </m:r>
                      </m:e>
                    </m:acc>
                  </m:oMath>
                </a14:m>
                <a:r>
                  <a:rPr lang="zh-CN" altLang="en-US" sz="2800" dirty="0">
                    <a:ea typeface="华文楷体" panose="02010600040101010101" pitchFamily="2" charset="-122"/>
                  </a:rPr>
                  <a:t>的作用线穿过</a:t>
                </a:r>
                <a:r>
                  <a:rPr lang="en-US" altLang="zh-CN" sz="2800" i="1" dirty="0">
                    <a:ea typeface="华文楷体" panose="02010600040101010101" pitchFamily="2" charset="-122"/>
                  </a:rPr>
                  <a:t>O</a:t>
                </a:r>
                <a:r>
                  <a:rPr lang="zh-CN" altLang="en-US" sz="2800" dirty="0">
                    <a:ea typeface="华文楷体" panose="02010600040101010101" pitchFamily="2" charset="-122"/>
                  </a:rPr>
                  <a:t>点</a:t>
                </a:r>
                <a:r>
                  <a:rPr lang="en-US" altLang="zh-CN" sz="2800" dirty="0">
                    <a:ea typeface="华文楷体" panose="02010600040101010101" pitchFamily="2" charset="-122"/>
                  </a:rPr>
                  <a:t>)</a:t>
                </a:r>
                <a:r>
                  <a:rPr lang="en-US" altLang="zh-CN" sz="2800" i="1" dirty="0">
                    <a:ea typeface="华文楷体" panose="02010600040101010101" pitchFamily="2" charset="-122"/>
                  </a:rPr>
                  <a:t> </a:t>
                </a:r>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3079945" y="3861781"/>
                <a:ext cx="3876382" cy="575479"/>
              </a:xfrm>
              <a:prstGeom prst="rect">
                <a:avLst/>
              </a:prstGeom>
              <a:blipFill rotWithShape="1">
                <a:blip r:embed="rId13"/>
                <a:stretch>
                  <a:fillRect l="-3145" t="-3158" r="-314" b="-28421"/>
                </a:stretch>
              </a:blipFill>
            </p:spPr>
            <p:txBody>
              <a:bodyPr/>
              <a:lstStyle/>
              <a:p>
                <a:r>
                  <a:rPr lang="zh-CN" altLang="en-US">
                    <a:noFill/>
                  </a:rPr>
                  <a:t> </a:t>
                </a:r>
              </a:p>
            </p:txBody>
          </p:sp>
        </mc:Fallback>
      </mc:AlternateContent>
      <p:sp>
        <p:nvSpPr>
          <p:cNvPr id="15" name="TextBox 14"/>
          <p:cNvSpPr txBox="1"/>
          <p:nvPr/>
        </p:nvSpPr>
        <p:spPr>
          <a:xfrm>
            <a:off x="1254107" y="5831686"/>
            <a:ext cx="4852610" cy="523220"/>
          </a:xfrm>
          <a:prstGeom prst="rect">
            <a:avLst/>
          </a:prstGeom>
          <a:noFill/>
        </p:spPr>
        <p:txBody>
          <a:bodyPr wrap="none" rtlCol="0">
            <a:spAutoFit/>
          </a:bodyPr>
          <a:lstStyle/>
          <a:p>
            <a:r>
              <a:rPr lang="zh-CN" altLang="en-US" sz="2800" dirty="0" smtClean="0">
                <a:ea typeface="华文楷体" panose="02010600040101010101" pitchFamily="2" charset="-122"/>
              </a:rPr>
              <a:t>有心力对力心的力矩恒为零！</a:t>
            </a:r>
          </a:p>
        </p:txBody>
      </p:sp>
      <p:sp>
        <p:nvSpPr>
          <p:cNvPr id="16" name="TextBox 15"/>
          <p:cNvSpPr txBox="1"/>
          <p:nvPr/>
        </p:nvSpPr>
        <p:spPr>
          <a:xfrm>
            <a:off x="7020272" y="1340768"/>
            <a:ext cx="2159566"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en-US" altLang="zh-CN" sz="2800" i="1" dirty="0" smtClean="0">
                <a:ea typeface="华文楷体" panose="02010600040101010101" pitchFamily="2" charset="-122"/>
              </a:rPr>
              <a:t>x</a:t>
            </a:r>
            <a:r>
              <a:rPr lang="zh-CN" altLang="en-US" sz="2800" dirty="0" smtClean="0">
                <a:ea typeface="华文楷体" panose="02010600040101010101" pitchFamily="2" charset="-122"/>
              </a:rPr>
              <a:t>轴的力矩</a:t>
            </a:r>
          </a:p>
        </p:txBody>
      </p:sp>
      <p:sp>
        <p:nvSpPr>
          <p:cNvPr id="17" name="TextBox 16"/>
          <p:cNvSpPr txBox="1"/>
          <p:nvPr/>
        </p:nvSpPr>
        <p:spPr>
          <a:xfrm>
            <a:off x="7020272" y="1881415"/>
            <a:ext cx="2159566"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en-US" altLang="zh-CN" sz="2800" i="1" dirty="0" smtClean="0">
                <a:ea typeface="华文楷体" panose="02010600040101010101" pitchFamily="2" charset="-122"/>
              </a:rPr>
              <a:t>y</a:t>
            </a:r>
            <a:r>
              <a:rPr lang="zh-CN" altLang="en-US" sz="2800" dirty="0" smtClean="0">
                <a:ea typeface="华文楷体" panose="02010600040101010101" pitchFamily="2" charset="-122"/>
              </a:rPr>
              <a:t>轴的力矩</a:t>
            </a:r>
          </a:p>
        </p:txBody>
      </p:sp>
      <p:sp>
        <p:nvSpPr>
          <p:cNvPr id="18" name="TextBox 17"/>
          <p:cNvSpPr txBox="1"/>
          <p:nvPr/>
        </p:nvSpPr>
        <p:spPr>
          <a:xfrm>
            <a:off x="7020272" y="2417762"/>
            <a:ext cx="2119491"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en-US" altLang="zh-CN" sz="2800" i="1" dirty="0" smtClean="0">
                <a:ea typeface="华文楷体" panose="02010600040101010101" pitchFamily="2" charset="-122"/>
              </a:rPr>
              <a:t>z</a:t>
            </a:r>
            <a:r>
              <a:rPr lang="zh-CN" altLang="en-US" sz="2800" dirty="0" smtClean="0">
                <a:ea typeface="华文楷体" panose="02010600040101010101" pitchFamily="2" charset="-122"/>
              </a:rPr>
              <a:t>轴的力矩</a:t>
            </a:r>
          </a:p>
        </p:txBody>
      </p:sp>
    </p:spTree>
    <p:extLst>
      <p:ext uri="{BB962C8B-B14F-4D97-AF65-F5344CB8AC3E}">
        <p14:creationId xmlns:p14="http://schemas.microsoft.com/office/powerpoint/2010/main" val="287558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17</a:t>
            </a:fld>
            <a:endParaRPr lang="en-US" altLang="zh-CN">
              <a:solidFill>
                <a:srgbClr val="FFFFCC">
                  <a:lumMod val="75000"/>
                </a:srgbClr>
              </a:solidFill>
            </a:endParaRPr>
          </a:p>
        </p:txBody>
      </p:sp>
      <p:sp>
        <p:nvSpPr>
          <p:cNvPr id="3" name="TextBox 2"/>
          <p:cNvSpPr txBox="1"/>
          <p:nvPr/>
        </p:nvSpPr>
        <p:spPr>
          <a:xfrm>
            <a:off x="827584" y="531125"/>
            <a:ext cx="2757486" cy="523220"/>
          </a:xfrm>
          <a:prstGeom prst="rect">
            <a:avLst/>
          </a:prstGeom>
          <a:noFill/>
        </p:spPr>
        <p:txBody>
          <a:bodyPr wrap="none" rtlCol="0">
            <a:spAutoFit/>
          </a:bodyPr>
          <a:lstStyle/>
          <a:p>
            <a:r>
              <a:rPr lang="en-US" altLang="zh-CN" sz="2800" dirty="0">
                <a:solidFill>
                  <a:srgbClr val="0000FF"/>
                </a:solidFill>
                <a:ea typeface="华文楷体" panose="02010600040101010101" pitchFamily="2" charset="-122"/>
              </a:rPr>
              <a:t>B</a:t>
            </a:r>
            <a:r>
              <a:rPr lang="en-US" altLang="zh-CN" sz="2800" dirty="0" smtClean="0">
                <a:solidFill>
                  <a:srgbClr val="0000FF"/>
                </a:solidFill>
                <a:ea typeface="华文楷体" panose="02010600040101010101" pitchFamily="2" charset="-122"/>
              </a:rPr>
              <a:t>. </a:t>
            </a:r>
            <a:r>
              <a:rPr lang="zh-CN" altLang="en-US" sz="2800" dirty="0" smtClean="0">
                <a:solidFill>
                  <a:srgbClr val="0000FF"/>
                </a:solidFill>
                <a:ea typeface="华文楷体" panose="02010600040101010101" pitchFamily="2" charset="-122"/>
              </a:rPr>
              <a:t>力对轴的力矩</a:t>
            </a:r>
          </a:p>
        </p:txBody>
      </p:sp>
      <p:sp>
        <p:nvSpPr>
          <p:cNvPr id="5" name="Rectangle 3"/>
          <p:cNvSpPr>
            <a:spLocks noChangeArrowheads="1"/>
          </p:cNvSpPr>
          <p:nvPr/>
        </p:nvSpPr>
        <p:spPr bwMode="auto">
          <a:xfrm>
            <a:off x="466850" y="1052537"/>
            <a:ext cx="4176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CN" altLang="en-US" b="1" i="0" dirty="0">
                <a:latin typeface="宋体" pitchFamily="2" charset="-122"/>
              </a:rPr>
              <a:t>设第 </a:t>
            </a:r>
            <a:r>
              <a:rPr lang="en-US" altLang="zh-CN" i="1" dirty="0" err="1"/>
              <a:t>i</a:t>
            </a:r>
            <a:r>
              <a:rPr lang="en-US" altLang="zh-CN" dirty="0"/>
              <a:t> </a:t>
            </a:r>
            <a:r>
              <a:rPr lang="zh-CN" altLang="en-US" b="1" i="0" dirty="0">
                <a:latin typeface="宋体" pitchFamily="2" charset="-122"/>
              </a:rPr>
              <a:t>个质元受外力 </a:t>
            </a:r>
            <a:endParaRPr lang="zh-CN" altLang="en-US" b="1" i="0" dirty="0">
              <a:solidFill>
                <a:srgbClr val="FF0000"/>
              </a:solidFill>
              <a:latin typeface="宋体" pitchFamily="2" charset="-122"/>
            </a:endParaRPr>
          </a:p>
        </p:txBody>
      </p:sp>
      <p:sp>
        <p:nvSpPr>
          <p:cNvPr id="6" name="Rectangle 3"/>
          <p:cNvSpPr>
            <a:spLocks noChangeArrowheads="1"/>
          </p:cNvSpPr>
          <p:nvPr/>
        </p:nvSpPr>
        <p:spPr bwMode="auto">
          <a:xfrm>
            <a:off x="1114550" y="1556792"/>
            <a:ext cx="2665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smtClean="0">
                <a:latin typeface="宋体" pitchFamily="2" charset="-122"/>
              </a:rPr>
              <a:t>对</a:t>
            </a:r>
            <a:r>
              <a:rPr lang="en-US" altLang="zh-CN" b="1" i="1" dirty="0" smtClean="0">
                <a:cs typeface="Times New Roman" panose="02020603050405020304" pitchFamily="18" charset="0"/>
              </a:rPr>
              <a:t>O</a:t>
            </a:r>
            <a:r>
              <a:rPr lang="zh-CN" altLang="en-US" b="1" i="0" dirty="0" smtClean="0">
                <a:latin typeface="宋体" pitchFamily="2" charset="-122"/>
              </a:rPr>
              <a:t>点的力矩</a:t>
            </a:r>
            <a:r>
              <a:rPr lang="zh-CN" altLang="en-US" b="1" i="0" dirty="0">
                <a:latin typeface="宋体" pitchFamily="2" charset="-122"/>
              </a:rPr>
              <a:t>： </a:t>
            </a:r>
            <a:endParaRPr lang="zh-CN" altLang="en-US" b="1" i="0" dirty="0">
              <a:solidFill>
                <a:srgbClr val="FF0000"/>
              </a:solidFill>
              <a:latin typeface="宋体" pitchFamily="2" charset="-122"/>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65704865"/>
              </p:ext>
            </p:extLst>
          </p:nvPr>
        </p:nvGraphicFramePr>
        <p:xfrm>
          <a:off x="755775" y="1571079"/>
          <a:ext cx="400050" cy="576263"/>
        </p:xfrm>
        <a:graphic>
          <a:graphicData uri="http://schemas.openxmlformats.org/presentationml/2006/ole">
            <mc:AlternateContent xmlns:mc="http://schemas.openxmlformats.org/markup-compatibility/2006">
              <mc:Choice xmlns:v="urn:schemas-microsoft-com:vml" Requires="v">
                <p:oleObj spid="_x0000_s111381" name="公式" r:id="rId3" imgW="164880" imgH="241200" progId="Equation.3">
                  <p:embed/>
                </p:oleObj>
              </mc:Choice>
              <mc:Fallback>
                <p:oleObj name="公式" r:id="rId3" imgW="16488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75" y="1571079"/>
                        <a:ext cx="40005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1049764503"/>
              </p:ext>
            </p:extLst>
          </p:nvPr>
        </p:nvGraphicFramePr>
        <p:xfrm>
          <a:off x="755775" y="2132856"/>
          <a:ext cx="1809750" cy="565150"/>
        </p:xfrm>
        <a:graphic>
          <a:graphicData uri="http://schemas.openxmlformats.org/presentationml/2006/ole">
            <mc:AlternateContent xmlns:mc="http://schemas.openxmlformats.org/markup-compatibility/2006">
              <mc:Choice xmlns:v="urn:schemas-microsoft-com:vml" Requires="v">
                <p:oleObj spid="_x0000_s111382" name="公式" r:id="rId5" imgW="761760" imgH="241200" progId="Equation.3">
                  <p:embed/>
                </p:oleObj>
              </mc:Choice>
              <mc:Fallback>
                <p:oleObj name="公式" r:id="rId5" imgW="7617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75" y="2132856"/>
                        <a:ext cx="180975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val="1138207197"/>
              </p:ext>
            </p:extLst>
          </p:nvPr>
        </p:nvGraphicFramePr>
        <p:xfrm>
          <a:off x="466850" y="2708920"/>
          <a:ext cx="3527425" cy="625475"/>
        </p:xfrm>
        <a:graphic>
          <a:graphicData uri="http://schemas.openxmlformats.org/presentationml/2006/ole">
            <mc:AlternateContent xmlns:mc="http://schemas.openxmlformats.org/markup-compatibility/2006">
              <mc:Choice xmlns:v="urn:schemas-microsoft-com:vml" Requires="v">
                <p:oleObj spid="_x0000_s111383" name="公式" r:id="rId7" imgW="1485720" imgH="266400" progId="Equation.3">
                  <p:embed/>
                </p:oleObj>
              </mc:Choice>
              <mc:Fallback>
                <p:oleObj name="公式" r:id="rId7" imgW="148572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850" y="2708920"/>
                        <a:ext cx="3527425"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2039757452"/>
              </p:ext>
            </p:extLst>
          </p:nvPr>
        </p:nvGraphicFramePr>
        <p:xfrm>
          <a:off x="3779962" y="1052537"/>
          <a:ext cx="400050" cy="576263"/>
        </p:xfrm>
        <a:graphic>
          <a:graphicData uri="http://schemas.openxmlformats.org/presentationml/2006/ole">
            <mc:AlternateContent xmlns:mc="http://schemas.openxmlformats.org/markup-compatibility/2006">
              <mc:Choice xmlns:v="urn:schemas-microsoft-com:vml" Requires="v">
                <p:oleObj spid="_x0000_s111384" name="公式" r:id="rId9" imgW="164880" imgH="241200" progId="Equation.3">
                  <p:embed/>
                </p:oleObj>
              </mc:Choice>
              <mc:Fallback>
                <p:oleObj name="公式" r:id="rId9" imgW="1648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962" y="1052537"/>
                        <a:ext cx="40005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2519306917"/>
              </p:ext>
            </p:extLst>
          </p:nvPr>
        </p:nvGraphicFramePr>
        <p:xfrm>
          <a:off x="466850" y="3307581"/>
          <a:ext cx="4251325" cy="625475"/>
        </p:xfrm>
        <a:graphic>
          <a:graphicData uri="http://schemas.openxmlformats.org/presentationml/2006/ole">
            <mc:AlternateContent xmlns:mc="http://schemas.openxmlformats.org/markup-compatibility/2006">
              <mc:Choice xmlns:v="urn:schemas-microsoft-com:vml" Requires="v">
                <p:oleObj spid="_x0000_s111385" name="公式" r:id="rId11" imgW="1790640" imgH="266400" progId="Equation.3">
                  <p:embed/>
                </p:oleObj>
              </mc:Choice>
              <mc:Fallback>
                <p:oleObj name="公式" r:id="rId11" imgW="1790640" imgH="266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850" y="3307581"/>
                        <a:ext cx="4251325"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3846171106"/>
              </p:ext>
            </p:extLst>
          </p:nvPr>
        </p:nvGraphicFramePr>
        <p:xfrm>
          <a:off x="816100" y="4005064"/>
          <a:ext cx="2532062" cy="625475"/>
        </p:xfrm>
        <a:graphic>
          <a:graphicData uri="http://schemas.openxmlformats.org/presentationml/2006/ole">
            <mc:AlternateContent xmlns:mc="http://schemas.openxmlformats.org/markup-compatibility/2006">
              <mc:Choice xmlns:v="urn:schemas-microsoft-com:vml" Requires="v">
                <p:oleObj spid="_x0000_s111386" name="公式" r:id="rId13" imgW="1066680" imgH="266400" progId="Equation.3">
                  <p:embed/>
                </p:oleObj>
              </mc:Choice>
              <mc:Fallback>
                <p:oleObj name="公式" r:id="rId13" imgW="1066680" imgH="2664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100" y="4005064"/>
                        <a:ext cx="2532062"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1780800309"/>
              </p:ext>
            </p:extLst>
          </p:nvPr>
        </p:nvGraphicFramePr>
        <p:xfrm>
          <a:off x="1178050" y="4589264"/>
          <a:ext cx="2170112" cy="566738"/>
        </p:xfrm>
        <a:graphic>
          <a:graphicData uri="http://schemas.openxmlformats.org/presentationml/2006/ole">
            <mc:AlternateContent xmlns:mc="http://schemas.openxmlformats.org/markup-compatibility/2006">
              <mc:Choice xmlns:v="urn:schemas-microsoft-com:vml" Requires="v">
                <p:oleObj spid="_x0000_s111387" name="公式" r:id="rId15" imgW="914400" imgH="241200" progId="Equation.3">
                  <p:embed/>
                </p:oleObj>
              </mc:Choice>
              <mc:Fallback>
                <p:oleObj name="公式" r:id="rId15" imgW="914400" imgH="241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8050" y="4589264"/>
                        <a:ext cx="2170112" cy="56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AutoShape 50"/>
          <p:cNvSpPr>
            <a:spLocks/>
          </p:cNvSpPr>
          <p:nvPr/>
        </p:nvSpPr>
        <p:spPr bwMode="auto">
          <a:xfrm>
            <a:off x="3348162" y="4147939"/>
            <a:ext cx="215900" cy="865188"/>
          </a:xfrm>
          <a:prstGeom prst="rightBrace">
            <a:avLst>
              <a:gd name="adj1" fmla="val 33395"/>
              <a:gd name="adj2" fmla="val 50000"/>
            </a:avLst>
          </a:prstGeom>
          <a:noFill/>
          <a:ln w="28575">
            <a:solidFill>
              <a:srgbClr val="000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zh-CN" altLang="en-US"/>
          </a:p>
        </p:txBody>
      </p:sp>
      <p:sp>
        <p:nvSpPr>
          <p:cNvPr id="15" name="Rectangle 3"/>
          <p:cNvSpPr>
            <a:spLocks noChangeArrowheads="1"/>
          </p:cNvSpPr>
          <p:nvPr/>
        </p:nvSpPr>
        <p:spPr bwMode="auto">
          <a:xfrm>
            <a:off x="3635500" y="4348981"/>
            <a:ext cx="51849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a:latin typeface="宋体" pitchFamily="2" charset="-122"/>
              </a:rPr>
              <a:t>都不可能引起</a:t>
            </a:r>
            <a:r>
              <a:rPr lang="zh-CN" altLang="en-US" b="1" i="0" dirty="0" smtClean="0">
                <a:latin typeface="宋体" pitchFamily="2" charset="-122"/>
              </a:rPr>
              <a:t>刚体对</a:t>
            </a:r>
            <a:r>
              <a:rPr lang="en-US" altLang="zh-CN" i="1" dirty="0" smtClean="0">
                <a:cs typeface="Times New Roman" panose="02020603050405020304" pitchFamily="18" charset="0"/>
              </a:rPr>
              <a:t>Oz</a:t>
            </a:r>
            <a:r>
              <a:rPr lang="zh-CN" altLang="en-US" dirty="0" smtClean="0">
                <a:latin typeface="宋体" pitchFamily="2" charset="-122"/>
              </a:rPr>
              <a:t>轴</a:t>
            </a:r>
            <a:r>
              <a:rPr lang="zh-CN" altLang="en-US" b="1" i="0" dirty="0" smtClean="0">
                <a:latin typeface="宋体" pitchFamily="2" charset="-122"/>
              </a:rPr>
              <a:t>的</a:t>
            </a:r>
            <a:r>
              <a:rPr lang="zh-CN" altLang="en-US" b="1" i="0" dirty="0">
                <a:latin typeface="宋体" pitchFamily="2" charset="-122"/>
              </a:rPr>
              <a:t>定轴转动</a:t>
            </a:r>
            <a:endParaRPr lang="zh-CN" altLang="en-US" b="1" i="0" dirty="0">
              <a:solidFill>
                <a:srgbClr val="FF0000"/>
              </a:solidFill>
              <a:latin typeface="宋体" pitchFamily="2" charset="-122"/>
            </a:endParaRPr>
          </a:p>
        </p:txBody>
      </p:sp>
      <p:sp>
        <p:nvSpPr>
          <p:cNvPr id="16" name="Rectangle 3"/>
          <p:cNvSpPr>
            <a:spLocks noChangeArrowheads="1"/>
          </p:cNvSpPr>
          <p:nvPr/>
        </p:nvSpPr>
        <p:spPr bwMode="auto">
          <a:xfrm>
            <a:off x="539875" y="5229200"/>
            <a:ext cx="5148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CN" altLang="en-US" b="1" i="0" dirty="0">
                <a:latin typeface="宋体" pitchFamily="2" charset="-122"/>
              </a:rPr>
              <a:t>只考虑平行</a:t>
            </a:r>
            <a:r>
              <a:rPr lang="en-US" altLang="zh-CN" i="1" dirty="0"/>
              <a:t>Oz</a:t>
            </a:r>
            <a:r>
              <a:rPr lang="zh-CN" altLang="en-US" b="1" i="0" dirty="0">
                <a:latin typeface="宋体" pitchFamily="2" charset="-122"/>
              </a:rPr>
              <a:t>（</a:t>
            </a:r>
            <a:r>
              <a:rPr lang="en-US" altLang="zh-CN" i="1" dirty="0">
                <a:cs typeface="Times New Roman" panose="02020603050405020304" pitchFamily="18" charset="0"/>
              </a:rPr>
              <a:t>z</a:t>
            </a:r>
            <a:r>
              <a:rPr lang="zh-CN" altLang="en-US" b="1" i="0" dirty="0">
                <a:latin typeface="宋体" pitchFamily="2" charset="-122"/>
              </a:rPr>
              <a:t>方向）</a:t>
            </a:r>
            <a:r>
              <a:rPr lang="zh-CN" altLang="en-US" b="1" i="0" dirty="0" smtClean="0">
                <a:latin typeface="宋体" pitchFamily="2" charset="-122"/>
              </a:rPr>
              <a:t>的分量</a:t>
            </a:r>
            <a:r>
              <a:rPr lang="zh-CN" altLang="en-US" b="1" i="0" dirty="0">
                <a:latin typeface="宋体" pitchFamily="2" charset="-122"/>
              </a:rPr>
              <a:t>：</a:t>
            </a:r>
            <a:endParaRPr lang="zh-CN" altLang="en-US" b="1" i="0" dirty="0">
              <a:solidFill>
                <a:srgbClr val="FF0000"/>
              </a:solidFill>
              <a:latin typeface="宋体" pitchFamily="2" charset="-122"/>
            </a:endParaRPr>
          </a:p>
        </p:txBody>
      </p:sp>
      <p:graphicFrame>
        <p:nvGraphicFramePr>
          <p:cNvPr id="17" name="Object 6"/>
          <p:cNvGraphicFramePr>
            <a:graphicFrameLocks noChangeAspect="1"/>
          </p:cNvGraphicFramePr>
          <p:nvPr>
            <p:extLst>
              <p:ext uri="{D42A27DB-BD31-4B8C-83A1-F6EECF244321}">
                <p14:modId xmlns:p14="http://schemas.microsoft.com/office/powerpoint/2010/main" val="1828843861"/>
              </p:ext>
            </p:extLst>
          </p:nvPr>
        </p:nvGraphicFramePr>
        <p:xfrm>
          <a:off x="1490787" y="5877272"/>
          <a:ext cx="1928813" cy="565150"/>
        </p:xfrm>
        <a:graphic>
          <a:graphicData uri="http://schemas.openxmlformats.org/presentationml/2006/ole">
            <mc:AlternateContent xmlns:mc="http://schemas.openxmlformats.org/markup-compatibility/2006">
              <mc:Choice xmlns:v="urn:schemas-microsoft-com:vml" Requires="v">
                <p:oleObj spid="_x0000_s111388" name="公式" r:id="rId17" imgW="812520" imgH="241200" progId="Equation.3">
                  <p:embed/>
                </p:oleObj>
              </mc:Choice>
              <mc:Fallback>
                <p:oleObj name="公式" r:id="rId17" imgW="812520" imgH="2412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0787" y="5877272"/>
                        <a:ext cx="1928813" cy="565150"/>
                      </a:xfrm>
                      <a:prstGeom prst="rect">
                        <a:avLst/>
                      </a:prstGeom>
                      <a:solidFill>
                        <a:schemeClr val="folHlink"/>
                      </a:solidFill>
                    </p:spPr>
                  </p:pic>
                </p:oleObj>
              </mc:Fallback>
            </mc:AlternateContent>
          </a:graphicData>
        </a:graphic>
      </p:graphicFrame>
      <p:graphicFrame>
        <p:nvGraphicFramePr>
          <p:cNvPr id="18" name="Object 6"/>
          <p:cNvGraphicFramePr>
            <a:graphicFrameLocks noChangeAspect="1"/>
          </p:cNvGraphicFramePr>
          <p:nvPr>
            <p:extLst>
              <p:ext uri="{D42A27DB-BD31-4B8C-83A1-F6EECF244321}">
                <p14:modId xmlns:p14="http://schemas.microsoft.com/office/powerpoint/2010/main" val="3009034205"/>
              </p:ext>
            </p:extLst>
          </p:nvPr>
        </p:nvGraphicFramePr>
        <p:xfrm>
          <a:off x="3419600" y="5877272"/>
          <a:ext cx="1909762" cy="574675"/>
        </p:xfrm>
        <a:graphic>
          <a:graphicData uri="http://schemas.openxmlformats.org/presentationml/2006/ole">
            <mc:AlternateContent xmlns:mc="http://schemas.openxmlformats.org/markup-compatibility/2006">
              <mc:Choice xmlns:v="urn:schemas-microsoft-com:vml" Requires="v">
                <p:oleObj spid="_x0000_s111389" name="公式" r:id="rId19" imgW="749160" imgH="228600" progId="Equation.3">
                  <p:embed/>
                </p:oleObj>
              </mc:Choice>
              <mc:Fallback>
                <p:oleObj name="公式" r:id="rId19" imgW="749160" imgH="2286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600" y="5877272"/>
                        <a:ext cx="1909762" cy="574675"/>
                      </a:xfrm>
                      <a:prstGeom prst="rect">
                        <a:avLst/>
                      </a:prstGeom>
                      <a:solidFill>
                        <a:schemeClr val="folHlink"/>
                      </a:solidFill>
                    </p:spPr>
                  </p:pic>
                </p:oleObj>
              </mc:Fallback>
            </mc:AlternateContent>
          </a:graphicData>
        </a:graphic>
      </p:graphicFrame>
      <p:graphicFrame>
        <p:nvGraphicFramePr>
          <p:cNvPr id="19" name="Object 6"/>
          <p:cNvGraphicFramePr>
            <a:graphicFrameLocks noChangeAspect="1"/>
          </p:cNvGraphicFramePr>
          <p:nvPr>
            <p:extLst>
              <p:ext uri="{D42A27DB-BD31-4B8C-83A1-F6EECF244321}">
                <p14:modId xmlns:p14="http://schemas.microsoft.com/office/powerpoint/2010/main" val="1564830795"/>
              </p:ext>
            </p:extLst>
          </p:nvPr>
        </p:nvGraphicFramePr>
        <p:xfrm>
          <a:off x="5292080" y="5877272"/>
          <a:ext cx="1165225" cy="574675"/>
        </p:xfrm>
        <a:graphic>
          <a:graphicData uri="http://schemas.openxmlformats.org/presentationml/2006/ole">
            <mc:AlternateContent xmlns:mc="http://schemas.openxmlformats.org/markup-compatibility/2006">
              <mc:Choice xmlns:v="urn:schemas-microsoft-com:vml" Requires="v">
                <p:oleObj spid="_x0000_s111390" name="公式" r:id="rId21" imgW="457200" imgH="228600" progId="Equation.3">
                  <p:embed/>
                </p:oleObj>
              </mc:Choice>
              <mc:Fallback>
                <p:oleObj name="公式" r:id="rId21" imgW="4572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92080" y="5877272"/>
                        <a:ext cx="1165225" cy="574675"/>
                      </a:xfrm>
                      <a:prstGeom prst="rect">
                        <a:avLst/>
                      </a:prstGeom>
                      <a:solidFill>
                        <a:schemeClr val="folHlink"/>
                      </a:solidFill>
                    </p:spPr>
                  </p:pic>
                </p:oleObj>
              </mc:Fallback>
            </mc:AlternateContent>
          </a:graphicData>
        </a:graphic>
      </p:graphicFrame>
      <p:grpSp>
        <p:nvGrpSpPr>
          <p:cNvPr id="20" name="Group 57"/>
          <p:cNvGrpSpPr>
            <a:grpSpLocks/>
          </p:cNvGrpSpPr>
          <p:nvPr/>
        </p:nvGrpSpPr>
        <p:grpSpPr bwMode="auto">
          <a:xfrm>
            <a:off x="4211762" y="621705"/>
            <a:ext cx="4800600" cy="3556000"/>
            <a:chOff x="2880" y="210"/>
            <a:chExt cx="3024" cy="2240"/>
          </a:xfrm>
        </p:grpSpPr>
        <p:sp>
          <p:nvSpPr>
            <p:cNvPr id="21" name="Freeform 42" descr="浅色上对角线"/>
            <p:cNvSpPr>
              <a:spLocks/>
            </p:cNvSpPr>
            <p:nvPr/>
          </p:nvSpPr>
          <p:spPr bwMode="auto">
            <a:xfrm flipV="1">
              <a:off x="2880" y="994"/>
              <a:ext cx="2676" cy="117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pattFill prst="ltUpDiag">
              <a:fgClr>
                <a:srgbClr val="3366CC"/>
              </a:fgClr>
              <a:bgClr>
                <a:srgbClr val="FFFFFF"/>
              </a:bgClr>
            </a:patt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2" name="Freeform 43"/>
            <p:cNvSpPr>
              <a:spLocks/>
            </p:cNvSpPr>
            <p:nvPr/>
          </p:nvSpPr>
          <p:spPr bwMode="auto">
            <a:xfrm flipV="1">
              <a:off x="2880" y="993"/>
              <a:ext cx="2721" cy="108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gradFill rotWithShape="1">
              <a:gsLst>
                <a:gs pos="0">
                  <a:srgbClr val="9DB6E7"/>
                </a:gs>
                <a:gs pos="100000">
                  <a:srgbClr val="FFFFFF"/>
                </a:gs>
              </a:gsLst>
              <a:lin ang="2700000" scaled="1"/>
            </a:grad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3" name="Line 41"/>
            <p:cNvSpPr>
              <a:spLocks noChangeShapeType="1"/>
            </p:cNvSpPr>
            <p:nvPr/>
          </p:nvSpPr>
          <p:spPr bwMode="auto">
            <a:xfrm>
              <a:off x="4028" y="1997"/>
              <a:ext cx="0" cy="453"/>
            </a:xfrm>
            <a:prstGeom prst="line">
              <a:avLst/>
            </a:prstGeom>
            <a:noFill/>
            <a:ln w="19050">
              <a:solidFill>
                <a:srgbClr val="99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4" name="Line 44"/>
            <p:cNvSpPr>
              <a:spLocks noChangeShapeType="1"/>
            </p:cNvSpPr>
            <p:nvPr/>
          </p:nvSpPr>
          <p:spPr bwMode="auto">
            <a:xfrm flipH="1" flipV="1">
              <a:off x="4028" y="409"/>
              <a:ext cx="0" cy="952"/>
            </a:xfrm>
            <a:prstGeom prst="line">
              <a:avLst/>
            </a:prstGeom>
            <a:noFill/>
            <a:ln w="19050">
              <a:solidFill>
                <a:srgbClr val="9933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5" name="Rectangle 45"/>
            <p:cNvSpPr>
              <a:spLocks noChangeArrowheads="1"/>
            </p:cNvSpPr>
            <p:nvPr/>
          </p:nvSpPr>
          <p:spPr bwMode="auto">
            <a:xfrm>
              <a:off x="3989" y="210"/>
              <a:ext cx="2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altLang="zh-CN" sz="2000"/>
                <a:t>z</a:t>
              </a:r>
            </a:p>
          </p:txBody>
        </p:sp>
        <p:sp>
          <p:nvSpPr>
            <p:cNvPr id="26" name="Line 46"/>
            <p:cNvSpPr>
              <a:spLocks noChangeShapeType="1"/>
            </p:cNvSpPr>
            <p:nvPr/>
          </p:nvSpPr>
          <p:spPr bwMode="auto">
            <a:xfrm flipH="1" flipV="1">
              <a:off x="4938" y="889"/>
              <a:ext cx="4" cy="472"/>
            </a:xfrm>
            <a:prstGeom prst="line">
              <a:avLst/>
            </a:prstGeom>
            <a:noFill/>
            <a:ln w="19050">
              <a:solidFill>
                <a:srgbClr val="0066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7" name="Line 47"/>
            <p:cNvSpPr>
              <a:spLocks noChangeShapeType="1"/>
            </p:cNvSpPr>
            <p:nvPr/>
          </p:nvSpPr>
          <p:spPr bwMode="auto">
            <a:xfrm flipH="1" flipV="1">
              <a:off x="4022" y="1357"/>
              <a:ext cx="895" cy="0"/>
            </a:xfrm>
            <a:prstGeom prst="line">
              <a:avLst/>
            </a:prstGeom>
            <a:noFill/>
            <a:ln w="28575">
              <a:solidFill>
                <a:srgbClr val="008080"/>
              </a:solidFill>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 name="Line 48"/>
            <p:cNvSpPr>
              <a:spLocks noChangeShapeType="1"/>
            </p:cNvSpPr>
            <p:nvPr/>
          </p:nvSpPr>
          <p:spPr bwMode="auto">
            <a:xfrm flipV="1">
              <a:off x="4942" y="1089"/>
              <a:ext cx="499" cy="272"/>
            </a:xfrm>
            <a:prstGeom prst="line">
              <a:avLst/>
            </a:prstGeom>
            <a:noFill/>
            <a:ln w="19050">
              <a:solidFill>
                <a:srgbClr val="0066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9" name="Line 49"/>
            <p:cNvSpPr>
              <a:spLocks noChangeShapeType="1"/>
            </p:cNvSpPr>
            <p:nvPr/>
          </p:nvSpPr>
          <p:spPr bwMode="auto">
            <a:xfrm>
              <a:off x="4987" y="1355"/>
              <a:ext cx="455" cy="0"/>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0" name="Rectangle 50"/>
            <p:cNvSpPr>
              <a:spLocks noChangeArrowheads="1"/>
            </p:cNvSpPr>
            <p:nvPr/>
          </p:nvSpPr>
          <p:spPr bwMode="auto">
            <a:xfrm>
              <a:off x="5155" y="1135"/>
              <a:ext cx="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CN" sz="2000">
                  <a:sym typeface="Symbol" pitchFamily="18" charset="2"/>
                </a:rPr>
                <a:t></a:t>
              </a:r>
              <a:endParaRPr lang="en-US" altLang="zh-CN" sz="2000" b="1">
                <a:sym typeface="Symbol" pitchFamily="18" charset="2"/>
              </a:endParaRPr>
            </a:p>
          </p:txBody>
        </p:sp>
        <p:sp>
          <p:nvSpPr>
            <p:cNvPr id="31" name="Line 51"/>
            <p:cNvSpPr>
              <a:spLocks noChangeShapeType="1"/>
            </p:cNvSpPr>
            <p:nvPr/>
          </p:nvSpPr>
          <p:spPr bwMode="auto">
            <a:xfrm flipH="1">
              <a:off x="4232" y="1361"/>
              <a:ext cx="710" cy="401"/>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2" name="Line 52"/>
            <p:cNvSpPr>
              <a:spLocks noChangeShapeType="1"/>
            </p:cNvSpPr>
            <p:nvPr/>
          </p:nvSpPr>
          <p:spPr bwMode="auto">
            <a:xfrm>
              <a:off x="4025" y="1360"/>
              <a:ext cx="426" cy="290"/>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3" name="Rectangle 53"/>
            <p:cNvSpPr>
              <a:spLocks noChangeArrowheads="1"/>
            </p:cNvSpPr>
            <p:nvPr/>
          </p:nvSpPr>
          <p:spPr bwMode="auto">
            <a:xfrm>
              <a:off x="4067" y="145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i="1" dirty="0"/>
                <a:t>d</a:t>
              </a:r>
            </a:p>
          </p:txBody>
        </p:sp>
        <p:sp>
          <p:nvSpPr>
            <p:cNvPr id="34" name="Line 54"/>
            <p:cNvSpPr>
              <a:spLocks noChangeShapeType="1"/>
            </p:cNvSpPr>
            <p:nvPr/>
          </p:nvSpPr>
          <p:spPr bwMode="auto">
            <a:xfrm flipV="1">
              <a:off x="4938" y="590"/>
              <a:ext cx="503" cy="765"/>
            </a:xfrm>
            <a:prstGeom prst="line">
              <a:avLst/>
            </a:prstGeom>
            <a:noFill/>
            <a:ln w="19050">
              <a:solidFill>
                <a:srgbClr val="FF0000"/>
              </a:solidFill>
              <a:round/>
              <a:headEnd type="oval" w="sm" len="sm"/>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5" name="Line 55"/>
            <p:cNvSpPr>
              <a:spLocks noChangeShapeType="1"/>
            </p:cNvSpPr>
            <p:nvPr/>
          </p:nvSpPr>
          <p:spPr bwMode="auto">
            <a:xfrm flipV="1">
              <a:off x="4942" y="590"/>
              <a:ext cx="499" cy="299"/>
            </a:xfrm>
            <a:prstGeom prst="line">
              <a:avLst/>
            </a:prstGeom>
            <a:noFill/>
            <a:ln w="19050">
              <a:solidFill>
                <a:srgbClr val="0066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6" name="Line 56"/>
            <p:cNvSpPr>
              <a:spLocks noChangeShapeType="1"/>
            </p:cNvSpPr>
            <p:nvPr/>
          </p:nvSpPr>
          <p:spPr bwMode="auto">
            <a:xfrm>
              <a:off x="5441" y="594"/>
              <a:ext cx="0" cy="495"/>
            </a:xfrm>
            <a:prstGeom prst="line">
              <a:avLst/>
            </a:prstGeom>
            <a:noFill/>
            <a:ln w="19050">
              <a:solidFill>
                <a:srgbClr val="0066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7" name="Text Box 57"/>
            <p:cNvSpPr txBox="1">
              <a:spLocks noChangeArrowheads="1"/>
            </p:cNvSpPr>
            <p:nvPr/>
          </p:nvSpPr>
          <p:spPr bwMode="auto">
            <a:xfrm>
              <a:off x="4852" y="1338"/>
              <a:ext cx="3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i="1" dirty="0">
                  <a:solidFill>
                    <a:srgbClr val="000066"/>
                  </a:solidFill>
                  <a:latin typeface="Times New Roman" pitchFamily="18" charset="0"/>
                  <a:ea typeface="宋体" pitchFamily="2" charset="-122"/>
                </a:rPr>
                <a:t>m</a:t>
              </a:r>
              <a:r>
                <a:rPr lang="en-US" altLang="zh-CN" sz="2000" i="1" baseline="-25000" dirty="0">
                  <a:solidFill>
                    <a:srgbClr val="000066"/>
                  </a:solidFill>
                  <a:latin typeface="Times New Roman" pitchFamily="18" charset="0"/>
                  <a:ea typeface="宋体" pitchFamily="2" charset="-122"/>
                </a:rPr>
                <a:t>i</a:t>
              </a:r>
            </a:p>
          </p:txBody>
        </p:sp>
        <mc:AlternateContent xmlns:mc="http://schemas.openxmlformats.org/markup-compatibility/2006" xmlns:a14="http://schemas.microsoft.com/office/drawing/2010/main">
          <mc:Choice Requires="a14">
            <p:sp>
              <p:nvSpPr>
                <p:cNvPr id="38" name="Text Box 58"/>
                <p:cNvSpPr txBox="1">
                  <a:spLocks noChangeArrowheads="1"/>
                </p:cNvSpPr>
                <p:nvPr/>
              </p:nvSpPr>
              <p:spPr bwMode="auto">
                <a:xfrm>
                  <a:off x="3606" y="1266"/>
                  <a:ext cx="489" cy="2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CN" sz="2000" b="1" i="1" smtClean="0">
                                <a:solidFill>
                                  <a:srgbClr val="000066"/>
                                </a:solidFill>
                                <a:latin typeface="Cambria Math"/>
                                <a:ea typeface="宋体" pitchFamily="2" charset="-122"/>
                              </a:rPr>
                            </m:ctrlPr>
                          </m:sSupPr>
                          <m:e>
                            <m:r>
                              <a:rPr lang="en-US" altLang="zh-CN" sz="2000" b="1" i="1" smtClean="0">
                                <a:solidFill>
                                  <a:srgbClr val="000066"/>
                                </a:solidFill>
                                <a:latin typeface="Cambria Math"/>
                                <a:ea typeface="宋体" pitchFamily="2" charset="-122"/>
                              </a:rPr>
                              <m:t>𝑶</m:t>
                            </m:r>
                          </m:e>
                          <m:sup>
                            <m:r>
                              <a:rPr lang="en-US" altLang="zh-CN" sz="2000" b="1" i="1" smtClean="0">
                                <a:solidFill>
                                  <a:srgbClr val="000066"/>
                                </a:solidFill>
                                <a:latin typeface="Cambria Math"/>
                                <a:ea typeface="宋体" pitchFamily="2" charset="-122"/>
                              </a:rPr>
                              <m:t>′</m:t>
                            </m:r>
                          </m:sup>
                        </m:sSup>
                      </m:oMath>
                    </m:oMathPara>
                  </a14:m>
                  <a:endParaRPr lang="en-US" altLang="zh-CN" sz="2000" b="1" dirty="0">
                    <a:solidFill>
                      <a:srgbClr val="000066"/>
                    </a:solidFill>
                    <a:latin typeface="Times New Roman" pitchFamily="18" charset="0"/>
                    <a:ea typeface="宋体" pitchFamily="2" charset="-122"/>
                  </a:endParaRPr>
                </a:p>
              </p:txBody>
            </p:sp>
          </mc:Choice>
          <mc:Fallback xmlns="">
            <p:sp>
              <p:nvSpPr>
                <p:cNvPr id="38" name="Text Box 58"/>
                <p:cNvSpPr txBox="1">
                  <a:spLocks noRot="1" noChangeAspect="1" noMove="1" noResize="1" noEditPoints="1" noAdjustHandles="1" noChangeArrowheads="1" noChangeShapeType="1" noTextEdit="1"/>
                </p:cNvSpPr>
                <p:nvPr/>
              </p:nvSpPr>
              <p:spPr bwMode="auto">
                <a:xfrm>
                  <a:off x="3606" y="1266"/>
                  <a:ext cx="489" cy="252"/>
                </a:xfrm>
                <a:prstGeom prst="rect">
                  <a:avLst/>
                </a:prstGeom>
                <a:blipFill rotWithShape="1">
                  <a:blip r:embed="rId2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9" name="Rectangle 59"/>
            <p:cNvSpPr>
              <a:spLocks noChangeArrowheads="1"/>
            </p:cNvSpPr>
            <p:nvPr/>
          </p:nvSpPr>
          <p:spPr bwMode="auto">
            <a:xfrm>
              <a:off x="4415" y="1085"/>
              <a:ext cx="2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sp>
          <p:nvSpPr>
            <p:cNvPr id="40" name="Arc 60"/>
            <p:cNvSpPr>
              <a:spLocks/>
            </p:cNvSpPr>
            <p:nvPr/>
          </p:nvSpPr>
          <p:spPr bwMode="auto">
            <a:xfrm>
              <a:off x="5123" y="1271"/>
              <a:ext cx="45" cy="90"/>
            </a:xfrm>
            <a:custGeom>
              <a:avLst/>
              <a:gdLst>
                <a:gd name="G0" fmla="+- 0 0 0"/>
                <a:gd name="G1" fmla="+- 21600 0 0"/>
                <a:gd name="G2" fmla="+- 21600 0 0"/>
                <a:gd name="T0" fmla="*/ 0 w 21493"/>
                <a:gd name="T1" fmla="*/ 0 h 21600"/>
                <a:gd name="T2" fmla="*/ 21493 w 21493"/>
                <a:gd name="T3" fmla="*/ 19451 h 21600"/>
                <a:gd name="T4" fmla="*/ 0 w 21493"/>
                <a:gd name="T5" fmla="*/ 21600 h 21600"/>
              </a:gdLst>
              <a:ahLst/>
              <a:cxnLst>
                <a:cxn ang="0">
                  <a:pos x="T0" y="T1"/>
                </a:cxn>
                <a:cxn ang="0">
                  <a:pos x="T2" y="T3"/>
                </a:cxn>
                <a:cxn ang="0">
                  <a:pos x="T4" y="T5"/>
                </a:cxn>
              </a:cxnLst>
              <a:rect l="0" t="0" r="r" b="b"/>
              <a:pathLst>
                <a:path w="21493" h="21600" fill="none" extrusionOk="0">
                  <a:moveTo>
                    <a:pt x="-1" y="0"/>
                  </a:moveTo>
                  <a:cubicBezTo>
                    <a:pt x="11097" y="0"/>
                    <a:pt x="20388" y="8408"/>
                    <a:pt x="21492" y="19451"/>
                  </a:cubicBezTo>
                </a:path>
                <a:path w="21493" h="21600" stroke="0" extrusionOk="0">
                  <a:moveTo>
                    <a:pt x="-1" y="0"/>
                  </a:moveTo>
                  <a:cubicBezTo>
                    <a:pt x="11097" y="0"/>
                    <a:pt x="20388" y="8408"/>
                    <a:pt x="21492" y="19451"/>
                  </a:cubicBezTo>
                  <a:lnTo>
                    <a:pt x="0" y="21600"/>
                  </a:lnTo>
                  <a:close/>
                </a:path>
              </a:pathLst>
            </a:custGeom>
            <a:noFill/>
            <a:ln w="12700">
              <a:solidFill>
                <a:srgbClr val="000066"/>
              </a:solidFill>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1" name="Line 61"/>
            <p:cNvSpPr>
              <a:spLocks noChangeShapeType="1"/>
            </p:cNvSpPr>
            <p:nvPr/>
          </p:nvSpPr>
          <p:spPr bwMode="auto">
            <a:xfrm flipV="1">
              <a:off x="4369" y="1543"/>
              <a:ext cx="74" cy="45"/>
            </a:xfrm>
            <a:prstGeom prst="line">
              <a:avLst/>
            </a:prstGeom>
            <a:noFill/>
            <a:ln w="12700">
              <a:solidFill>
                <a:srgbClr val="0000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2" name="Line 62"/>
            <p:cNvSpPr>
              <a:spLocks noChangeShapeType="1"/>
            </p:cNvSpPr>
            <p:nvPr/>
          </p:nvSpPr>
          <p:spPr bwMode="auto">
            <a:xfrm>
              <a:off x="4443" y="1543"/>
              <a:ext cx="72" cy="55"/>
            </a:xfrm>
            <a:prstGeom prst="line">
              <a:avLst/>
            </a:prstGeom>
            <a:noFill/>
            <a:ln w="12700">
              <a:solidFill>
                <a:srgbClr val="0000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3" name="Text Box 63"/>
            <p:cNvSpPr txBox="1">
              <a:spLocks noChangeArrowheads="1"/>
            </p:cNvSpPr>
            <p:nvPr/>
          </p:nvSpPr>
          <p:spPr bwMode="auto">
            <a:xfrm>
              <a:off x="5395" y="398"/>
              <a:ext cx="2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non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FF0000"/>
                  </a:solidFill>
                  <a:latin typeface="Times New Roman" pitchFamily="18" charset="0"/>
                  <a:ea typeface="宋体" pitchFamily="2" charset="-122"/>
                </a:rPr>
                <a:t>F</a:t>
              </a:r>
              <a:r>
                <a:rPr lang="en-US" altLang="zh-CN" sz="2000" b="1" i="1" baseline="-25000" dirty="0">
                  <a:solidFill>
                    <a:srgbClr val="FF0000"/>
                  </a:solidFill>
                  <a:latin typeface="Times New Roman" pitchFamily="18" charset="0"/>
                  <a:ea typeface="宋体" pitchFamily="2" charset="-122"/>
                </a:rPr>
                <a:t>i</a:t>
              </a:r>
            </a:p>
          </p:txBody>
        </p:sp>
        <p:sp>
          <p:nvSpPr>
            <p:cNvPr id="44" name="Text Box 64"/>
            <p:cNvSpPr txBox="1">
              <a:spLocks noChangeArrowheads="1"/>
            </p:cNvSpPr>
            <p:nvPr/>
          </p:nvSpPr>
          <p:spPr bwMode="auto">
            <a:xfrm>
              <a:off x="4670" y="703"/>
              <a:ext cx="30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non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006666"/>
                  </a:solidFill>
                  <a:latin typeface="Times New Roman" pitchFamily="18" charset="0"/>
                  <a:ea typeface="宋体" pitchFamily="2" charset="-122"/>
                </a:rPr>
                <a:t>F</a:t>
              </a:r>
              <a:r>
                <a:rPr lang="en-US" altLang="zh-CN" sz="2000" b="1" i="1" baseline="-25000" dirty="0">
                  <a:solidFill>
                    <a:srgbClr val="006666"/>
                  </a:solidFill>
                  <a:latin typeface="Times New Roman" pitchFamily="18" charset="0"/>
                  <a:ea typeface="宋体" pitchFamily="2" charset="-122"/>
                </a:rPr>
                <a:t>i</a:t>
              </a:r>
              <a:r>
                <a:rPr lang="en-US" altLang="zh-CN" sz="2000" i="0" baseline="-25000" dirty="0">
                  <a:solidFill>
                    <a:srgbClr val="006666"/>
                  </a:solidFill>
                  <a:latin typeface="Times New Roman" pitchFamily="18" charset="0"/>
                  <a:ea typeface="宋体" pitchFamily="2" charset="-122"/>
                  <a:sym typeface="Symbol" pitchFamily="18" charset="2"/>
                </a:rPr>
                <a:t>||</a:t>
              </a:r>
            </a:p>
          </p:txBody>
        </p:sp>
        <p:sp>
          <p:nvSpPr>
            <p:cNvPr id="45" name="Text Box 65"/>
            <p:cNvSpPr txBox="1">
              <a:spLocks noChangeArrowheads="1"/>
            </p:cNvSpPr>
            <p:nvPr/>
          </p:nvSpPr>
          <p:spPr bwMode="auto">
            <a:xfrm>
              <a:off x="5405" y="999"/>
              <a:ext cx="4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006666"/>
                  </a:solidFill>
                  <a:latin typeface="Times New Roman" pitchFamily="18" charset="0"/>
                  <a:ea typeface="宋体" pitchFamily="2" charset="-122"/>
                </a:rPr>
                <a:t>F</a:t>
              </a:r>
              <a:r>
                <a:rPr lang="en-US" altLang="zh-CN" sz="2000" b="1" i="1" baseline="-25000" dirty="0">
                  <a:solidFill>
                    <a:srgbClr val="006666"/>
                  </a:solidFill>
                  <a:latin typeface="Times New Roman" pitchFamily="18" charset="0"/>
                  <a:ea typeface="宋体" pitchFamily="2" charset="-122"/>
                </a:rPr>
                <a:t>i</a:t>
              </a:r>
              <a:r>
                <a:rPr lang="en-US" altLang="zh-CN" sz="2000" i="0" baseline="-25000" dirty="0">
                  <a:solidFill>
                    <a:srgbClr val="006666"/>
                  </a:solidFill>
                  <a:latin typeface="Times New Roman" pitchFamily="18" charset="0"/>
                  <a:ea typeface="宋体" pitchFamily="2" charset="-122"/>
                  <a:sym typeface="Symbol" pitchFamily="18" charset="2"/>
                </a:rPr>
                <a:t></a:t>
              </a:r>
            </a:p>
          </p:txBody>
        </p:sp>
        <p:sp>
          <p:nvSpPr>
            <p:cNvPr id="46" name="Text Box 58"/>
            <p:cNvSpPr txBox="1">
              <a:spLocks noChangeArrowheads="1"/>
            </p:cNvSpPr>
            <p:nvPr/>
          </p:nvSpPr>
          <p:spPr bwMode="auto">
            <a:xfrm>
              <a:off x="3742" y="2114"/>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b="1" i="1" dirty="0">
                  <a:solidFill>
                    <a:srgbClr val="000066"/>
                  </a:solidFill>
                  <a:latin typeface="Times New Roman" pitchFamily="18" charset="0"/>
                  <a:ea typeface="宋体" pitchFamily="2" charset="-122"/>
                </a:rPr>
                <a:t>O</a:t>
              </a:r>
            </a:p>
          </p:txBody>
        </p:sp>
        <p:sp>
          <p:nvSpPr>
            <p:cNvPr id="47" name="Line 47"/>
            <p:cNvSpPr>
              <a:spLocks noChangeShapeType="1"/>
            </p:cNvSpPr>
            <p:nvPr/>
          </p:nvSpPr>
          <p:spPr bwMode="auto">
            <a:xfrm flipH="1">
              <a:off x="4014" y="1357"/>
              <a:ext cx="915" cy="907"/>
            </a:xfrm>
            <a:prstGeom prst="line">
              <a:avLst/>
            </a:prstGeom>
            <a:noFill/>
            <a:ln w="19050">
              <a:solidFill>
                <a:srgbClr val="FF0000"/>
              </a:solidFill>
              <a:round/>
              <a:headEnd type="triangle" w="sm" len="lg"/>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 name="Line 47"/>
            <p:cNvSpPr>
              <a:spLocks noChangeShapeType="1"/>
            </p:cNvSpPr>
            <p:nvPr/>
          </p:nvSpPr>
          <p:spPr bwMode="auto">
            <a:xfrm flipH="1">
              <a:off x="4030" y="1356"/>
              <a:ext cx="0" cy="908"/>
            </a:xfrm>
            <a:prstGeom prst="line">
              <a:avLst/>
            </a:prstGeom>
            <a:noFill/>
            <a:ln w="28575">
              <a:solidFill>
                <a:srgbClr val="008080"/>
              </a:solidFill>
              <a:prstDash val="sysDot"/>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9" name="Rectangle 59"/>
            <p:cNvSpPr>
              <a:spLocks noChangeArrowheads="1"/>
            </p:cNvSpPr>
            <p:nvPr/>
          </p:nvSpPr>
          <p:spPr bwMode="auto">
            <a:xfrm>
              <a:off x="4669" y="1525"/>
              <a:ext cx="2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grpSp>
    </p:spTree>
    <p:extLst>
      <p:ext uri="{BB962C8B-B14F-4D97-AF65-F5344CB8AC3E}">
        <p14:creationId xmlns:p14="http://schemas.microsoft.com/office/powerpoint/2010/main" val="2037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18</a:t>
            </a:fld>
            <a:endParaRPr lang="en-US" altLang="zh-CN">
              <a:solidFill>
                <a:srgbClr val="FFFFCC">
                  <a:lumMod val="75000"/>
                </a:srgbClr>
              </a:solidFill>
            </a:endParaRPr>
          </a:p>
        </p:txBody>
      </p:sp>
      <p:graphicFrame>
        <p:nvGraphicFramePr>
          <p:cNvPr id="3" name="Object 6"/>
          <p:cNvGraphicFramePr>
            <a:graphicFrameLocks noChangeAspect="1"/>
          </p:cNvGraphicFramePr>
          <p:nvPr>
            <p:extLst>
              <p:ext uri="{D42A27DB-BD31-4B8C-83A1-F6EECF244321}">
                <p14:modId xmlns:p14="http://schemas.microsoft.com/office/powerpoint/2010/main" val="1574203892"/>
              </p:ext>
            </p:extLst>
          </p:nvPr>
        </p:nvGraphicFramePr>
        <p:xfrm>
          <a:off x="684089" y="812254"/>
          <a:ext cx="1928812" cy="565150"/>
        </p:xfrm>
        <a:graphic>
          <a:graphicData uri="http://schemas.openxmlformats.org/presentationml/2006/ole">
            <mc:AlternateContent xmlns:mc="http://schemas.openxmlformats.org/markup-compatibility/2006">
              <mc:Choice xmlns:v="urn:schemas-microsoft-com:vml" Requires="v">
                <p:oleObj spid="_x0000_s40654" name="公式" r:id="rId3" imgW="812520" imgH="241200" progId="Equation.3">
                  <p:embed/>
                </p:oleObj>
              </mc:Choice>
              <mc:Fallback>
                <p:oleObj name="公式" r:id="rId3" imgW="8125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89" y="812254"/>
                        <a:ext cx="1928812" cy="565150"/>
                      </a:xfrm>
                      <a:prstGeom prst="rect">
                        <a:avLst/>
                      </a:prstGeom>
                      <a:solidFill>
                        <a:schemeClr val="folHlink"/>
                      </a:solidFill>
                    </p:spPr>
                  </p:pic>
                </p:oleObj>
              </mc:Fallback>
            </mc:AlternateContent>
          </a:graphicData>
        </a:graphic>
      </p:graphicFrame>
      <p:graphicFrame>
        <p:nvGraphicFramePr>
          <p:cNvPr id="4" name="Object 6"/>
          <p:cNvGraphicFramePr>
            <a:graphicFrameLocks noChangeAspect="1"/>
          </p:cNvGraphicFramePr>
          <p:nvPr>
            <p:extLst>
              <p:ext uri="{D42A27DB-BD31-4B8C-83A1-F6EECF244321}">
                <p14:modId xmlns:p14="http://schemas.microsoft.com/office/powerpoint/2010/main" val="1743923310"/>
              </p:ext>
            </p:extLst>
          </p:nvPr>
        </p:nvGraphicFramePr>
        <p:xfrm>
          <a:off x="2627189" y="812254"/>
          <a:ext cx="1909762" cy="574675"/>
        </p:xfrm>
        <a:graphic>
          <a:graphicData uri="http://schemas.openxmlformats.org/presentationml/2006/ole">
            <mc:AlternateContent xmlns:mc="http://schemas.openxmlformats.org/markup-compatibility/2006">
              <mc:Choice xmlns:v="urn:schemas-microsoft-com:vml" Requires="v">
                <p:oleObj spid="_x0000_s40655" name="公式" r:id="rId5" imgW="749160" imgH="228600" progId="Equation.3">
                  <p:embed/>
                </p:oleObj>
              </mc:Choice>
              <mc:Fallback>
                <p:oleObj name="公式" r:id="rId5" imgW="7491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189" y="812254"/>
                        <a:ext cx="1909762" cy="574675"/>
                      </a:xfrm>
                      <a:prstGeom prst="rect">
                        <a:avLst/>
                      </a:prstGeom>
                      <a:solidFill>
                        <a:schemeClr val="folHlink"/>
                      </a:solidFill>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1037813890"/>
              </p:ext>
            </p:extLst>
          </p:nvPr>
        </p:nvGraphicFramePr>
        <p:xfrm>
          <a:off x="4567114" y="812254"/>
          <a:ext cx="1131887" cy="574675"/>
        </p:xfrm>
        <a:graphic>
          <a:graphicData uri="http://schemas.openxmlformats.org/presentationml/2006/ole">
            <mc:AlternateContent xmlns:mc="http://schemas.openxmlformats.org/markup-compatibility/2006">
              <mc:Choice xmlns:v="urn:schemas-microsoft-com:vml" Requires="v">
                <p:oleObj spid="_x0000_s40656" name="公式" r:id="rId7" imgW="444240" imgH="228600" progId="Equation.3">
                  <p:embed/>
                </p:oleObj>
              </mc:Choice>
              <mc:Fallback>
                <p:oleObj name="公式" r:id="rId7" imgW="44424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114" y="812254"/>
                        <a:ext cx="1131887" cy="574675"/>
                      </a:xfrm>
                      <a:prstGeom prst="rect">
                        <a:avLst/>
                      </a:prstGeom>
                      <a:solidFill>
                        <a:schemeClr val="folHlink"/>
                      </a:solidFill>
                    </p:spPr>
                  </p:pic>
                </p:oleObj>
              </mc:Fallback>
            </mc:AlternateContent>
          </a:graphicData>
        </a:graphic>
      </p:graphicFrame>
      <p:sp>
        <p:nvSpPr>
          <p:cNvPr id="6" name="Rectangle 3"/>
          <p:cNvSpPr>
            <a:spLocks noChangeArrowheads="1"/>
          </p:cNvSpPr>
          <p:nvPr/>
        </p:nvSpPr>
        <p:spPr bwMode="auto">
          <a:xfrm>
            <a:off x="395536" y="1912183"/>
            <a:ext cx="381692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a:latin typeface="宋体" pitchFamily="2" charset="-122"/>
              </a:rPr>
              <a:t>    </a:t>
            </a:r>
            <a:r>
              <a:rPr lang="zh-CN" altLang="en-US" sz="2600" b="1" i="0" dirty="0">
                <a:latin typeface="宋体" pitchFamily="2" charset="-122"/>
              </a:rPr>
              <a:t>力对</a:t>
            </a:r>
            <a:r>
              <a:rPr lang="zh-CN" altLang="en-US" sz="2600" b="1" i="0" dirty="0" smtClean="0">
                <a:latin typeface="宋体" pitchFamily="2" charset="-122"/>
              </a:rPr>
              <a:t>参考点</a:t>
            </a:r>
            <a:r>
              <a:rPr lang="en-US" altLang="zh-CN" sz="2600" i="1" dirty="0" smtClean="0">
                <a:cs typeface="Times New Roman" panose="02020603050405020304" pitchFamily="18" charset="0"/>
              </a:rPr>
              <a:t>O</a:t>
            </a:r>
            <a:r>
              <a:rPr lang="zh-CN" altLang="en-US" sz="2600" b="1" i="0" dirty="0" smtClean="0">
                <a:latin typeface="宋体" pitchFamily="2" charset="-122"/>
              </a:rPr>
              <a:t>的</a:t>
            </a:r>
            <a:r>
              <a:rPr lang="zh-CN" altLang="en-US" sz="2600" b="1" i="0" dirty="0">
                <a:latin typeface="宋体" pitchFamily="2" charset="-122"/>
              </a:rPr>
              <a:t>力矩</a:t>
            </a:r>
            <a:r>
              <a:rPr lang="zh-CN" altLang="en-US" sz="2600" b="1" i="0" dirty="0" smtClean="0">
                <a:latin typeface="宋体" pitchFamily="2" charset="-122"/>
              </a:rPr>
              <a:t>在</a:t>
            </a:r>
            <a:r>
              <a:rPr lang="en-US" altLang="zh-CN" sz="2600" i="1" dirty="0" smtClean="0">
                <a:cs typeface="Times New Roman" panose="02020603050405020304" pitchFamily="18" charset="0"/>
              </a:rPr>
              <a:t>Oz</a:t>
            </a:r>
            <a:r>
              <a:rPr lang="zh-CN" altLang="en-US" sz="2600" b="1" i="0" dirty="0" smtClean="0">
                <a:latin typeface="宋体" pitchFamily="2" charset="-122"/>
              </a:rPr>
              <a:t>轴上的</a:t>
            </a:r>
            <a:r>
              <a:rPr lang="zh-CN" altLang="en-US" sz="2600" dirty="0">
                <a:latin typeface="宋体" pitchFamily="2" charset="-122"/>
              </a:rPr>
              <a:t>分量称为</a:t>
            </a:r>
            <a:r>
              <a:rPr lang="zh-CN" altLang="en-US" sz="2600" dirty="0">
                <a:solidFill>
                  <a:srgbClr val="FF0000"/>
                </a:solidFill>
                <a:latin typeface="宋体" pitchFamily="2" charset="-122"/>
              </a:rPr>
              <a:t>力</a:t>
            </a:r>
            <a:r>
              <a:rPr lang="zh-CN" altLang="en-US" sz="2600" dirty="0" smtClean="0">
                <a:solidFill>
                  <a:srgbClr val="FF0000"/>
                </a:solidFill>
                <a:latin typeface="宋体" pitchFamily="2" charset="-122"/>
              </a:rPr>
              <a:t>对</a:t>
            </a:r>
            <a:r>
              <a:rPr lang="en-US" altLang="zh-CN" sz="2600" i="1" dirty="0" smtClean="0">
                <a:solidFill>
                  <a:srgbClr val="FF0000"/>
                </a:solidFill>
                <a:cs typeface="Times New Roman" panose="02020603050405020304" pitchFamily="18" charset="0"/>
              </a:rPr>
              <a:t>z</a:t>
            </a:r>
            <a:r>
              <a:rPr lang="zh-CN" altLang="en-US" sz="2600" dirty="0" smtClean="0">
                <a:solidFill>
                  <a:srgbClr val="FF0000"/>
                </a:solidFill>
                <a:latin typeface="宋体" pitchFamily="2" charset="-122"/>
              </a:rPr>
              <a:t>轴</a:t>
            </a:r>
            <a:r>
              <a:rPr lang="zh-CN" altLang="en-US" sz="2600" dirty="0">
                <a:solidFill>
                  <a:srgbClr val="FF0000"/>
                </a:solidFill>
                <a:latin typeface="宋体" pitchFamily="2" charset="-122"/>
              </a:rPr>
              <a:t>的</a:t>
            </a:r>
            <a:r>
              <a:rPr lang="zh-CN" altLang="en-US" sz="2600" dirty="0" smtClean="0">
                <a:solidFill>
                  <a:srgbClr val="FF0000"/>
                </a:solidFill>
                <a:latin typeface="宋体" pitchFamily="2" charset="-122"/>
              </a:rPr>
              <a:t>力矩</a:t>
            </a:r>
            <a:r>
              <a:rPr lang="en-US" altLang="zh-CN" sz="2600" dirty="0" smtClean="0">
                <a:solidFill>
                  <a:schemeClr val="tx1"/>
                </a:solidFill>
                <a:latin typeface="宋体" pitchFamily="2" charset="-122"/>
              </a:rPr>
              <a:t>, </a:t>
            </a:r>
            <a:r>
              <a:rPr lang="zh-CN" altLang="en-US" sz="2600" dirty="0" smtClean="0">
                <a:solidFill>
                  <a:schemeClr val="tx1"/>
                </a:solidFill>
                <a:latin typeface="宋体" pitchFamily="2" charset="-122"/>
              </a:rPr>
              <a:t>它</a:t>
            </a:r>
            <a:r>
              <a:rPr lang="zh-CN" altLang="en-US" sz="2600" b="1" i="0" dirty="0" smtClean="0">
                <a:latin typeface="宋体" pitchFamily="2" charset="-122"/>
              </a:rPr>
              <a:t>等于</a:t>
            </a:r>
            <a:r>
              <a:rPr lang="zh-CN" altLang="en-US" sz="2600" b="1" i="0" dirty="0">
                <a:latin typeface="宋体" pitchFamily="2" charset="-122"/>
              </a:rPr>
              <a:t>力</a:t>
            </a:r>
            <a:r>
              <a:rPr lang="zh-CN" altLang="en-US" sz="2600" b="1" i="0" dirty="0" smtClean="0">
                <a:latin typeface="宋体" pitchFamily="2" charset="-122"/>
              </a:rPr>
              <a:t>垂直</a:t>
            </a:r>
            <a:r>
              <a:rPr lang="en-US" altLang="zh-CN" sz="2600" i="1" dirty="0" smtClean="0">
                <a:cs typeface="Times New Roman" panose="02020603050405020304" pitchFamily="18" charset="0"/>
              </a:rPr>
              <a:t>Oz</a:t>
            </a:r>
            <a:r>
              <a:rPr lang="zh-CN" altLang="en-US" sz="2600" b="1" i="0" dirty="0" smtClean="0">
                <a:latin typeface="宋体" pitchFamily="2" charset="-122"/>
              </a:rPr>
              <a:t>轴</a:t>
            </a:r>
            <a:r>
              <a:rPr lang="zh-CN" altLang="en-US" sz="2600" b="1" i="0" dirty="0">
                <a:latin typeface="宋体" pitchFamily="2" charset="-122"/>
              </a:rPr>
              <a:t>的分量</a:t>
            </a:r>
            <a:r>
              <a:rPr lang="zh-CN" altLang="en-US" sz="2600" b="1" i="0" dirty="0" smtClean="0">
                <a:latin typeface="宋体" pitchFamily="2" charset="-122"/>
              </a:rPr>
              <a:t>对</a:t>
            </a:r>
            <a:r>
              <a:rPr lang="en-US" altLang="zh-CN" sz="2600" i="1" dirty="0" smtClean="0">
                <a:cs typeface="Times New Roman" panose="02020603050405020304" pitchFamily="18" charset="0"/>
              </a:rPr>
              <a:t>z</a:t>
            </a:r>
            <a:r>
              <a:rPr lang="zh-CN" altLang="en-US" sz="2600" b="1" i="0" dirty="0" smtClean="0">
                <a:latin typeface="宋体" pitchFamily="2" charset="-122"/>
              </a:rPr>
              <a:t>轴垂足（</a:t>
            </a:r>
            <a:r>
              <a:rPr lang="zh-CN" altLang="en-US" sz="2600" b="1" i="0" dirty="0" smtClean="0">
                <a:solidFill>
                  <a:srgbClr val="D60093"/>
                </a:solidFill>
                <a:latin typeface="宋体" pitchFamily="2" charset="-122"/>
              </a:rPr>
              <a:t>转心</a:t>
            </a:r>
            <a:r>
              <a:rPr lang="en-US" altLang="zh-CN" sz="2600" b="1" i="1" dirty="0" smtClean="0">
                <a:solidFill>
                  <a:srgbClr val="D60093"/>
                </a:solidFill>
                <a:cs typeface="Times New Roman" pitchFamily="18" charset="0"/>
              </a:rPr>
              <a:t>O</a:t>
            </a:r>
            <a:r>
              <a:rPr lang="en-US" altLang="zh-CN" sz="2600" dirty="0" smtClean="0">
                <a:solidFill>
                  <a:srgbClr val="D60093"/>
                </a:solidFill>
                <a:cs typeface="Times New Roman" pitchFamily="18" charset="0"/>
              </a:rPr>
              <a:t>’</a:t>
            </a:r>
            <a:r>
              <a:rPr lang="zh-CN" altLang="en-US" sz="2600" b="1" i="0" dirty="0" smtClean="0">
                <a:latin typeface="宋体" pitchFamily="2" charset="-122"/>
              </a:rPr>
              <a:t>）</a:t>
            </a:r>
            <a:r>
              <a:rPr lang="zh-CN" altLang="en-US" sz="2600" b="1" i="0" dirty="0">
                <a:latin typeface="宋体" pitchFamily="2" charset="-122"/>
              </a:rPr>
              <a:t>的</a:t>
            </a:r>
            <a:r>
              <a:rPr lang="zh-CN" altLang="en-US" sz="2600" b="1" i="0" dirty="0" smtClean="0">
                <a:latin typeface="宋体" pitchFamily="2" charset="-122"/>
              </a:rPr>
              <a:t>力矩。</a:t>
            </a:r>
            <a:endParaRPr lang="zh-CN" altLang="en-US" sz="2600" b="1" i="0" dirty="0">
              <a:solidFill>
                <a:srgbClr val="FF0000"/>
              </a:solidFill>
              <a:latin typeface="宋体" pitchFamily="2" charset="-122"/>
            </a:endParaRPr>
          </a:p>
        </p:txBody>
      </p:sp>
      <p:sp>
        <p:nvSpPr>
          <p:cNvPr id="7" name="Rectangle 3"/>
          <p:cNvSpPr>
            <a:spLocks noChangeArrowheads="1"/>
          </p:cNvSpPr>
          <p:nvPr/>
        </p:nvSpPr>
        <p:spPr bwMode="auto">
          <a:xfrm>
            <a:off x="682501" y="4757192"/>
            <a:ext cx="4950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smtClean="0">
                <a:solidFill>
                  <a:srgbClr val="D60093"/>
                </a:solidFill>
                <a:latin typeface="宋体" pitchFamily="2" charset="-122"/>
              </a:rPr>
              <a:t>外力相对</a:t>
            </a:r>
            <a:r>
              <a:rPr lang="zh-CN" altLang="en-US" b="1" i="0" dirty="0">
                <a:solidFill>
                  <a:srgbClr val="D60093"/>
                </a:solidFill>
                <a:latin typeface="宋体" pitchFamily="2" charset="-122"/>
              </a:rPr>
              <a:t>于</a:t>
            </a:r>
            <a:r>
              <a:rPr lang="en-US" altLang="zh-CN" b="1" i="1" dirty="0">
                <a:solidFill>
                  <a:srgbClr val="D60093"/>
                </a:solidFill>
                <a:cs typeface="Times New Roman" panose="02020603050405020304" pitchFamily="18" charset="0"/>
              </a:rPr>
              <a:t>z</a:t>
            </a:r>
            <a:r>
              <a:rPr lang="zh-CN" altLang="en-US" b="1" i="0" dirty="0">
                <a:solidFill>
                  <a:srgbClr val="D60093"/>
                </a:solidFill>
                <a:latin typeface="宋体" pitchFamily="2" charset="-122"/>
              </a:rPr>
              <a:t>轴的合外力矩</a:t>
            </a:r>
            <a:r>
              <a:rPr lang="zh-CN" altLang="en-US" b="1" i="0" dirty="0">
                <a:latin typeface="宋体" pitchFamily="2" charset="-122"/>
              </a:rPr>
              <a:t>为：</a:t>
            </a:r>
            <a:endParaRPr lang="zh-CN" altLang="en-US" b="1" i="0" dirty="0">
              <a:solidFill>
                <a:srgbClr val="FF0000"/>
              </a:solidFill>
              <a:latin typeface="宋体" pitchFamily="2" charset="-122"/>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2312596822"/>
              </p:ext>
            </p:extLst>
          </p:nvPr>
        </p:nvGraphicFramePr>
        <p:xfrm>
          <a:off x="2890838" y="5394325"/>
          <a:ext cx="1779587" cy="741363"/>
        </p:xfrm>
        <a:graphic>
          <a:graphicData uri="http://schemas.openxmlformats.org/presentationml/2006/ole">
            <mc:AlternateContent xmlns:mc="http://schemas.openxmlformats.org/markup-compatibility/2006">
              <mc:Choice xmlns:v="urn:schemas-microsoft-com:vml" Requires="v">
                <p:oleObj spid="_x0000_s40657" name="Equation" r:id="rId9" imgW="749160" imgH="317160" progId="Equation.DSMT4">
                  <p:embed/>
                </p:oleObj>
              </mc:Choice>
              <mc:Fallback>
                <p:oleObj name="Equation" r:id="rId9" imgW="749160" imgH="317160" progId="Equation.DSMT4">
                  <p:embed/>
                  <p:pic>
                    <p:nvPicPr>
                      <p:cNvPr id="0" name=""/>
                      <p:cNvPicPr>
                        <a:picLocks noChangeAspect="1" noChangeArrowheads="1"/>
                      </p:cNvPicPr>
                      <p:nvPr/>
                    </p:nvPicPr>
                    <p:blipFill>
                      <a:blip r:embed="rId10"/>
                      <a:srcRect/>
                      <a:stretch>
                        <a:fillRect/>
                      </a:stretch>
                    </p:blipFill>
                    <p:spPr bwMode="auto">
                      <a:xfrm>
                        <a:off x="2890838" y="5394325"/>
                        <a:ext cx="1779587"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57"/>
          <p:cNvGrpSpPr>
            <a:grpSpLocks/>
          </p:cNvGrpSpPr>
          <p:nvPr/>
        </p:nvGrpSpPr>
        <p:grpSpPr bwMode="auto">
          <a:xfrm>
            <a:off x="4211762" y="1169144"/>
            <a:ext cx="4800600" cy="3556000"/>
            <a:chOff x="2880" y="210"/>
            <a:chExt cx="3024" cy="2240"/>
          </a:xfrm>
        </p:grpSpPr>
        <p:sp>
          <p:nvSpPr>
            <p:cNvPr id="10" name="Freeform 42" descr="浅色上对角线"/>
            <p:cNvSpPr>
              <a:spLocks/>
            </p:cNvSpPr>
            <p:nvPr/>
          </p:nvSpPr>
          <p:spPr bwMode="auto">
            <a:xfrm flipV="1">
              <a:off x="2880" y="994"/>
              <a:ext cx="2676" cy="117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pattFill prst="ltUpDiag">
              <a:fgClr>
                <a:srgbClr val="3366CC"/>
              </a:fgClr>
              <a:bgClr>
                <a:srgbClr val="FFFFFF"/>
              </a:bgClr>
            </a:patt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1" name="Freeform 43"/>
            <p:cNvSpPr>
              <a:spLocks/>
            </p:cNvSpPr>
            <p:nvPr/>
          </p:nvSpPr>
          <p:spPr bwMode="auto">
            <a:xfrm flipV="1">
              <a:off x="2880" y="993"/>
              <a:ext cx="2721" cy="108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gradFill rotWithShape="1">
              <a:gsLst>
                <a:gs pos="0">
                  <a:srgbClr val="9DB6E7"/>
                </a:gs>
                <a:gs pos="100000">
                  <a:srgbClr val="FFFFFF"/>
                </a:gs>
              </a:gsLst>
              <a:lin ang="2700000" scaled="1"/>
            </a:grad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2" name="Line 41"/>
            <p:cNvSpPr>
              <a:spLocks noChangeShapeType="1"/>
            </p:cNvSpPr>
            <p:nvPr/>
          </p:nvSpPr>
          <p:spPr bwMode="auto">
            <a:xfrm>
              <a:off x="4028" y="1997"/>
              <a:ext cx="0" cy="453"/>
            </a:xfrm>
            <a:prstGeom prst="line">
              <a:avLst/>
            </a:prstGeom>
            <a:noFill/>
            <a:ln w="19050">
              <a:solidFill>
                <a:srgbClr val="99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3" name="Line 44"/>
            <p:cNvSpPr>
              <a:spLocks noChangeShapeType="1"/>
            </p:cNvSpPr>
            <p:nvPr/>
          </p:nvSpPr>
          <p:spPr bwMode="auto">
            <a:xfrm flipH="1" flipV="1">
              <a:off x="4028" y="409"/>
              <a:ext cx="0" cy="952"/>
            </a:xfrm>
            <a:prstGeom prst="line">
              <a:avLst/>
            </a:prstGeom>
            <a:noFill/>
            <a:ln w="19050">
              <a:solidFill>
                <a:srgbClr val="9933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4" name="Rectangle 45"/>
            <p:cNvSpPr>
              <a:spLocks noChangeArrowheads="1"/>
            </p:cNvSpPr>
            <p:nvPr/>
          </p:nvSpPr>
          <p:spPr bwMode="auto">
            <a:xfrm>
              <a:off x="3989" y="210"/>
              <a:ext cx="2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altLang="zh-CN" sz="2000"/>
                <a:t>z</a:t>
              </a:r>
            </a:p>
          </p:txBody>
        </p:sp>
        <p:sp>
          <p:nvSpPr>
            <p:cNvPr id="15" name="Line 46"/>
            <p:cNvSpPr>
              <a:spLocks noChangeShapeType="1"/>
            </p:cNvSpPr>
            <p:nvPr/>
          </p:nvSpPr>
          <p:spPr bwMode="auto">
            <a:xfrm flipH="1" flipV="1">
              <a:off x="4938" y="889"/>
              <a:ext cx="4" cy="472"/>
            </a:xfrm>
            <a:prstGeom prst="line">
              <a:avLst/>
            </a:prstGeom>
            <a:noFill/>
            <a:ln w="19050">
              <a:solidFill>
                <a:srgbClr val="0066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6" name="Line 47"/>
            <p:cNvSpPr>
              <a:spLocks noChangeShapeType="1"/>
            </p:cNvSpPr>
            <p:nvPr/>
          </p:nvSpPr>
          <p:spPr bwMode="auto">
            <a:xfrm flipH="1" flipV="1">
              <a:off x="4022" y="1357"/>
              <a:ext cx="895" cy="0"/>
            </a:xfrm>
            <a:prstGeom prst="line">
              <a:avLst/>
            </a:prstGeom>
            <a:noFill/>
            <a:ln w="28575">
              <a:solidFill>
                <a:srgbClr val="008080"/>
              </a:solidFill>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 name="Line 48"/>
            <p:cNvSpPr>
              <a:spLocks noChangeShapeType="1"/>
            </p:cNvSpPr>
            <p:nvPr/>
          </p:nvSpPr>
          <p:spPr bwMode="auto">
            <a:xfrm flipV="1">
              <a:off x="4942" y="1089"/>
              <a:ext cx="499" cy="272"/>
            </a:xfrm>
            <a:prstGeom prst="line">
              <a:avLst/>
            </a:prstGeom>
            <a:noFill/>
            <a:ln w="19050">
              <a:solidFill>
                <a:srgbClr val="0066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8" name="Line 49"/>
            <p:cNvSpPr>
              <a:spLocks noChangeShapeType="1"/>
            </p:cNvSpPr>
            <p:nvPr/>
          </p:nvSpPr>
          <p:spPr bwMode="auto">
            <a:xfrm>
              <a:off x="4987" y="1355"/>
              <a:ext cx="455" cy="0"/>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9" name="Rectangle 50"/>
            <p:cNvSpPr>
              <a:spLocks noChangeArrowheads="1"/>
            </p:cNvSpPr>
            <p:nvPr/>
          </p:nvSpPr>
          <p:spPr bwMode="auto">
            <a:xfrm>
              <a:off x="5155" y="1135"/>
              <a:ext cx="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CN" sz="2000">
                  <a:sym typeface="Symbol" pitchFamily="18" charset="2"/>
                </a:rPr>
                <a:t></a:t>
              </a:r>
              <a:endParaRPr lang="en-US" altLang="zh-CN" sz="2000" b="1">
                <a:sym typeface="Symbol" pitchFamily="18" charset="2"/>
              </a:endParaRPr>
            </a:p>
          </p:txBody>
        </p:sp>
        <p:sp>
          <p:nvSpPr>
            <p:cNvPr id="20" name="Line 51"/>
            <p:cNvSpPr>
              <a:spLocks noChangeShapeType="1"/>
            </p:cNvSpPr>
            <p:nvPr/>
          </p:nvSpPr>
          <p:spPr bwMode="auto">
            <a:xfrm flipH="1">
              <a:off x="4232" y="1361"/>
              <a:ext cx="710" cy="401"/>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1" name="Line 52"/>
            <p:cNvSpPr>
              <a:spLocks noChangeShapeType="1"/>
            </p:cNvSpPr>
            <p:nvPr/>
          </p:nvSpPr>
          <p:spPr bwMode="auto">
            <a:xfrm>
              <a:off x="4025" y="1360"/>
              <a:ext cx="426" cy="290"/>
            </a:xfrm>
            <a:prstGeom prst="line">
              <a:avLst/>
            </a:prstGeom>
            <a:noFill/>
            <a:ln w="19050">
              <a:solidFill>
                <a:srgbClr val="000066"/>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2" name="Rectangle 53"/>
            <p:cNvSpPr>
              <a:spLocks noChangeArrowheads="1"/>
            </p:cNvSpPr>
            <p:nvPr/>
          </p:nvSpPr>
          <p:spPr bwMode="auto">
            <a:xfrm>
              <a:off x="4067" y="145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a:t>d</a:t>
              </a:r>
            </a:p>
          </p:txBody>
        </p:sp>
        <p:sp>
          <p:nvSpPr>
            <p:cNvPr id="23" name="Line 54"/>
            <p:cNvSpPr>
              <a:spLocks noChangeShapeType="1"/>
            </p:cNvSpPr>
            <p:nvPr/>
          </p:nvSpPr>
          <p:spPr bwMode="auto">
            <a:xfrm flipV="1">
              <a:off x="4938" y="590"/>
              <a:ext cx="503" cy="765"/>
            </a:xfrm>
            <a:prstGeom prst="line">
              <a:avLst/>
            </a:prstGeom>
            <a:noFill/>
            <a:ln w="19050">
              <a:solidFill>
                <a:srgbClr val="FF0000"/>
              </a:solidFill>
              <a:round/>
              <a:headEnd type="oval" w="sm" len="sm"/>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4" name="Line 55"/>
            <p:cNvSpPr>
              <a:spLocks noChangeShapeType="1"/>
            </p:cNvSpPr>
            <p:nvPr/>
          </p:nvSpPr>
          <p:spPr bwMode="auto">
            <a:xfrm flipV="1">
              <a:off x="4942" y="590"/>
              <a:ext cx="499" cy="299"/>
            </a:xfrm>
            <a:prstGeom prst="line">
              <a:avLst/>
            </a:prstGeom>
            <a:noFill/>
            <a:ln w="19050">
              <a:solidFill>
                <a:srgbClr val="0066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5" name="Line 56"/>
            <p:cNvSpPr>
              <a:spLocks noChangeShapeType="1"/>
            </p:cNvSpPr>
            <p:nvPr/>
          </p:nvSpPr>
          <p:spPr bwMode="auto">
            <a:xfrm>
              <a:off x="5441" y="594"/>
              <a:ext cx="0" cy="495"/>
            </a:xfrm>
            <a:prstGeom prst="line">
              <a:avLst/>
            </a:prstGeom>
            <a:noFill/>
            <a:ln w="19050">
              <a:solidFill>
                <a:srgbClr val="0066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6" name="Text Box 57"/>
            <p:cNvSpPr txBox="1">
              <a:spLocks noChangeArrowheads="1"/>
            </p:cNvSpPr>
            <p:nvPr/>
          </p:nvSpPr>
          <p:spPr bwMode="auto">
            <a:xfrm>
              <a:off x="4852" y="1338"/>
              <a:ext cx="3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a:solidFill>
                    <a:srgbClr val="000066"/>
                  </a:solidFill>
                  <a:latin typeface="Times New Roman" pitchFamily="18" charset="0"/>
                  <a:ea typeface="宋体" pitchFamily="2" charset="-122"/>
                </a:rPr>
                <a:t>m</a:t>
              </a:r>
              <a:r>
                <a:rPr lang="en-US" altLang="zh-CN" sz="2000" baseline="-25000">
                  <a:solidFill>
                    <a:srgbClr val="000066"/>
                  </a:solidFill>
                  <a:latin typeface="Times New Roman" pitchFamily="18" charset="0"/>
                  <a:ea typeface="宋体" pitchFamily="2" charset="-122"/>
                </a:rPr>
                <a:t>i</a:t>
              </a:r>
            </a:p>
          </p:txBody>
        </p:sp>
        <mc:AlternateContent xmlns:mc="http://schemas.openxmlformats.org/markup-compatibility/2006" xmlns:a14="http://schemas.microsoft.com/office/drawing/2010/main">
          <mc:Choice Requires="a14">
            <p:sp>
              <p:nvSpPr>
                <p:cNvPr id="27" name="Text Box 58"/>
                <p:cNvSpPr txBox="1">
                  <a:spLocks noChangeArrowheads="1"/>
                </p:cNvSpPr>
                <p:nvPr/>
              </p:nvSpPr>
              <p:spPr bwMode="auto">
                <a:xfrm>
                  <a:off x="3606" y="1266"/>
                  <a:ext cx="489" cy="2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CN" sz="2000" b="1" i="1" smtClean="0">
                                <a:solidFill>
                                  <a:srgbClr val="000066"/>
                                </a:solidFill>
                                <a:latin typeface="Cambria Math"/>
                                <a:ea typeface="宋体" pitchFamily="2" charset="-122"/>
                              </a:rPr>
                            </m:ctrlPr>
                          </m:sSupPr>
                          <m:e>
                            <m:r>
                              <a:rPr lang="en-US" altLang="zh-CN" sz="2000" b="1" i="1" smtClean="0">
                                <a:solidFill>
                                  <a:srgbClr val="000066"/>
                                </a:solidFill>
                                <a:latin typeface="Cambria Math"/>
                                <a:ea typeface="宋体" pitchFamily="2" charset="-122"/>
                              </a:rPr>
                              <m:t>𝑶</m:t>
                            </m:r>
                          </m:e>
                          <m:sup>
                            <m:r>
                              <a:rPr lang="en-US" altLang="zh-CN" sz="2000" b="1" i="1" smtClean="0">
                                <a:solidFill>
                                  <a:srgbClr val="000066"/>
                                </a:solidFill>
                                <a:latin typeface="Cambria Math"/>
                                <a:ea typeface="宋体" pitchFamily="2" charset="-122"/>
                              </a:rPr>
                              <m:t>′</m:t>
                            </m:r>
                          </m:sup>
                        </m:sSup>
                      </m:oMath>
                    </m:oMathPara>
                  </a14:m>
                  <a:endParaRPr lang="en-US" altLang="zh-CN" sz="2000" b="1" dirty="0">
                    <a:solidFill>
                      <a:srgbClr val="000066"/>
                    </a:solidFill>
                    <a:latin typeface="Times New Roman" pitchFamily="18" charset="0"/>
                    <a:ea typeface="宋体" pitchFamily="2" charset="-122"/>
                  </a:endParaRPr>
                </a:p>
              </p:txBody>
            </p:sp>
          </mc:Choice>
          <mc:Fallback xmlns="">
            <p:sp>
              <p:nvSpPr>
                <p:cNvPr id="27" name="Text Box 58"/>
                <p:cNvSpPr txBox="1">
                  <a:spLocks noRot="1" noChangeAspect="1" noMove="1" noResize="1" noEditPoints="1" noAdjustHandles="1" noChangeArrowheads="1" noChangeShapeType="1" noTextEdit="1"/>
                </p:cNvSpPr>
                <p:nvPr/>
              </p:nvSpPr>
              <p:spPr bwMode="auto">
                <a:xfrm>
                  <a:off x="3606" y="1266"/>
                  <a:ext cx="489" cy="25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8" name="Rectangle 59"/>
            <p:cNvSpPr>
              <a:spLocks noChangeArrowheads="1"/>
            </p:cNvSpPr>
            <p:nvPr/>
          </p:nvSpPr>
          <p:spPr bwMode="auto">
            <a:xfrm>
              <a:off x="4415" y="1085"/>
              <a:ext cx="2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sp>
          <p:nvSpPr>
            <p:cNvPr id="29" name="Arc 60"/>
            <p:cNvSpPr>
              <a:spLocks/>
            </p:cNvSpPr>
            <p:nvPr/>
          </p:nvSpPr>
          <p:spPr bwMode="auto">
            <a:xfrm>
              <a:off x="5123" y="1271"/>
              <a:ext cx="45" cy="90"/>
            </a:xfrm>
            <a:custGeom>
              <a:avLst/>
              <a:gdLst>
                <a:gd name="G0" fmla="+- 0 0 0"/>
                <a:gd name="G1" fmla="+- 21600 0 0"/>
                <a:gd name="G2" fmla="+- 21600 0 0"/>
                <a:gd name="T0" fmla="*/ 0 w 21493"/>
                <a:gd name="T1" fmla="*/ 0 h 21600"/>
                <a:gd name="T2" fmla="*/ 21493 w 21493"/>
                <a:gd name="T3" fmla="*/ 19451 h 21600"/>
                <a:gd name="T4" fmla="*/ 0 w 21493"/>
                <a:gd name="T5" fmla="*/ 21600 h 21600"/>
              </a:gdLst>
              <a:ahLst/>
              <a:cxnLst>
                <a:cxn ang="0">
                  <a:pos x="T0" y="T1"/>
                </a:cxn>
                <a:cxn ang="0">
                  <a:pos x="T2" y="T3"/>
                </a:cxn>
                <a:cxn ang="0">
                  <a:pos x="T4" y="T5"/>
                </a:cxn>
              </a:cxnLst>
              <a:rect l="0" t="0" r="r" b="b"/>
              <a:pathLst>
                <a:path w="21493" h="21600" fill="none" extrusionOk="0">
                  <a:moveTo>
                    <a:pt x="-1" y="0"/>
                  </a:moveTo>
                  <a:cubicBezTo>
                    <a:pt x="11097" y="0"/>
                    <a:pt x="20388" y="8408"/>
                    <a:pt x="21492" y="19451"/>
                  </a:cubicBezTo>
                </a:path>
                <a:path w="21493" h="21600" stroke="0" extrusionOk="0">
                  <a:moveTo>
                    <a:pt x="-1" y="0"/>
                  </a:moveTo>
                  <a:cubicBezTo>
                    <a:pt x="11097" y="0"/>
                    <a:pt x="20388" y="8408"/>
                    <a:pt x="21492" y="19451"/>
                  </a:cubicBezTo>
                  <a:lnTo>
                    <a:pt x="0" y="21600"/>
                  </a:lnTo>
                  <a:close/>
                </a:path>
              </a:pathLst>
            </a:custGeom>
            <a:noFill/>
            <a:ln w="12700">
              <a:solidFill>
                <a:srgbClr val="000066"/>
              </a:solidFill>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0" name="Line 61"/>
            <p:cNvSpPr>
              <a:spLocks noChangeShapeType="1"/>
            </p:cNvSpPr>
            <p:nvPr/>
          </p:nvSpPr>
          <p:spPr bwMode="auto">
            <a:xfrm flipV="1">
              <a:off x="4369" y="1543"/>
              <a:ext cx="74" cy="45"/>
            </a:xfrm>
            <a:prstGeom prst="line">
              <a:avLst/>
            </a:prstGeom>
            <a:noFill/>
            <a:ln w="12700">
              <a:solidFill>
                <a:srgbClr val="0000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1" name="Line 62"/>
            <p:cNvSpPr>
              <a:spLocks noChangeShapeType="1"/>
            </p:cNvSpPr>
            <p:nvPr/>
          </p:nvSpPr>
          <p:spPr bwMode="auto">
            <a:xfrm>
              <a:off x="4443" y="1543"/>
              <a:ext cx="72" cy="55"/>
            </a:xfrm>
            <a:prstGeom prst="line">
              <a:avLst/>
            </a:prstGeom>
            <a:noFill/>
            <a:ln w="12700">
              <a:solidFill>
                <a:srgbClr val="0000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2" name="Text Box 63"/>
            <p:cNvSpPr txBox="1">
              <a:spLocks noChangeArrowheads="1"/>
            </p:cNvSpPr>
            <p:nvPr/>
          </p:nvSpPr>
          <p:spPr bwMode="auto">
            <a:xfrm>
              <a:off x="5395" y="398"/>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non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a:solidFill>
                    <a:srgbClr val="FF0000"/>
                  </a:solidFill>
                  <a:latin typeface="Times New Roman" pitchFamily="18" charset="0"/>
                  <a:ea typeface="宋体" pitchFamily="2" charset="-122"/>
                </a:rPr>
                <a:t>F</a:t>
              </a:r>
              <a:r>
                <a:rPr lang="en-US" altLang="zh-CN" sz="2000" b="1" baseline="-25000">
                  <a:solidFill>
                    <a:srgbClr val="FF0000"/>
                  </a:solidFill>
                  <a:latin typeface="Times New Roman" pitchFamily="18" charset="0"/>
                  <a:ea typeface="宋体" pitchFamily="2" charset="-122"/>
                </a:rPr>
                <a:t>i</a:t>
              </a:r>
            </a:p>
          </p:txBody>
        </p:sp>
        <p:sp>
          <p:nvSpPr>
            <p:cNvPr id="33" name="Text Box 64"/>
            <p:cNvSpPr txBox="1">
              <a:spLocks noChangeArrowheads="1"/>
            </p:cNvSpPr>
            <p:nvPr/>
          </p:nvSpPr>
          <p:spPr bwMode="auto">
            <a:xfrm>
              <a:off x="4670" y="703"/>
              <a:ext cx="30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non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006666"/>
                  </a:solidFill>
                  <a:latin typeface="Times New Roman" pitchFamily="18" charset="0"/>
                  <a:ea typeface="宋体" pitchFamily="2" charset="-122"/>
                </a:rPr>
                <a:t>F</a:t>
              </a:r>
              <a:r>
                <a:rPr lang="en-US" altLang="zh-CN" sz="2000" b="1" i="1" baseline="-25000" dirty="0">
                  <a:solidFill>
                    <a:srgbClr val="006666"/>
                  </a:solidFill>
                  <a:latin typeface="Times New Roman" pitchFamily="18" charset="0"/>
                  <a:ea typeface="宋体" pitchFamily="2" charset="-122"/>
                </a:rPr>
                <a:t>i</a:t>
              </a:r>
              <a:r>
                <a:rPr lang="en-US" altLang="zh-CN" sz="2000" i="0" baseline="-25000" dirty="0">
                  <a:solidFill>
                    <a:srgbClr val="006666"/>
                  </a:solidFill>
                  <a:latin typeface="Times New Roman" pitchFamily="18" charset="0"/>
                  <a:ea typeface="宋体" pitchFamily="2" charset="-122"/>
                  <a:sym typeface="Symbol" pitchFamily="18" charset="2"/>
                </a:rPr>
                <a:t>||</a:t>
              </a:r>
            </a:p>
          </p:txBody>
        </p:sp>
        <p:sp>
          <p:nvSpPr>
            <p:cNvPr id="34" name="Text Box 65"/>
            <p:cNvSpPr txBox="1">
              <a:spLocks noChangeArrowheads="1"/>
            </p:cNvSpPr>
            <p:nvPr/>
          </p:nvSpPr>
          <p:spPr bwMode="auto">
            <a:xfrm>
              <a:off x="5405" y="999"/>
              <a:ext cx="4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006666"/>
                  </a:solidFill>
                  <a:latin typeface="Times New Roman" pitchFamily="18" charset="0"/>
                  <a:ea typeface="宋体" pitchFamily="2" charset="-122"/>
                </a:rPr>
                <a:t>F</a:t>
              </a:r>
              <a:r>
                <a:rPr lang="en-US" altLang="zh-CN" sz="2000" b="1" i="1" baseline="-25000" dirty="0">
                  <a:solidFill>
                    <a:srgbClr val="006666"/>
                  </a:solidFill>
                  <a:latin typeface="Times New Roman" pitchFamily="18" charset="0"/>
                  <a:ea typeface="宋体" pitchFamily="2" charset="-122"/>
                </a:rPr>
                <a:t>i</a:t>
              </a:r>
              <a:r>
                <a:rPr lang="en-US" altLang="zh-CN" sz="2000" i="0" baseline="-25000" dirty="0">
                  <a:solidFill>
                    <a:srgbClr val="006666"/>
                  </a:solidFill>
                  <a:latin typeface="Times New Roman" pitchFamily="18" charset="0"/>
                  <a:ea typeface="宋体" pitchFamily="2" charset="-122"/>
                  <a:sym typeface="Symbol" pitchFamily="18" charset="2"/>
                </a:rPr>
                <a:t></a:t>
              </a:r>
            </a:p>
          </p:txBody>
        </p:sp>
        <p:sp>
          <p:nvSpPr>
            <p:cNvPr id="35" name="Text Box 58"/>
            <p:cNvSpPr txBox="1">
              <a:spLocks noChangeArrowheads="1"/>
            </p:cNvSpPr>
            <p:nvPr/>
          </p:nvSpPr>
          <p:spPr bwMode="auto">
            <a:xfrm>
              <a:off x="3742" y="2114"/>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b="1" i="1" dirty="0">
                  <a:solidFill>
                    <a:srgbClr val="000066"/>
                  </a:solidFill>
                  <a:latin typeface="Times New Roman" pitchFamily="18" charset="0"/>
                  <a:ea typeface="宋体" pitchFamily="2" charset="-122"/>
                </a:rPr>
                <a:t>O</a:t>
              </a:r>
            </a:p>
          </p:txBody>
        </p:sp>
        <p:sp>
          <p:nvSpPr>
            <p:cNvPr id="36" name="Line 47"/>
            <p:cNvSpPr>
              <a:spLocks noChangeShapeType="1"/>
            </p:cNvSpPr>
            <p:nvPr/>
          </p:nvSpPr>
          <p:spPr bwMode="auto">
            <a:xfrm flipH="1">
              <a:off x="4014" y="1357"/>
              <a:ext cx="915" cy="907"/>
            </a:xfrm>
            <a:prstGeom prst="line">
              <a:avLst/>
            </a:prstGeom>
            <a:noFill/>
            <a:ln w="19050">
              <a:solidFill>
                <a:srgbClr val="FF0000"/>
              </a:solidFill>
              <a:round/>
              <a:headEnd type="triangle" w="sm" len="lg"/>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 name="Line 47"/>
            <p:cNvSpPr>
              <a:spLocks noChangeShapeType="1"/>
            </p:cNvSpPr>
            <p:nvPr/>
          </p:nvSpPr>
          <p:spPr bwMode="auto">
            <a:xfrm flipH="1">
              <a:off x="4030" y="1356"/>
              <a:ext cx="0" cy="908"/>
            </a:xfrm>
            <a:prstGeom prst="line">
              <a:avLst/>
            </a:prstGeom>
            <a:noFill/>
            <a:ln w="28575">
              <a:solidFill>
                <a:srgbClr val="008080"/>
              </a:solidFill>
              <a:prstDash val="sysDot"/>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8" name="Rectangle 59"/>
            <p:cNvSpPr>
              <a:spLocks noChangeArrowheads="1"/>
            </p:cNvSpPr>
            <p:nvPr/>
          </p:nvSpPr>
          <p:spPr bwMode="auto">
            <a:xfrm>
              <a:off x="4669" y="1525"/>
              <a:ext cx="2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grpSp>
    </p:spTree>
    <p:extLst>
      <p:ext uri="{BB962C8B-B14F-4D97-AF65-F5344CB8AC3E}">
        <p14:creationId xmlns:p14="http://schemas.microsoft.com/office/powerpoint/2010/main" val="295478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19</a:t>
            </a:fld>
            <a:endParaRPr lang="en-US" altLang="zh-CN">
              <a:solidFill>
                <a:srgbClr val="FFFFCC">
                  <a:lumMod val="75000"/>
                </a:srgbClr>
              </a:solidFill>
            </a:endParaRPr>
          </a:p>
        </p:txBody>
      </p:sp>
      <p:sp>
        <p:nvSpPr>
          <p:cNvPr id="3" name="Rectangle 3"/>
          <p:cNvSpPr>
            <a:spLocks noChangeArrowheads="1"/>
          </p:cNvSpPr>
          <p:nvPr/>
        </p:nvSpPr>
        <p:spPr bwMode="auto">
          <a:xfrm>
            <a:off x="969962" y="808831"/>
            <a:ext cx="7705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CN" altLang="en-US" dirty="0">
                <a:latin typeface="宋体" pitchFamily="2" charset="-122"/>
              </a:rPr>
              <a:t>力</a:t>
            </a:r>
            <a:r>
              <a:rPr lang="zh-CN" altLang="en-US" b="1" i="0" dirty="0" smtClean="0">
                <a:latin typeface="宋体" pitchFamily="2" charset="-122"/>
              </a:rPr>
              <a:t>对轴的力矩</a:t>
            </a:r>
            <a:r>
              <a:rPr lang="zh-CN" altLang="en-US" b="1" i="0" dirty="0">
                <a:latin typeface="宋体" pitchFamily="2" charset="-122"/>
              </a:rPr>
              <a:t>方向的</a:t>
            </a:r>
            <a:r>
              <a:rPr lang="zh-CN" altLang="en-US" b="1" i="0" dirty="0" smtClean="0">
                <a:latin typeface="宋体" pitchFamily="2" charset="-122"/>
              </a:rPr>
              <a:t>判断</a:t>
            </a:r>
            <a:endParaRPr lang="zh-CN" altLang="en-US" b="1" i="0" dirty="0">
              <a:solidFill>
                <a:srgbClr val="FF0000"/>
              </a:solidFill>
              <a:latin typeface="宋体" pitchFamily="2" charset="-122"/>
            </a:endParaRPr>
          </a:p>
        </p:txBody>
      </p:sp>
    </p:spTree>
    <p:controls>
      <mc:AlternateContent xmlns:mc="http://schemas.openxmlformats.org/markup-compatibility/2006">
        <mc:Choice xmlns:v="urn:schemas-microsoft-com:vml" Requires="v">
          <p:control spid="40992" name="obj1" r:id="rId2" imgW="7344800" imgH="4643008"/>
        </mc:Choice>
        <mc:Fallback>
          <p:control name="obj1" r:id="rId2" imgW="7344800" imgH="4643008">
            <p:pic>
              <p:nvPicPr>
                <p:cNvPr id="0" name="obj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557338"/>
                  <a:ext cx="7345362" cy="46434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control>
        </mc:Fallback>
      </mc:AlternateContent>
    </p:controls>
    <p:extLst>
      <p:ext uri="{BB962C8B-B14F-4D97-AF65-F5344CB8AC3E}">
        <p14:creationId xmlns:p14="http://schemas.microsoft.com/office/powerpoint/2010/main" val="4071580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3"/>
          <p:cNvSpPr>
            <a:spLocks noGrp="1"/>
          </p:cNvSpPr>
          <p:nvPr>
            <p:ph type="ftr" sz="quarter" idx="10"/>
          </p:nvPr>
        </p:nvSpPr>
        <p:spPr/>
        <p:txBody>
          <a:bodyPr/>
          <a:lstStyle/>
          <a:p>
            <a:pPr>
              <a:defRPr/>
            </a:pPr>
            <a:fld id="{5665F69B-8929-46FE-8536-2458E6B900AD}" type="slidenum">
              <a:rPr lang="en-US" altLang="zh-CN">
                <a:solidFill>
                  <a:srgbClr val="FFFFCC">
                    <a:lumMod val="75000"/>
                  </a:srgbClr>
                </a:solidFill>
              </a:rPr>
              <a:pPr>
                <a:defRPr/>
              </a:pPr>
              <a:t>2</a:t>
            </a:fld>
            <a:endParaRPr lang="en-US" altLang="zh-CN">
              <a:solidFill>
                <a:srgbClr val="FFFFCC">
                  <a:lumMod val="75000"/>
                </a:srgbClr>
              </a:solidFill>
            </a:endParaRPr>
          </a:p>
        </p:txBody>
      </p:sp>
      <p:sp>
        <p:nvSpPr>
          <p:cNvPr id="2053" name="Text Box 11">
            <a:hlinkClick r:id="rId2" action="ppaction://hlinkpres?slideindex=1&amp;slidetitle="/>
          </p:cNvPr>
          <p:cNvSpPr txBox="1">
            <a:spLocks noChangeArrowheads="1"/>
          </p:cNvSpPr>
          <p:nvPr/>
        </p:nvSpPr>
        <p:spPr bwMode="auto">
          <a:xfrm>
            <a:off x="1258888" y="1398290"/>
            <a:ext cx="54165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r>
              <a:rPr kumimoji="1" lang="en-US" altLang="zh-CN" sz="2400" smtClean="0">
                <a:solidFill>
                  <a:srgbClr val="D60093"/>
                </a:solidFill>
              </a:rPr>
              <a:t>3-1  </a:t>
            </a:r>
            <a:r>
              <a:rPr kumimoji="1" lang="zh-CN" altLang="en-US" sz="2400" smtClean="0">
                <a:solidFill>
                  <a:srgbClr val="D60093"/>
                </a:solidFill>
              </a:rPr>
              <a:t>刚体  刚体定轴转动的描述</a:t>
            </a:r>
          </a:p>
        </p:txBody>
      </p:sp>
      <p:sp>
        <p:nvSpPr>
          <p:cNvPr id="2054" name="Line 12"/>
          <p:cNvSpPr>
            <a:spLocks noChangeShapeType="1"/>
          </p:cNvSpPr>
          <p:nvPr/>
        </p:nvSpPr>
        <p:spPr bwMode="auto">
          <a:xfrm>
            <a:off x="1274763" y="1988840"/>
            <a:ext cx="67691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zh-CN" altLang="en-US" sz="2800" smtClean="0">
              <a:ea typeface="宋体"/>
            </a:endParaRPr>
          </a:p>
        </p:txBody>
      </p:sp>
      <p:sp>
        <p:nvSpPr>
          <p:cNvPr id="2055" name="Text Box 13">
            <a:hlinkClick r:id="rId3" action="ppaction://hlinkpres?slideindex=1&amp;slidetitle="/>
          </p:cNvPr>
          <p:cNvSpPr txBox="1">
            <a:spLocks noChangeArrowheads="1"/>
          </p:cNvSpPr>
          <p:nvPr/>
        </p:nvSpPr>
        <p:spPr bwMode="auto">
          <a:xfrm>
            <a:off x="1258888" y="2550418"/>
            <a:ext cx="5921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r>
              <a:rPr kumimoji="1" lang="en-US" altLang="zh-CN" sz="2400" smtClean="0">
                <a:solidFill>
                  <a:srgbClr val="D60093"/>
                </a:solidFill>
              </a:rPr>
              <a:t>3-2  </a:t>
            </a:r>
            <a:r>
              <a:rPr kumimoji="1" lang="zh-CN" altLang="en-US" sz="2400" smtClean="0">
                <a:solidFill>
                  <a:srgbClr val="D60093"/>
                </a:solidFill>
              </a:rPr>
              <a:t>力矩  刚体定轴转动的转动定律</a:t>
            </a:r>
          </a:p>
        </p:txBody>
      </p:sp>
      <p:sp>
        <p:nvSpPr>
          <p:cNvPr id="2056" name="Line 14"/>
          <p:cNvSpPr>
            <a:spLocks noChangeShapeType="1"/>
          </p:cNvSpPr>
          <p:nvPr/>
        </p:nvSpPr>
        <p:spPr bwMode="auto">
          <a:xfrm>
            <a:off x="1274763" y="3140968"/>
            <a:ext cx="67691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zh-CN" altLang="en-US" sz="2800" smtClean="0">
              <a:ea typeface="宋体"/>
            </a:endParaRPr>
          </a:p>
        </p:txBody>
      </p:sp>
      <p:sp>
        <p:nvSpPr>
          <p:cNvPr id="2057" name="Text Box 15">
            <a:hlinkClick r:id="rId4" action="ppaction://hlinkpres?slideindex=1&amp;slidetitle="/>
          </p:cNvPr>
          <p:cNvSpPr txBox="1">
            <a:spLocks noChangeArrowheads="1"/>
          </p:cNvSpPr>
          <p:nvPr/>
        </p:nvSpPr>
        <p:spPr bwMode="auto">
          <a:xfrm>
            <a:off x="1258888" y="3789040"/>
            <a:ext cx="62087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r>
              <a:rPr kumimoji="1" lang="en-US" altLang="zh-CN" sz="2400" smtClean="0">
                <a:solidFill>
                  <a:srgbClr val="D60093"/>
                </a:solidFill>
              </a:rPr>
              <a:t>3-3  </a:t>
            </a:r>
            <a:r>
              <a:rPr kumimoji="1" lang="zh-CN" altLang="en-US" sz="2400" smtClean="0">
                <a:solidFill>
                  <a:srgbClr val="D60093"/>
                </a:solidFill>
              </a:rPr>
              <a:t>刚体定轴转动的动能定理</a:t>
            </a:r>
          </a:p>
        </p:txBody>
      </p:sp>
      <p:sp>
        <p:nvSpPr>
          <p:cNvPr id="2058" name="Line 16"/>
          <p:cNvSpPr>
            <a:spLocks noChangeShapeType="1"/>
          </p:cNvSpPr>
          <p:nvPr/>
        </p:nvSpPr>
        <p:spPr bwMode="auto">
          <a:xfrm>
            <a:off x="1274763" y="4379590"/>
            <a:ext cx="67691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zh-CN" altLang="en-US" sz="2800" smtClean="0">
              <a:ea typeface="宋体"/>
            </a:endParaRPr>
          </a:p>
        </p:txBody>
      </p:sp>
      <p:sp>
        <p:nvSpPr>
          <p:cNvPr id="2059" name="Text Box 15">
            <a:hlinkClick r:id="rId5" action="ppaction://hlinkpres?slideindex=1&amp;slidetitle="/>
          </p:cNvPr>
          <p:cNvSpPr txBox="1">
            <a:spLocks noChangeArrowheads="1"/>
          </p:cNvSpPr>
          <p:nvPr/>
        </p:nvSpPr>
        <p:spPr bwMode="auto">
          <a:xfrm>
            <a:off x="1258888" y="5013176"/>
            <a:ext cx="7145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rgbClr val="1C1C1C"/>
                </a:solidFill>
                <a:latin typeface="Times New Roman" pitchFamily="18" charset="0"/>
                <a:ea typeface="宋体" pitchFamily="2" charset="-122"/>
              </a:defRPr>
            </a:lvl1pPr>
            <a:lvl2pPr marL="742950" indent="-285750" eaLnBrk="0" hangingPunct="0">
              <a:defRPr sz="2800" b="1">
                <a:solidFill>
                  <a:srgbClr val="1C1C1C"/>
                </a:solidFill>
                <a:latin typeface="Times New Roman" pitchFamily="18" charset="0"/>
                <a:ea typeface="宋体" pitchFamily="2" charset="-122"/>
              </a:defRPr>
            </a:lvl2pPr>
            <a:lvl3pPr marL="1143000" indent="-228600" eaLnBrk="0" hangingPunct="0">
              <a:defRPr sz="2800" b="1">
                <a:solidFill>
                  <a:srgbClr val="1C1C1C"/>
                </a:solidFill>
                <a:latin typeface="Times New Roman" pitchFamily="18" charset="0"/>
                <a:ea typeface="宋体" pitchFamily="2" charset="-122"/>
              </a:defRPr>
            </a:lvl3pPr>
            <a:lvl4pPr marL="1600200" indent="-228600" eaLnBrk="0" hangingPunct="0">
              <a:defRPr sz="2800" b="1">
                <a:solidFill>
                  <a:srgbClr val="1C1C1C"/>
                </a:solidFill>
                <a:latin typeface="Times New Roman" pitchFamily="18" charset="0"/>
                <a:ea typeface="宋体" pitchFamily="2" charset="-122"/>
              </a:defRPr>
            </a:lvl4pPr>
            <a:lvl5pPr marL="2057400" indent="-228600" eaLnBrk="0" hangingPunct="0">
              <a:defRPr sz="2800" b="1">
                <a:solidFill>
                  <a:srgbClr val="1C1C1C"/>
                </a:solidFill>
                <a:latin typeface="Times New Roman" pitchFamily="18" charset="0"/>
                <a:ea typeface="宋体" pitchFamily="2" charset="-122"/>
              </a:defRPr>
            </a:lvl5pPr>
            <a:lvl6pPr marL="2514600" indent="-228600" eaLnBrk="0" fontAlgn="base" hangingPunct="0">
              <a:spcBef>
                <a:spcPct val="0"/>
              </a:spcBef>
              <a:spcAft>
                <a:spcPct val="0"/>
              </a:spcAft>
              <a:defRPr sz="2800" b="1">
                <a:solidFill>
                  <a:srgbClr val="1C1C1C"/>
                </a:solidFill>
                <a:latin typeface="Times New Roman" pitchFamily="18" charset="0"/>
                <a:ea typeface="宋体" pitchFamily="2" charset="-122"/>
              </a:defRPr>
            </a:lvl6pPr>
            <a:lvl7pPr marL="2971800" indent="-228600" eaLnBrk="0" fontAlgn="base" hangingPunct="0">
              <a:spcBef>
                <a:spcPct val="0"/>
              </a:spcBef>
              <a:spcAft>
                <a:spcPct val="0"/>
              </a:spcAft>
              <a:defRPr sz="2800" b="1">
                <a:solidFill>
                  <a:srgbClr val="1C1C1C"/>
                </a:solidFill>
                <a:latin typeface="Times New Roman" pitchFamily="18" charset="0"/>
                <a:ea typeface="宋体" pitchFamily="2" charset="-122"/>
              </a:defRPr>
            </a:lvl7pPr>
            <a:lvl8pPr marL="3429000" indent="-228600" eaLnBrk="0" fontAlgn="base" hangingPunct="0">
              <a:spcBef>
                <a:spcPct val="0"/>
              </a:spcBef>
              <a:spcAft>
                <a:spcPct val="0"/>
              </a:spcAft>
              <a:defRPr sz="2800" b="1">
                <a:solidFill>
                  <a:srgbClr val="1C1C1C"/>
                </a:solidFill>
                <a:latin typeface="Times New Roman" pitchFamily="18" charset="0"/>
                <a:ea typeface="宋体" pitchFamily="2" charset="-122"/>
              </a:defRPr>
            </a:lvl8pPr>
            <a:lvl9pPr marL="3886200" indent="-228600" eaLnBrk="0" fontAlgn="base" hangingPunct="0">
              <a:spcBef>
                <a:spcPct val="0"/>
              </a:spcBef>
              <a:spcAft>
                <a:spcPct val="0"/>
              </a:spcAft>
              <a:defRPr sz="2800" b="1">
                <a:solidFill>
                  <a:srgbClr val="1C1C1C"/>
                </a:solidFill>
                <a:latin typeface="Times New Roman" pitchFamily="18" charset="0"/>
                <a:ea typeface="宋体" pitchFamily="2" charset="-122"/>
              </a:defRPr>
            </a:lvl9pPr>
          </a:lstStyle>
          <a:p>
            <a:pPr eaLnBrk="1" hangingPunct="1"/>
            <a:r>
              <a:rPr kumimoji="1" lang="en-US" altLang="zh-CN" sz="2400" dirty="0" smtClean="0">
                <a:solidFill>
                  <a:srgbClr val="D60093"/>
                </a:solidFill>
              </a:rPr>
              <a:t>3-4  </a:t>
            </a:r>
            <a:r>
              <a:rPr kumimoji="1" lang="zh-CN" altLang="en-US" sz="2400" dirty="0" smtClean="0">
                <a:solidFill>
                  <a:srgbClr val="D60093"/>
                </a:solidFill>
              </a:rPr>
              <a:t>刚体定轴转动的角动</a:t>
            </a:r>
            <a:r>
              <a:rPr kumimoji="1" lang="zh-CN" altLang="en-US" sz="2400" dirty="0">
                <a:solidFill>
                  <a:srgbClr val="D60093"/>
                </a:solidFill>
              </a:rPr>
              <a:t>量</a:t>
            </a:r>
            <a:r>
              <a:rPr kumimoji="1" lang="zh-CN" altLang="en-US" sz="2400" dirty="0" smtClean="0">
                <a:solidFill>
                  <a:srgbClr val="D60093"/>
                </a:solidFill>
              </a:rPr>
              <a:t>定理和角动量守恒定律</a:t>
            </a:r>
          </a:p>
        </p:txBody>
      </p:sp>
      <p:sp>
        <p:nvSpPr>
          <p:cNvPr id="2060" name="Line 16"/>
          <p:cNvSpPr>
            <a:spLocks noChangeShapeType="1"/>
          </p:cNvSpPr>
          <p:nvPr/>
        </p:nvSpPr>
        <p:spPr bwMode="auto">
          <a:xfrm>
            <a:off x="1274763" y="5603726"/>
            <a:ext cx="67691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zh-CN" altLang="en-US" sz="2800" smtClean="0">
              <a:ea typeface="宋体"/>
            </a:endParaRPr>
          </a:p>
        </p:txBody>
      </p:sp>
    </p:spTree>
    <p:extLst>
      <p:ext uri="{BB962C8B-B14F-4D97-AF65-F5344CB8AC3E}">
        <p14:creationId xmlns:p14="http://schemas.microsoft.com/office/powerpoint/2010/main" val="3742641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20</a:t>
            </a:fld>
            <a:endParaRPr lang="en-US" altLang="zh-CN">
              <a:solidFill>
                <a:srgbClr val="FFFFCC">
                  <a:lumMod val="75000"/>
                </a:srgbClr>
              </a:solidFill>
            </a:endParaRPr>
          </a:p>
        </p:txBody>
      </p:sp>
      <p:sp>
        <p:nvSpPr>
          <p:cNvPr id="3" name="Text Box 34"/>
          <p:cNvSpPr txBox="1">
            <a:spLocks noChangeArrowheads="1"/>
          </p:cNvSpPr>
          <p:nvPr/>
        </p:nvSpPr>
        <p:spPr bwMode="auto">
          <a:xfrm>
            <a:off x="395536" y="548680"/>
            <a:ext cx="5519738" cy="5539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r>
              <a:rPr kumimoji="1" lang="zh-CN" altLang="en-US" sz="3000" dirty="0">
                <a:solidFill>
                  <a:srgbClr val="CC0000"/>
                </a:solidFill>
              </a:rPr>
              <a:t>二</a:t>
            </a:r>
            <a:r>
              <a:rPr kumimoji="1" lang="zh-CN" altLang="en-US" sz="3000" dirty="0" smtClean="0">
                <a:solidFill>
                  <a:srgbClr val="000000"/>
                </a:solidFill>
              </a:rPr>
              <a:t>   </a:t>
            </a:r>
            <a:r>
              <a:rPr kumimoji="1" lang="zh-CN" altLang="en-US" sz="3000" dirty="0" smtClean="0">
                <a:solidFill>
                  <a:srgbClr val="CC0000"/>
                </a:solidFill>
              </a:rPr>
              <a:t>刚体对转轴的角动量</a:t>
            </a:r>
            <a:endParaRPr kumimoji="1" lang="zh-CN" altLang="en-US" sz="3000" dirty="0">
              <a:solidFill>
                <a:srgbClr val="CC0000"/>
              </a:solidFill>
            </a:endParaRPr>
          </a:p>
        </p:txBody>
      </p:sp>
      <p:graphicFrame>
        <p:nvGraphicFramePr>
          <p:cNvPr id="36" name="Object 4"/>
          <p:cNvGraphicFramePr>
            <a:graphicFrameLocks noChangeAspect="1"/>
          </p:cNvGraphicFramePr>
          <p:nvPr>
            <p:extLst>
              <p:ext uri="{D42A27DB-BD31-4B8C-83A1-F6EECF244321}">
                <p14:modId xmlns:p14="http://schemas.microsoft.com/office/powerpoint/2010/main" val="2208117840"/>
              </p:ext>
            </p:extLst>
          </p:nvPr>
        </p:nvGraphicFramePr>
        <p:xfrm>
          <a:off x="2124075" y="1700808"/>
          <a:ext cx="3889375" cy="798513"/>
        </p:xfrm>
        <a:graphic>
          <a:graphicData uri="http://schemas.openxmlformats.org/presentationml/2006/ole">
            <mc:AlternateContent xmlns:mc="http://schemas.openxmlformats.org/markup-compatibility/2006">
              <mc:Choice xmlns:v="urn:schemas-microsoft-com:vml" Requires="v">
                <p:oleObj spid="_x0000_s42737" name="Equation" r:id="rId3" imgW="1130040" imgH="228600" progId="Equation.DSMT4">
                  <p:embed/>
                </p:oleObj>
              </mc:Choice>
              <mc:Fallback>
                <p:oleObj name="Equation" r:id="rId3" imgW="113004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700808"/>
                        <a:ext cx="3889375" cy="798513"/>
                      </a:xfrm>
                      <a:prstGeom prst="rect">
                        <a:avLst/>
                      </a:prstGeom>
                      <a:noFill/>
                      <a:ln w="9525">
                        <a:solidFill>
                          <a:srgbClr val="008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
          <p:cNvSpPr>
            <a:spLocks noChangeArrowheads="1"/>
          </p:cNvSpPr>
          <p:nvPr/>
        </p:nvSpPr>
        <p:spPr bwMode="auto">
          <a:xfrm>
            <a:off x="1187450" y="1106041"/>
            <a:ext cx="54911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p>
            <a:pPr>
              <a:tabLst>
                <a:tab pos="1485900" algn="l"/>
              </a:tabLst>
            </a:pPr>
            <a:r>
              <a:rPr kumimoji="1" lang="zh-CN" altLang="en-US" b="1">
                <a:solidFill>
                  <a:srgbClr val="000066"/>
                </a:solidFill>
                <a:effectLst/>
                <a:latin typeface="Times New Roman" pitchFamily="18" charset="0"/>
                <a:ea typeface="宋体" pitchFamily="2" charset="-122"/>
              </a:rPr>
              <a:t>质点对参考点</a:t>
            </a:r>
            <a:r>
              <a:rPr kumimoji="1" lang="en-US" altLang="zh-CN" b="1" i="1">
                <a:solidFill>
                  <a:srgbClr val="000066"/>
                </a:solidFill>
                <a:effectLst/>
                <a:latin typeface="Times New Roman" pitchFamily="18" charset="0"/>
                <a:ea typeface="宋体" pitchFamily="2" charset="-122"/>
              </a:rPr>
              <a:t>O</a:t>
            </a:r>
            <a:r>
              <a:rPr kumimoji="1" lang="zh-CN" altLang="en-US" b="1">
                <a:solidFill>
                  <a:srgbClr val="000066"/>
                </a:solidFill>
                <a:effectLst/>
                <a:latin typeface="Times New Roman" pitchFamily="18" charset="0"/>
                <a:ea typeface="宋体" pitchFamily="2" charset="-122"/>
              </a:rPr>
              <a:t>的角动量定义为：</a:t>
            </a:r>
          </a:p>
        </p:txBody>
      </p:sp>
      <p:grpSp>
        <p:nvGrpSpPr>
          <p:cNvPr id="38" name="Group 26"/>
          <p:cNvGrpSpPr>
            <a:grpSpLocks/>
          </p:cNvGrpSpPr>
          <p:nvPr/>
        </p:nvGrpSpPr>
        <p:grpSpPr bwMode="auto">
          <a:xfrm>
            <a:off x="2051050" y="2539851"/>
            <a:ext cx="4068763" cy="2473325"/>
            <a:chOff x="1587" y="2643"/>
            <a:chExt cx="2563" cy="1558"/>
          </a:xfrm>
        </p:grpSpPr>
        <p:grpSp>
          <p:nvGrpSpPr>
            <p:cNvPr id="39" name="Group 7"/>
            <p:cNvGrpSpPr>
              <a:grpSpLocks/>
            </p:cNvGrpSpPr>
            <p:nvPr/>
          </p:nvGrpSpPr>
          <p:grpSpPr bwMode="auto">
            <a:xfrm>
              <a:off x="1587" y="2643"/>
              <a:ext cx="2563" cy="1558"/>
              <a:chOff x="1587" y="2643"/>
              <a:chExt cx="2563" cy="1558"/>
            </a:xfrm>
          </p:grpSpPr>
          <p:sp>
            <p:nvSpPr>
              <p:cNvPr id="41" name="Line 8"/>
              <p:cNvSpPr>
                <a:spLocks noChangeShapeType="1"/>
              </p:cNvSpPr>
              <p:nvPr/>
            </p:nvSpPr>
            <p:spPr bwMode="auto">
              <a:xfrm flipV="1">
                <a:off x="2463" y="2704"/>
                <a:ext cx="0" cy="726"/>
              </a:xfrm>
              <a:prstGeom prst="line">
                <a:avLst/>
              </a:prstGeom>
              <a:noFill/>
              <a:ln w="19050">
                <a:solidFill>
                  <a:srgbClr val="000066"/>
                </a:solidFill>
                <a:round/>
                <a:headEnd/>
                <a:tailEnd type="triangle" w="sm" len="lg"/>
              </a:ln>
              <a:effectLst/>
            </p:spPr>
            <p:txBody>
              <a:bodyPr wrap="none" anchor="ctr"/>
              <a:lstStyle/>
              <a:p>
                <a:pPr>
                  <a:defRPr/>
                </a:pPr>
                <a:endParaRPr lang="zh-CN" altLang="en-US"/>
              </a:p>
            </p:txBody>
          </p:sp>
          <p:sp>
            <p:nvSpPr>
              <p:cNvPr id="42" name="Line 9"/>
              <p:cNvSpPr>
                <a:spLocks noChangeShapeType="1"/>
              </p:cNvSpPr>
              <p:nvPr/>
            </p:nvSpPr>
            <p:spPr bwMode="auto">
              <a:xfrm>
                <a:off x="2463" y="3424"/>
                <a:ext cx="512" cy="427"/>
              </a:xfrm>
              <a:prstGeom prst="line">
                <a:avLst/>
              </a:prstGeom>
              <a:noFill/>
              <a:ln w="19050">
                <a:solidFill>
                  <a:srgbClr val="006666"/>
                </a:solidFill>
                <a:round/>
                <a:headEnd/>
                <a:tailEnd type="triangle" w="sm" len="lg"/>
              </a:ln>
              <a:effectLst/>
            </p:spPr>
            <p:txBody>
              <a:bodyPr wrap="none" anchor="ctr"/>
              <a:lstStyle/>
              <a:p>
                <a:pPr>
                  <a:defRPr/>
                </a:pPr>
                <a:endParaRPr lang="zh-CN" altLang="en-US"/>
              </a:p>
            </p:txBody>
          </p:sp>
          <p:sp>
            <p:nvSpPr>
              <p:cNvPr id="43" name="Line 10"/>
              <p:cNvSpPr>
                <a:spLocks noChangeShapeType="1"/>
              </p:cNvSpPr>
              <p:nvPr/>
            </p:nvSpPr>
            <p:spPr bwMode="auto">
              <a:xfrm flipV="1">
                <a:off x="3039" y="3690"/>
                <a:ext cx="599" cy="171"/>
              </a:xfrm>
              <a:prstGeom prst="line">
                <a:avLst/>
              </a:prstGeom>
              <a:noFill/>
              <a:ln w="19050">
                <a:solidFill>
                  <a:srgbClr val="FF0000"/>
                </a:solidFill>
                <a:round/>
                <a:headEnd/>
                <a:tailEnd type="triangle" w="sm" len="lg"/>
              </a:ln>
              <a:effectLst/>
            </p:spPr>
            <p:txBody>
              <a:bodyPr wrap="none" anchor="ctr"/>
              <a:lstStyle/>
              <a:p>
                <a:pPr>
                  <a:defRPr/>
                </a:pPr>
                <a:endParaRPr lang="zh-CN" altLang="en-US"/>
              </a:p>
            </p:txBody>
          </p:sp>
          <p:sp>
            <p:nvSpPr>
              <p:cNvPr id="44" name="Line 11"/>
              <p:cNvSpPr>
                <a:spLocks noChangeShapeType="1"/>
              </p:cNvSpPr>
              <p:nvPr/>
            </p:nvSpPr>
            <p:spPr bwMode="auto">
              <a:xfrm flipH="1">
                <a:off x="2292" y="3893"/>
                <a:ext cx="640" cy="203"/>
              </a:xfrm>
              <a:prstGeom prst="line">
                <a:avLst/>
              </a:prstGeom>
              <a:noFill/>
              <a:ln w="19050">
                <a:solidFill>
                  <a:srgbClr val="FF0000"/>
                </a:solidFill>
                <a:prstDash val="dash"/>
                <a:round/>
                <a:headEnd/>
                <a:tailEnd/>
              </a:ln>
              <a:effectLst/>
            </p:spPr>
            <p:txBody>
              <a:bodyPr wrap="none" anchor="ctr"/>
              <a:lstStyle/>
              <a:p>
                <a:pPr>
                  <a:defRPr/>
                </a:pPr>
                <a:endParaRPr lang="zh-CN" altLang="en-US"/>
              </a:p>
            </p:txBody>
          </p:sp>
          <p:sp>
            <p:nvSpPr>
              <p:cNvPr id="45" name="Line 12"/>
              <p:cNvSpPr>
                <a:spLocks noChangeShapeType="1"/>
              </p:cNvSpPr>
              <p:nvPr/>
            </p:nvSpPr>
            <p:spPr bwMode="auto">
              <a:xfrm>
                <a:off x="2463" y="3424"/>
                <a:ext cx="235" cy="550"/>
              </a:xfrm>
              <a:prstGeom prst="line">
                <a:avLst/>
              </a:prstGeom>
              <a:noFill/>
              <a:ln w="19050">
                <a:solidFill>
                  <a:srgbClr val="0000CC"/>
                </a:solidFill>
                <a:prstDash val="dash"/>
                <a:round/>
                <a:headEnd/>
                <a:tailEnd/>
              </a:ln>
              <a:effectLst/>
            </p:spPr>
            <p:txBody>
              <a:bodyPr wrap="none" anchor="ctr"/>
              <a:lstStyle/>
              <a:p>
                <a:pPr>
                  <a:defRPr/>
                </a:pPr>
                <a:endParaRPr lang="zh-CN" altLang="en-US"/>
              </a:p>
            </p:txBody>
          </p:sp>
          <p:sp>
            <p:nvSpPr>
              <p:cNvPr id="46" name="Line 13"/>
              <p:cNvSpPr>
                <a:spLocks noChangeShapeType="1"/>
              </p:cNvSpPr>
              <p:nvPr/>
            </p:nvSpPr>
            <p:spPr bwMode="auto">
              <a:xfrm>
                <a:off x="3008" y="3904"/>
                <a:ext cx="319" cy="288"/>
              </a:xfrm>
              <a:prstGeom prst="line">
                <a:avLst/>
              </a:prstGeom>
              <a:noFill/>
              <a:ln w="19050">
                <a:solidFill>
                  <a:srgbClr val="006666"/>
                </a:solidFill>
                <a:prstDash val="dash"/>
                <a:round/>
                <a:headEnd/>
                <a:tailEnd/>
              </a:ln>
              <a:effectLst/>
            </p:spPr>
            <p:txBody>
              <a:bodyPr wrap="none" anchor="ctr"/>
              <a:lstStyle/>
              <a:p>
                <a:pPr>
                  <a:defRPr/>
                </a:pPr>
                <a:endParaRPr lang="zh-CN" altLang="en-US"/>
              </a:p>
            </p:txBody>
          </p:sp>
          <p:sp>
            <p:nvSpPr>
              <p:cNvPr id="47" name="Text Box 14"/>
              <p:cNvSpPr txBox="1">
                <a:spLocks noChangeArrowheads="1"/>
              </p:cNvSpPr>
              <p:nvPr/>
            </p:nvSpPr>
            <p:spPr bwMode="auto">
              <a:xfrm>
                <a:off x="2789" y="3838"/>
                <a:ext cx="5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i="1">
                    <a:solidFill>
                      <a:srgbClr val="FF0000"/>
                    </a:solidFill>
                    <a:effectLst/>
                    <a:latin typeface="Times New Roman" pitchFamily="18" charset="0"/>
                    <a:ea typeface="宋体" pitchFamily="2" charset="-122"/>
                  </a:rPr>
                  <a:t>m</a:t>
                </a:r>
              </a:p>
            </p:txBody>
          </p:sp>
          <p:sp>
            <p:nvSpPr>
              <p:cNvPr id="48" name="Text Box 15"/>
              <p:cNvSpPr txBox="1">
                <a:spLocks noChangeArrowheads="1"/>
              </p:cNvSpPr>
              <p:nvPr/>
            </p:nvSpPr>
            <p:spPr bwMode="auto">
              <a:xfrm>
                <a:off x="2365" y="3634"/>
                <a:ext cx="4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i="1">
                    <a:solidFill>
                      <a:srgbClr val="0000CC"/>
                    </a:solidFill>
                    <a:effectLst/>
                    <a:latin typeface="Times New Roman" pitchFamily="18" charset="0"/>
                    <a:ea typeface="宋体" pitchFamily="2" charset="-122"/>
                  </a:rPr>
                  <a:t>d</a:t>
                </a:r>
              </a:p>
            </p:txBody>
          </p:sp>
          <mc:AlternateContent xmlns:mc="http://schemas.openxmlformats.org/markup-compatibility/2006" xmlns:a14="http://schemas.microsoft.com/office/drawing/2010/main">
            <mc:Choice Requires="a14">
              <p:graphicFrame>
                <p:nvGraphicFramePr>
                  <p:cNvPr id="49" name="Object 16"/>
                  <p:cNvGraphicFramePr>
                    <a:graphicFrameLocks noChangeAspect="1"/>
                  </p:cNvGraphicFramePr>
                  <p:nvPr/>
                </p:nvGraphicFramePr>
                <p:xfrm>
                  <a:off x="3138" y="3862"/>
                  <a:ext cx="205" cy="185"/>
                </p:xfrm>
                <a:graphic>
                  <a:graphicData uri="http://schemas.openxmlformats.org/presentationml/2006/ole">
                    <mc:AlternateContent>
                      <mc:Choice xmlns:v="urn:schemas-microsoft-com:vml" Requires="v">
                        <p:oleObj spid="_x0000_s42738" name="公式" r:id="rId5" imgW="152280" imgH="139680" progId="Equation.3">
                          <p:embed/>
                        </p:oleObj>
                      </mc:Choice>
                      <mc:Fallback>
                        <p:oleObj name="公式" r:id="rId5" imgW="152280" imgH="139680" progId="Equation.3">
                          <p:embed/>
                          <p:pic>
                            <p:nvPicPr>
                              <p:cNvPr id="0" name=""/>
                              <p:cNvPicPr>
                                <a:picLocks noChangeAspect="1" noChangeArrowheads="1"/>
                              </p:cNvPicPr>
                              <p:nvPr/>
                            </p:nvPicPr>
                            <p:blipFill>
                              <a:blip r:embed="rId6">
                                <a:extLst>
                                  <a:ext uri="{28A0092B-C50C-407E-A947-70E740481C1C}">
                                    <a14:useLocalDpi val="0"/>
                                  </a:ext>
                                </a:extLst>
                              </a:blip>
                              <a:srcRect/>
                              <a:stretch>
                                <a:fillRect/>
                              </a:stretch>
                            </p:blipFill>
                            <p:spPr bwMode="auto">
                              <a:xfrm>
                                <a:off x="3138" y="3862"/>
                                <a:ext cx="205" cy="185"/>
                              </a:xfrm>
                              <a:prstGeom prst="rect">
                                <a:avLst/>
                              </a:prstGeom>
                              <a:noFill/>
                              <a:ln>
                                <a:noFill/>
                              </a:ln>
                              <a:effectLst/>
                              <a:extLst>
                                <a:ext uri="{909E8E84-426E-40DD-AFC4-6F175D3DCCD1}">
                                  <a14:hiddenFill>
                                    <a:solidFill>
                                      <a:srgbClr val="FFFFFF"/>
                                    </a:solidFill>
                                  </a14:hiddenFill>
                                </a:ext>
                                <a:ext uri="{91240B29-F687-4F45-9708-019B960494DF}">
                                  <a14:hiddenLine w="19050">
                                    <a:solidFill>
                                      <a:srgbClr val="000066"/>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31749" name="Object 16"/>
                  <p:cNvGraphicFramePr>
                    <a:graphicFrameLocks noChangeAspect="1"/>
                  </p:cNvGraphicFramePr>
                  <p:nvPr/>
                </p:nvGraphicFramePr>
                <p:xfrm>
                  <a:off x="3138" y="3862"/>
                  <a:ext cx="205" cy="185"/>
                </p:xfrm>
                <a:graphic>
                  <a:graphicData uri="http://schemas.openxmlformats.org/presentationml/2006/ole">
                    <mc:AlternateContent>
                      <mc:Choice xmlns:v="urn:schemas-microsoft-com:vml" Requires="v">
                        <p:oleObj spid="_x0000_s65631" name="公式" r:id="rId7" imgW="152280" imgH="139680" progId="Equation.3">
                          <p:embed/>
                        </p:oleObj>
                      </mc:Choice>
                      <mc:Fallback>
                        <p:oleObj name="公式" r:id="rId7" imgW="152280" imgH="139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8" y="3862"/>
                                <a:ext cx="205"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50" name="Arc 17"/>
              <p:cNvSpPr>
                <a:spLocks/>
              </p:cNvSpPr>
              <p:nvPr/>
            </p:nvSpPr>
            <p:spPr bwMode="auto">
              <a:xfrm rot="3114673">
                <a:off x="3039" y="3871"/>
                <a:ext cx="86" cy="8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6666"/>
                </a:solidFill>
                <a:round/>
                <a:headEnd/>
                <a:tailEnd/>
              </a:ln>
              <a:effectLst/>
            </p:spPr>
            <p:txBody>
              <a:bodyPr wrap="none" anchor="ctr"/>
              <a:lstStyle/>
              <a:p>
                <a:pPr>
                  <a:defRPr/>
                </a:pPr>
                <a:endParaRPr lang="zh-CN" altLang="en-US"/>
              </a:p>
            </p:txBody>
          </p:sp>
          <p:sp>
            <p:nvSpPr>
              <p:cNvPr id="51" name="Freeform 18"/>
              <p:cNvSpPr>
                <a:spLocks/>
              </p:cNvSpPr>
              <p:nvPr/>
            </p:nvSpPr>
            <p:spPr bwMode="auto">
              <a:xfrm>
                <a:off x="2685" y="3896"/>
                <a:ext cx="33" cy="10"/>
              </a:xfrm>
              <a:custGeom>
                <a:avLst/>
                <a:gdLst/>
                <a:ahLst/>
                <a:cxnLst>
                  <a:cxn ang="0">
                    <a:pos x="0" y="6"/>
                  </a:cxn>
                  <a:cxn ang="0">
                    <a:pos x="18" y="0"/>
                  </a:cxn>
                  <a:cxn ang="0">
                    <a:pos x="0" y="6"/>
                  </a:cxn>
                </a:cxnLst>
                <a:rect l="0" t="0" r="r" b="b"/>
                <a:pathLst>
                  <a:path w="18" h="6">
                    <a:moveTo>
                      <a:pt x="0" y="6"/>
                    </a:moveTo>
                    <a:cubicBezTo>
                      <a:pt x="6" y="4"/>
                      <a:pt x="18" y="0"/>
                      <a:pt x="18" y="0"/>
                    </a:cubicBezTo>
                    <a:cubicBezTo>
                      <a:pt x="18" y="0"/>
                      <a:pt x="6" y="4"/>
                      <a:pt x="0" y="6"/>
                    </a:cubicBezTo>
                    <a:close/>
                  </a:path>
                </a:pathLst>
              </a:custGeom>
              <a:solidFill>
                <a:schemeClr val="accent1"/>
              </a:solidFill>
              <a:ln w="19050" cmpd="sng">
                <a:solidFill>
                  <a:srgbClr val="0000CC"/>
                </a:solidFill>
                <a:round/>
                <a:headEnd/>
                <a:tailEnd/>
              </a:ln>
              <a:effectLst/>
            </p:spPr>
            <p:txBody>
              <a:bodyPr wrap="none" anchor="ctr"/>
              <a:lstStyle/>
              <a:p>
                <a:pPr>
                  <a:defRPr/>
                </a:pPr>
                <a:endParaRPr lang="zh-CN" altLang="en-US"/>
              </a:p>
            </p:txBody>
          </p:sp>
          <p:sp>
            <p:nvSpPr>
              <p:cNvPr id="52" name="Freeform 19"/>
              <p:cNvSpPr>
                <a:spLocks/>
              </p:cNvSpPr>
              <p:nvPr/>
            </p:nvSpPr>
            <p:spPr bwMode="auto">
              <a:xfrm>
                <a:off x="2724" y="3887"/>
                <a:ext cx="21" cy="64"/>
              </a:xfrm>
              <a:custGeom>
                <a:avLst/>
                <a:gdLst/>
                <a:ahLst/>
                <a:cxnLst>
                  <a:cxn ang="0">
                    <a:pos x="0" y="0"/>
                  </a:cxn>
                  <a:cxn ang="0">
                    <a:pos x="12" y="36"/>
                  </a:cxn>
                </a:cxnLst>
                <a:rect l="0" t="0" r="r" b="b"/>
                <a:pathLst>
                  <a:path w="12" h="36">
                    <a:moveTo>
                      <a:pt x="0" y="0"/>
                    </a:moveTo>
                    <a:cubicBezTo>
                      <a:pt x="4" y="12"/>
                      <a:pt x="12" y="36"/>
                      <a:pt x="12" y="36"/>
                    </a:cubicBezTo>
                  </a:path>
                </a:pathLst>
              </a:custGeom>
              <a:noFill/>
              <a:ln w="19050" cmpd="sng">
                <a:solidFill>
                  <a:srgbClr val="0000CC"/>
                </a:solidFill>
                <a:round/>
                <a:headEnd/>
                <a:tailEnd/>
              </a:ln>
              <a:effectLst/>
            </p:spPr>
            <p:txBody>
              <a:bodyPr wrap="none" anchor="ctr"/>
              <a:lstStyle/>
              <a:p>
                <a:pPr>
                  <a:defRPr/>
                </a:pPr>
                <a:endParaRPr lang="zh-CN" altLang="en-US"/>
              </a:p>
            </p:txBody>
          </p:sp>
          <p:sp>
            <p:nvSpPr>
              <p:cNvPr id="53" name="Text Box 20"/>
              <p:cNvSpPr txBox="1">
                <a:spLocks noChangeArrowheads="1"/>
              </p:cNvSpPr>
              <p:nvPr/>
            </p:nvSpPr>
            <p:spPr bwMode="auto">
              <a:xfrm>
                <a:off x="2245" y="3315"/>
                <a:ext cx="4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en-US" altLang="zh-CN" sz="2400">
                    <a:solidFill>
                      <a:srgbClr val="000066"/>
                    </a:solidFill>
                    <a:effectLst/>
                    <a:latin typeface="Times New Roman" pitchFamily="18" charset="0"/>
                    <a:ea typeface="宋体" pitchFamily="2" charset="-122"/>
                  </a:rPr>
                  <a:t>O</a:t>
                </a:r>
              </a:p>
            </p:txBody>
          </p:sp>
          <p:sp>
            <p:nvSpPr>
              <p:cNvPr id="54" name="AutoShape 21"/>
              <p:cNvSpPr>
                <a:spLocks noChangeArrowheads="1"/>
              </p:cNvSpPr>
              <p:nvPr/>
            </p:nvSpPr>
            <p:spPr bwMode="auto">
              <a:xfrm>
                <a:off x="1587" y="3203"/>
                <a:ext cx="2563" cy="998"/>
              </a:xfrm>
              <a:prstGeom prst="parallelogram">
                <a:avLst>
                  <a:gd name="adj" fmla="val 70441"/>
                </a:avLst>
              </a:prstGeom>
              <a:noFill/>
              <a:ln w="19050">
                <a:solidFill>
                  <a:srgbClr val="993366"/>
                </a:solidFill>
                <a:miter lim="800000"/>
                <a:headEnd/>
                <a:tailEnd type="none" w="sm" len="lg"/>
              </a:ln>
              <a:effectLst/>
            </p:spPr>
            <p:txBody>
              <a:bodyPr wrap="none" anchor="ctr"/>
              <a:lstStyle/>
              <a:p>
                <a:pPr>
                  <a:defRPr/>
                </a:pPr>
                <a:endParaRPr lang="zh-CN" altLang="en-US"/>
              </a:p>
            </p:txBody>
          </p:sp>
          <mc:AlternateContent xmlns:mc="http://schemas.openxmlformats.org/markup-compatibility/2006" xmlns:a14="http://schemas.microsoft.com/office/drawing/2010/main">
            <mc:Choice Requires="a14">
              <p:sp>
                <p:nvSpPr>
                  <p:cNvPr id="55" name="Text Box 22"/>
                  <p:cNvSpPr txBox="1">
                    <a:spLocks noChangeArrowheads="1"/>
                  </p:cNvSpPr>
                  <p:nvPr/>
                </p:nvSpPr>
                <p:spPr bwMode="auto">
                  <a:xfrm>
                    <a:off x="2523" y="2643"/>
                    <a:ext cx="470" cy="319"/>
                  </a:xfrm>
                  <a:prstGeom prst="rect">
                    <a:avLst/>
                  </a:prstGeom>
                  <a:noFill/>
                  <a:ln>
                    <a:noFill/>
                  </a:ln>
                  <a:extLst>
                    <a:ext uri="{909E8E84-426E-40DD-AFC4-6F175D3DCCD1}">
                      <a14:hiddenFill>
                        <a:solidFill>
                          <a:srgbClr val="FFFFFF"/>
                        </a:solidFill>
                      </a14:hiddenFill>
                    </a:ext>
                    <a:ext uri="{91240B29-F687-4F45-9708-019B960494DF}">
                      <a14:hiddenLine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CN" sz="2400" b="1" i="1" smtClean="0">
                                  <a:solidFill>
                                    <a:srgbClr val="000066"/>
                                  </a:solidFill>
                                  <a:effectLst/>
                                  <a:latin typeface="Cambria Math"/>
                                  <a:ea typeface="宋体" pitchFamily="2" charset="-122"/>
                                </a:rPr>
                              </m:ctrlPr>
                            </m:accPr>
                            <m:e>
                              <m:r>
                                <a:rPr kumimoji="1" lang="en-US" altLang="zh-CN" sz="2400" b="1" i="1" smtClean="0">
                                  <a:solidFill>
                                    <a:srgbClr val="000066"/>
                                  </a:solidFill>
                                  <a:effectLst/>
                                  <a:latin typeface="Cambria Math"/>
                                  <a:ea typeface="宋体" pitchFamily="2" charset="-122"/>
                                </a:rPr>
                                <m:t>𝑳</m:t>
                              </m:r>
                            </m:e>
                          </m:acc>
                        </m:oMath>
                      </m:oMathPara>
                    </a14:m>
                    <a:endParaRPr kumimoji="1" lang="en-US" altLang="zh-CN" sz="2400" b="1" i="1" dirty="0">
                      <a:solidFill>
                        <a:srgbClr val="000066"/>
                      </a:solidFill>
                      <a:effectLst/>
                      <a:latin typeface="Times New Roman" pitchFamily="18" charset="0"/>
                      <a:ea typeface="宋体" pitchFamily="2" charset="-122"/>
                    </a:endParaRPr>
                  </a:p>
                </p:txBody>
              </p:sp>
            </mc:Choice>
            <mc:Fallback xmlns="">
              <p:sp>
                <p:nvSpPr>
                  <p:cNvPr id="31771" name="Text Box 22"/>
                  <p:cNvSpPr txBox="1">
                    <a:spLocks noRot="1" noChangeAspect="1" noMove="1" noResize="1" noEditPoints="1" noAdjustHandles="1" noChangeArrowheads="1" noChangeShapeType="1" noTextEdit="1"/>
                  </p:cNvSpPr>
                  <p:nvPr/>
                </p:nvSpPr>
                <p:spPr bwMode="auto">
                  <a:xfrm>
                    <a:off x="2523" y="2643"/>
                    <a:ext cx="470" cy="319"/>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p>
                    <a:r>
                      <a:rPr lang="zh-CN" altLang="en-US">
                        <a:noFill/>
                      </a:rPr>
                      <a:t> </a:t>
                    </a:r>
                  </a:p>
                </p:txBody>
              </p:sp>
            </mc:Fallback>
          </mc:AlternateContent>
          <p:sp>
            <p:nvSpPr>
              <p:cNvPr id="56" name="Oval 23"/>
              <p:cNvSpPr>
                <a:spLocks noChangeArrowheads="1"/>
              </p:cNvSpPr>
              <p:nvPr/>
            </p:nvSpPr>
            <p:spPr bwMode="auto">
              <a:xfrm>
                <a:off x="2925" y="3838"/>
                <a:ext cx="86" cy="84"/>
              </a:xfrm>
              <a:prstGeom prst="ellipse">
                <a:avLst/>
              </a:prstGeom>
              <a:gradFill rotWithShape="0">
                <a:gsLst>
                  <a:gs pos="0">
                    <a:srgbClr val="FFFFFF"/>
                  </a:gs>
                  <a:gs pos="100000">
                    <a:srgbClr val="FF0000"/>
                  </a:gs>
                </a:gsLst>
                <a:path path="shape">
                  <a:fillToRect l="50000" t="50000" r="50000" b="50000"/>
                </a:path>
              </a:gradFill>
              <a:ln w="19050">
                <a:solidFill>
                  <a:srgbClr val="FF0000"/>
                </a:solidFill>
                <a:round/>
                <a:headEnd/>
                <a:tailEnd/>
              </a:ln>
              <a:effectLst/>
            </p:spPr>
            <p:txBody>
              <a:bodyPr wrap="none" anchor="ctr"/>
              <a:lstStyle/>
              <a:p>
                <a:pPr>
                  <a:defRPr/>
                </a:pPr>
                <a:endParaRPr lang="zh-CN" altLang="en-US"/>
              </a:p>
            </p:txBody>
          </p:sp>
          <mc:AlternateContent xmlns:mc="http://schemas.openxmlformats.org/markup-compatibility/2006" xmlns:a14="http://schemas.microsoft.com/office/drawing/2010/main">
            <mc:Choice Requires="a14">
              <p:sp>
                <p:nvSpPr>
                  <p:cNvPr id="57" name="Text Box 24"/>
                  <p:cNvSpPr txBox="1">
                    <a:spLocks noChangeArrowheads="1"/>
                  </p:cNvSpPr>
                  <p:nvPr/>
                </p:nvSpPr>
                <p:spPr bwMode="auto">
                  <a:xfrm>
                    <a:off x="3493" y="3475"/>
                    <a:ext cx="470" cy="291"/>
                  </a:xfrm>
                  <a:prstGeom prst="rect">
                    <a:avLst/>
                  </a:prstGeom>
                  <a:noFill/>
                  <a:ln>
                    <a:noFill/>
                  </a:ln>
                  <a:extLst>
                    <a:ext uri="{909E8E84-426E-40DD-AFC4-6F175D3DCCD1}">
                      <a14:hiddenFill>
                        <a:solidFill>
                          <a:srgbClr val="FFFFFF"/>
                        </a:solidFill>
                      </a14:hiddenFill>
                    </a:ext>
                    <a:ext uri="{91240B29-F687-4F45-9708-019B960494DF}">
                      <a14:hiddenLine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CN" sz="2400" b="1" i="1" smtClean="0">
                                  <a:solidFill>
                                    <a:srgbClr val="FF0000"/>
                                  </a:solidFill>
                                  <a:effectLst/>
                                  <a:latin typeface="Cambria Math"/>
                                  <a:ea typeface="宋体" pitchFamily="2" charset="-122"/>
                                </a:rPr>
                              </m:ctrlPr>
                            </m:accPr>
                            <m:e>
                              <m:r>
                                <a:rPr kumimoji="1" lang="en-US" altLang="zh-CN" sz="2400" b="1" i="1" smtClean="0">
                                  <a:solidFill>
                                    <a:srgbClr val="FF0000"/>
                                  </a:solidFill>
                                  <a:effectLst/>
                                  <a:latin typeface="Cambria Math"/>
                                  <a:ea typeface="宋体" pitchFamily="2" charset="-122"/>
                                </a:rPr>
                                <m:t>𝒗</m:t>
                              </m:r>
                            </m:e>
                          </m:acc>
                        </m:oMath>
                      </m:oMathPara>
                    </a14:m>
                    <a:endParaRPr kumimoji="1" lang="en-US" altLang="zh-CN" sz="2400" b="1" i="1" dirty="0">
                      <a:solidFill>
                        <a:srgbClr val="FF0000"/>
                      </a:solidFill>
                      <a:effectLst/>
                      <a:latin typeface="Times New Roman" pitchFamily="18" charset="0"/>
                      <a:ea typeface="宋体" pitchFamily="2" charset="-122"/>
                    </a:endParaRPr>
                  </a:p>
                </p:txBody>
              </p:sp>
            </mc:Choice>
            <mc:Fallback xmlns="">
              <p:sp>
                <p:nvSpPr>
                  <p:cNvPr id="31773" name="Text Box 24"/>
                  <p:cNvSpPr txBox="1">
                    <a:spLocks noRot="1" noChangeAspect="1" noMove="1" noResize="1" noEditPoints="1" noAdjustHandles="1" noChangeArrowheads="1" noChangeShapeType="1" noTextEdit="1"/>
                  </p:cNvSpPr>
                  <p:nvPr/>
                </p:nvSpPr>
                <p:spPr bwMode="auto">
                  <a:xfrm>
                    <a:off x="3493" y="3475"/>
                    <a:ext cx="470" cy="291"/>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p>
                    <a:r>
                      <a:rPr lang="zh-CN" altLang="en-US">
                        <a:noFill/>
                      </a:rPr>
                      <a:t> </a:t>
                    </a:r>
                  </a:p>
                </p:txBody>
              </p:sp>
            </mc:Fallback>
          </mc:AlternateContent>
        </p:grpSp>
        <p:sp>
          <p:nvSpPr>
            <p:cNvPr id="40" name="Rectangle 25"/>
            <p:cNvSpPr>
              <a:spLocks noChangeArrowheads="1"/>
            </p:cNvSpPr>
            <p:nvPr/>
          </p:nvSpPr>
          <p:spPr bwMode="auto">
            <a:xfrm>
              <a:off x="2699" y="3414"/>
              <a:ext cx="2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sm" len="lg"/>
                </a14:hiddenLine>
              </a:ext>
            </a:extLst>
          </p:spPr>
          <p:txBody>
            <a:bodyPr>
              <a:spAutoFit/>
            </a:bodyPr>
            <a:lstStyle/>
            <a:p>
              <a:pPr>
                <a:spcBef>
                  <a:spcPct val="50000"/>
                </a:spcBef>
              </a:pPr>
              <a:r>
                <a:rPr kumimoji="1" lang="en-US" altLang="zh-CN" sz="2400" b="1" i="1">
                  <a:solidFill>
                    <a:srgbClr val="008080"/>
                  </a:solidFill>
                  <a:effectLst/>
                  <a:latin typeface="Times New Roman" pitchFamily="18" charset="0"/>
                  <a:ea typeface="宋体" pitchFamily="2" charset="-122"/>
                </a:rPr>
                <a:t>r</a:t>
              </a:r>
            </a:p>
          </p:txBody>
        </p:sp>
      </p:grpSp>
      <p:sp>
        <p:nvSpPr>
          <p:cNvPr id="58" name="矩形 57"/>
          <p:cNvSpPr/>
          <p:nvPr/>
        </p:nvSpPr>
        <p:spPr>
          <a:xfrm>
            <a:off x="1645096" y="5877272"/>
            <a:ext cx="1450529" cy="461665"/>
          </a:xfrm>
          <a:prstGeom prst="rect">
            <a:avLst/>
          </a:prstGeom>
        </p:spPr>
        <p:txBody>
          <a:bodyPr wrap="square">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大小：</a:t>
            </a:r>
            <a:endParaRPr lang="zh-CN" altLang="en-US" dirty="0"/>
          </a:p>
        </p:txBody>
      </p:sp>
      <p:grpSp>
        <p:nvGrpSpPr>
          <p:cNvPr id="59" name="组合 36"/>
          <p:cNvGrpSpPr>
            <a:grpSpLocks/>
          </p:cNvGrpSpPr>
          <p:nvPr/>
        </p:nvGrpSpPr>
        <p:grpSpPr bwMode="auto">
          <a:xfrm>
            <a:off x="1645096" y="5229200"/>
            <a:ext cx="4248150" cy="524985"/>
            <a:chOff x="1021755" y="5372563"/>
            <a:chExt cx="4248472" cy="524384"/>
          </a:xfrm>
        </p:grpSpPr>
        <p:sp>
          <p:nvSpPr>
            <p:cNvPr id="60" name="矩形 59"/>
            <p:cNvSpPr/>
            <p:nvPr/>
          </p:nvSpPr>
          <p:spPr>
            <a:xfrm>
              <a:off x="1021755" y="5372563"/>
              <a:ext cx="4248472" cy="523277"/>
            </a:xfrm>
            <a:prstGeom prst="rect">
              <a:avLst/>
            </a:prstGeom>
          </p:spPr>
          <p:txBody>
            <a:bodyPr>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方向</a:t>
              </a:r>
              <a:r>
                <a:rPr kumimoji="1" lang="en-US" altLang="zh-CN" b="1" dirty="0">
                  <a:solidFill>
                    <a:srgbClr val="000066"/>
                  </a:solidFill>
                  <a:effectLst/>
                  <a:latin typeface="Times New Roman" pitchFamily="18" charset="0"/>
                  <a:ea typeface="宋体" pitchFamily="2" charset="-122"/>
                  <a:sym typeface="Symbol" pitchFamily="18" charset="2"/>
                </a:rPr>
                <a:t>：</a:t>
              </a:r>
              <a:r>
                <a:rPr kumimoji="1" lang="zh-CN" altLang="en-US" b="1" dirty="0">
                  <a:solidFill>
                    <a:srgbClr val="000066"/>
                  </a:solidFill>
                  <a:effectLst/>
                  <a:latin typeface="Times New Roman" pitchFamily="18" charset="0"/>
                  <a:ea typeface="宋体" pitchFamily="2" charset="-122"/>
                  <a:sym typeface="Symbol" pitchFamily="18" charset="2"/>
                </a:rPr>
                <a:t>由             确定</a:t>
              </a:r>
              <a:endParaRPr lang="zh-CN" altLang="en-US" dirty="0"/>
            </a:p>
          </p:txBody>
        </p:sp>
        <p:graphicFrame>
          <p:nvGraphicFramePr>
            <p:cNvPr id="61" name="Object 1041"/>
            <p:cNvGraphicFramePr>
              <a:graphicFrameLocks noChangeAspect="1"/>
            </p:cNvGraphicFramePr>
            <p:nvPr>
              <p:extLst>
                <p:ext uri="{D42A27DB-BD31-4B8C-83A1-F6EECF244321}">
                  <p14:modId xmlns:p14="http://schemas.microsoft.com/office/powerpoint/2010/main" val="617509043"/>
                </p:ext>
              </p:extLst>
            </p:nvPr>
          </p:nvGraphicFramePr>
          <p:xfrm>
            <a:off x="2436598" y="5373670"/>
            <a:ext cx="939871" cy="523277"/>
          </p:xfrm>
          <a:graphic>
            <a:graphicData uri="http://schemas.openxmlformats.org/presentationml/2006/ole">
              <mc:AlternateContent xmlns:mc="http://schemas.openxmlformats.org/markup-compatibility/2006">
                <mc:Choice xmlns:v="urn:schemas-microsoft-com:vml" Requires="v">
                  <p:oleObj spid="_x0000_s42739" name="Equation" r:id="rId11" imgW="342720" imgH="190440" progId="Equation.DSMT4">
                    <p:embed/>
                  </p:oleObj>
                </mc:Choice>
                <mc:Fallback>
                  <p:oleObj name="Equation" r:id="rId11" imgW="342720" imgH="190440" progId="Equation.DSMT4">
                    <p:embed/>
                    <p:pic>
                      <p:nvPicPr>
                        <p:cNvPr id="0" name=""/>
                        <p:cNvPicPr>
                          <a:picLocks noChangeAspect="1" noChangeArrowheads="1"/>
                        </p:cNvPicPr>
                        <p:nvPr/>
                      </p:nvPicPr>
                      <p:blipFill>
                        <a:blip r:embed="rId12"/>
                        <a:srcRect/>
                        <a:stretch>
                          <a:fillRect/>
                        </a:stretch>
                      </p:blipFill>
                      <p:spPr bwMode="auto">
                        <a:xfrm>
                          <a:off x="2436598" y="5373670"/>
                          <a:ext cx="939871" cy="5232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2" name="Object 1041"/>
          <p:cNvGraphicFramePr>
            <a:graphicFrameLocks noChangeAspect="1"/>
          </p:cNvGraphicFramePr>
          <p:nvPr>
            <p:extLst>
              <p:ext uri="{D42A27DB-BD31-4B8C-83A1-F6EECF244321}">
                <p14:modId xmlns:p14="http://schemas.microsoft.com/office/powerpoint/2010/main" val="53552603"/>
              </p:ext>
            </p:extLst>
          </p:nvPr>
        </p:nvGraphicFramePr>
        <p:xfrm>
          <a:off x="2674466" y="5894536"/>
          <a:ext cx="3841750" cy="558800"/>
        </p:xfrm>
        <a:graphic>
          <a:graphicData uri="http://schemas.openxmlformats.org/presentationml/2006/ole">
            <mc:AlternateContent xmlns:mc="http://schemas.openxmlformats.org/markup-compatibility/2006">
              <mc:Choice xmlns:v="urn:schemas-microsoft-com:vml" Requires="v">
                <p:oleObj spid="_x0000_s42740" name="Equation" r:id="rId13" imgW="1511280" imgH="203040" progId="Equation.DSMT4">
                  <p:embed/>
                </p:oleObj>
              </mc:Choice>
              <mc:Fallback>
                <p:oleObj name="Equation" r:id="rId13" imgW="1511280" imgH="203040" progId="Equation.DSMT4">
                  <p:embed/>
                  <p:pic>
                    <p:nvPicPr>
                      <p:cNvPr id="0" name=""/>
                      <p:cNvPicPr>
                        <a:picLocks noChangeAspect="1" noChangeArrowheads="1"/>
                      </p:cNvPicPr>
                      <p:nvPr/>
                    </p:nvPicPr>
                    <p:blipFill>
                      <a:blip r:embed="rId14"/>
                      <a:srcRect/>
                      <a:stretch>
                        <a:fillRect/>
                      </a:stretch>
                    </p:blipFill>
                    <p:spPr bwMode="auto">
                      <a:xfrm>
                        <a:off x="2674466" y="5894536"/>
                        <a:ext cx="384175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233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slide(fromBottom)">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left)">
                                      <p:cBhvr>
                                        <p:cTn id="3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21</a:t>
            </a:fld>
            <a:endParaRPr lang="en-US" altLang="zh-CN">
              <a:solidFill>
                <a:srgbClr val="FFFFCC">
                  <a:lumMod val="75000"/>
                </a:srgbClr>
              </a:solidFill>
            </a:endParaRPr>
          </a:p>
        </p:txBody>
      </p:sp>
      <p:sp>
        <p:nvSpPr>
          <p:cNvPr id="4" name="Rectangle 3"/>
          <p:cNvSpPr>
            <a:spLocks noChangeArrowheads="1"/>
          </p:cNvSpPr>
          <p:nvPr/>
        </p:nvSpPr>
        <p:spPr bwMode="auto">
          <a:xfrm>
            <a:off x="611188" y="692696"/>
            <a:ext cx="48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latin typeface="宋体" pitchFamily="2" charset="-122"/>
              </a:rPr>
              <a:t>第</a:t>
            </a:r>
            <a:r>
              <a:rPr lang="en-US" altLang="zh-CN" i="1" dirty="0" err="1"/>
              <a:t>i</a:t>
            </a:r>
            <a:r>
              <a:rPr lang="zh-CN" altLang="en-US" b="1" i="0" dirty="0">
                <a:latin typeface="宋体" pitchFamily="2" charset="-122"/>
              </a:rPr>
              <a:t>个质元对转轴的角动量： </a:t>
            </a:r>
          </a:p>
        </p:txBody>
      </p:sp>
      <p:sp>
        <p:nvSpPr>
          <p:cNvPr id="6" name="Rectangle 38"/>
          <p:cNvSpPr>
            <a:spLocks noChangeArrowheads="1"/>
          </p:cNvSpPr>
          <p:nvPr/>
        </p:nvSpPr>
        <p:spPr bwMode="auto">
          <a:xfrm>
            <a:off x="0" y="3279477"/>
            <a:ext cx="9144000" cy="0"/>
          </a:xfrm>
          <a:prstGeom prst="rect">
            <a:avLst/>
          </a:prstGeom>
          <a:noFill/>
          <a:ln w="19050">
            <a:noFill/>
            <a:miter lim="800000"/>
            <a:headEnd/>
            <a:tailEnd type="none" w="sm" len="lg"/>
          </a:ln>
          <a:effectLst/>
        </p:spPr>
        <p:txBody>
          <a:bodyPr wrap="none" lIns="90000" tIns="46800" rIns="90000" bIns="46800" anchor="ctr">
            <a:spAutoFit/>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grpSp>
        <p:nvGrpSpPr>
          <p:cNvPr id="7" name="Group 37"/>
          <p:cNvGrpSpPr>
            <a:grpSpLocks/>
          </p:cNvGrpSpPr>
          <p:nvPr/>
        </p:nvGrpSpPr>
        <p:grpSpPr bwMode="auto">
          <a:xfrm>
            <a:off x="4716463" y="1961852"/>
            <a:ext cx="4319587" cy="3771900"/>
            <a:chOff x="2971" y="1480"/>
            <a:chExt cx="2721" cy="2376"/>
          </a:xfrm>
        </p:grpSpPr>
        <p:sp>
          <p:nvSpPr>
            <p:cNvPr id="8" name="Freeform 42" descr="浅色上对角线"/>
            <p:cNvSpPr>
              <a:spLocks/>
            </p:cNvSpPr>
            <p:nvPr/>
          </p:nvSpPr>
          <p:spPr bwMode="auto">
            <a:xfrm flipV="1">
              <a:off x="2971" y="2400"/>
              <a:ext cx="2676" cy="117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pattFill prst="ltUpDiag">
              <a:fgClr>
                <a:srgbClr val="3366CC"/>
              </a:fgClr>
              <a:bgClr>
                <a:srgbClr val="FFFFFF"/>
              </a:bgClr>
            </a:patt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9" name="Freeform 43"/>
            <p:cNvSpPr>
              <a:spLocks/>
            </p:cNvSpPr>
            <p:nvPr/>
          </p:nvSpPr>
          <p:spPr bwMode="auto">
            <a:xfrm flipV="1">
              <a:off x="2971" y="2399"/>
              <a:ext cx="2721" cy="1089"/>
            </a:xfrm>
            <a:custGeom>
              <a:avLst/>
              <a:gdLst>
                <a:gd name="T0" fmla="*/ 522 w 3213"/>
                <a:gd name="T1" fmla="*/ 318 h 1988"/>
                <a:gd name="T2" fmla="*/ 1610 w 3213"/>
                <a:gd name="T3" fmla="*/ 136 h 1988"/>
                <a:gd name="T4" fmla="*/ 3107 w 3213"/>
                <a:gd name="T5" fmla="*/ 1134 h 1988"/>
                <a:gd name="T6" fmla="*/ 975 w 3213"/>
                <a:gd name="T7" fmla="*/ 1905 h 1988"/>
                <a:gd name="T8" fmla="*/ 68 w 3213"/>
                <a:gd name="T9" fmla="*/ 635 h 1988"/>
                <a:gd name="T10" fmla="*/ 522 w 3213"/>
                <a:gd name="T11" fmla="*/ 318 h 1988"/>
                <a:gd name="T12" fmla="*/ 0 60000 65536"/>
                <a:gd name="T13" fmla="*/ 0 60000 65536"/>
                <a:gd name="T14" fmla="*/ 0 60000 65536"/>
                <a:gd name="T15" fmla="*/ 0 60000 65536"/>
                <a:gd name="T16" fmla="*/ 0 60000 65536"/>
                <a:gd name="T17" fmla="*/ 0 60000 65536"/>
                <a:gd name="T18" fmla="*/ 0 w 3213"/>
                <a:gd name="T19" fmla="*/ 0 h 1988"/>
                <a:gd name="T20" fmla="*/ 3213 w 3213"/>
                <a:gd name="T21" fmla="*/ 1988 h 1988"/>
              </a:gdLst>
              <a:ahLst/>
              <a:cxnLst>
                <a:cxn ang="T12">
                  <a:pos x="T0" y="T1"/>
                </a:cxn>
                <a:cxn ang="T13">
                  <a:pos x="T2" y="T3"/>
                </a:cxn>
                <a:cxn ang="T14">
                  <a:pos x="T4" y="T5"/>
                </a:cxn>
                <a:cxn ang="T15">
                  <a:pos x="T6" y="T7"/>
                </a:cxn>
                <a:cxn ang="T16">
                  <a:pos x="T8" y="T9"/>
                </a:cxn>
                <a:cxn ang="T17">
                  <a:pos x="T10" y="T11"/>
                </a:cxn>
              </a:cxnLst>
              <a:rect l="T18" t="T19" r="T20" b="T21"/>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gradFill rotWithShape="1">
              <a:gsLst>
                <a:gs pos="0">
                  <a:srgbClr val="9DB6E7"/>
                </a:gs>
                <a:gs pos="100000">
                  <a:srgbClr val="FFFFFF"/>
                </a:gs>
              </a:gsLst>
              <a:lin ang="2700000" scaled="1"/>
            </a:gradFill>
            <a:ln w="9525">
              <a:solidFill>
                <a:srgbClr val="3366FF"/>
              </a:solidFill>
              <a:round/>
              <a:headEnd/>
              <a:tailEnd/>
            </a:ln>
          </p:spPr>
          <p:txBody>
            <a:bodyPr rot="108000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0" name="Line 41"/>
            <p:cNvSpPr>
              <a:spLocks noChangeShapeType="1"/>
            </p:cNvSpPr>
            <p:nvPr/>
          </p:nvSpPr>
          <p:spPr bwMode="auto">
            <a:xfrm>
              <a:off x="4119" y="3403"/>
              <a:ext cx="0" cy="453"/>
            </a:xfrm>
            <a:prstGeom prst="line">
              <a:avLst/>
            </a:prstGeom>
            <a:noFill/>
            <a:ln w="19050">
              <a:solidFill>
                <a:srgbClr val="99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1" name="Line 44"/>
            <p:cNvSpPr>
              <a:spLocks noChangeShapeType="1"/>
            </p:cNvSpPr>
            <p:nvPr/>
          </p:nvSpPr>
          <p:spPr bwMode="auto">
            <a:xfrm flipH="1" flipV="1">
              <a:off x="4119" y="1815"/>
              <a:ext cx="0" cy="952"/>
            </a:xfrm>
            <a:prstGeom prst="line">
              <a:avLst/>
            </a:prstGeom>
            <a:noFill/>
            <a:ln w="19050">
              <a:solidFill>
                <a:srgbClr val="993366"/>
              </a:solidFill>
              <a:round/>
              <a:headEnd/>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2" name="Rectangle 45"/>
            <p:cNvSpPr>
              <a:spLocks noChangeArrowheads="1"/>
            </p:cNvSpPr>
            <p:nvPr/>
          </p:nvSpPr>
          <p:spPr bwMode="auto">
            <a:xfrm>
              <a:off x="4080" y="1616"/>
              <a:ext cx="2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altLang="zh-CN" sz="2000" i="1" dirty="0"/>
                <a:t>z</a:t>
              </a:r>
            </a:p>
          </p:txBody>
        </p:sp>
        <p:sp>
          <p:nvSpPr>
            <p:cNvPr id="13" name="Line 47"/>
            <p:cNvSpPr>
              <a:spLocks noChangeShapeType="1"/>
            </p:cNvSpPr>
            <p:nvPr/>
          </p:nvSpPr>
          <p:spPr bwMode="auto">
            <a:xfrm flipH="1" flipV="1">
              <a:off x="4113" y="2763"/>
              <a:ext cx="895" cy="0"/>
            </a:xfrm>
            <a:prstGeom prst="line">
              <a:avLst/>
            </a:prstGeom>
            <a:noFill/>
            <a:ln w="28575">
              <a:solidFill>
                <a:srgbClr val="008080"/>
              </a:solidFill>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 name="Line 54"/>
            <p:cNvSpPr>
              <a:spLocks noChangeShapeType="1"/>
            </p:cNvSpPr>
            <p:nvPr/>
          </p:nvSpPr>
          <p:spPr bwMode="auto">
            <a:xfrm flipH="1" flipV="1">
              <a:off x="4876" y="2331"/>
              <a:ext cx="153" cy="430"/>
            </a:xfrm>
            <a:prstGeom prst="line">
              <a:avLst/>
            </a:prstGeom>
            <a:noFill/>
            <a:ln w="19050">
              <a:solidFill>
                <a:srgbClr val="FF0000"/>
              </a:solidFill>
              <a:round/>
              <a:headEnd type="oval" w="sm" len="sm"/>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 name="Text Box 57"/>
            <p:cNvSpPr txBox="1">
              <a:spLocks noChangeArrowheads="1"/>
            </p:cNvSpPr>
            <p:nvPr/>
          </p:nvSpPr>
          <p:spPr bwMode="auto">
            <a:xfrm>
              <a:off x="4943" y="2744"/>
              <a:ext cx="3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i="1" dirty="0">
                  <a:solidFill>
                    <a:srgbClr val="000066"/>
                  </a:solidFill>
                  <a:latin typeface="Times New Roman" pitchFamily="18" charset="0"/>
                  <a:ea typeface="宋体" pitchFamily="2" charset="-122"/>
                </a:rPr>
                <a:t>m</a:t>
              </a:r>
              <a:r>
                <a:rPr lang="en-US" altLang="zh-CN" sz="2000" i="1" baseline="-25000" dirty="0">
                  <a:solidFill>
                    <a:srgbClr val="000066"/>
                  </a:solidFill>
                  <a:latin typeface="Times New Roman" pitchFamily="18" charset="0"/>
                  <a:ea typeface="宋体" pitchFamily="2" charset="-122"/>
                </a:rPr>
                <a:t>i</a:t>
              </a:r>
            </a:p>
          </p:txBody>
        </p:sp>
        <mc:AlternateContent xmlns:mc="http://schemas.openxmlformats.org/markup-compatibility/2006" xmlns:a14="http://schemas.microsoft.com/office/drawing/2010/main">
          <mc:Choice Requires="a14">
            <p:sp>
              <p:nvSpPr>
                <p:cNvPr id="16" name="Text Box 58"/>
                <p:cNvSpPr txBox="1">
                  <a:spLocks noChangeArrowheads="1"/>
                </p:cNvSpPr>
                <p:nvPr/>
              </p:nvSpPr>
              <p:spPr bwMode="auto">
                <a:xfrm>
                  <a:off x="3795" y="2672"/>
                  <a:ext cx="489" cy="2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CN" sz="2000" b="1" i="1" smtClean="0">
                                <a:solidFill>
                                  <a:srgbClr val="000066"/>
                                </a:solidFill>
                                <a:latin typeface="Cambria Math"/>
                                <a:ea typeface="宋体" pitchFamily="2" charset="-122"/>
                              </a:rPr>
                            </m:ctrlPr>
                          </m:sSupPr>
                          <m:e>
                            <m:r>
                              <a:rPr lang="en-US" altLang="zh-CN" sz="2000" b="1" i="1" smtClean="0">
                                <a:solidFill>
                                  <a:srgbClr val="000066"/>
                                </a:solidFill>
                                <a:latin typeface="Cambria Math"/>
                                <a:ea typeface="宋体" pitchFamily="2" charset="-122"/>
                              </a:rPr>
                              <m:t>𝑶</m:t>
                            </m:r>
                          </m:e>
                          <m:sup>
                            <m:r>
                              <a:rPr lang="en-US" altLang="zh-CN" sz="2000" b="1" i="1" smtClean="0">
                                <a:solidFill>
                                  <a:srgbClr val="000066"/>
                                </a:solidFill>
                                <a:latin typeface="Cambria Math"/>
                                <a:ea typeface="宋体" pitchFamily="2" charset="-122"/>
                              </a:rPr>
                              <m:t>′</m:t>
                            </m:r>
                          </m:sup>
                        </m:sSup>
                      </m:oMath>
                    </m:oMathPara>
                  </a14:m>
                  <a:endParaRPr lang="en-US" altLang="zh-CN" sz="2000" b="1" dirty="0">
                    <a:solidFill>
                      <a:srgbClr val="000066"/>
                    </a:solidFill>
                    <a:latin typeface="Times New Roman" pitchFamily="18" charset="0"/>
                    <a:ea typeface="宋体" pitchFamily="2" charset="-122"/>
                  </a:endParaRPr>
                </a:p>
              </p:txBody>
            </p:sp>
          </mc:Choice>
          <mc:Fallback xmlns="">
            <p:sp>
              <p:nvSpPr>
                <p:cNvPr id="16" name="Text Box 58"/>
                <p:cNvSpPr txBox="1">
                  <a:spLocks noRot="1" noChangeAspect="1" noMove="1" noResize="1" noEditPoints="1" noAdjustHandles="1" noChangeArrowheads="1" noChangeShapeType="1" noTextEdit="1"/>
                </p:cNvSpPr>
                <p:nvPr/>
              </p:nvSpPr>
              <p:spPr bwMode="auto">
                <a:xfrm>
                  <a:off x="3795" y="2672"/>
                  <a:ext cx="489" cy="252"/>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7" name="Rectangle 59"/>
            <p:cNvSpPr>
              <a:spLocks noChangeArrowheads="1"/>
            </p:cNvSpPr>
            <p:nvPr/>
          </p:nvSpPr>
          <p:spPr bwMode="auto">
            <a:xfrm>
              <a:off x="4604" y="2523"/>
              <a:ext cx="2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sp>
          <p:nvSpPr>
            <p:cNvPr id="18" name="Text Box 63"/>
            <p:cNvSpPr txBox="1">
              <a:spLocks noChangeArrowheads="1"/>
            </p:cNvSpPr>
            <p:nvPr/>
          </p:nvSpPr>
          <p:spPr bwMode="auto">
            <a:xfrm>
              <a:off x="4694" y="2184"/>
              <a:ext cx="2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non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lang="en-US" altLang="zh-CN" sz="2000" b="1" i="1" dirty="0">
                  <a:solidFill>
                    <a:srgbClr val="FF0000"/>
                  </a:solidFill>
                  <a:latin typeface="Times New Roman" pitchFamily="18" charset="0"/>
                  <a:ea typeface="宋体" pitchFamily="2" charset="-122"/>
                </a:rPr>
                <a:t>v</a:t>
              </a:r>
              <a:r>
                <a:rPr lang="en-US" altLang="zh-CN" sz="2000" b="1" i="1" baseline="-25000" dirty="0">
                  <a:solidFill>
                    <a:srgbClr val="FF0000"/>
                  </a:solidFill>
                  <a:latin typeface="Times New Roman" pitchFamily="18" charset="0"/>
                  <a:ea typeface="宋体" pitchFamily="2" charset="-122"/>
                </a:rPr>
                <a:t>i</a:t>
              </a:r>
            </a:p>
          </p:txBody>
        </p:sp>
        <p:sp>
          <p:nvSpPr>
            <p:cNvPr id="19" name="Text Box 58"/>
            <p:cNvSpPr txBox="1">
              <a:spLocks noChangeArrowheads="1"/>
            </p:cNvSpPr>
            <p:nvPr/>
          </p:nvSpPr>
          <p:spPr bwMode="auto">
            <a:xfrm>
              <a:off x="3851" y="3443"/>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000" b="1" i="1" dirty="0">
                  <a:solidFill>
                    <a:srgbClr val="000066"/>
                  </a:solidFill>
                  <a:latin typeface="Times New Roman" pitchFamily="18" charset="0"/>
                  <a:ea typeface="宋体" pitchFamily="2" charset="-122"/>
                </a:rPr>
                <a:t>O</a:t>
              </a:r>
            </a:p>
          </p:txBody>
        </p:sp>
        <p:sp>
          <p:nvSpPr>
            <p:cNvPr id="20" name="Line 47"/>
            <p:cNvSpPr>
              <a:spLocks noChangeShapeType="1"/>
            </p:cNvSpPr>
            <p:nvPr/>
          </p:nvSpPr>
          <p:spPr bwMode="auto">
            <a:xfrm flipH="1">
              <a:off x="4112" y="2763"/>
              <a:ext cx="915" cy="907"/>
            </a:xfrm>
            <a:prstGeom prst="line">
              <a:avLst/>
            </a:prstGeom>
            <a:noFill/>
            <a:ln w="19050">
              <a:solidFill>
                <a:srgbClr val="FF0000"/>
              </a:solidFill>
              <a:round/>
              <a:headEnd type="triangle" w="sm" len="lg"/>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Line 47"/>
            <p:cNvSpPr>
              <a:spLocks noChangeShapeType="1"/>
            </p:cNvSpPr>
            <p:nvPr/>
          </p:nvSpPr>
          <p:spPr bwMode="auto">
            <a:xfrm flipH="1">
              <a:off x="4121" y="2762"/>
              <a:ext cx="0" cy="908"/>
            </a:xfrm>
            <a:prstGeom prst="line">
              <a:avLst/>
            </a:prstGeom>
            <a:noFill/>
            <a:ln w="28575">
              <a:solidFill>
                <a:srgbClr val="008080"/>
              </a:solidFill>
              <a:prstDash val="sysDot"/>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Arc 1058"/>
            <p:cNvSpPr>
              <a:spLocks/>
            </p:cNvSpPr>
            <p:nvPr/>
          </p:nvSpPr>
          <p:spPr bwMode="auto">
            <a:xfrm rot="5400000">
              <a:off x="4062" y="1933"/>
              <a:ext cx="92" cy="181"/>
            </a:xfrm>
            <a:custGeom>
              <a:avLst/>
              <a:gdLst>
                <a:gd name="T0" fmla="*/ 0 w 27243"/>
                <a:gd name="T1" fmla="*/ 3 h 43200"/>
                <a:gd name="T2" fmla="*/ 1 w 27243"/>
                <a:gd name="T3" fmla="*/ 178 h 43200"/>
                <a:gd name="T4" fmla="*/ 19 w 27243"/>
                <a:gd name="T5" fmla="*/ 91 h 43200"/>
                <a:gd name="T6" fmla="*/ 0 60000 65536"/>
                <a:gd name="T7" fmla="*/ 0 60000 65536"/>
                <a:gd name="T8" fmla="*/ 0 60000 65536"/>
                <a:gd name="T9" fmla="*/ 0 w 27243"/>
                <a:gd name="T10" fmla="*/ 0 h 43200"/>
                <a:gd name="T11" fmla="*/ 27243 w 27243"/>
                <a:gd name="T12" fmla="*/ 43200 h 43200"/>
              </a:gdLst>
              <a:ahLst/>
              <a:cxnLst>
                <a:cxn ang="T6">
                  <a:pos x="T0" y="T1"/>
                </a:cxn>
                <a:cxn ang="T7">
                  <a:pos x="T2" y="T3"/>
                </a:cxn>
                <a:cxn ang="T8">
                  <a:pos x="T4" y="T5"/>
                </a:cxn>
              </a:cxnLst>
              <a:rect l="T9" t="T10" r="T11" b="T12"/>
              <a:pathLst>
                <a:path w="27243" h="43200" fill="none"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path>
                <a:path w="27243" h="43200" stroke="0"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lnTo>
                    <a:pt x="5643" y="21600"/>
                  </a:lnTo>
                  <a:close/>
                </a:path>
              </a:pathLst>
            </a:custGeom>
            <a:noFill/>
            <a:ln w="28575">
              <a:solidFill>
                <a:srgbClr val="003366"/>
              </a:solidFill>
              <a:round/>
              <a:headEnd type="triangle" w="sm" len="med"/>
              <a:tailEnd type="none" w="sm" len="lg"/>
            </a:ln>
            <a:extLst>
              <a:ext uri="{909E8E84-426E-40DD-AFC4-6F175D3DCCD1}">
                <a14:hiddenFill xmlns:a14="http://schemas.microsoft.com/office/drawing/2010/main">
                  <a:solidFill>
                    <a:srgbClr val="FFFFFF"/>
                  </a:solidFill>
                </a14:hiddenFill>
              </a:ext>
            </a:extLst>
          </p:spPr>
          <p:txBody>
            <a:bodyPr rot="10800000" vert="eaVert"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3" name="Text Box 1059"/>
            <p:cNvSpPr txBox="1">
              <a:spLocks noChangeArrowheads="1"/>
            </p:cNvSpPr>
            <p:nvPr/>
          </p:nvSpPr>
          <p:spPr bwMode="auto">
            <a:xfrm>
              <a:off x="4105" y="1480"/>
              <a:ext cx="3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dirty="0">
                  <a:solidFill>
                    <a:srgbClr val="003366"/>
                  </a:solidFill>
                  <a:latin typeface="Times New Roman" pitchFamily="18" charset="0"/>
                  <a:ea typeface="宋体" pitchFamily="2" charset="-122"/>
                  <a:sym typeface="Symbol" pitchFamily="18" charset="2"/>
                </a:rPr>
                <a:t></a:t>
              </a:r>
            </a:p>
          </p:txBody>
        </p:sp>
        <p:sp>
          <p:nvSpPr>
            <p:cNvPr id="24" name="Rectangle 59"/>
            <p:cNvSpPr>
              <a:spLocks noChangeArrowheads="1"/>
            </p:cNvSpPr>
            <p:nvPr/>
          </p:nvSpPr>
          <p:spPr bwMode="auto">
            <a:xfrm>
              <a:off x="4694" y="2976"/>
              <a:ext cx="2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b="1" i="1" dirty="0" err="1">
                  <a:solidFill>
                    <a:srgbClr val="FF0000"/>
                  </a:solidFill>
                </a:rPr>
                <a:t>R</a:t>
              </a:r>
              <a:r>
                <a:rPr lang="en-US" altLang="zh-CN" sz="2000" b="1" i="1" baseline="-25000" dirty="0" err="1">
                  <a:solidFill>
                    <a:srgbClr val="FF0000"/>
                  </a:solidFill>
                </a:rPr>
                <a:t>i</a:t>
              </a:r>
              <a:endParaRPr lang="en-US" altLang="zh-CN" sz="2000" b="1" i="1" baseline="-25000" dirty="0">
                <a:solidFill>
                  <a:srgbClr val="FF0000"/>
                </a:solidFill>
              </a:endParaRPr>
            </a:p>
          </p:txBody>
        </p:sp>
        <p:sp>
          <p:nvSpPr>
            <p:cNvPr id="25" name="Freeform 55"/>
            <p:cNvSpPr>
              <a:spLocks/>
            </p:cNvSpPr>
            <p:nvPr/>
          </p:nvSpPr>
          <p:spPr bwMode="auto">
            <a:xfrm flipH="1" flipV="1">
              <a:off x="4151" y="3385"/>
              <a:ext cx="135" cy="90"/>
            </a:xfrm>
            <a:custGeom>
              <a:avLst/>
              <a:gdLst>
                <a:gd name="T0" fmla="*/ 0 w 45"/>
                <a:gd name="T1" fmla="*/ 0 h 45"/>
                <a:gd name="T2" fmla="*/ 45 w 45"/>
                <a:gd name="T3" fmla="*/ 45 h 45"/>
              </a:gdLst>
              <a:ahLst/>
              <a:cxnLst>
                <a:cxn ang="0">
                  <a:pos x="T0" y="T1"/>
                </a:cxn>
                <a:cxn ang="0">
                  <a:pos x="T2" y="T3"/>
                </a:cxn>
              </a:cxnLst>
              <a:rect l="0" t="0" r="r" b="b"/>
              <a:pathLst>
                <a:path w="45" h="45">
                  <a:moveTo>
                    <a:pt x="0" y="0"/>
                  </a:moveTo>
                  <a:cubicBezTo>
                    <a:pt x="15" y="19"/>
                    <a:pt x="30" y="38"/>
                    <a:pt x="45" y="45"/>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26" name="Text Box 58"/>
            <p:cNvSpPr txBox="1">
              <a:spLocks noChangeArrowheads="1"/>
            </p:cNvSpPr>
            <p:nvPr/>
          </p:nvSpPr>
          <p:spPr bwMode="auto">
            <a:xfrm>
              <a:off x="4241" y="2976"/>
              <a:ext cx="4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l-GR" altLang="zh-CN" b="1">
                  <a:solidFill>
                    <a:srgbClr val="000066"/>
                  </a:solidFill>
                  <a:latin typeface="Times New Roman" pitchFamily="18" charset="0"/>
                </a:rPr>
                <a:t>γ</a:t>
              </a:r>
            </a:p>
          </p:txBody>
        </p:sp>
      </p:grpSp>
      <p:graphicFrame>
        <p:nvGraphicFramePr>
          <p:cNvPr id="27" name="Object 6"/>
          <p:cNvGraphicFramePr>
            <a:graphicFrameLocks noChangeAspect="1"/>
          </p:cNvGraphicFramePr>
          <p:nvPr>
            <p:extLst>
              <p:ext uri="{D42A27DB-BD31-4B8C-83A1-F6EECF244321}">
                <p14:modId xmlns:p14="http://schemas.microsoft.com/office/powerpoint/2010/main" val="3708893705"/>
              </p:ext>
            </p:extLst>
          </p:nvPr>
        </p:nvGraphicFramePr>
        <p:xfrm>
          <a:off x="1112837" y="1196752"/>
          <a:ext cx="2248227" cy="648072"/>
        </p:xfrm>
        <a:graphic>
          <a:graphicData uri="http://schemas.openxmlformats.org/presentationml/2006/ole">
            <mc:AlternateContent xmlns:mc="http://schemas.openxmlformats.org/markup-compatibility/2006">
              <mc:Choice xmlns:v="urn:schemas-microsoft-com:vml" Requires="v">
                <p:oleObj spid="_x0000_s126134" name="公式" r:id="rId4" imgW="825480" imgH="241200" progId="Equation.3">
                  <p:embed/>
                </p:oleObj>
              </mc:Choice>
              <mc:Fallback>
                <p:oleObj name="公式" r:id="rId4" imgW="82548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837" y="1196752"/>
                        <a:ext cx="2248227" cy="648072"/>
                      </a:xfrm>
                      <a:prstGeom prst="rect">
                        <a:avLst/>
                      </a:prstGeom>
                      <a:noFill/>
                      <a:extLst/>
                    </p:spPr>
                  </p:pic>
                </p:oleObj>
              </mc:Fallback>
            </mc:AlternateContent>
          </a:graphicData>
        </a:graphic>
      </p:graphicFrame>
      <p:graphicFrame>
        <p:nvGraphicFramePr>
          <p:cNvPr id="28" name="Object 6"/>
          <p:cNvGraphicFramePr>
            <a:graphicFrameLocks noChangeAspect="1"/>
          </p:cNvGraphicFramePr>
          <p:nvPr>
            <p:extLst>
              <p:ext uri="{D42A27DB-BD31-4B8C-83A1-F6EECF244321}">
                <p14:modId xmlns:p14="http://schemas.microsoft.com/office/powerpoint/2010/main" val="578385051"/>
              </p:ext>
            </p:extLst>
          </p:nvPr>
        </p:nvGraphicFramePr>
        <p:xfrm>
          <a:off x="1403349" y="1844824"/>
          <a:ext cx="3024793" cy="729803"/>
        </p:xfrm>
        <a:graphic>
          <a:graphicData uri="http://schemas.openxmlformats.org/presentationml/2006/ole">
            <mc:AlternateContent xmlns:mc="http://schemas.openxmlformats.org/markup-compatibility/2006">
              <mc:Choice xmlns:v="urn:schemas-microsoft-com:vml" Requires="v">
                <p:oleObj spid="_x0000_s126135" name="公式" r:id="rId6" imgW="1091880" imgH="266400" progId="Equation.3">
                  <p:embed/>
                </p:oleObj>
              </mc:Choice>
              <mc:Fallback>
                <p:oleObj name="公式" r:id="rId6" imgW="1091880" imgH="26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49" y="1844824"/>
                        <a:ext cx="3024793" cy="729803"/>
                      </a:xfrm>
                      <a:prstGeom prst="rect">
                        <a:avLst/>
                      </a:prstGeom>
                      <a:noFill/>
                      <a:extLst/>
                    </p:spPr>
                  </p:pic>
                </p:oleObj>
              </mc:Fallback>
            </mc:AlternateContent>
          </a:graphicData>
        </a:graphic>
      </p:graphicFrame>
      <p:graphicFrame>
        <p:nvGraphicFramePr>
          <p:cNvPr id="29" name="Object 6"/>
          <p:cNvGraphicFramePr>
            <a:graphicFrameLocks noChangeAspect="1"/>
          </p:cNvGraphicFramePr>
          <p:nvPr>
            <p:extLst>
              <p:ext uri="{D42A27DB-BD31-4B8C-83A1-F6EECF244321}">
                <p14:modId xmlns:p14="http://schemas.microsoft.com/office/powerpoint/2010/main" val="4268046166"/>
              </p:ext>
            </p:extLst>
          </p:nvPr>
        </p:nvGraphicFramePr>
        <p:xfrm>
          <a:off x="1417638" y="2636912"/>
          <a:ext cx="3968548" cy="769492"/>
        </p:xfrm>
        <a:graphic>
          <a:graphicData uri="http://schemas.openxmlformats.org/presentationml/2006/ole">
            <mc:AlternateContent xmlns:mc="http://schemas.openxmlformats.org/markup-compatibility/2006">
              <mc:Choice xmlns:v="urn:schemas-microsoft-com:vml" Requires="v">
                <p:oleObj spid="_x0000_s126136" name="公式" r:id="rId8" imgW="1358640" imgH="266400" progId="Equation.3">
                  <p:embed/>
                </p:oleObj>
              </mc:Choice>
              <mc:Fallback>
                <p:oleObj name="公式" r:id="rId8" imgW="135864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638" y="2636912"/>
                        <a:ext cx="3968548" cy="769492"/>
                      </a:xfrm>
                      <a:prstGeom prst="rect">
                        <a:avLst/>
                      </a:prstGeom>
                      <a:noFill/>
                      <a:extLst/>
                    </p:spPr>
                  </p:pic>
                </p:oleObj>
              </mc:Fallback>
            </mc:AlternateContent>
          </a:graphicData>
        </a:graphic>
      </p:graphicFrame>
      <p:graphicFrame>
        <p:nvGraphicFramePr>
          <p:cNvPr id="30" name="Object 6"/>
          <p:cNvGraphicFramePr>
            <a:graphicFrameLocks noChangeAspect="1"/>
          </p:cNvGraphicFramePr>
          <p:nvPr>
            <p:extLst>
              <p:ext uri="{D42A27DB-BD31-4B8C-83A1-F6EECF244321}">
                <p14:modId xmlns:p14="http://schemas.microsoft.com/office/powerpoint/2010/main" val="3125791260"/>
              </p:ext>
            </p:extLst>
          </p:nvPr>
        </p:nvGraphicFramePr>
        <p:xfrm>
          <a:off x="755650" y="3429000"/>
          <a:ext cx="2652713" cy="625475"/>
        </p:xfrm>
        <a:graphic>
          <a:graphicData uri="http://schemas.openxmlformats.org/presentationml/2006/ole">
            <mc:AlternateContent xmlns:mc="http://schemas.openxmlformats.org/markup-compatibility/2006">
              <mc:Choice xmlns:v="urn:schemas-microsoft-com:vml" Requires="v">
                <p:oleObj spid="_x0000_s126137" name="Equation" r:id="rId10" imgW="1117440" imgH="266400" progId="Equation.DSMT4">
                  <p:embed/>
                </p:oleObj>
              </mc:Choice>
              <mc:Fallback>
                <p:oleObj name="Equation" r:id="rId10" imgW="1117440" imgH="266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650" y="3429000"/>
                        <a:ext cx="2652713"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
          <p:cNvSpPr>
            <a:spLocks noChangeArrowheads="1"/>
          </p:cNvSpPr>
          <p:nvPr/>
        </p:nvSpPr>
        <p:spPr bwMode="auto">
          <a:xfrm>
            <a:off x="467544" y="4149080"/>
            <a:ext cx="4464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r>
              <a:rPr lang="zh-CN" altLang="en-US" b="1" i="0" dirty="0">
                <a:latin typeface="宋体" pitchFamily="2" charset="-122"/>
              </a:rPr>
              <a:t>我们只对</a:t>
            </a:r>
            <a:r>
              <a:rPr lang="en-US" altLang="zh-CN" b="1" i="1" dirty="0">
                <a:cs typeface="Times New Roman" panose="02020603050405020304" pitchFamily="18" charset="0"/>
              </a:rPr>
              <a:t>z</a:t>
            </a:r>
            <a:r>
              <a:rPr lang="zh-CN" altLang="en-US" b="1" i="0" dirty="0">
                <a:latin typeface="宋体" pitchFamily="2" charset="-122"/>
              </a:rPr>
              <a:t>方向上的分量感兴趣：</a:t>
            </a:r>
          </a:p>
        </p:txBody>
      </p:sp>
      <p:graphicFrame>
        <p:nvGraphicFramePr>
          <p:cNvPr id="32" name="Object 6"/>
          <p:cNvGraphicFramePr>
            <a:graphicFrameLocks noChangeAspect="1"/>
          </p:cNvGraphicFramePr>
          <p:nvPr>
            <p:extLst>
              <p:ext uri="{D42A27DB-BD31-4B8C-83A1-F6EECF244321}">
                <p14:modId xmlns:p14="http://schemas.microsoft.com/office/powerpoint/2010/main" val="1381953625"/>
              </p:ext>
            </p:extLst>
          </p:nvPr>
        </p:nvGraphicFramePr>
        <p:xfrm>
          <a:off x="650128" y="4828902"/>
          <a:ext cx="2769521" cy="760338"/>
        </p:xfrm>
        <a:graphic>
          <a:graphicData uri="http://schemas.openxmlformats.org/presentationml/2006/ole">
            <mc:AlternateContent xmlns:mc="http://schemas.openxmlformats.org/markup-compatibility/2006">
              <mc:Choice xmlns:v="urn:schemas-microsoft-com:vml" Requires="v">
                <p:oleObj spid="_x0000_s126138" name="Equation" r:id="rId12" imgW="825480" imgH="228600" progId="Equation.DSMT4">
                  <p:embed/>
                </p:oleObj>
              </mc:Choice>
              <mc:Fallback>
                <p:oleObj name="Equation" r:id="rId12" imgW="82548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128" y="4828902"/>
                        <a:ext cx="2769521" cy="760338"/>
                      </a:xfrm>
                      <a:prstGeom prst="rect">
                        <a:avLst/>
                      </a:prstGeom>
                      <a:noFill/>
                      <a:extLst/>
                    </p:spPr>
                  </p:pic>
                </p:oleObj>
              </mc:Fallback>
            </mc:AlternateContent>
          </a:graphicData>
        </a:graphic>
      </p:graphicFrame>
      <p:graphicFrame>
        <p:nvGraphicFramePr>
          <p:cNvPr id="33" name="Object 6"/>
          <p:cNvGraphicFramePr>
            <a:graphicFrameLocks noChangeAspect="1"/>
          </p:cNvGraphicFramePr>
          <p:nvPr>
            <p:extLst>
              <p:ext uri="{D42A27DB-BD31-4B8C-83A1-F6EECF244321}">
                <p14:modId xmlns:p14="http://schemas.microsoft.com/office/powerpoint/2010/main" val="3084801007"/>
              </p:ext>
            </p:extLst>
          </p:nvPr>
        </p:nvGraphicFramePr>
        <p:xfrm>
          <a:off x="3457749" y="4797152"/>
          <a:ext cx="1798355" cy="792088"/>
        </p:xfrm>
        <a:graphic>
          <a:graphicData uri="http://schemas.openxmlformats.org/presentationml/2006/ole">
            <mc:AlternateContent xmlns:mc="http://schemas.openxmlformats.org/markup-compatibility/2006">
              <mc:Choice xmlns:v="urn:schemas-microsoft-com:vml" Requires="v">
                <p:oleObj spid="_x0000_s126139" name="公式" r:id="rId14" imgW="571320" imgH="253800" progId="Equation.3">
                  <p:embed/>
                </p:oleObj>
              </mc:Choice>
              <mc:Fallback>
                <p:oleObj name="公式" r:id="rId14" imgW="571320" imgH="253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57749" y="4797152"/>
                        <a:ext cx="1798355" cy="792088"/>
                      </a:xfrm>
                      <a:prstGeom prst="rect">
                        <a:avLst/>
                      </a:prstGeom>
                      <a:noFill/>
                      <a:extLst/>
                    </p:spPr>
                  </p:pic>
                </p:oleObj>
              </mc:Fallback>
            </mc:AlternateContent>
          </a:graphicData>
        </a:graphic>
      </p:graphicFrame>
      <p:graphicFrame>
        <p:nvGraphicFramePr>
          <p:cNvPr id="34" name="Object 6"/>
          <p:cNvGraphicFramePr>
            <a:graphicFrameLocks noChangeAspect="1"/>
          </p:cNvGraphicFramePr>
          <p:nvPr>
            <p:extLst>
              <p:ext uri="{D42A27DB-BD31-4B8C-83A1-F6EECF244321}">
                <p14:modId xmlns:p14="http://schemas.microsoft.com/office/powerpoint/2010/main" val="2597914713"/>
              </p:ext>
            </p:extLst>
          </p:nvPr>
        </p:nvGraphicFramePr>
        <p:xfrm>
          <a:off x="1320800" y="5805264"/>
          <a:ext cx="514350" cy="614362"/>
        </p:xfrm>
        <a:graphic>
          <a:graphicData uri="http://schemas.openxmlformats.org/presentationml/2006/ole">
            <mc:AlternateContent xmlns:mc="http://schemas.openxmlformats.org/markup-compatibility/2006">
              <mc:Choice xmlns:v="urn:schemas-microsoft-com:vml" Requires="v">
                <p:oleObj spid="_x0000_s126140" name="公式" r:id="rId16" imgW="190440" imgH="228600" progId="Equation.3">
                  <p:embed/>
                </p:oleObj>
              </mc:Choice>
              <mc:Fallback>
                <p:oleObj name="公式" r:id="rId16" imgW="19044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20800" y="5805264"/>
                        <a:ext cx="514350"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3"/>
          <p:cNvSpPr>
            <a:spLocks noChangeArrowheads="1"/>
          </p:cNvSpPr>
          <p:nvPr/>
        </p:nvSpPr>
        <p:spPr bwMode="auto">
          <a:xfrm>
            <a:off x="1835150" y="5844951"/>
            <a:ext cx="3888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r>
              <a:rPr lang="zh-CN" altLang="en-US" b="1" i="0" dirty="0">
                <a:latin typeface="宋体" pitchFamily="2" charset="-122"/>
              </a:rPr>
              <a:t>第 </a:t>
            </a:r>
            <a:r>
              <a:rPr lang="en-US" altLang="zh-CN" i="1" dirty="0" err="1"/>
              <a:t>i</a:t>
            </a:r>
            <a:r>
              <a:rPr lang="en-US" altLang="zh-CN" dirty="0"/>
              <a:t> </a:t>
            </a:r>
            <a:r>
              <a:rPr lang="zh-CN" altLang="en-US" b="1" i="0" dirty="0">
                <a:latin typeface="宋体" pitchFamily="2" charset="-122"/>
              </a:rPr>
              <a:t>个质元到转轴的距离 </a:t>
            </a:r>
          </a:p>
        </p:txBody>
      </p:sp>
    </p:spTree>
    <p:extLst>
      <p:ext uri="{BB962C8B-B14F-4D97-AF65-F5344CB8AC3E}">
        <p14:creationId xmlns:p14="http://schemas.microsoft.com/office/powerpoint/2010/main" val="208070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22</a:t>
            </a:fld>
            <a:endParaRPr lang="en-US" altLang="zh-CN">
              <a:solidFill>
                <a:srgbClr val="FFFFCC">
                  <a:lumMod val="75000"/>
                </a:srgbClr>
              </a:solidFill>
            </a:endParaRPr>
          </a:p>
        </p:txBody>
      </p:sp>
      <p:sp>
        <p:nvSpPr>
          <p:cNvPr id="3" name="Rectangle 18"/>
          <p:cNvSpPr>
            <a:spLocks noChangeArrowheads="1"/>
          </p:cNvSpPr>
          <p:nvPr/>
        </p:nvSpPr>
        <p:spPr bwMode="auto">
          <a:xfrm>
            <a:off x="827088" y="643285"/>
            <a:ext cx="66802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a:lnSpc>
                <a:spcPct val="125000"/>
              </a:lnSpc>
            </a:pPr>
            <a:r>
              <a:rPr lang="zh-CN" altLang="en-US" b="1" i="0" dirty="0">
                <a:latin typeface="宋体" pitchFamily="2" charset="-122"/>
              </a:rPr>
              <a:t>组成刚体的所有质元对转轴的角动量之和</a:t>
            </a:r>
            <a:r>
              <a:rPr lang="en-US" altLang="zh-CN" b="1" i="0" dirty="0">
                <a:latin typeface="宋体" pitchFamily="2" charset="-122"/>
              </a:rPr>
              <a:t>:</a:t>
            </a:r>
          </a:p>
        </p:txBody>
      </p:sp>
      <p:graphicFrame>
        <p:nvGraphicFramePr>
          <p:cNvPr id="4" name="Object 6"/>
          <p:cNvGraphicFramePr>
            <a:graphicFrameLocks noChangeAspect="1"/>
          </p:cNvGraphicFramePr>
          <p:nvPr>
            <p:extLst>
              <p:ext uri="{D42A27DB-BD31-4B8C-83A1-F6EECF244321}">
                <p14:modId xmlns:p14="http://schemas.microsoft.com/office/powerpoint/2010/main" val="2053448967"/>
              </p:ext>
            </p:extLst>
          </p:nvPr>
        </p:nvGraphicFramePr>
        <p:xfrm>
          <a:off x="1258888" y="1396380"/>
          <a:ext cx="3914775" cy="952500"/>
        </p:xfrm>
        <a:graphic>
          <a:graphicData uri="http://schemas.openxmlformats.org/presentationml/2006/ole">
            <mc:AlternateContent xmlns:mc="http://schemas.openxmlformats.org/markup-compatibility/2006">
              <mc:Choice xmlns:v="urn:schemas-microsoft-com:vml" Requires="v">
                <p:oleObj spid="_x0000_s125167" name="公式" r:id="rId3" imgW="1447560" imgH="355320" progId="Equation.3">
                  <p:embed/>
                </p:oleObj>
              </mc:Choice>
              <mc:Fallback>
                <p:oleObj name="公式" r:id="rId3" imgW="144756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396380"/>
                        <a:ext cx="39147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3962319552"/>
              </p:ext>
            </p:extLst>
          </p:nvPr>
        </p:nvGraphicFramePr>
        <p:xfrm>
          <a:off x="5080000" y="1396380"/>
          <a:ext cx="2300288" cy="952500"/>
        </p:xfrm>
        <a:graphic>
          <a:graphicData uri="http://schemas.openxmlformats.org/presentationml/2006/ole">
            <mc:AlternateContent xmlns:mc="http://schemas.openxmlformats.org/markup-compatibility/2006">
              <mc:Choice xmlns:v="urn:schemas-microsoft-com:vml" Requires="v">
                <p:oleObj spid="_x0000_s125168" name="公式" r:id="rId5" imgW="850680" imgH="355320" progId="Equation.3">
                  <p:embed/>
                </p:oleObj>
              </mc:Choice>
              <mc:Fallback>
                <p:oleObj name="公式" r:id="rId5" imgW="85068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0" y="1396380"/>
                        <a:ext cx="230028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1845398394"/>
              </p:ext>
            </p:extLst>
          </p:nvPr>
        </p:nvGraphicFramePr>
        <p:xfrm>
          <a:off x="2339975" y="2405063"/>
          <a:ext cx="2058988" cy="952500"/>
        </p:xfrm>
        <a:graphic>
          <a:graphicData uri="http://schemas.openxmlformats.org/presentationml/2006/ole">
            <mc:AlternateContent xmlns:mc="http://schemas.openxmlformats.org/markup-compatibility/2006">
              <mc:Choice xmlns:v="urn:schemas-microsoft-com:vml" Requires="v">
                <p:oleObj spid="_x0000_s125169" name="Equation" r:id="rId7" imgW="761760" imgH="355320" progId="Equation.DSMT4">
                  <p:embed/>
                </p:oleObj>
              </mc:Choice>
              <mc:Fallback>
                <p:oleObj name="Equation" r:id="rId7" imgW="761760" imgH="355320" progId="Equation.DSMT4">
                  <p:embed/>
                  <p:pic>
                    <p:nvPicPr>
                      <p:cNvPr id="0" name=""/>
                      <p:cNvPicPr>
                        <a:picLocks noChangeAspect="1" noChangeArrowheads="1"/>
                      </p:cNvPicPr>
                      <p:nvPr/>
                    </p:nvPicPr>
                    <p:blipFill>
                      <a:blip r:embed="rId8"/>
                      <a:srcRect/>
                      <a:stretch>
                        <a:fillRect/>
                      </a:stretch>
                    </p:blipFill>
                    <p:spPr bwMode="auto">
                      <a:xfrm>
                        <a:off x="2339975" y="2405063"/>
                        <a:ext cx="205898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1403351" y="2475929"/>
            <a:ext cx="936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r>
              <a:rPr lang="zh-CN" altLang="en-US" b="1" i="0">
                <a:latin typeface="宋体" pitchFamily="2" charset="-122"/>
              </a:rPr>
              <a:t>令：</a:t>
            </a:r>
          </a:p>
        </p:txBody>
      </p:sp>
      <p:sp>
        <p:nvSpPr>
          <p:cNvPr id="8" name="Rectangle 18"/>
          <p:cNvSpPr>
            <a:spLocks noChangeArrowheads="1"/>
          </p:cNvSpPr>
          <p:nvPr/>
        </p:nvSpPr>
        <p:spPr bwMode="auto">
          <a:xfrm>
            <a:off x="1708150" y="3232156"/>
            <a:ext cx="6680200" cy="5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a:lnSpc>
                <a:spcPct val="125000"/>
              </a:lnSpc>
            </a:pPr>
            <a:r>
              <a:rPr lang="zh-CN" altLang="en-US" b="1" i="0" dirty="0">
                <a:latin typeface="宋体" pitchFamily="2" charset="-122"/>
              </a:rPr>
              <a:t>称为刚体对转轴</a:t>
            </a:r>
            <a:r>
              <a:rPr lang="en-US" altLang="zh-CN" b="1" i="1" dirty="0">
                <a:cs typeface="Times New Roman" panose="02020603050405020304" pitchFamily="18" charset="0"/>
              </a:rPr>
              <a:t>z</a:t>
            </a:r>
            <a:r>
              <a:rPr lang="zh-CN" altLang="en-US" b="1" i="0" dirty="0">
                <a:latin typeface="宋体" pitchFamily="2" charset="-122"/>
              </a:rPr>
              <a:t>的</a:t>
            </a:r>
            <a:r>
              <a:rPr lang="zh-CN" altLang="en-US" b="1" i="0" dirty="0">
                <a:solidFill>
                  <a:srgbClr val="FF0000"/>
                </a:solidFill>
                <a:latin typeface="宋体" pitchFamily="2" charset="-122"/>
              </a:rPr>
              <a:t>转动惯量</a:t>
            </a:r>
            <a:endParaRPr lang="en-US" altLang="zh-CN" b="1" i="0" dirty="0">
              <a:solidFill>
                <a:srgbClr val="FF0000"/>
              </a:solidFill>
              <a:latin typeface="宋体" pitchFamily="2" charset="-122"/>
            </a:endParaRPr>
          </a:p>
        </p:txBody>
      </p:sp>
      <p:sp>
        <p:nvSpPr>
          <p:cNvPr id="9" name="Rectangle 18"/>
          <p:cNvSpPr>
            <a:spLocks noChangeArrowheads="1"/>
          </p:cNvSpPr>
          <p:nvPr/>
        </p:nvSpPr>
        <p:spPr bwMode="auto">
          <a:xfrm>
            <a:off x="552301" y="3931840"/>
            <a:ext cx="35123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pPr>
              <a:lnSpc>
                <a:spcPct val="125000"/>
              </a:lnSpc>
            </a:pPr>
            <a:r>
              <a:rPr lang="zh-CN" altLang="en-US" b="1" i="0" dirty="0">
                <a:latin typeface="宋体" pitchFamily="2" charset="-122"/>
              </a:rPr>
              <a:t>则</a:t>
            </a:r>
            <a:r>
              <a:rPr lang="zh-CN" altLang="en-US" b="1" i="0" dirty="0">
                <a:solidFill>
                  <a:srgbClr val="FF0000"/>
                </a:solidFill>
                <a:latin typeface="宋体" pitchFamily="2" charset="-122"/>
              </a:rPr>
              <a:t>刚体对转轴的角动量</a:t>
            </a:r>
            <a:r>
              <a:rPr lang="en-US" altLang="zh-CN" b="1" i="0" dirty="0">
                <a:latin typeface="宋体" pitchFamily="2" charset="-122"/>
              </a:rPr>
              <a:t>:</a:t>
            </a:r>
          </a:p>
        </p:txBody>
      </p:sp>
      <p:graphicFrame>
        <p:nvGraphicFramePr>
          <p:cNvPr id="10" name="Object 6"/>
          <p:cNvGraphicFramePr>
            <a:graphicFrameLocks noChangeAspect="1"/>
          </p:cNvGraphicFramePr>
          <p:nvPr>
            <p:extLst>
              <p:ext uri="{D42A27DB-BD31-4B8C-83A1-F6EECF244321}">
                <p14:modId xmlns:p14="http://schemas.microsoft.com/office/powerpoint/2010/main" val="2237557973"/>
              </p:ext>
            </p:extLst>
          </p:nvPr>
        </p:nvGraphicFramePr>
        <p:xfrm>
          <a:off x="4713139" y="4003278"/>
          <a:ext cx="1443037" cy="577850"/>
        </p:xfrm>
        <a:graphic>
          <a:graphicData uri="http://schemas.openxmlformats.org/presentationml/2006/ole">
            <mc:AlternateContent xmlns:mc="http://schemas.openxmlformats.org/markup-compatibility/2006">
              <mc:Choice xmlns:v="urn:schemas-microsoft-com:vml" Requires="v">
                <p:oleObj spid="_x0000_s125170" name="公式" r:id="rId9" imgW="533160" imgH="215640" progId="Equation.3">
                  <p:embed/>
                </p:oleObj>
              </mc:Choice>
              <mc:Fallback>
                <p:oleObj name="公式" r:id="rId9" imgW="53316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3139" y="4003278"/>
                        <a:ext cx="1443037" cy="577850"/>
                      </a:xfrm>
                      <a:prstGeom prst="rect">
                        <a:avLst/>
                      </a:prstGeom>
                      <a:solidFill>
                        <a:schemeClr val="folHlink"/>
                      </a:solidFill>
                    </p:spPr>
                  </p:pic>
                </p:oleObj>
              </mc:Fallback>
            </mc:AlternateContent>
          </a:graphicData>
        </a:graphic>
      </p:graphicFrame>
      <p:grpSp>
        <p:nvGrpSpPr>
          <p:cNvPr id="11" name="Group 26"/>
          <p:cNvGrpSpPr>
            <a:grpSpLocks/>
          </p:cNvGrpSpPr>
          <p:nvPr/>
        </p:nvGrpSpPr>
        <p:grpSpPr bwMode="auto">
          <a:xfrm>
            <a:off x="1320800" y="5085184"/>
            <a:ext cx="5411788" cy="1255712"/>
            <a:chOff x="832" y="3183"/>
            <a:chExt cx="3409" cy="791"/>
          </a:xfrm>
        </p:grpSpPr>
        <p:graphicFrame>
          <p:nvGraphicFramePr>
            <p:cNvPr id="12" name="Object 6"/>
            <p:cNvGraphicFramePr>
              <a:graphicFrameLocks noChangeAspect="1"/>
            </p:cNvGraphicFramePr>
            <p:nvPr/>
          </p:nvGraphicFramePr>
          <p:xfrm>
            <a:off x="884" y="3203"/>
            <a:ext cx="1406" cy="386"/>
          </p:xfrm>
          <a:graphic>
            <a:graphicData uri="http://schemas.openxmlformats.org/presentationml/2006/ole">
              <mc:AlternateContent xmlns:mc="http://schemas.openxmlformats.org/markup-compatibility/2006">
                <mc:Choice xmlns:v="urn:schemas-microsoft-com:vml" Requires="v">
                  <p:oleObj spid="_x0000_s125171" name="公式" r:id="rId11" imgW="825480" imgH="228600" progId="Equation.3">
                    <p:embed/>
                  </p:oleObj>
                </mc:Choice>
                <mc:Fallback>
                  <p:oleObj name="公式" r:id="rId11" imgW="8254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4" y="3203"/>
                          <a:ext cx="1406" cy="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6"/>
            <p:cNvGraphicFramePr>
              <a:graphicFrameLocks noChangeAspect="1"/>
            </p:cNvGraphicFramePr>
            <p:nvPr/>
          </p:nvGraphicFramePr>
          <p:xfrm>
            <a:off x="2314" y="3183"/>
            <a:ext cx="974" cy="429"/>
          </p:xfrm>
          <a:graphic>
            <a:graphicData uri="http://schemas.openxmlformats.org/presentationml/2006/ole">
              <mc:AlternateContent xmlns:mc="http://schemas.openxmlformats.org/markup-compatibility/2006">
                <mc:Choice xmlns:v="urn:schemas-microsoft-com:vml" Requires="v">
                  <p:oleObj spid="_x0000_s125172" name="公式" r:id="rId13" imgW="571320" imgH="253800" progId="Equation.3">
                    <p:embed/>
                  </p:oleObj>
                </mc:Choice>
                <mc:Fallback>
                  <p:oleObj name="公式" r:id="rId13" imgW="571320" imgH="253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4" y="3183"/>
                          <a:ext cx="974" cy="4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6"/>
            <p:cNvGraphicFramePr>
              <a:graphicFrameLocks noChangeAspect="1"/>
            </p:cNvGraphicFramePr>
            <p:nvPr/>
          </p:nvGraphicFramePr>
          <p:xfrm>
            <a:off x="832" y="3587"/>
            <a:ext cx="324" cy="387"/>
          </p:xfrm>
          <a:graphic>
            <a:graphicData uri="http://schemas.openxmlformats.org/presentationml/2006/ole">
              <mc:AlternateContent xmlns:mc="http://schemas.openxmlformats.org/markup-compatibility/2006">
                <mc:Choice xmlns:v="urn:schemas-microsoft-com:vml" Requires="v">
                  <p:oleObj spid="_x0000_s125173" name="公式" r:id="rId15" imgW="190440" imgH="228600" progId="Equation.3">
                    <p:embed/>
                  </p:oleObj>
                </mc:Choice>
                <mc:Fallback>
                  <p:oleObj name="公式" r:id="rId15" imgW="19044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 y="3587"/>
                          <a:ext cx="324" cy="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p:cNvSpPr>
              <a:spLocks noChangeArrowheads="1"/>
            </p:cNvSpPr>
            <p:nvPr/>
          </p:nvSpPr>
          <p:spPr bwMode="auto">
            <a:xfrm>
              <a:off x="1156" y="3612"/>
              <a:ext cx="308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latin typeface="宋体" pitchFamily="2" charset="-122"/>
                </a:rPr>
                <a:t>第 </a:t>
              </a:r>
              <a:r>
                <a:rPr lang="en-US" altLang="zh-CN" i="1" dirty="0" err="1"/>
                <a:t>i</a:t>
              </a:r>
              <a:r>
                <a:rPr lang="en-US" altLang="zh-CN" i="1" dirty="0"/>
                <a:t> </a:t>
              </a:r>
              <a:r>
                <a:rPr lang="zh-CN" altLang="en-US" b="1" i="0" dirty="0">
                  <a:latin typeface="宋体" pitchFamily="2" charset="-122"/>
                </a:rPr>
                <a:t>个质元到转轴的距离 </a:t>
              </a:r>
            </a:p>
          </p:txBody>
        </p:sp>
      </p:grpSp>
      <p:cxnSp>
        <p:nvCxnSpPr>
          <p:cNvPr id="16" name="直接连接符 8"/>
          <p:cNvCxnSpPr>
            <a:cxnSpLocks noChangeShapeType="1"/>
          </p:cNvCxnSpPr>
          <p:nvPr/>
        </p:nvCxnSpPr>
        <p:spPr bwMode="auto">
          <a:xfrm flipV="1">
            <a:off x="755650" y="4869011"/>
            <a:ext cx="7847013" cy="0"/>
          </a:xfrm>
          <a:prstGeom prst="line">
            <a:avLst/>
          </a:prstGeom>
          <a:noFill/>
          <a:ln w="38100" algn="ctr">
            <a:solidFill>
              <a:srgbClr val="000066"/>
            </a:solidFill>
            <a:round/>
            <a:headEnd/>
            <a:tailEnd type="none" w="sm" len="lg"/>
          </a:ln>
          <a:extLst>
            <a:ext uri="{909E8E84-426E-40DD-AFC4-6F175D3DCCD1}">
              <a14:hiddenFill xmlns:a14="http://schemas.microsoft.com/office/drawing/2010/main">
                <a:noFill/>
              </a14:hiddenFill>
            </a:ext>
          </a:extLst>
        </p:spPr>
      </p:cxnSp>
      <p:grpSp>
        <p:nvGrpSpPr>
          <p:cNvPr id="19" name="组合 18"/>
          <p:cNvGrpSpPr/>
          <p:nvPr/>
        </p:nvGrpSpPr>
        <p:grpSpPr>
          <a:xfrm>
            <a:off x="6840443" y="3625860"/>
            <a:ext cx="1980029" cy="974432"/>
            <a:chOff x="6840443" y="3625860"/>
            <a:chExt cx="1980029" cy="974432"/>
          </a:xfrm>
        </p:grpSpPr>
        <p:sp>
          <p:nvSpPr>
            <p:cNvPr id="17" name="TextBox 16"/>
            <p:cNvSpPr txBox="1"/>
            <p:nvPr/>
          </p:nvSpPr>
          <p:spPr>
            <a:xfrm>
              <a:off x="6840443" y="3625860"/>
              <a:ext cx="1980029" cy="523220"/>
            </a:xfrm>
            <a:prstGeom prst="rect">
              <a:avLst/>
            </a:prstGeom>
            <a:noFill/>
          </p:spPr>
          <p:txBody>
            <a:bodyPr wrap="none" rtlCol="0">
              <a:spAutoFit/>
            </a:bodyPr>
            <a:lstStyle/>
            <a:p>
              <a:r>
                <a:rPr lang="zh-CN" altLang="en-US" sz="2800" dirty="0" smtClean="0">
                  <a:ea typeface="华文楷体" panose="02010600040101010101" pitchFamily="2" charset="-122"/>
                </a:rPr>
                <a:t>质点的动量</a:t>
              </a:r>
            </a:p>
          </p:txBody>
        </p:sp>
        <mc:AlternateContent xmlns:mc="http://schemas.openxmlformats.org/markup-compatibility/2006" xmlns:a14="http://schemas.microsoft.com/office/drawing/2010/main">
          <mc:Choice Requires="a14">
            <p:sp>
              <p:nvSpPr>
                <p:cNvPr id="18" name="TextBox 17"/>
                <p:cNvSpPr txBox="1"/>
                <p:nvPr/>
              </p:nvSpPr>
              <p:spPr>
                <a:xfrm>
                  <a:off x="7091726" y="4077072"/>
                  <a:ext cx="15127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2800" i="1" smtClean="0">
                                <a:latin typeface="Cambria Math"/>
                                <a:ea typeface="华文楷体" panose="02010600040101010101" pitchFamily="2" charset="-122"/>
                              </a:rPr>
                            </m:ctrlPr>
                          </m:accPr>
                          <m:e>
                            <m:r>
                              <a:rPr lang="en-US" altLang="zh-CN" sz="2800" b="1" i="1" smtClean="0">
                                <a:latin typeface="Cambria Math"/>
                                <a:ea typeface="华文楷体" panose="02010600040101010101" pitchFamily="2" charset="-122"/>
                              </a:rPr>
                              <m:t>𝒑</m:t>
                            </m:r>
                          </m:e>
                        </m:acc>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𝒎</m:t>
                        </m:r>
                        <m:acc>
                          <m:accPr>
                            <m:chr m:val="⃑"/>
                            <m:ctrlPr>
                              <a:rPr lang="en-US" altLang="zh-CN" sz="2800" b="1" i="1" smtClean="0">
                                <a:latin typeface="Cambria Math"/>
                                <a:ea typeface="华文楷体" panose="02010600040101010101" pitchFamily="2" charset="-122"/>
                              </a:rPr>
                            </m:ctrlPr>
                          </m:accPr>
                          <m:e>
                            <m:r>
                              <a:rPr lang="en-US" altLang="zh-CN" sz="2800" b="1" i="1" smtClean="0">
                                <a:latin typeface="Cambria Math"/>
                                <a:ea typeface="华文楷体" panose="02010600040101010101" pitchFamily="2" charset="-122"/>
                              </a:rPr>
                              <m:t>𝒗</m:t>
                            </m:r>
                          </m:e>
                        </m:acc>
                      </m:oMath>
                    </m:oMathPara>
                  </a14:m>
                  <a:endParaRPr lang="zh-CN" altLang="en-US" sz="2800" dirty="0" smtClean="0">
                    <a:ea typeface="华文楷体" panose="02010600040101010101" pitchFamily="2" charset="-122"/>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091726" y="4077072"/>
                  <a:ext cx="1512722" cy="523220"/>
                </a:xfrm>
                <a:prstGeom prst="rect">
                  <a:avLst/>
                </a:prstGeom>
                <a:blipFill rotWithShape="1">
                  <a:blip r:embed="rId17"/>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05925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页脚占位符 1"/>
          <p:cNvSpPr>
            <a:spLocks noGrp="1"/>
          </p:cNvSpPr>
          <p:nvPr>
            <p:ph type="ftr" sz="quarter" idx="10"/>
          </p:nvPr>
        </p:nvSpPr>
        <p:spPr/>
        <p:txBody>
          <a:bodyPr/>
          <a:lstStyle/>
          <a:p>
            <a:pPr>
              <a:defRPr/>
            </a:pPr>
            <a:fld id="{3C7EDABB-A38A-422C-87DE-A14DBBF21241}" type="slidenum">
              <a:rPr lang="en-US" altLang="zh-CN">
                <a:solidFill>
                  <a:srgbClr val="FFFFCC">
                    <a:lumMod val="75000"/>
                  </a:srgbClr>
                </a:solidFill>
              </a:rPr>
              <a:pPr>
                <a:defRPr/>
              </a:pPr>
              <a:t>23</a:t>
            </a:fld>
            <a:endParaRPr lang="en-US" altLang="zh-CN">
              <a:solidFill>
                <a:srgbClr val="FFFFCC">
                  <a:lumMod val="75000"/>
                </a:srgbClr>
              </a:solidFill>
            </a:endParaRPr>
          </a:p>
        </p:txBody>
      </p:sp>
      <p:grpSp>
        <p:nvGrpSpPr>
          <p:cNvPr id="189442" name="Group 2"/>
          <p:cNvGrpSpPr>
            <a:grpSpLocks/>
          </p:cNvGrpSpPr>
          <p:nvPr/>
        </p:nvGrpSpPr>
        <p:grpSpPr bwMode="auto">
          <a:xfrm>
            <a:off x="4876800" y="1766888"/>
            <a:ext cx="3505200" cy="1585912"/>
            <a:chOff x="3072" y="1113"/>
            <a:chExt cx="2208" cy="999"/>
          </a:xfrm>
        </p:grpSpPr>
        <p:grpSp>
          <p:nvGrpSpPr>
            <p:cNvPr id="6181" name="Group 3"/>
            <p:cNvGrpSpPr>
              <a:grpSpLocks/>
            </p:cNvGrpSpPr>
            <p:nvPr/>
          </p:nvGrpSpPr>
          <p:grpSpPr bwMode="auto">
            <a:xfrm>
              <a:off x="3264" y="1122"/>
              <a:ext cx="1728" cy="990"/>
              <a:chOff x="3312" y="1593"/>
              <a:chExt cx="1728" cy="990"/>
            </a:xfrm>
          </p:grpSpPr>
          <p:sp>
            <p:nvSpPr>
              <p:cNvPr id="6183" name="Line 4"/>
              <p:cNvSpPr>
                <a:spLocks noChangeShapeType="1"/>
              </p:cNvSpPr>
              <p:nvPr/>
            </p:nvSpPr>
            <p:spPr bwMode="auto">
              <a:xfrm>
                <a:off x="3504" y="2158"/>
                <a:ext cx="0" cy="336"/>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6184" name="Group 5"/>
              <p:cNvGrpSpPr>
                <a:grpSpLocks/>
              </p:cNvGrpSpPr>
              <p:nvPr/>
            </p:nvGrpSpPr>
            <p:grpSpPr bwMode="auto">
              <a:xfrm>
                <a:off x="3312" y="1593"/>
                <a:ext cx="1728" cy="990"/>
                <a:chOff x="3312" y="1593"/>
                <a:chExt cx="1728" cy="990"/>
              </a:xfrm>
            </p:grpSpPr>
            <p:sp>
              <p:nvSpPr>
                <p:cNvPr id="189446" name="Rectangle 6"/>
                <p:cNvSpPr>
                  <a:spLocks noChangeArrowheads="1"/>
                </p:cNvSpPr>
                <p:nvPr/>
              </p:nvSpPr>
              <p:spPr bwMode="auto">
                <a:xfrm>
                  <a:off x="3456" y="2062"/>
                  <a:ext cx="1584" cy="96"/>
                </a:xfrm>
                <a:prstGeom prst="rect">
                  <a:avLst/>
                </a:prstGeom>
                <a:gradFill rotWithShape="0">
                  <a:gsLst>
                    <a:gs pos="0">
                      <a:schemeClr val="accent1">
                        <a:gamma/>
                        <a:shade val="66275"/>
                        <a:invGamma/>
                      </a:schemeClr>
                    </a:gs>
                    <a:gs pos="50000">
                      <a:schemeClr val="accent1"/>
                    </a:gs>
                    <a:gs pos="100000">
                      <a:schemeClr val="accent1">
                        <a:gamma/>
                        <a:shade val="6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6186" name="Line 7"/>
                <p:cNvSpPr>
                  <a:spLocks noChangeShapeType="1"/>
                </p:cNvSpPr>
                <p:nvPr/>
              </p:nvSpPr>
              <p:spPr bwMode="auto">
                <a:xfrm>
                  <a:off x="3504" y="1678"/>
                  <a:ext cx="0" cy="432"/>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7" name="AutoShape 8"/>
                <p:cNvSpPr>
                  <a:spLocks noChangeArrowheads="1"/>
                </p:cNvSpPr>
                <p:nvPr/>
              </p:nvSpPr>
              <p:spPr bwMode="auto">
                <a:xfrm>
                  <a:off x="3312" y="1726"/>
                  <a:ext cx="144" cy="192"/>
                </a:xfrm>
                <a:prstGeom prst="curvedRightArrow">
                  <a:avLst>
                    <a:gd name="adj1" fmla="val 26667"/>
                    <a:gd name="adj2" fmla="val 53333"/>
                    <a:gd name="adj3" fmla="val 33333"/>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6188" name="Object 9"/>
                <p:cNvGraphicFramePr>
                  <a:graphicFrameLocks noChangeAspect="1"/>
                </p:cNvGraphicFramePr>
                <p:nvPr/>
              </p:nvGraphicFramePr>
              <p:xfrm>
                <a:off x="4896" y="2158"/>
                <a:ext cx="129" cy="288"/>
              </p:xfrm>
              <a:graphic>
                <a:graphicData uri="http://schemas.openxmlformats.org/presentationml/2006/ole">
                  <mc:AlternateContent xmlns:mc="http://schemas.openxmlformats.org/markup-compatibility/2006">
                    <mc:Choice xmlns:v="urn:schemas-microsoft-com:vml" Requires="v">
                      <p:oleObj spid="_x0000_s135198" name="公式" r:id="rId3" imgW="114201" imgH="253780" progId="Equation.3">
                        <p:embed/>
                      </p:oleObj>
                    </mc:Choice>
                    <mc:Fallback>
                      <p:oleObj name="公式" r:id="rId3" imgW="114201"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2158"/>
                              <a:ext cx="12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89" name="Text Box 10"/>
                <p:cNvSpPr txBox="1">
                  <a:spLocks noChangeArrowheads="1"/>
                </p:cNvSpPr>
                <p:nvPr/>
              </p:nvSpPr>
              <p:spPr bwMode="auto">
                <a:xfrm>
                  <a:off x="3504" y="2256"/>
                  <a:ext cx="39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en-US" altLang="zh-CN" sz="2800" i="1"/>
                    <a:t>O</a:t>
                  </a:r>
                  <a:r>
                    <a:rPr lang="en-US" altLang="zh-CN" sz="2800" i="1">
                      <a:cs typeface="Times New Roman" pitchFamily="18" charset="0"/>
                    </a:rPr>
                    <a:t>´</a:t>
                  </a:r>
                  <a:endParaRPr lang="en-US" altLang="zh-CN" sz="2800" i="1"/>
                </a:p>
              </p:txBody>
            </p:sp>
            <p:sp>
              <p:nvSpPr>
                <p:cNvPr id="6190" name="Text Box 11"/>
                <p:cNvSpPr txBox="1">
                  <a:spLocks noChangeArrowheads="1"/>
                </p:cNvSpPr>
                <p:nvPr/>
              </p:nvSpPr>
              <p:spPr bwMode="auto">
                <a:xfrm>
                  <a:off x="3504" y="1593"/>
                  <a:ext cx="2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en-US" altLang="zh-CN" sz="2800" i="1"/>
                    <a:t>O</a:t>
                  </a:r>
                </a:p>
              </p:txBody>
            </p:sp>
          </p:grpSp>
        </p:grpSp>
        <p:sp>
          <p:nvSpPr>
            <p:cNvPr id="6182" name="Rectangle 12"/>
            <p:cNvSpPr>
              <a:spLocks noChangeArrowheads="1"/>
            </p:cNvSpPr>
            <p:nvPr/>
          </p:nvSpPr>
          <p:spPr bwMode="auto">
            <a:xfrm>
              <a:off x="3072" y="1113"/>
              <a:ext cx="2208" cy="96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89453" name="Group 13"/>
          <p:cNvGrpSpPr>
            <a:grpSpLocks/>
          </p:cNvGrpSpPr>
          <p:nvPr/>
        </p:nvGrpSpPr>
        <p:grpSpPr bwMode="auto">
          <a:xfrm>
            <a:off x="6400800" y="2525713"/>
            <a:ext cx="457200" cy="565150"/>
            <a:chOff x="2112" y="2880"/>
            <a:chExt cx="288" cy="356"/>
          </a:xfrm>
        </p:grpSpPr>
        <p:sp>
          <p:nvSpPr>
            <p:cNvPr id="6179" name="Rectangle 14"/>
            <p:cNvSpPr>
              <a:spLocks noChangeArrowheads="1"/>
            </p:cNvSpPr>
            <p:nvPr/>
          </p:nvSpPr>
          <p:spPr bwMode="auto">
            <a:xfrm>
              <a:off x="2208" y="2880"/>
              <a:ext cx="96" cy="96"/>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6180" name="Object 15"/>
            <p:cNvGraphicFramePr>
              <a:graphicFrameLocks noChangeAspect="1"/>
            </p:cNvGraphicFramePr>
            <p:nvPr/>
          </p:nvGraphicFramePr>
          <p:xfrm>
            <a:off x="2112" y="2976"/>
            <a:ext cx="288" cy="260"/>
          </p:xfrm>
          <a:graphic>
            <a:graphicData uri="http://schemas.openxmlformats.org/presentationml/2006/ole">
              <mc:AlternateContent xmlns:mc="http://schemas.openxmlformats.org/markup-compatibility/2006">
                <mc:Choice xmlns:v="urn:schemas-microsoft-com:vml" Requires="v">
                  <p:oleObj spid="_x0000_s135199" name="公式" r:id="rId5" imgW="279279" imgH="253890" progId="Equation.3">
                    <p:embed/>
                  </p:oleObj>
                </mc:Choice>
                <mc:Fallback>
                  <p:oleObj name="公式" r:id="rId5" imgW="279279"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2" y="2976"/>
                          <a:ext cx="288" cy="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89456" name="Group 16"/>
          <p:cNvGrpSpPr>
            <a:grpSpLocks/>
          </p:cNvGrpSpPr>
          <p:nvPr/>
        </p:nvGrpSpPr>
        <p:grpSpPr bwMode="auto">
          <a:xfrm>
            <a:off x="5486400" y="2068513"/>
            <a:ext cx="1066800" cy="476250"/>
            <a:chOff x="3504" y="1872"/>
            <a:chExt cx="672" cy="300"/>
          </a:xfrm>
        </p:grpSpPr>
        <p:sp>
          <p:nvSpPr>
            <p:cNvPr id="6176" name="Line 17"/>
            <p:cNvSpPr>
              <a:spLocks noChangeShapeType="1"/>
            </p:cNvSpPr>
            <p:nvPr/>
          </p:nvSpPr>
          <p:spPr bwMode="auto">
            <a:xfrm flipV="1">
              <a:off x="4176" y="1968"/>
              <a:ext cx="0" cy="192"/>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6177" name="Line 18"/>
            <p:cNvSpPr>
              <a:spLocks noChangeShapeType="1"/>
            </p:cNvSpPr>
            <p:nvPr/>
          </p:nvSpPr>
          <p:spPr bwMode="auto">
            <a:xfrm>
              <a:off x="3504" y="2016"/>
              <a:ext cx="672" cy="0"/>
            </a:xfrm>
            <a:prstGeom prst="line">
              <a:avLst/>
            </a:prstGeom>
            <a:noFill/>
            <a:ln w="12700">
              <a:solidFill>
                <a:srgbClr val="FF0066"/>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aphicFrame>
          <p:nvGraphicFramePr>
            <p:cNvPr id="6178" name="Object 19"/>
            <p:cNvGraphicFramePr>
              <a:graphicFrameLocks noChangeAspect="1"/>
            </p:cNvGraphicFramePr>
            <p:nvPr/>
          </p:nvGraphicFramePr>
          <p:xfrm>
            <a:off x="3744" y="1872"/>
            <a:ext cx="268" cy="300"/>
          </p:xfrm>
          <a:graphic>
            <a:graphicData uri="http://schemas.openxmlformats.org/presentationml/2006/ole">
              <mc:AlternateContent xmlns:mc="http://schemas.openxmlformats.org/markup-compatibility/2006">
                <mc:Choice xmlns:v="urn:schemas-microsoft-com:vml" Requires="v">
                  <p:oleObj spid="_x0000_s135200" name="Equation" r:id="rId7" imgW="114102" imgH="126780" progId="Equation.3">
                    <p:embed/>
                  </p:oleObj>
                </mc:Choice>
                <mc:Fallback>
                  <p:oleObj name="Equation" r:id="rId7" imgW="114102" imgH="1267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1872"/>
                          <a:ext cx="268"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89460" name="Group 20"/>
          <p:cNvGrpSpPr>
            <a:grpSpLocks/>
          </p:cNvGrpSpPr>
          <p:nvPr/>
        </p:nvGrpSpPr>
        <p:grpSpPr bwMode="auto">
          <a:xfrm>
            <a:off x="152400" y="3429000"/>
            <a:ext cx="8839200" cy="1117600"/>
            <a:chOff x="96" y="2160"/>
            <a:chExt cx="5568" cy="704"/>
          </a:xfrm>
        </p:grpSpPr>
        <p:sp>
          <p:nvSpPr>
            <p:cNvPr id="6171" name="Text Box 21"/>
            <p:cNvSpPr txBox="1">
              <a:spLocks noChangeArrowheads="1"/>
            </p:cNvSpPr>
            <p:nvPr/>
          </p:nvSpPr>
          <p:spPr bwMode="auto">
            <a:xfrm>
              <a:off x="96" y="2160"/>
              <a:ext cx="5568" cy="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spcBef>
                  <a:spcPct val="0"/>
                </a:spcBef>
              </a:pPr>
              <a:r>
                <a:rPr lang="en-US" altLang="zh-CN" sz="2800"/>
                <a:t>        </a:t>
              </a:r>
              <a:r>
                <a:rPr lang="zh-CN" altLang="en-US" sz="2800"/>
                <a:t>设棒的线密度为     ，取一距离转轴 </a:t>
              </a:r>
              <a:r>
                <a:rPr lang="en-US" altLang="zh-CN" sz="2800" i="1"/>
                <a:t>OO</a:t>
              </a:r>
              <a:r>
                <a:rPr lang="en-US" altLang="zh-CN" sz="2800" i="1">
                  <a:cs typeface="Times New Roman" pitchFamily="18" charset="0"/>
                </a:rPr>
                <a:t>´</a:t>
              </a:r>
              <a:r>
                <a:rPr lang="en-US" altLang="zh-CN" sz="2800"/>
                <a:t> </a:t>
              </a:r>
              <a:r>
                <a:rPr lang="zh-CN" altLang="en-US" sz="2800"/>
                <a:t>为    处的质量元             </a:t>
              </a:r>
            </a:p>
          </p:txBody>
        </p:sp>
        <p:graphicFrame>
          <p:nvGraphicFramePr>
            <p:cNvPr id="6172" name="Object 22"/>
            <p:cNvGraphicFramePr>
              <a:graphicFrameLocks noChangeAspect="1"/>
            </p:cNvGraphicFramePr>
            <p:nvPr>
              <p:extLst>
                <p:ext uri="{D42A27DB-BD31-4B8C-83A1-F6EECF244321}">
                  <p14:modId xmlns:p14="http://schemas.microsoft.com/office/powerpoint/2010/main" val="2051038139"/>
                </p:ext>
              </p:extLst>
            </p:nvPr>
          </p:nvGraphicFramePr>
          <p:xfrm>
            <a:off x="2177" y="2208"/>
            <a:ext cx="249" cy="317"/>
          </p:xfrm>
          <a:graphic>
            <a:graphicData uri="http://schemas.openxmlformats.org/presentationml/2006/ole">
              <mc:AlternateContent xmlns:mc="http://schemas.openxmlformats.org/markup-compatibility/2006">
                <mc:Choice xmlns:v="urn:schemas-microsoft-com:vml" Requires="v">
                  <p:oleObj spid="_x0000_s135201" name="Equation" r:id="rId9" imgW="139579" imgH="177646" progId="Equation.3">
                    <p:embed/>
                  </p:oleObj>
                </mc:Choice>
                <mc:Fallback>
                  <p:oleObj name="Equation" r:id="rId9" imgW="139579" imgH="1776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7" y="2208"/>
                          <a:ext cx="249" cy="317"/>
                        </a:xfrm>
                        <a:prstGeom prst="rect">
                          <a:avLst/>
                        </a:prstGeom>
                        <a:noFill/>
                        <a:ln>
                          <a:noFill/>
                        </a:ln>
                        <a:effectLst/>
                        <a:extLst/>
                      </p:spPr>
                    </p:pic>
                  </p:oleObj>
                </mc:Fallback>
              </mc:AlternateContent>
            </a:graphicData>
          </a:graphic>
        </p:graphicFrame>
        <p:graphicFrame>
          <p:nvGraphicFramePr>
            <p:cNvPr id="6173" name="Object 23"/>
            <p:cNvGraphicFramePr>
              <a:graphicFrameLocks noChangeAspect="1"/>
            </p:cNvGraphicFramePr>
            <p:nvPr>
              <p:extLst>
                <p:ext uri="{D42A27DB-BD31-4B8C-83A1-F6EECF244321}">
                  <p14:modId xmlns:p14="http://schemas.microsoft.com/office/powerpoint/2010/main" val="1557025131"/>
                </p:ext>
              </p:extLst>
            </p:nvPr>
          </p:nvGraphicFramePr>
          <p:xfrm>
            <a:off x="4785" y="2208"/>
            <a:ext cx="274" cy="304"/>
          </p:xfrm>
          <a:graphic>
            <a:graphicData uri="http://schemas.openxmlformats.org/presentationml/2006/ole">
              <mc:AlternateContent xmlns:mc="http://schemas.openxmlformats.org/markup-compatibility/2006">
                <mc:Choice xmlns:v="urn:schemas-microsoft-com:vml" Requires="v">
                  <p:oleObj spid="_x0000_s135202" name="Equation" r:id="rId11" imgW="114102" imgH="126780" progId="Equation.3">
                    <p:embed/>
                  </p:oleObj>
                </mc:Choice>
                <mc:Fallback>
                  <p:oleObj name="Equation" r:id="rId11" imgW="114102" imgH="1267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5" y="2208"/>
                          <a:ext cx="274" cy="304"/>
                        </a:xfrm>
                        <a:prstGeom prst="rect">
                          <a:avLst/>
                        </a:prstGeom>
                        <a:noFill/>
                        <a:ln>
                          <a:noFill/>
                        </a:ln>
                        <a:effectLst/>
                        <a:extLst/>
                      </p:spPr>
                    </p:pic>
                  </p:oleObj>
                </mc:Fallback>
              </mc:AlternateContent>
            </a:graphicData>
          </a:graphic>
        </p:graphicFrame>
        <p:graphicFrame>
          <p:nvGraphicFramePr>
            <p:cNvPr id="6174" name="Object 24"/>
            <p:cNvGraphicFramePr>
              <a:graphicFrameLocks noChangeAspect="1"/>
            </p:cNvGraphicFramePr>
            <p:nvPr/>
          </p:nvGraphicFramePr>
          <p:xfrm>
            <a:off x="948" y="2521"/>
            <a:ext cx="1176" cy="343"/>
          </p:xfrm>
          <a:graphic>
            <a:graphicData uri="http://schemas.openxmlformats.org/presentationml/2006/ole">
              <mc:AlternateContent xmlns:mc="http://schemas.openxmlformats.org/markup-compatibility/2006">
                <mc:Choice xmlns:v="urn:schemas-microsoft-com:vml" Requires="v">
                  <p:oleObj spid="_x0000_s135203" name="Equation" r:id="rId13" imgW="609336" imgH="177723" progId="Equation.3">
                    <p:embed/>
                  </p:oleObj>
                </mc:Choice>
                <mc:Fallback>
                  <p:oleObj name="Equation" r:id="rId13" imgW="609336" imgH="17772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 y="2521"/>
                          <a:ext cx="117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75" name="Object 25"/>
            <p:cNvGraphicFramePr>
              <a:graphicFrameLocks noChangeAspect="1"/>
            </p:cNvGraphicFramePr>
            <p:nvPr/>
          </p:nvGraphicFramePr>
          <p:xfrm>
            <a:off x="2366" y="2502"/>
            <a:ext cx="2179" cy="362"/>
          </p:xfrm>
          <a:graphic>
            <a:graphicData uri="http://schemas.openxmlformats.org/presentationml/2006/ole">
              <mc:AlternateContent xmlns:mc="http://schemas.openxmlformats.org/markup-compatibility/2006">
                <mc:Choice xmlns:v="urn:schemas-microsoft-com:vml" Requires="v">
                  <p:oleObj spid="_x0000_s135204" name="Equation" r:id="rId15" imgW="1180588" imgH="203112" progId="Equation.3">
                    <p:embed/>
                  </p:oleObj>
                </mc:Choice>
                <mc:Fallback>
                  <p:oleObj name="Equation" r:id="rId15" imgW="1180588" imgH="203112"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66" y="2502"/>
                          <a:ext cx="2179" cy="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6151" name="Text Box 26"/>
          <p:cNvSpPr txBox="1">
            <a:spLocks noChangeArrowheads="1"/>
          </p:cNvSpPr>
          <p:nvPr/>
        </p:nvSpPr>
        <p:spPr bwMode="auto">
          <a:xfrm>
            <a:off x="152400" y="533400"/>
            <a:ext cx="8839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pPr>
            <a:r>
              <a:rPr kumimoji="1" lang="en-US" altLang="zh-CN" sz="2800">
                <a:solidFill>
                  <a:srgbClr val="CC0000"/>
                </a:solidFill>
              </a:rPr>
              <a:t>        </a:t>
            </a:r>
            <a:r>
              <a:rPr kumimoji="1" lang="zh-CN" altLang="en-US" sz="2800">
                <a:solidFill>
                  <a:srgbClr val="CC0000"/>
                </a:solidFill>
              </a:rPr>
              <a:t>讨论： </a:t>
            </a:r>
            <a:r>
              <a:rPr kumimoji="1" lang="zh-CN" altLang="en-US" sz="2800">
                <a:solidFill>
                  <a:srgbClr val="000000"/>
                </a:solidFill>
              </a:rPr>
              <a:t>一</a:t>
            </a:r>
            <a:r>
              <a:rPr kumimoji="1" lang="zh-CN" altLang="zh-CN" sz="2800">
                <a:solidFill>
                  <a:srgbClr val="000000"/>
                </a:solidFill>
              </a:rPr>
              <a:t>质量为</a:t>
            </a:r>
            <a:r>
              <a:rPr kumimoji="1" lang="zh-CN" altLang="en-US" sz="2800">
                <a:solidFill>
                  <a:srgbClr val="000000"/>
                </a:solidFill>
              </a:rPr>
              <a:t> </a:t>
            </a:r>
            <a:r>
              <a:rPr kumimoji="1" lang="en-US" altLang="zh-CN" sz="3200" i="1">
                <a:solidFill>
                  <a:srgbClr val="000000"/>
                </a:solidFill>
              </a:rPr>
              <a:t>m</a:t>
            </a:r>
            <a:r>
              <a:rPr kumimoji="1" lang="zh-CN" altLang="zh-CN" sz="3200">
                <a:solidFill>
                  <a:srgbClr val="000000"/>
                </a:solidFill>
              </a:rPr>
              <a:t> </a:t>
            </a:r>
            <a:r>
              <a:rPr kumimoji="1" lang="zh-CN" altLang="en-US" sz="2800">
                <a:solidFill>
                  <a:srgbClr val="000000"/>
                </a:solidFill>
              </a:rPr>
              <a:t>、</a:t>
            </a:r>
            <a:r>
              <a:rPr kumimoji="1" lang="zh-CN" altLang="zh-CN" sz="2800">
                <a:solidFill>
                  <a:srgbClr val="000000"/>
                </a:solidFill>
              </a:rPr>
              <a:t>长为</a:t>
            </a:r>
            <a:r>
              <a:rPr kumimoji="1" lang="zh-CN" altLang="en-US" sz="2800">
                <a:solidFill>
                  <a:srgbClr val="000000"/>
                </a:solidFill>
              </a:rPr>
              <a:t> </a:t>
            </a:r>
            <a:r>
              <a:rPr kumimoji="1" lang="en-US" altLang="zh-CN" sz="3200" i="1">
                <a:solidFill>
                  <a:srgbClr val="000000"/>
                </a:solidFill>
              </a:rPr>
              <a:t>l</a:t>
            </a:r>
            <a:r>
              <a:rPr kumimoji="1" lang="zh-CN" altLang="zh-CN" sz="3200" i="1">
                <a:solidFill>
                  <a:srgbClr val="000000"/>
                </a:solidFill>
              </a:rPr>
              <a:t> </a:t>
            </a:r>
            <a:r>
              <a:rPr kumimoji="1" lang="zh-CN" altLang="zh-CN" sz="2800">
                <a:solidFill>
                  <a:srgbClr val="000000"/>
                </a:solidFill>
              </a:rPr>
              <a:t>的</a:t>
            </a:r>
            <a:r>
              <a:rPr kumimoji="1" lang="zh-CN" altLang="en-US" sz="2800">
                <a:solidFill>
                  <a:srgbClr val="000000"/>
                </a:solidFill>
              </a:rPr>
              <a:t>均匀细长棒，与棒垂直的轴的位置不同，转动惯量的变化 </a:t>
            </a:r>
            <a:r>
              <a:rPr kumimoji="1" lang="en-US" altLang="zh-CN" sz="2800">
                <a:solidFill>
                  <a:srgbClr val="000000"/>
                </a:solidFill>
              </a:rPr>
              <a:t>.</a:t>
            </a:r>
          </a:p>
        </p:txBody>
      </p:sp>
      <p:grpSp>
        <p:nvGrpSpPr>
          <p:cNvPr id="6152" name="Group 27"/>
          <p:cNvGrpSpPr>
            <a:grpSpLocks/>
          </p:cNvGrpSpPr>
          <p:nvPr/>
        </p:nvGrpSpPr>
        <p:grpSpPr bwMode="auto">
          <a:xfrm>
            <a:off x="762000" y="1766888"/>
            <a:ext cx="3505200" cy="1585912"/>
            <a:chOff x="480" y="1113"/>
            <a:chExt cx="2208" cy="999"/>
          </a:xfrm>
        </p:grpSpPr>
        <p:sp>
          <p:nvSpPr>
            <p:cNvPr id="6159" name="Rectangle 28"/>
            <p:cNvSpPr>
              <a:spLocks noChangeArrowheads="1"/>
            </p:cNvSpPr>
            <p:nvPr/>
          </p:nvSpPr>
          <p:spPr bwMode="auto">
            <a:xfrm>
              <a:off x="480" y="1113"/>
              <a:ext cx="2208" cy="96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6160" name="Group 29"/>
            <p:cNvGrpSpPr>
              <a:grpSpLocks/>
            </p:cNvGrpSpPr>
            <p:nvPr/>
          </p:nvGrpSpPr>
          <p:grpSpPr bwMode="auto">
            <a:xfrm>
              <a:off x="624" y="1113"/>
              <a:ext cx="1872" cy="999"/>
              <a:chOff x="624" y="1632"/>
              <a:chExt cx="1872" cy="999"/>
            </a:xfrm>
          </p:grpSpPr>
          <p:sp>
            <p:nvSpPr>
              <p:cNvPr id="189470" name="Rectangle 30"/>
              <p:cNvSpPr>
                <a:spLocks noChangeArrowheads="1"/>
              </p:cNvSpPr>
              <p:nvPr/>
            </p:nvSpPr>
            <p:spPr bwMode="auto">
              <a:xfrm>
                <a:off x="768" y="2118"/>
                <a:ext cx="1584" cy="96"/>
              </a:xfrm>
              <a:prstGeom prst="rect">
                <a:avLst/>
              </a:prstGeom>
              <a:gradFill rotWithShape="0">
                <a:gsLst>
                  <a:gs pos="0">
                    <a:schemeClr val="accent1">
                      <a:gamma/>
                      <a:shade val="56078"/>
                      <a:invGamma/>
                    </a:schemeClr>
                  </a:gs>
                  <a:gs pos="50000">
                    <a:schemeClr val="accent1"/>
                  </a:gs>
                  <a:gs pos="100000">
                    <a:schemeClr val="accent1">
                      <a:gamma/>
                      <a:shade val="56078"/>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6162" name="Line 31"/>
              <p:cNvSpPr>
                <a:spLocks noChangeShapeType="1"/>
              </p:cNvSpPr>
              <p:nvPr/>
            </p:nvSpPr>
            <p:spPr bwMode="auto">
              <a:xfrm flipV="1">
                <a:off x="1536" y="1782"/>
                <a:ext cx="0" cy="384"/>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3" name="Line 32"/>
              <p:cNvSpPr>
                <a:spLocks noChangeShapeType="1"/>
              </p:cNvSpPr>
              <p:nvPr/>
            </p:nvSpPr>
            <p:spPr bwMode="auto">
              <a:xfrm>
                <a:off x="1536" y="2214"/>
                <a:ext cx="0" cy="24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4" name="AutoShape 33"/>
              <p:cNvSpPr>
                <a:spLocks noChangeArrowheads="1"/>
              </p:cNvSpPr>
              <p:nvPr/>
            </p:nvSpPr>
            <p:spPr bwMode="auto">
              <a:xfrm>
                <a:off x="1344" y="1920"/>
                <a:ext cx="144" cy="192"/>
              </a:xfrm>
              <a:prstGeom prst="curvedRightArrow">
                <a:avLst>
                  <a:gd name="adj1" fmla="val 26667"/>
                  <a:gd name="adj2" fmla="val 53333"/>
                  <a:gd name="adj3" fmla="val 33333"/>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5" name="Rectangle 34"/>
              <p:cNvSpPr>
                <a:spLocks noChangeArrowheads="1"/>
              </p:cNvSpPr>
              <p:nvPr/>
            </p:nvSpPr>
            <p:spPr bwMode="auto">
              <a:xfrm>
                <a:off x="1872" y="2118"/>
                <a:ext cx="96" cy="96"/>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6166" name="Object 35"/>
              <p:cNvGraphicFramePr>
                <a:graphicFrameLocks noChangeAspect="1"/>
              </p:cNvGraphicFramePr>
              <p:nvPr/>
            </p:nvGraphicFramePr>
            <p:xfrm>
              <a:off x="1776" y="2214"/>
              <a:ext cx="288" cy="260"/>
            </p:xfrm>
            <a:graphic>
              <a:graphicData uri="http://schemas.openxmlformats.org/presentationml/2006/ole">
                <mc:AlternateContent xmlns:mc="http://schemas.openxmlformats.org/markup-compatibility/2006">
                  <mc:Choice xmlns:v="urn:schemas-microsoft-com:vml" Requires="v">
                    <p:oleObj spid="_x0000_s135205" name="公式" r:id="rId17" imgW="279279" imgH="253890" progId="Equation.3">
                      <p:embed/>
                    </p:oleObj>
                  </mc:Choice>
                  <mc:Fallback>
                    <p:oleObj name="公式" r:id="rId17" imgW="279279"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2214"/>
                            <a:ext cx="288" cy="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67" name="Object 36"/>
              <p:cNvGraphicFramePr>
                <a:graphicFrameLocks noChangeAspect="1"/>
              </p:cNvGraphicFramePr>
              <p:nvPr/>
            </p:nvGraphicFramePr>
            <p:xfrm>
              <a:off x="2221" y="2200"/>
              <a:ext cx="275" cy="254"/>
            </p:xfrm>
            <a:graphic>
              <a:graphicData uri="http://schemas.openxmlformats.org/presentationml/2006/ole">
                <mc:AlternateContent xmlns:mc="http://schemas.openxmlformats.org/markup-compatibility/2006">
                  <mc:Choice xmlns:v="urn:schemas-microsoft-com:vml" Requires="v">
                    <p:oleObj spid="_x0000_s135206" name="公式" r:id="rId18" imgW="342603" imgH="317225" progId="Equation.3">
                      <p:embed/>
                    </p:oleObj>
                  </mc:Choice>
                  <mc:Fallback>
                    <p:oleObj name="公式" r:id="rId18" imgW="342603" imgH="317225"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21" y="2200"/>
                            <a:ext cx="275" cy="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68" name="Object 37"/>
              <p:cNvGraphicFramePr>
                <a:graphicFrameLocks noChangeAspect="1"/>
              </p:cNvGraphicFramePr>
              <p:nvPr/>
            </p:nvGraphicFramePr>
            <p:xfrm>
              <a:off x="624" y="2183"/>
              <a:ext cx="432" cy="271"/>
            </p:xfrm>
            <a:graphic>
              <a:graphicData uri="http://schemas.openxmlformats.org/presentationml/2006/ole">
                <mc:AlternateContent xmlns:mc="http://schemas.openxmlformats.org/markup-compatibility/2006">
                  <mc:Choice xmlns:v="urn:schemas-microsoft-com:vml" Requires="v">
                    <p:oleObj spid="_x0000_s135207" name="Equation" r:id="rId20" imgW="342603" imgH="215713" progId="Equation.3">
                      <p:embed/>
                    </p:oleObj>
                  </mc:Choice>
                  <mc:Fallback>
                    <p:oleObj name="Equation" r:id="rId20" imgW="342603" imgH="215713"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4" y="2183"/>
                            <a:ext cx="432" cy="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9" name="Text Box 38"/>
              <p:cNvSpPr txBox="1">
                <a:spLocks noChangeArrowheads="1"/>
              </p:cNvSpPr>
              <p:nvPr/>
            </p:nvSpPr>
            <p:spPr bwMode="auto">
              <a:xfrm>
                <a:off x="1231" y="2304"/>
                <a:ext cx="39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en-US" altLang="zh-CN" sz="2800" i="1"/>
                  <a:t>O</a:t>
                </a:r>
                <a:r>
                  <a:rPr lang="en-US" altLang="zh-CN" sz="2800" i="1">
                    <a:cs typeface="Times New Roman" pitchFamily="18" charset="0"/>
                  </a:rPr>
                  <a:t>´</a:t>
                </a:r>
                <a:endParaRPr lang="en-US" altLang="zh-CN" sz="2800" i="1"/>
              </a:p>
            </p:txBody>
          </p:sp>
          <p:sp>
            <p:nvSpPr>
              <p:cNvPr id="6170" name="Text Box 39"/>
              <p:cNvSpPr txBox="1">
                <a:spLocks noChangeArrowheads="1"/>
              </p:cNvSpPr>
              <p:nvPr/>
            </p:nvSpPr>
            <p:spPr bwMode="auto">
              <a:xfrm>
                <a:off x="1258" y="1632"/>
                <a:ext cx="2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en-US" altLang="zh-CN" sz="2800" i="1"/>
                  <a:t>O</a:t>
                </a:r>
              </a:p>
            </p:txBody>
          </p:sp>
        </p:grpSp>
      </p:grpSp>
      <p:grpSp>
        <p:nvGrpSpPr>
          <p:cNvPr id="189480" name="Group 40"/>
          <p:cNvGrpSpPr>
            <a:grpSpLocks/>
          </p:cNvGrpSpPr>
          <p:nvPr/>
        </p:nvGrpSpPr>
        <p:grpSpPr bwMode="auto">
          <a:xfrm>
            <a:off x="519113" y="5448300"/>
            <a:ext cx="8015287" cy="1181100"/>
            <a:chOff x="144" y="3350"/>
            <a:chExt cx="5049" cy="744"/>
          </a:xfrm>
        </p:grpSpPr>
        <p:graphicFrame>
          <p:nvGraphicFramePr>
            <p:cNvPr id="6157" name="Object 41"/>
            <p:cNvGraphicFramePr>
              <a:graphicFrameLocks noChangeAspect="1"/>
            </p:cNvGraphicFramePr>
            <p:nvPr/>
          </p:nvGraphicFramePr>
          <p:xfrm>
            <a:off x="2688" y="3350"/>
            <a:ext cx="2505" cy="744"/>
          </p:xfrm>
          <a:graphic>
            <a:graphicData uri="http://schemas.openxmlformats.org/presentationml/2006/ole">
              <mc:AlternateContent xmlns:mc="http://schemas.openxmlformats.org/markup-compatibility/2006">
                <mc:Choice xmlns:v="urn:schemas-microsoft-com:vml" Requires="v">
                  <p:oleObj spid="_x0000_s135208" name="Equation" r:id="rId22" imgW="1269449" imgH="393529" progId="Equation.3">
                    <p:embed/>
                  </p:oleObj>
                </mc:Choice>
                <mc:Fallback>
                  <p:oleObj name="Equation" r:id="rId22" imgW="1269449" imgH="393529"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88" y="3350"/>
                          <a:ext cx="2505" cy="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Text Box 42"/>
            <p:cNvSpPr txBox="1">
              <a:spLocks noChangeArrowheads="1"/>
            </p:cNvSpPr>
            <p:nvPr/>
          </p:nvSpPr>
          <p:spPr bwMode="auto">
            <a:xfrm>
              <a:off x="144" y="3518"/>
              <a:ext cx="26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a:t>转轴过端点垂直于棒</a:t>
              </a:r>
            </a:p>
          </p:txBody>
        </p:sp>
      </p:grpSp>
      <p:grpSp>
        <p:nvGrpSpPr>
          <p:cNvPr id="189483" name="Group 43"/>
          <p:cNvGrpSpPr>
            <a:grpSpLocks/>
          </p:cNvGrpSpPr>
          <p:nvPr/>
        </p:nvGrpSpPr>
        <p:grpSpPr bwMode="auto">
          <a:xfrm>
            <a:off x="533400" y="4529138"/>
            <a:ext cx="7362825" cy="971550"/>
            <a:chOff x="336" y="2853"/>
            <a:chExt cx="4638" cy="612"/>
          </a:xfrm>
        </p:grpSpPr>
        <p:graphicFrame>
          <p:nvGraphicFramePr>
            <p:cNvPr id="6155" name="Object 44"/>
            <p:cNvGraphicFramePr>
              <a:graphicFrameLocks noChangeAspect="1"/>
            </p:cNvGraphicFramePr>
            <p:nvPr>
              <p:extLst>
                <p:ext uri="{D42A27DB-BD31-4B8C-83A1-F6EECF244321}">
                  <p14:modId xmlns:p14="http://schemas.microsoft.com/office/powerpoint/2010/main" val="1253909849"/>
                </p:ext>
              </p:extLst>
            </p:nvPr>
          </p:nvGraphicFramePr>
          <p:xfrm>
            <a:off x="2696" y="2853"/>
            <a:ext cx="2278" cy="612"/>
          </p:xfrm>
          <a:graphic>
            <a:graphicData uri="http://schemas.openxmlformats.org/presentationml/2006/ole">
              <mc:AlternateContent xmlns:mc="http://schemas.openxmlformats.org/markup-compatibility/2006">
                <mc:Choice xmlns:v="urn:schemas-microsoft-com:vml" Requires="v">
                  <p:oleObj spid="_x0000_s135209" name="Equation" r:id="rId24" imgW="1396800" imgH="368280" progId="Equation.DSMT4">
                    <p:embed/>
                  </p:oleObj>
                </mc:Choice>
                <mc:Fallback>
                  <p:oleObj name="Equation" r:id="rId24" imgW="1396800" imgH="368280" progId="Equation.DSMT4">
                    <p:embed/>
                    <p:pic>
                      <p:nvPicPr>
                        <p:cNvPr id="0" name=""/>
                        <p:cNvPicPr>
                          <a:picLocks noChangeAspect="1" noChangeArrowheads="1"/>
                        </p:cNvPicPr>
                        <p:nvPr/>
                      </p:nvPicPr>
                      <p:blipFill>
                        <a:blip r:embed="rId25"/>
                        <a:srcRect/>
                        <a:stretch>
                          <a:fillRect/>
                        </a:stretch>
                      </p:blipFill>
                      <p:spPr bwMode="auto">
                        <a:xfrm>
                          <a:off x="2696" y="2853"/>
                          <a:ext cx="2278" cy="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6" name="Rectangle 45"/>
            <p:cNvSpPr>
              <a:spLocks noChangeArrowheads="1"/>
            </p:cNvSpPr>
            <p:nvPr/>
          </p:nvSpPr>
          <p:spPr bwMode="auto">
            <a:xfrm>
              <a:off x="336" y="2985"/>
              <a:ext cx="30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zh-CN" altLang="en-US" sz="2800"/>
                <a:t>转轴过中心垂直于棒</a:t>
              </a:r>
            </a:p>
          </p:txBody>
        </p:sp>
      </p:grpSp>
    </p:spTree>
    <p:extLst>
      <p:ext uri="{BB962C8B-B14F-4D97-AF65-F5344CB8AC3E}">
        <p14:creationId xmlns:p14="http://schemas.microsoft.com/office/powerpoint/2010/main" val="2161853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p:cTn id="7" dur="500" fill="hold"/>
                                        <p:tgtEl>
                                          <p:spTgt spid="189442"/>
                                        </p:tgtEl>
                                        <p:attrNameLst>
                                          <p:attrName>ppt_w</p:attrName>
                                        </p:attrNameLst>
                                      </p:cBhvr>
                                      <p:tavLst>
                                        <p:tav tm="0">
                                          <p:val>
                                            <p:fltVal val="0"/>
                                          </p:val>
                                        </p:tav>
                                        <p:tav tm="100000">
                                          <p:val>
                                            <p:strVal val="#ppt_w"/>
                                          </p:val>
                                        </p:tav>
                                      </p:tavLst>
                                    </p:anim>
                                    <p:anim calcmode="lin" valueType="num">
                                      <p:cBhvr>
                                        <p:cTn id="8" dur="500" fill="hold"/>
                                        <p:tgtEl>
                                          <p:spTgt spid="18944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189453"/>
                                        </p:tgtEl>
                                        <p:attrNameLst>
                                          <p:attrName>style.visibility</p:attrName>
                                        </p:attrNameLst>
                                      </p:cBhvr>
                                      <p:to>
                                        <p:strVal val="visible"/>
                                      </p:to>
                                    </p:set>
                                    <p:animEffect transition="in" filter="box(out)">
                                      <p:cBhvr>
                                        <p:cTn id="13" dur="500"/>
                                        <p:tgtEl>
                                          <p:spTgt spid="18945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37" fill="hold" nodeType="clickEffect">
                                  <p:stCondLst>
                                    <p:cond delay="0"/>
                                  </p:stCondLst>
                                  <p:childTnLst>
                                    <p:set>
                                      <p:cBhvr>
                                        <p:cTn id="17" dur="1" fill="hold">
                                          <p:stCondLst>
                                            <p:cond delay="0"/>
                                          </p:stCondLst>
                                        </p:cTn>
                                        <p:tgtEl>
                                          <p:spTgt spid="189456"/>
                                        </p:tgtEl>
                                        <p:attrNameLst>
                                          <p:attrName>style.visibility</p:attrName>
                                        </p:attrNameLst>
                                      </p:cBhvr>
                                      <p:to>
                                        <p:strVal val="visible"/>
                                      </p:to>
                                    </p:set>
                                    <p:animEffect transition="in" filter="barn(outVertical)">
                                      <p:cBhvr>
                                        <p:cTn id="18" dur="500"/>
                                        <p:tgtEl>
                                          <p:spTgt spid="1894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89460"/>
                                        </p:tgtEl>
                                        <p:attrNameLst>
                                          <p:attrName>style.visibility</p:attrName>
                                        </p:attrNameLst>
                                      </p:cBhvr>
                                      <p:to>
                                        <p:strVal val="visible"/>
                                      </p:to>
                                    </p:set>
                                    <p:animEffect transition="in" filter="blinds(horizontal)">
                                      <p:cBhvr>
                                        <p:cTn id="23" dur="500"/>
                                        <p:tgtEl>
                                          <p:spTgt spid="1894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89483"/>
                                        </p:tgtEl>
                                        <p:attrNameLst>
                                          <p:attrName>style.visibility</p:attrName>
                                        </p:attrNameLst>
                                      </p:cBhvr>
                                      <p:to>
                                        <p:strVal val="visible"/>
                                      </p:to>
                                    </p:set>
                                    <p:animEffect transition="in" filter="blinds(horizontal)">
                                      <p:cBhvr>
                                        <p:cTn id="28" dur="500"/>
                                        <p:tgtEl>
                                          <p:spTgt spid="18948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89480"/>
                                        </p:tgtEl>
                                        <p:attrNameLst>
                                          <p:attrName>style.visibility</p:attrName>
                                        </p:attrNameLst>
                                      </p:cBhvr>
                                      <p:to>
                                        <p:strVal val="visible"/>
                                      </p:to>
                                    </p:set>
                                    <p:animEffect transition="in" filter="blinds(horizontal)">
                                      <p:cBhvr>
                                        <p:cTn id="33" dur="500"/>
                                        <p:tgtEl>
                                          <p:spTgt spid="189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1"/>
          <p:cNvSpPr>
            <a:spLocks noGrp="1"/>
          </p:cNvSpPr>
          <p:nvPr>
            <p:ph type="ftr" sz="quarter" idx="10"/>
          </p:nvPr>
        </p:nvSpPr>
        <p:spPr/>
        <p:txBody>
          <a:bodyPr/>
          <a:lstStyle/>
          <a:p>
            <a:pPr>
              <a:defRPr/>
            </a:pPr>
            <a:fld id="{61120675-790A-47FA-9414-62FA13E7B661}" type="slidenum">
              <a:rPr lang="en-US" altLang="zh-CN">
                <a:solidFill>
                  <a:srgbClr val="FFFFCC">
                    <a:lumMod val="75000"/>
                  </a:srgbClr>
                </a:solidFill>
              </a:rPr>
              <a:pPr>
                <a:defRPr/>
              </a:pPr>
              <a:t>24</a:t>
            </a:fld>
            <a:endParaRPr lang="en-US" altLang="zh-CN">
              <a:solidFill>
                <a:srgbClr val="FFFFCC">
                  <a:lumMod val="75000"/>
                </a:srgbClr>
              </a:solidFill>
            </a:endParaRPr>
          </a:p>
        </p:txBody>
      </p:sp>
      <p:sp>
        <p:nvSpPr>
          <p:cNvPr id="190466" name="Text Box 2"/>
          <p:cNvSpPr txBox="1">
            <a:spLocks noChangeArrowheads="1"/>
          </p:cNvSpPr>
          <p:nvPr/>
        </p:nvSpPr>
        <p:spPr bwMode="auto">
          <a:xfrm>
            <a:off x="7953375" y="762000"/>
            <a:ext cx="684213" cy="5715000"/>
          </a:xfrm>
          <a:prstGeom prst="rect">
            <a:avLst/>
          </a:prstGeom>
          <a:gradFill rotWithShape="0">
            <a:gsLst>
              <a:gs pos="0">
                <a:schemeClr val="accent1"/>
              </a:gs>
              <a:gs pos="50000">
                <a:srgbClr val="FFFFFF"/>
              </a:gs>
              <a:gs pos="100000">
                <a:schemeClr val="accent1"/>
              </a:gs>
            </a:gsLst>
            <a:lin ang="0" scaled="1"/>
          </a:gra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defRPr/>
            </a:pPr>
            <a:r>
              <a:rPr kumimoji="1" lang="zh-CN" altLang="en-US" sz="3200" dirty="0">
                <a:solidFill>
                  <a:srgbClr val="000000"/>
                </a:solidFill>
              </a:rPr>
              <a:t>竿子长些还是短些较安全？</a:t>
            </a:r>
          </a:p>
        </p:txBody>
      </p:sp>
      <p:sp>
        <p:nvSpPr>
          <p:cNvPr id="190467" name="Text Box 3"/>
          <p:cNvSpPr txBox="1">
            <a:spLocks noChangeArrowheads="1"/>
          </p:cNvSpPr>
          <p:nvPr/>
        </p:nvSpPr>
        <p:spPr bwMode="auto">
          <a:xfrm>
            <a:off x="762000" y="5422478"/>
            <a:ext cx="3505200" cy="958850"/>
          </a:xfrm>
          <a:prstGeom prst="rect">
            <a:avLst/>
          </a:prstGeom>
          <a:gradFill rotWithShape="0">
            <a:gsLst>
              <a:gs pos="0">
                <a:schemeClr val="accent1"/>
              </a:gs>
              <a:gs pos="50000">
                <a:srgbClr val="FFFFFF"/>
              </a:gs>
              <a:gs pos="100000">
                <a:schemeClr val="accent1"/>
              </a:gs>
            </a:gsLst>
            <a:lin ang="5400000" scaled="1"/>
          </a:gra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defRPr/>
            </a:pPr>
            <a:r>
              <a:rPr kumimoji="1" lang="en-US" altLang="zh-CN" sz="2800" dirty="0">
                <a:solidFill>
                  <a:srgbClr val="000000"/>
                </a:solidFill>
              </a:rPr>
              <a:t>  </a:t>
            </a:r>
            <a:r>
              <a:rPr kumimoji="1" lang="zh-CN" altLang="en-US" sz="2800" dirty="0">
                <a:solidFill>
                  <a:srgbClr val="000000"/>
                </a:solidFill>
              </a:rPr>
              <a:t>飞轮的质量为什么大都分布于外轮缘？</a:t>
            </a:r>
          </a:p>
        </p:txBody>
      </p:sp>
      <p:sp>
        <p:nvSpPr>
          <p:cNvPr id="5" name="Text Box 4"/>
          <p:cNvSpPr txBox="1">
            <a:spLocks noChangeArrowheads="1"/>
          </p:cNvSpPr>
          <p:nvPr/>
        </p:nvSpPr>
        <p:spPr bwMode="auto">
          <a:xfrm>
            <a:off x="539552" y="606164"/>
            <a:ext cx="36353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600" dirty="0">
                <a:solidFill>
                  <a:srgbClr val="0000FF"/>
                </a:solidFill>
                <a:latin typeface="华文中宋" pitchFamily="2" charset="-122"/>
                <a:ea typeface="华文中宋" pitchFamily="2" charset="-122"/>
              </a:rPr>
              <a:t>     </a:t>
            </a:r>
            <a:r>
              <a:rPr lang="zh-CN" altLang="en-US" sz="2600" dirty="0">
                <a:solidFill>
                  <a:srgbClr val="0000FF"/>
                </a:solidFill>
                <a:latin typeface="华文中宋" pitchFamily="2" charset="-122"/>
                <a:ea typeface="华文中宋" pitchFamily="2" charset="-122"/>
              </a:rPr>
              <a:t>转动惯量大，不易受阻力影响</a:t>
            </a:r>
          </a:p>
        </p:txBody>
      </p:sp>
      <p:sp>
        <p:nvSpPr>
          <p:cNvPr id="6" name="Text Box 7"/>
          <p:cNvSpPr txBox="1">
            <a:spLocks noChangeArrowheads="1"/>
          </p:cNvSpPr>
          <p:nvPr/>
        </p:nvSpPr>
        <p:spPr bwMode="auto">
          <a:xfrm>
            <a:off x="4383088" y="836712"/>
            <a:ext cx="549275" cy="581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kumimoji="1" lang="zh-CN" altLang="en-US" sz="2400" dirty="0">
                <a:solidFill>
                  <a:srgbClr val="0000FF"/>
                </a:solidFill>
                <a:ea typeface="华文中宋" pitchFamily="2" charset="-122"/>
              </a:rPr>
              <a:t>竿子长，转动惯量大，较易控制</a:t>
            </a:r>
          </a:p>
        </p:txBody>
      </p:sp>
    </p:spTree>
    <p:controls>
      <mc:AlternateContent xmlns:mc="http://schemas.openxmlformats.org/markup-compatibility/2006">
        <mc:Choice xmlns:v="urn:schemas-microsoft-com:vml" Requires="v">
          <p:control spid="47162" name="ShockwaveFlash1" r:id="rId2" imgW="3816019" imgH="3600000"/>
        </mc:Choice>
        <mc:Fallback>
          <p:control name="ShockwaveFlash1" r:id="rId2" imgW="3816019" imgH="3600000">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28775"/>
                  <a:ext cx="3816350" cy="36004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47163" name="ShockwaveFlash2" r:id="rId3" imgW="2736954" imgH="5974590"/>
        </mc:Choice>
        <mc:Fallback>
          <p:control name="ShockwaveFlash2" r:id="rId3" imgW="2736954" imgH="5974590">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622300"/>
                  <a:ext cx="2736850" cy="59753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201967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1"/>
          <p:cNvSpPr>
            <a:spLocks noGrp="1"/>
          </p:cNvSpPr>
          <p:nvPr>
            <p:ph type="ftr" sz="quarter" idx="10"/>
          </p:nvPr>
        </p:nvSpPr>
        <p:spPr/>
        <p:txBody>
          <a:bodyPr/>
          <a:lstStyle/>
          <a:p>
            <a:pPr>
              <a:defRPr/>
            </a:pPr>
            <a:fld id="{73C6232D-4445-4DDF-AD33-495F342B6A18}" type="slidenum">
              <a:rPr lang="en-US" altLang="zh-CN">
                <a:solidFill>
                  <a:srgbClr val="FFFFCC">
                    <a:lumMod val="75000"/>
                  </a:srgbClr>
                </a:solidFill>
              </a:rPr>
              <a:pPr>
                <a:defRPr/>
              </a:pPr>
              <a:t>25</a:t>
            </a:fld>
            <a:endParaRPr lang="en-US" altLang="zh-CN">
              <a:solidFill>
                <a:srgbClr val="FFFFCC">
                  <a:lumMod val="75000"/>
                </a:srgbClr>
              </a:solidFill>
            </a:endParaRPr>
          </a:p>
        </p:txBody>
      </p:sp>
      <p:sp>
        <p:nvSpPr>
          <p:cNvPr id="5125" name="Text Box 22"/>
          <p:cNvSpPr txBox="1">
            <a:spLocks noChangeArrowheads="1"/>
          </p:cNvSpPr>
          <p:nvPr/>
        </p:nvSpPr>
        <p:spPr bwMode="auto">
          <a:xfrm>
            <a:off x="320675" y="548680"/>
            <a:ext cx="737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dirty="0">
                <a:solidFill>
                  <a:srgbClr val="CC0000"/>
                </a:solidFill>
              </a:rPr>
              <a:t>三</a:t>
            </a:r>
            <a:r>
              <a:rPr lang="zh-CN" altLang="en-US" sz="2800" dirty="0" smtClean="0">
                <a:solidFill>
                  <a:srgbClr val="CC0000"/>
                </a:solidFill>
              </a:rPr>
              <a:t>    </a:t>
            </a:r>
            <a:r>
              <a:rPr lang="zh-CN" altLang="en-US" sz="2800" dirty="0">
                <a:solidFill>
                  <a:srgbClr val="CC0000"/>
                </a:solidFill>
              </a:rPr>
              <a:t>刚体定轴转动的转动定律</a:t>
            </a:r>
          </a:p>
        </p:txBody>
      </p:sp>
      <p:sp>
        <p:nvSpPr>
          <p:cNvPr id="2" name="TextBox 1"/>
          <p:cNvSpPr txBox="1"/>
          <p:nvPr/>
        </p:nvSpPr>
        <p:spPr>
          <a:xfrm>
            <a:off x="1" y="1128226"/>
            <a:ext cx="9144000" cy="1292662"/>
          </a:xfrm>
          <a:prstGeom prst="rect">
            <a:avLst/>
          </a:prstGeom>
          <a:noFill/>
        </p:spPr>
        <p:txBody>
          <a:bodyPr wrap="square" rtlCol="0">
            <a:spAutoFit/>
          </a:bodyPr>
          <a:lstStyle/>
          <a:p>
            <a:pPr indent="457200"/>
            <a:r>
              <a:rPr lang="zh-CN" altLang="en-US" sz="2600" dirty="0">
                <a:ea typeface="华文楷体" panose="02010600040101010101" pitchFamily="2" charset="-122"/>
              </a:rPr>
              <a:t>当</a:t>
            </a:r>
            <a:r>
              <a:rPr lang="zh-CN" altLang="en-US" sz="2600" dirty="0" smtClean="0">
                <a:ea typeface="华文楷体" panose="02010600040101010101" pitchFamily="2" charset="-122"/>
              </a:rPr>
              <a:t>刚体绕固定轴转动时，作用在刚体上的力，若其作用线与转轴平行，或其作用线的延长线与转轴相交，则该力对转轴的力矩为零，即该力对转动轴没有转动效应</a:t>
            </a:r>
            <a:r>
              <a:rPr lang="en-US" altLang="zh-CN" sz="2600" dirty="0" smtClean="0">
                <a:ea typeface="华文楷体" panose="02010600040101010101" pitchFamily="2" charset="-122"/>
              </a:rPr>
              <a:t>.</a:t>
            </a:r>
            <a:endParaRPr lang="zh-CN" altLang="en-US" sz="2600" dirty="0" smtClean="0">
              <a:ea typeface="华文楷体" panose="02010600040101010101" pitchFamily="2" charset="-122"/>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1212828638"/>
              </p:ext>
            </p:extLst>
          </p:nvPr>
        </p:nvGraphicFramePr>
        <p:xfrm>
          <a:off x="1075333" y="2505546"/>
          <a:ext cx="1150937" cy="914400"/>
        </p:xfrm>
        <a:graphic>
          <a:graphicData uri="http://schemas.openxmlformats.org/presentationml/2006/ole">
            <mc:AlternateContent xmlns:mc="http://schemas.openxmlformats.org/markup-compatibility/2006">
              <mc:Choice xmlns:v="urn:schemas-microsoft-com:vml" Requires="v">
                <p:oleObj spid="_x0000_s116126" name="Equation" r:id="rId3" imgW="485948" imgH="381077" progId="Equation.3">
                  <p:embed/>
                </p:oleObj>
              </mc:Choice>
              <mc:Fallback>
                <p:oleObj name="Equation" r:id="rId3" imgW="485948" imgH="381077"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333" y="2505546"/>
                        <a:ext cx="11509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635271358"/>
              </p:ext>
            </p:extLst>
          </p:nvPr>
        </p:nvGraphicFramePr>
        <p:xfrm>
          <a:off x="932458" y="3440583"/>
          <a:ext cx="623887" cy="1050925"/>
        </p:xfrm>
        <a:graphic>
          <a:graphicData uri="http://schemas.openxmlformats.org/presentationml/2006/ole">
            <mc:AlternateContent xmlns:mc="http://schemas.openxmlformats.org/markup-compatibility/2006">
              <mc:Choice xmlns:v="urn:schemas-microsoft-com:vml" Requires="v">
                <p:oleObj spid="_x0000_s116127" name="公式" r:id="rId5" imgW="228600" imgH="400166" progId="Equation.3">
                  <p:embed/>
                </p:oleObj>
              </mc:Choice>
              <mc:Fallback>
                <p:oleObj name="公式" r:id="rId5" imgW="228600" imgH="400166"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458" y="3440583"/>
                        <a:ext cx="6238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058042623"/>
              </p:ext>
            </p:extLst>
          </p:nvPr>
        </p:nvGraphicFramePr>
        <p:xfrm>
          <a:off x="1644650" y="3460750"/>
          <a:ext cx="1795463" cy="1120775"/>
        </p:xfrm>
        <a:graphic>
          <a:graphicData uri="http://schemas.openxmlformats.org/presentationml/2006/ole">
            <mc:AlternateContent xmlns:mc="http://schemas.openxmlformats.org/markup-compatibility/2006">
              <mc:Choice xmlns:v="urn:schemas-microsoft-com:vml" Requires="v">
                <p:oleObj spid="_x0000_s116128" name="Equation" r:id="rId7" imgW="685800" imgH="419040" progId="Equation.DSMT4">
                  <p:embed/>
                </p:oleObj>
              </mc:Choice>
              <mc:Fallback>
                <p:oleObj name="Equation" r:id="rId7" imgW="685800" imgH="419040" progId="Equation.DSMT4">
                  <p:embed/>
                  <p:pic>
                    <p:nvPicPr>
                      <p:cNvPr id="0" name="Object 7"/>
                      <p:cNvPicPr>
                        <a:picLocks noChangeAspect="1" noChangeArrowheads="1"/>
                      </p:cNvPicPr>
                      <p:nvPr/>
                    </p:nvPicPr>
                    <p:blipFill>
                      <a:blip r:embed="rId8"/>
                      <a:srcRect/>
                      <a:stretch>
                        <a:fillRect/>
                      </a:stretch>
                    </p:blipFill>
                    <p:spPr bwMode="auto">
                      <a:xfrm>
                        <a:off x="1644650" y="3460750"/>
                        <a:ext cx="1795463"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2729322422"/>
              </p:ext>
            </p:extLst>
          </p:nvPr>
        </p:nvGraphicFramePr>
        <p:xfrm>
          <a:off x="3491880" y="3449638"/>
          <a:ext cx="2903537" cy="1120775"/>
        </p:xfrm>
        <a:graphic>
          <a:graphicData uri="http://schemas.openxmlformats.org/presentationml/2006/ole">
            <mc:AlternateContent xmlns:mc="http://schemas.openxmlformats.org/markup-compatibility/2006">
              <mc:Choice xmlns:v="urn:schemas-microsoft-com:vml" Requires="v">
                <p:oleObj spid="_x0000_s116129" name="Equation" r:id="rId9" imgW="1117440" imgH="419040" progId="Equation.DSMT4">
                  <p:embed/>
                </p:oleObj>
              </mc:Choice>
              <mc:Fallback>
                <p:oleObj name="Equation" r:id="rId9" imgW="1117440" imgH="419040" progId="Equation.DSMT4">
                  <p:embed/>
                  <p:pic>
                    <p:nvPicPr>
                      <p:cNvPr id="0" name="Object 7"/>
                      <p:cNvPicPr>
                        <a:picLocks noChangeAspect="1" noChangeArrowheads="1"/>
                      </p:cNvPicPr>
                      <p:nvPr/>
                    </p:nvPicPr>
                    <p:blipFill>
                      <a:blip r:embed="rId10"/>
                      <a:srcRect/>
                      <a:stretch>
                        <a:fillRect/>
                      </a:stretch>
                    </p:blipFill>
                    <p:spPr bwMode="auto">
                      <a:xfrm>
                        <a:off x="3491880" y="3449638"/>
                        <a:ext cx="2903537"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3996289801"/>
              </p:ext>
            </p:extLst>
          </p:nvPr>
        </p:nvGraphicFramePr>
        <p:xfrm>
          <a:off x="1790700" y="4740275"/>
          <a:ext cx="2620963" cy="577850"/>
        </p:xfrm>
        <a:graphic>
          <a:graphicData uri="http://schemas.openxmlformats.org/presentationml/2006/ole">
            <mc:AlternateContent xmlns:mc="http://schemas.openxmlformats.org/markup-compatibility/2006">
              <mc:Choice xmlns:v="urn:schemas-microsoft-com:vml" Requires="v">
                <p:oleObj spid="_x0000_s116130" name="Equation" r:id="rId11" imgW="1002960" imgH="215640" progId="Equation.DSMT4">
                  <p:embed/>
                </p:oleObj>
              </mc:Choice>
              <mc:Fallback>
                <p:oleObj name="Equation" r:id="rId11" imgW="1002960" imgH="215640" progId="Equation.DSMT4">
                  <p:embed/>
                  <p:pic>
                    <p:nvPicPr>
                      <p:cNvPr id="0" name="Object 7"/>
                      <p:cNvPicPr>
                        <a:picLocks noChangeAspect="1" noChangeArrowheads="1"/>
                      </p:cNvPicPr>
                      <p:nvPr/>
                    </p:nvPicPr>
                    <p:blipFill>
                      <a:blip r:embed="rId12"/>
                      <a:srcRect/>
                      <a:stretch>
                        <a:fillRect/>
                      </a:stretch>
                    </p:blipFill>
                    <p:spPr bwMode="auto">
                      <a:xfrm>
                        <a:off x="1790700" y="4740275"/>
                        <a:ext cx="2620963"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1535635902"/>
              </p:ext>
            </p:extLst>
          </p:nvPr>
        </p:nvGraphicFramePr>
        <p:xfrm>
          <a:off x="4340986" y="4765386"/>
          <a:ext cx="1785938" cy="577850"/>
        </p:xfrm>
        <a:graphic>
          <a:graphicData uri="http://schemas.openxmlformats.org/presentationml/2006/ole">
            <mc:AlternateContent xmlns:mc="http://schemas.openxmlformats.org/markup-compatibility/2006">
              <mc:Choice xmlns:v="urn:schemas-microsoft-com:vml" Requires="v">
                <p:oleObj spid="_x0000_s116131" name="Equation" r:id="rId13" imgW="685800" imgH="215640" progId="Equation.DSMT4">
                  <p:embed/>
                </p:oleObj>
              </mc:Choice>
              <mc:Fallback>
                <p:oleObj name="Equation" r:id="rId13" imgW="685800" imgH="215640" progId="Equation.DSMT4">
                  <p:embed/>
                  <p:pic>
                    <p:nvPicPr>
                      <p:cNvPr id="0" name="Object 7"/>
                      <p:cNvPicPr>
                        <a:picLocks noChangeAspect="1" noChangeArrowheads="1"/>
                      </p:cNvPicPr>
                      <p:nvPr/>
                    </p:nvPicPr>
                    <p:blipFill>
                      <a:blip r:embed="rId14"/>
                      <a:srcRect/>
                      <a:stretch>
                        <a:fillRect/>
                      </a:stretch>
                    </p:blipFill>
                    <p:spPr bwMode="auto">
                      <a:xfrm>
                        <a:off x="4340986" y="4765386"/>
                        <a:ext cx="17859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2729699769"/>
              </p:ext>
            </p:extLst>
          </p:nvPr>
        </p:nvGraphicFramePr>
        <p:xfrm>
          <a:off x="1835696" y="5601171"/>
          <a:ext cx="854075" cy="492125"/>
        </p:xfrm>
        <a:graphic>
          <a:graphicData uri="http://schemas.openxmlformats.org/presentationml/2006/ole">
            <mc:AlternateContent xmlns:mc="http://schemas.openxmlformats.org/markup-compatibility/2006">
              <mc:Choice xmlns:v="urn:schemas-microsoft-com:vml" Requires="v">
                <p:oleObj spid="_x0000_s116132" name="Equation" r:id="rId15" imgW="323850" imgH="180821" progId="Equation.DSMT4">
                  <p:embed/>
                </p:oleObj>
              </mc:Choice>
              <mc:Fallback>
                <p:oleObj name="Equation" r:id="rId15" imgW="323850" imgH="180821" progId="Equation.DSMT4">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5696" y="5601171"/>
                        <a:ext cx="85407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2485734264"/>
              </p:ext>
            </p:extLst>
          </p:nvPr>
        </p:nvGraphicFramePr>
        <p:xfrm>
          <a:off x="3346787" y="2636912"/>
          <a:ext cx="1585253" cy="665088"/>
        </p:xfrm>
        <a:graphic>
          <a:graphicData uri="http://schemas.openxmlformats.org/presentationml/2006/ole">
            <mc:AlternateContent xmlns:mc="http://schemas.openxmlformats.org/markup-compatibility/2006">
              <mc:Choice xmlns:v="urn:schemas-microsoft-com:vml" Requires="v">
                <p:oleObj spid="_x0000_s116133" name="Equation" r:id="rId17" imgW="583920" imgH="241200" progId="Equation.DSMT4">
                  <p:embed/>
                </p:oleObj>
              </mc:Choice>
              <mc:Fallback>
                <p:oleObj name="Equation" r:id="rId17" imgW="583920" imgH="241200" progId="Equation.DSMT4">
                  <p:embed/>
                  <p:pic>
                    <p:nvPicPr>
                      <p:cNvPr id="0" name="对象 2"/>
                      <p:cNvPicPr>
                        <a:picLocks noChangeAspect="1" noChangeArrowheads="1"/>
                      </p:cNvPicPr>
                      <p:nvPr/>
                    </p:nvPicPr>
                    <p:blipFill>
                      <a:blip r:embed="rId18"/>
                      <a:srcRect/>
                      <a:stretch>
                        <a:fillRect/>
                      </a:stretch>
                    </p:blipFill>
                    <p:spPr bwMode="auto">
                      <a:xfrm>
                        <a:off x="3346787" y="2636912"/>
                        <a:ext cx="1585253" cy="6650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58646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500"/>
                            </p:stCondLst>
                            <p:childTnLst>
                              <p:par>
                                <p:cTn id="13" presetID="22" presetClass="entr" presetSubtype="8" fill="hold" nodeType="afterEffect">
                                  <p:stCondLst>
                                    <p:cond delay="8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1"/>
          <p:cNvSpPr>
            <a:spLocks noGrp="1"/>
          </p:cNvSpPr>
          <p:nvPr>
            <p:ph type="ftr" sz="quarter" idx="10"/>
          </p:nvPr>
        </p:nvSpPr>
        <p:spPr/>
        <p:txBody>
          <a:bodyPr/>
          <a:lstStyle/>
          <a:p>
            <a:pPr>
              <a:defRPr/>
            </a:pPr>
            <a:fld id="{73C6232D-4445-4DDF-AD33-495F342B6A18}" type="slidenum">
              <a:rPr lang="en-US" altLang="zh-CN">
                <a:solidFill>
                  <a:srgbClr val="FFFFCC">
                    <a:lumMod val="75000"/>
                  </a:srgbClr>
                </a:solidFill>
              </a:rPr>
              <a:pPr>
                <a:defRPr/>
              </a:pPr>
              <a:t>26</a:t>
            </a:fld>
            <a:endParaRPr lang="en-US" altLang="zh-CN">
              <a:solidFill>
                <a:srgbClr val="FFFFCC">
                  <a:lumMod val="75000"/>
                </a:srgbClr>
              </a:solidFill>
            </a:endParaRPr>
          </a:p>
        </p:txBody>
      </p:sp>
      <p:sp>
        <p:nvSpPr>
          <p:cNvPr id="188425" name="Text Box 9"/>
          <p:cNvSpPr txBox="1">
            <a:spLocks noChangeArrowheads="1"/>
          </p:cNvSpPr>
          <p:nvPr/>
        </p:nvSpPr>
        <p:spPr bwMode="auto">
          <a:xfrm>
            <a:off x="611560" y="3573016"/>
            <a:ext cx="7512050" cy="1127125"/>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kumimoji="1" lang="zh-CN" altLang="en-US" sz="2800" dirty="0">
                <a:latin typeface="宋体" pitchFamily="2" charset="-122"/>
              </a:rPr>
              <a:t>绕定轴转动的刚体的角加速度与作用于刚体上的</a:t>
            </a:r>
            <a:r>
              <a:rPr kumimoji="1" lang="zh-CN" altLang="en-US" sz="2800" dirty="0">
                <a:solidFill>
                  <a:srgbClr val="CC0000"/>
                </a:solidFill>
                <a:latin typeface="宋体" pitchFamily="2" charset="-122"/>
              </a:rPr>
              <a:t>合外力矩</a:t>
            </a:r>
            <a:r>
              <a:rPr kumimoji="1" lang="zh-CN" altLang="en-US" sz="2800" dirty="0">
                <a:latin typeface="宋体" pitchFamily="2" charset="-122"/>
              </a:rPr>
              <a:t>成正比，与刚体的</a:t>
            </a:r>
            <a:r>
              <a:rPr kumimoji="1" lang="zh-CN" altLang="en-US" sz="2800" dirty="0">
                <a:solidFill>
                  <a:srgbClr val="CC0000"/>
                </a:solidFill>
                <a:latin typeface="宋体" pitchFamily="2" charset="-122"/>
              </a:rPr>
              <a:t>转动惯量</a:t>
            </a:r>
            <a:r>
              <a:rPr kumimoji="1" lang="zh-CN" altLang="en-US" sz="2800" dirty="0">
                <a:latin typeface="宋体" pitchFamily="2" charset="-122"/>
              </a:rPr>
              <a:t>成反比</a:t>
            </a:r>
            <a:r>
              <a:rPr kumimoji="1" lang="en-US" altLang="zh-CN" sz="2800" dirty="0">
                <a:latin typeface="宋体" pitchFamily="2" charset="-122"/>
              </a:rPr>
              <a:t>. </a:t>
            </a:r>
          </a:p>
        </p:txBody>
      </p:sp>
      <p:graphicFrame>
        <p:nvGraphicFramePr>
          <p:cNvPr id="5124" name="Object 12"/>
          <p:cNvGraphicFramePr>
            <a:graphicFrameLocks noChangeAspect="1"/>
          </p:cNvGraphicFramePr>
          <p:nvPr>
            <p:extLst>
              <p:ext uri="{D42A27DB-BD31-4B8C-83A1-F6EECF244321}">
                <p14:modId xmlns:p14="http://schemas.microsoft.com/office/powerpoint/2010/main" val="1731688765"/>
              </p:ext>
            </p:extLst>
          </p:nvPr>
        </p:nvGraphicFramePr>
        <p:xfrm>
          <a:off x="1835696" y="2852936"/>
          <a:ext cx="2090738" cy="641350"/>
        </p:xfrm>
        <a:graphic>
          <a:graphicData uri="http://schemas.openxmlformats.org/presentationml/2006/ole">
            <mc:AlternateContent xmlns:mc="http://schemas.openxmlformats.org/markup-compatibility/2006">
              <mc:Choice xmlns:v="urn:schemas-microsoft-com:vml" Requires="v">
                <p:oleObj spid="_x0000_s44932" name="Equation" r:id="rId3" imgW="799920" imgH="253800" progId="Equation.DSMT4">
                  <p:embed/>
                </p:oleObj>
              </mc:Choice>
              <mc:Fallback>
                <p:oleObj name="Equation" r:id="rId3" imgW="799920" imgH="253800" progId="Equation.DSMT4">
                  <p:embed/>
                  <p:pic>
                    <p:nvPicPr>
                      <p:cNvPr id="0" name=""/>
                      <p:cNvPicPr>
                        <a:picLocks noChangeAspect="1" noChangeArrowheads="1"/>
                      </p:cNvPicPr>
                      <p:nvPr/>
                    </p:nvPicPr>
                    <p:blipFill>
                      <a:blip r:embed="rId4"/>
                      <a:srcRect/>
                      <a:stretch>
                        <a:fillRect/>
                      </a:stretch>
                    </p:blipFill>
                    <p:spPr bwMode="auto">
                      <a:xfrm>
                        <a:off x="1835696" y="2852936"/>
                        <a:ext cx="2090738" cy="641350"/>
                      </a:xfrm>
                      <a:prstGeom prst="rect">
                        <a:avLst/>
                      </a:prstGeom>
                      <a:noFill/>
                      <a:ln>
                        <a:noFill/>
                      </a:ln>
                      <a:effectLst/>
                      <a:extLst>
                        <a:ext uri="{909E8E84-426E-40DD-AFC4-6F175D3DCCD1}">
                          <a14:hiddenFill xmlns:a14="http://schemas.microsoft.com/office/drawing/2010/main">
                            <a:gradFill rotWithShape="0">
                              <a:gsLst>
                                <a:gs pos="0">
                                  <a:schemeClr val="accent1"/>
                                </a:gs>
                                <a:gs pos="50000">
                                  <a:srgbClr val="FFFFFF"/>
                                </a:gs>
                                <a:gs pos="100000">
                                  <a:schemeClr val="accent1"/>
                                </a:gs>
                              </a:gsLst>
                              <a:lin ang="5400000" scaled="1"/>
                            </a:gra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714598065"/>
              </p:ext>
            </p:extLst>
          </p:nvPr>
        </p:nvGraphicFramePr>
        <p:xfrm>
          <a:off x="35496" y="548680"/>
          <a:ext cx="1512888" cy="1119187"/>
        </p:xfrm>
        <a:graphic>
          <a:graphicData uri="http://schemas.openxmlformats.org/presentationml/2006/ole">
            <mc:AlternateContent xmlns:mc="http://schemas.openxmlformats.org/markup-compatibility/2006">
              <mc:Choice xmlns:v="urn:schemas-microsoft-com:vml" Requires="v">
                <p:oleObj spid="_x0000_s44933" name="Equation" r:id="rId5" imgW="558720" imgH="419040" progId="Equation.3">
                  <p:embed/>
                </p:oleObj>
              </mc:Choice>
              <mc:Fallback>
                <p:oleObj name="Equation" r:id="rId5" imgW="55872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48680"/>
                        <a:ext cx="1512888" cy="1119187"/>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Rectangle 3"/>
              <p:cNvSpPr>
                <a:spLocks noChangeArrowheads="1"/>
              </p:cNvSpPr>
              <p:nvPr/>
            </p:nvSpPr>
            <p:spPr bwMode="auto">
              <a:xfrm>
                <a:off x="2385521" y="692696"/>
                <a:ext cx="6757144" cy="83099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type="none" w="sm" len="lg"/>
                  </a14:hiddenLine>
                </a:ext>
              </a:extLst>
            </p:spPr>
            <p:txBody>
              <a:bodyPr wrap="square">
                <a:spAutoFit/>
              </a:bodyPr>
              <a:lstStyle/>
              <a:p>
                <a:r>
                  <a:rPr lang="zh-CN" altLang="en-US" b="1" i="0" dirty="0" smtClean="0">
                    <a:latin typeface="宋体" pitchFamily="2" charset="-122"/>
                  </a:rPr>
                  <a:t>由于刚体只能绕 </a:t>
                </a:r>
                <a:r>
                  <a:rPr lang="en-US" altLang="zh-CN" i="1" dirty="0" smtClean="0">
                    <a:cs typeface="Times New Roman" panose="02020603050405020304" pitchFamily="18" charset="0"/>
                  </a:rPr>
                  <a:t>z </a:t>
                </a:r>
                <a:r>
                  <a:rPr lang="zh-CN" altLang="en-US" b="1" i="0" dirty="0" smtClean="0">
                    <a:latin typeface="宋体" pitchFamily="2" charset="-122"/>
                  </a:rPr>
                  <a:t>轴转动，引起转动的力矩只有</a:t>
                </a:r>
                <a14:m>
                  <m:oMath xmlns:m="http://schemas.openxmlformats.org/officeDocument/2006/math">
                    <m:sSub>
                      <m:sSubPr>
                        <m:ctrlPr>
                          <a:rPr lang="en-US" altLang="zh-CN" b="1" i="1" smtClean="0">
                            <a:latin typeface="Cambria Math"/>
                          </a:rPr>
                        </m:ctrlPr>
                      </m:sSubPr>
                      <m:e>
                        <m:r>
                          <a:rPr lang="en-US" altLang="zh-CN" b="1" i="1" smtClean="0">
                            <a:latin typeface="Cambria Math"/>
                          </a:rPr>
                          <m:t>𝑴</m:t>
                        </m:r>
                      </m:e>
                      <m:sub>
                        <m:r>
                          <a:rPr lang="en-US" altLang="zh-CN" b="1" i="1" smtClean="0">
                            <a:latin typeface="Cambria Math"/>
                          </a:rPr>
                          <m:t>𝒛</m:t>
                        </m:r>
                      </m:sub>
                    </m:sSub>
                  </m:oMath>
                </a14:m>
                <a:r>
                  <a:rPr lang="zh-CN" altLang="en-US" b="1" i="0" dirty="0" smtClean="0">
                    <a:latin typeface="宋体" pitchFamily="2" charset="-122"/>
                  </a:rPr>
                  <a:t>，因此仅对 </a:t>
                </a:r>
                <a:r>
                  <a:rPr lang="en-US" altLang="zh-CN" b="1" i="1" dirty="0" smtClean="0">
                    <a:latin typeface="宋体" pitchFamily="2" charset="-122"/>
                  </a:rPr>
                  <a:t>L </a:t>
                </a:r>
                <a:r>
                  <a:rPr lang="zh-CN" altLang="en-US" b="1" i="0" dirty="0" smtClean="0">
                    <a:latin typeface="宋体" pitchFamily="2" charset="-122"/>
                  </a:rPr>
                  <a:t>在 </a:t>
                </a:r>
                <a:r>
                  <a:rPr lang="en-US" altLang="zh-CN" b="1" i="1" dirty="0" smtClean="0">
                    <a:cs typeface="Times New Roman" panose="02020603050405020304" pitchFamily="18" charset="0"/>
                  </a:rPr>
                  <a:t>z </a:t>
                </a:r>
                <a:r>
                  <a:rPr lang="zh-CN" altLang="en-US" b="1" i="0" dirty="0" smtClean="0">
                    <a:latin typeface="宋体" pitchFamily="2" charset="-122"/>
                  </a:rPr>
                  <a:t>方向</a:t>
                </a:r>
                <a:r>
                  <a:rPr lang="zh-CN" altLang="en-US" b="1" i="0" dirty="0">
                    <a:latin typeface="宋体" pitchFamily="2" charset="-122"/>
                  </a:rPr>
                  <a:t>上的分量感兴趣：</a:t>
                </a:r>
              </a:p>
            </p:txBody>
          </p:sp>
        </mc:Choice>
        <mc:Fallback xmlns="">
          <p:sp>
            <p:nvSpPr>
              <p:cNvPr id="7" name="Rectangle 3"/>
              <p:cNvSpPr>
                <a:spLocks noRot="1" noChangeAspect="1" noMove="1" noResize="1" noEditPoints="1" noAdjustHandles="1" noChangeArrowheads="1" noChangeShapeType="1" noTextEdit="1"/>
              </p:cNvSpPr>
              <p:nvPr/>
            </p:nvSpPr>
            <p:spPr bwMode="auto">
              <a:xfrm>
                <a:off x="2385521" y="692696"/>
                <a:ext cx="6757144" cy="830997"/>
              </a:xfrm>
              <a:prstGeom prst="rect">
                <a:avLst/>
              </a:prstGeom>
              <a:blipFill rotWithShape="1">
                <a:blip r:embed="rId7"/>
                <a:stretch>
                  <a:fillRect l="-1353" t="-8088" r="-271" b="-169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lstStyle/>
              <a:p>
                <a:r>
                  <a:rPr lang="zh-CN" altLang="en-US">
                    <a:noFill/>
                  </a:rPr>
                  <a:t> </a:t>
                </a:r>
              </a:p>
            </p:txBody>
          </p:sp>
        </mc:Fallback>
      </mc:AlternateContent>
      <p:graphicFrame>
        <p:nvGraphicFramePr>
          <p:cNvPr id="2" name="对象 1"/>
          <p:cNvGraphicFramePr>
            <a:graphicFrameLocks noChangeAspect="1"/>
          </p:cNvGraphicFramePr>
          <p:nvPr>
            <p:extLst>
              <p:ext uri="{D42A27DB-BD31-4B8C-83A1-F6EECF244321}">
                <p14:modId xmlns:p14="http://schemas.microsoft.com/office/powerpoint/2010/main" val="23610005"/>
              </p:ext>
            </p:extLst>
          </p:nvPr>
        </p:nvGraphicFramePr>
        <p:xfrm>
          <a:off x="1763688" y="1844824"/>
          <a:ext cx="1443037" cy="577850"/>
        </p:xfrm>
        <a:graphic>
          <a:graphicData uri="http://schemas.openxmlformats.org/presentationml/2006/ole">
            <mc:AlternateContent xmlns:mc="http://schemas.openxmlformats.org/markup-compatibility/2006">
              <mc:Choice xmlns:v="urn:schemas-microsoft-com:vml" Requires="v">
                <p:oleObj spid="_x0000_s44934" name="公式" r:id="rId8" imgW="524048" imgH="209627" progId="Equation.3">
                  <p:embed/>
                </p:oleObj>
              </mc:Choice>
              <mc:Fallback>
                <p:oleObj name="公式" r:id="rId8" imgW="524048" imgH="209627"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1844824"/>
                        <a:ext cx="1443037" cy="5778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3843234761"/>
              </p:ext>
            </p:extLst>
          </p:nvPr>
        </p:nvGraphicFramePr>
        <p:xfrm>
          <a:off x="4171280" y="1700808"/>
          <a:ext cx="2921000" cy="993775"/>
        </p:xfrm>
        <a:graphic>
          <a:graphicData uri="http://schemas.openxmlformats.org/presentationml/2006/ole">
            <mc:AlternateContent xmlns:mc="http://schemas.openxmlformats.org/markup-compatibility/2006">
              <mc:Choice xmlns:v="urn:schemas-microsoft-com:vml" Requires="v">
                <p:oleObj spid="_x0000_s44935" name="Equation" r:id="rId10" imgW="1117440" imgH="393480" progId="Equation.DSMT4">
                  <p:embed/>
                </p:oleObj>
              </mc:Choice>
              <mc:Fallback>
                <p:oleObj name="Equation" r:id="rId10" imgW="1117440" imgH="393480" progId="Equation.DSMT4">
                  <p:embed/>
                  <p:pic>
                    <p:nvPicPr>
                      <p:cNvPr id="0" name="Object 12"/>
                      <p:cNvPicPr>
                        <a:picLocks noChangeAspect="1" noChangeArrowheads="1"/>
                      </p:cNvPicPr>
                      <p:nvPr/>
                    </p:nvPicPr>
                    <p:blipFill>
                      <a:blip r:embed="rId11"/>
                      <a:srcRect/>
                      <a:stretch>
                        <a:fillRect/>
                      </a:stretch>
                    </p:blipFill>
                    <p:spPr bwMode="auto">
                      <a:xfrm>
                        <a:off x="4171280" y="1700808"/>
                        <a:ext cx="2921000" cy="993775"/>
                      </a:xfrm>
                      <a:prstGeom prst="rect">
                        <a:avLst/>
                      </a:prstGeom>
                      <a:noFill/>
                      <a:ln>
                        <a:noFill/>
                      </a:ln>
                      <a:effectLst/>
                      <a:extLst>
                        <a:ext uri="{909E8E84-426E-40DD-AFC4-6F175D3DCCD1}">
                          <a14:hiddenFill xmlns:a14="http://schemas.microsoft.com/office/drawing/2010/main">
                            <a:gradFill rotWithShape="0">
                              <a:gsLst>
                                <a:gs pos="0">
                                  <a:schemeClr val="accent1"/>
                                </a:gs>
                                <a:gs pos="50000">
                                  <a:srgbClr val="FFFFFF"/>
                                </a:gs>
                                <a:gs pos="100000">
                                  <a:schemeClr val="accent1"/>
                                </a:gs>
                              </a:gsLst>
                              <a:lin ang="5400000" scaled="1"/>
                            </a:gra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右箭头 7"/>
          <p:cNvSpPr/>
          <p:nvPr/>
        </p:nvSpPr>
        <p:spPr bwMode="auto">
          <a:xfrm>
            <a:off x="3419872" y="1988840"/>
            <a:ext cx="648072" cy="360040"/>
          </a:xfrm>
          <a:prstGeom prst="rightArrow">
            <a:avLst/>
          </a:prstGeom>
          <a:solidFill>
            <a:schemeClr val="bg2">
              <a:lumMod val="5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1" i="0" u="none" strike="noStrike" cap="none" normalizeH="0" baseline="0" smtClean="0">
              <a:ln>
                <a:noFill/>
              </a:ln>
              <a:solidFill>
                <a:srgbClr val="1C1C1C"/>
              </a:solidFill>
              <a:effectLst/>
              <a:latin typeface="Times New Roman" pitchFamily="18" charset="0"/>
              <a:ea typeface="宋体" pitchFamily="2" charset="-122"/>
            </a:endParaRPr>
          </a:p>
        </p:txBody>
      </p:sp>
      <p:sp>
        <p:nvSpPr>
          <p:cNvPr id="12" name="Rectangle 3"/>
          <p:cNvSpPr>
            <a:spLocks noChangeArrowheads="1"/>
          </p:cNvSpPr>
          <p:nvPr/>
        </p:nvSpPr>
        <p:spPr bwMode="auto">
          <a:xfrm>
            <a:off x="467544" y="5358681"/>
            <a:ext cx="3672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r>
              <a:rPr lang="zh-CN" altLang="en-US" b="1" i="0">
                <a:latin typeface="宋体" pitchFamily="2" charset="-122"/>
              </a:rPr>
              <a:t>与牛顿第二定律作比较：</a:t>
            </a:r>
          </a:p>
        </p:txBody>
      </p:sp>
      <p:graphicFrame>
        <p:nvGraphicFramePr>
          <p:cNvPr id="13" name="Object 6"/>
          <p:cNvGraphicFramePr>
            <a:graphicFrameLocks noChangeAspect="1"/>
          </p:cNvGraphicFramePr>
          <p:nvPr>
            <p:extLst>
              <p:ext uri="{D42A27DB-BD31-4B8C-83A1-F6EECF244321}">
                <p14:modId xmlns:p14="http://schemas.microsoft.com/office/powerpoint/2010/main" val="2578159952"/>
              </p:ext>
            </p:extLst>
          </p:nvPr>
        </p:nvGraphicFramePr>
        <p:xfrm>
          <a:off x="4356919" y="4941168"/>
          <a:ext cx="1147762" cy="1484313"/>
        </p:xfrm>
        <a:graphic>
          <a:graphicData uri="http://schemas.openxmlformats.org/presentationml/2006/ole">
            <mc:AlternateContent xmlns:mc="http://schemas.openxmlformats.org/markup-compatibility/2006">
              <mc:Choice xmlns:v="urn:schemas-microsoft-com:vml" Requires="v">
                <p:oleObj spid="_x0000_s44936" name="公式" r:id="rId12" imgW="545760" imgH="711000" progId="Equation.3">
                  <p:embed/>
                </p:oleObj>
              </mc:Choice>
              <mc:Fallback>
                <p:oleObj name="公式" r:id="rId12" imgW="545760" imgH="711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6919" y="4941168"/>
                        <a:ext cx="1147762" cy="148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3"/>
          <p:cNvSpPr>
            <a:spLocks noChangeArrowheads="1"/>
          </p:cNvSpPr>
          <p:nvPr/>
        </p:nvSpPr>
        <p:spPr bwMode="auto">
          <a:xfrm>
            <a:off x="5796781" y="5157068"/>
            <a:ext cx="2952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solidFill>
                  <a:srgbClr val="D60093"/>
                </a:solidFill>
                <a:latin typeface="宋体" pitchFamily="2" charset="-122"/>
              </a:rPr>
              <a:t>∴ </a:t>
            </a:r>
            <a:r>
              <a:rPr lang="en-US" altLang="zh-CN" i="1" dirty="0">
                <a:solidFill>
                  <a:srgbClr val="D60093"/>
                </a:solidFill>
              </a:rPr>
              <a:t>J</a:t>
            </a:r>
            <a:r>
              <a:rPr lang="en-US" altLang="zh-CN" b="1" dirty="0">
                <a:solidFill>
                  <a:srgbClr val="D60093"/>
                </a:solidFill>
              </a:rPr>
              <a:t> </a:t>
            </a:r>
            <a:r>
              <a:rPr lang="zh-CN" altLang="en-US" b="1" i="0" dirty="0">
                <a:solidFill>
                  <a:srgbClr val="D60093"/>
                </a:solidFill>
                <a:latin typeface="宋体" pitchFamily="2" charset="-122"/>
              </a:rPr>
              <a:t>反映了刚体转动的惯性</a:t>
            </a:r>
          </a:p>
        </p:txBody>
      </p:sp>
      <p:sp>
        <p:nvSpPr>
          <p:cNvPr id="15" name="Rectangle 15"/>
          <p:cNvSpPr>
            <a:spLocks noChangeArrowheads="1"/>
          </p:cNvSpPr>
          <p:nvPr/>
        </p:nvSpPr>
        <p:spPr bwMode="auto">
          <a:xfrm>
            <a:off x="3923928" y="2924944"/>
            <a:ext cx="5000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sm" len="lg"/>
              </a14:hiddenLine>
            </a:ext>
          </a:extLst>
        </p:spPr>
        <p:txBody>
          <a:bodyPr wrap="none" lIns="90000" tIns="46800" rIns="90000" bIns="46800" anchor="ctr">
            <a:spAutoFit/>
          </a:bodyPr>
          <a:lstStyle/>
          <a:p>
            <a:pPr>
              <a:spcBef>
                <a:spcPct val="0"/>
              </a:spcBef>
            </a:pPr>
            <a:r>
              <a:rPr lang="en-US" altLang="zh-CN" b="1" i="0" dirty="0">
                <a:cs typeface="Times New Roman" pitchFamily="18" charset="0"/>
              </a:rPr>
              <a:t>——</a:t>
            </a:r>
            <a:r>
              <a:rPr lang="zh-CN" altLang="en-US" b="1" i="0" dirty="0">
                <a:latin typeface="宋体" pitchFamily="2" charset="-122"/>
                <a:cs typeface="Times New Roman" pitchFamily="18" charset="0"/>
              </a:rPr>
              <a:t>刚体定轴转动的转动定律 </a:t>
            </a:r>
          </a:p>
        </p:txBody>
      </p:sp>
      <p:sp>
        <p:nvSpPr>
          <p:cNvPr id="4" name="TextBox 3"/>
          <p:cNvSpPr txBox="1"/>
          <p:nvPr/>
        </p:nvSpPr>
        <p:spPr>
          <a:xfrm>
            <a:off x="214972" y="2924944"/>
            <a:ext cx="1261884" cy="523220"/>
          </a:xfrm>
          <a:prstGeom prst="rect">
            <a:avLst/>
          </a:prstGeom>
          <a:noFill/>
          <a:ln>
            <a:solidFill>
              <a:schemeClr val="bg2">
                <a:lumMod val="50000"/>
              </a:schemeClr>
            </a:solidFill>
          </a:ln>
        </p:spPr>
        <p:txBody>
          <a:bodyPr wrap="none" rtlCol="0">
            <a:spAutoFit/>
          </a:bodyPr>
          <a:lstStyle/>
          <a:p>
            <a:r>
              <a:rPr lang="zh-CN" altLang="en-US" sz="2800" dirty="0" smtClean="0">
                <a:solidFill>
                  <a:srgbClr val="FF0066"/>
                </a:solidFill>
                <a:ea typeface="华文楷体" panose="02010600040101010101" pitchFamily="2" charset="-122"/>
              </a:rPr>
              <a:t>瞬时性</a:t>
            </a:r>
          </a:p>
        </p:txBody>
      </p:sp>
    </p:spTree>
    <p:extLst>
      <p:ext uri="{BB962C8B-B14F-4D97-AF65-F5344CB8AC3E}">
        <p14:creationId xmlns:p14="http://schemas.microsoft.com/office/powerpoint/2010/main" val="1102363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 presetClass="entr" presetSubtype="0" fill="hold" nodeType="afterEffect">
                                  <p:stCondLst>
                                    <p:cond delay="300"/>
                                  </p:stCondLst>
                                  <p:childTnLst>
                                    <p:set>
                                      <p:cBhvr>
                                        <p:cTn id="20" dur="1" fill="hold">
                                          <p:stCondLst>
                                            <p:cond delay="9"/>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4"/>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8425"/>
                                        </p:tgtEl>
                                        <p:attrNameLst>
                                          <p:attrName>style.visibility</p:attrName>
                                        </p:attrNameLst>
                                      </p:cBhvr>
                                      <p:to>
                                        <p:strVal val="visible"/>
                                      </p:to>
                                    </p:set>
                                    <p:animEffect transition="in" filter="blinds(horizontal)">
                                      <p:cBhvr>
                                        <p:cTn id="33" dur="500"/>
                                        <p:tgtEl>
                                          <p:spTgt spid="18842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5" grpId="0" animBg="1" autoUpdateAnimBg="0"/>
      <p:bldP spid="7" grpId="0"/>
      <p:bldP spid="8" grpId="0" animBg="1"/>
      <p:bldP spid="12" grpId="0"/>
      <p:bldP spid="14" grpId="0"/>
      <p:bldP spid="15"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页脚占位符 1"/>
          <p:cNvSpPr>
            <a:spLocks noGrp="1"/>
          </p:cNvSpPr>
          <p:nvPr>
            <p:ph type="ftr" sz="quarter" idx="10"/>
          </p:nvPr>
        </p:nvSpPr>
        <p:spPr/>
        <p:txBody>
          <a:bodyPr/>
          <a:lstStyle/>
          <a:p>
            <a:pPr>
              <a:defRPr/>
            </a:pPr>
            <a:fld id="{FE3DABBA-AC02-4B0D-BE85-3D0F3649B8B3}" type="slidenum">
              <a:rPr lang="en-US" altLang="zh-CN">
                <a:solidFill>
                  <a:srgbClr val="FFFFCC">
                    <a:lumMod val="75000"/>
                  </a:srgbClr>
                </a:solidFill>
              </a:rPr>
              <a:pPr>
                <a:defRPr/>
              </a:pPr>
              <a:t>27</a:t>
            </a:fld>
            <a:endParaRPr lang="en-US" altLang="zh-CN">
              <a:solidFill>
                <a:srgbClr val="FFFFCC">
                  <a:lumMod val="75000"/>
                </a:srgbClr>
              </a:solidFill>
            </a:endParaRPr>
          </a:p>
        </p:txBody>
      </p:sp>
      <p:sp>
        <p:nvSpPr>
          <p:cNvPr id="7176" name="Text Box 22"/>
          <p:cNvSpPr txBox="1">
            <a:spLocks noChangeArrowheads="1"/>
          </p:cNvSpPr>
          <p:nvPr/>
        </p:nvSpPr>
        <p:spPr bwMode="auto">
          <a:xfrm>
            <a:off x="320675" y="692150"/>
            <a:ext cx="737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dirty="0">
                <a:solidFill>
                  <a:srgbClr val="CC0000"/>
                </a:solidFill>
              </a:rPr>
              <a:t>四</a:t>
            </a:r>
            <a:r>
              <a:rPr lang="zh-CN" altLang="en-US" sz="2800" dirty="0" smtClean="0">
                <a:solidFill>
                  <a:srgbClr val="CC0000"/>
                </a:solidFill>
              </a:rPr>
              <a:t>    </a:t>
            </a:r>
            <a:r>
              <a:rPr lang="zh-CN" altLang="en-US" sz="2800" dirty="0">
                <a:solidFill>
                  <a:srgbClr val="CC0000"/>
                </a:solidFill>
              </a:rPr>
              <a:t>转动惯量</a:t>
            </a:r>
          </a:p>
        </p:txBody>
      </p:sp>
      <p:graphicFrame>
        <p:nvGraphicFramePr>
          <p:cNvPr id="16" name="Object 6"/>
          <p:cNvGraphicFramePr>
            <a:graphicFrameLocks noChangeAspect="1"/>
          </p:cNvGraphicFramePr>
          <p:nvPr>
            <p:extLst>
              <p:ext uri="{D42A27DB-BD31-4B8C-83A1-F6EECF244321}">
                <p14:modId xmlns:p14="http://schemas.microsoft.com/office/powerpoint/2010/main" val="4152350221"/>
              </p:ext>
            </p:extLst>
          </p:nvPr>
        </p:nvGraphicFramePr>
        <p:xfrm>
          <a:off x="2729087" y="1268760"/>
          <a:ext cx="2058987" cy="952500"/>
        </p:xfrm>
        <a:graphic>
          <a:graphicData uri="http://schemas.openxmlformats.org/presentationml/2006/ole">
            <mc:AlternateContent xmlns:mc="http://schemas.openxmlformats.org/markup-compatibility/2006">
              <mc:Choice xmlns:v="urn:schemas-microsoft-com:vml" Requires="v">
                <p:oleObj spid="_x0000_s31147" name="公式" r:id="rId3" imgW="761760" imgH="355320" progId="Equation.3">
                  <p:embed/>
                </p:oleObj>
              </mc:Choice>
              <mc:Fallback>
                <p:oleObj name="公式" r:id="rId3" imgW="76176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087" y="1268760"/>
                        <a:ext cx="2058987"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3"/>
          <p:cNvSpPr>
            <a:spLocks noChangeArrowheads="1"/>
          </p:cNvSpPr>
          <p:nvPr/>
        </p:nvSpPr>
        <p:spPr bwMode="auto">
          <a:xfrm>
            <a:off x="1187624" y="1469727"/>
            <a:ext cx="388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latin typeface="宋体" pitchFamily="2" charset="-122"/>
              </a:rPr>
              <a:t>定义式：</a:t>
            </a:r>
          </a:p>
        </p:txBody>
      </p:sp>
      <p:graphicFrame>
        <p:nvGraphicFramePr>
          <p:cNvPr id="18" name="Object 6"/>
          <p:cNvGraphicFramePr>
            <a:graphicFrameLocks noChangeAspect="1"/>
          </p:cNvGraphicFramePr>
          <p:nvPr>
            <p:extLst>
              <p:ext uri="{D42A27DB-BD31-4B8C-83A1-F6EECF244321}">
                <p14:modId xmlns:p14="http://schemas.microsoft.com/office/powerpoint/2010/main" val="4089383298"/>
              </p:ext>
            </p:extLst>
          </p:nvPr>
        </p:nvGraphicFramePr>
        <p:xfrm>
          <a:off x="1825625" y="2276872"/>
          <a:ext cx="514350" cy="614363"/>
        </p:xfrm>
        <a:graphic>
          <a:graphicData uri="http://schemas.openxmlformats.org/presentationml/2006/ole">
            <mc:AlternateContent xmlns:mc="http://schemas.openxmlformats.org/markup-compatibility/2006">
              <mc:Choice xmlns:v="urn:schemas-microsoft-com:vml" Requires="v">
                <p:oleObj spid="_x0000_s31148" name="公式" r:id="rId5" imgW="190440" imgH="228600" progId="Equation.3">
                  <p:embed/>
                </p:oleObj>
              </mc:Choice>
              <mc:Fallback>
                <p:oleObj name="公式" r:id="rId5" imgW="1904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5" y="2276872"/>
                        <a:ext cx="514350"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3"/>
          <p:cNvSpPr>
            <a:spLocks noChangeArrowheads="1"/>
          </p:cNvSpPr>
          <p:nvPr/>
        </p:nvSpPr>
        <p:spPr bwMode="auto">
          <a:xfrm>
            <a:off x="2339975" y="2316560"/>
            <a:ext cx="4897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latin typeface="宋体" pitchFamily="2" charset="-122"/>
              </a:rPr>
              <a:t>第 </a:t>
            </a:r>
            <a:r>
              <a:rPr lang="en-US" altLang="zh-CN" i="1" dirty="0" err="1"/>
              <a:t>i</a:t>
            </a:r>
            <a:r>
              <a:rPr lang="en-US" altLang="zh-CN" i="1" dirty="0"/>
              <a:t> </a:t>
            </a:r>
            <a:r>
              <a:rPr lang="zh-CN" altLang="en-US" b="1" i="0" dirty="0">
                <a:latin typeface="宋体" pitchFamily="2" charset="-122"/>
              </a:rPr>
              <a:t>个质元到转轴的距离 </a:t>
            </a:r>
          </a:p>
        </p:txBody>
      </p:sp>
      <p:sp>
        <p:nvSpPr>
          <p:cNvPr id="20" name="Text Box 51"/>
          <p:cNvSpPr txBox="1">
            <a:spLocks noChangeArrowheads="1"/>
          </p:cNvSpPr>
          <p:nvPr/>
        </p:nvSpPr>
        <p:spPr bwMode="auto">
          <a:xfrm>
            <a:off x="179512" y="3714725"/>
            <a:ext cx="84994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lang="en-US" altLang="zh-CN" sz="2800" dirty="0"/>
              <a:t>        </a:t>
            </a:r>
            <a:r>
              <a:rPr lang="zh-CN" altLang="zh-CN" sz="2800" dirty="0"/>
              <a:t>刚体的转动惯量就是组成刚体的各质元的质量与其到转轴的距离的平方的乘积之和．是刚体转动时惯性大小的量度．</a:t>
            </a:r>
            <a:endParaRPr kumimoji="1" lang="zh-CN" altLang="en-US" sz="2800" dirty="0">
              <a:solidFill>
                <a:srgbClr val="000000"/>
              </a:solidFill>
            </a:endParaRPr>
          </a:p>
        </p:txBody>
      </p:sp>
      <p:sp>
        <p:nvSpPr>
          <p:cNvPr id="21" name="Text Box 52"/>
          <p:cNvSpPr txBox="1">
            <a:spLocks noChangeArrowheads="1"/>
          </p:cNvSpPr>
          <p:nvPr/>
        </p:nvSpPr>
        <p:spPr bwMode="auto">
          <a:xfrm>
            <a:off x="685800" y="5517232"/>
            <a:ext cx="647858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zh-CN" altLang="en-US" sz="2800">
                <a:solidFill>
                  <a:srgbClr val="000000"/>
                </a:solidFill>
                <a:latin typeface="宋体" pitchFamily="2" charset="-122"/>
              </a:rPr>
              <a:t>转动惯量的单位：</a:t>
            </a:r>
            <a:r>
              <a:rPr kumimoji="1" lang="zh-CN" altLang="en-US" sz="2800">
                <a:solidFill>
                  <a:srgbClr val="CC0000"/>
                </a:solidFill>
                <a:latin typeface="宋体" pitchFamily="2" charset="-122"/>
              </a:rPr>
              <a:t>千克</a:t>
            </a:r>
            <a:r>
              <a:rPr kumimoji="1" lang="en-US" altLang="zh-CN" sz="2800">
                <a:solidFill>
                  <a:srgbClr val="CC0000"/>
                </a:solidFill>
                <a:latin typeface="宋体" pitchFamily="2" charset="-122"/>
              </a:rPr>
              <a:t>·</a:t>
            </a:r>
            <a:r>
              <a:rPr kumimoji="1" lang="zh-CN" altLang="en-US" sz="2800">
                <a:solidFill>
                  <a:srgbClr val="CC0000"/>
                </a:solidFill>
                <a:latin typeface="宋体" pitchFamily="2" charset="-122"/>
              </a:rPr>
              <a:t>米</a:t>
            </a:r>
            <a:r>
              <a:rPr kumimoji="1" lang="en-US" altLang="zh-CN" sz="2800" baseline="30000">
                <a:solidFill>
                  <a:srgbClr val="CC0000"/>
                </a:solidFill>
                <a:latin typeface="宋体" pitchFamily="2" charset="-122"/>
              </a:rPr>
              <a:t>2</a:t>
            </a:r>
            <a:r>
              <a:rPr kumimoji="1" lang="zh-CN" altLang="en-US" sz="2800">
                <a:solidFill>
                  <a:srgbClr val="CC0000"/>
                </a:solidFill>
                <a:latin typeface="宋体" pitchFamily="2" charset="-122"/>
              </a:rPr>
              <a:t>（</a:t>
            </a:r>
            <a:r>
              <a:rPr kumimoji="1" lang="en-US" altLang="zh-CN" sz="2800">
                <a:solidFill>
                  <a:srgbClr val="CC0000"/>
                </a:solidFill>
                <a:latin typeface="宋体" pitchFamily="2" charset="-122"/>
              </a:rPr>
              <a:t>kg·m</a:t>
            </a:r>
            <a:r>
              <a:rPr kumimoji="1" lang="en-US" altLang="zh-CN" sz="2800" baseline="30000">
                <a:solidFill>
                  <a:srgbClr val="CC0000"/>
                </a:solidFill>
                <a:latin typeface="宋体" pitchFamily="2" charset="-122"/>
              </a:rPr>
              <a:t>2</a:t>
            </a:r>
            <a:r>
              <a:rPr kumimoji="1" lang="zh-CN" altLang="en-US" sz="2800">
                <a:solidFill>
                  <a:srgbClr val="CC0000"/>
                </a:solidFill>
                <a:latin typeface="宋体" pitchFamily="2" charset="-122"/>
              </a:rPr>
              <a:t>）</a:t>
            </a:r>
          </a:p>
        </p:txBody>
      </p:sp>
      <p:graphicFrame>
        <p:nvGraphicFramePr>
          <p:cNvPr id="10" name="Object 6"/>
          <p:cNvGraphicFramePr>
            <a:graphicFrameLocks noChangeAspect="1"/>
          </p:cNvGraphicFramePr>
          <p:nvPr>
            <p:extLst>
              <p:ext uri="{D42A27DB-BD31-4B8C-83A1-F6EECF244321}">
                <p14:modId xmlns:p14="http://schemas.microsoft.com/office/powerpoint/2010/main" val="2276917248"/>
              </p:ext>
            </p:extLst>
          </p:nvPr>
        </p:nvGraphicFramePr>
        <p:xfrm>
          <a:off x="1749425" y="2886522"/>
          <a:ext cx="685800" cy="614362"/>
        </p:xfrm>
        <a:graphic>
          <a:graphicData uri="http://schemas.openxmlformats.org/presentationml/2006/ole">
            <mc:AlternateContent xmlns:mc="http://schemas.openxmlformats.org/markup-compatibility/2006">
              <mc:Choice xmlns:v="urn:schemas-microsoft-com:vml" Requires="v">
                <p:oleObj spid="_x0000_s31149" name="Equation" r:id="rId7" imgW="253800" imgH="228600" progId="Equation.DSMT4">
                  <p:embed/>
                </p:oleObj>
              </mc:Choice>
              <mc:Fallback>
                <p:oleObj name="Equation" r:id="rId7" imgW="253800" imgH="228600" progId="Equation.DSMT4">
                  <p:embed/>
                  <p:pic>
                    <p:nvPicPr>
                      <p:cNvPr id="0" name=""/>
                      <p:cNvPicPr>
                        <a:picLocks noChangeAspect="1" noChangeArrowheads="1"/>
                      </p:cNvPicPr>
                      <p:nvPr/>
                    </p:nvPicPr>
                    <p:blipFill>
                      <a:blip r:embed="rId8"/>
                      <a:srcRect/>
                      <a:stretch>
                        <a:fillRect/>
                      </a:stretch>
                    </p:blipFill>
                    <p:spPr bwMode="auto">
                      <a:xfrm>
                        <a:off x="1749425" y="2886522"/>
                        <a:ext cx="685800"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3"/>
          <p:cNvSpPr>
            <a:spLocks noChangeArrowheads="1"/>
          </p:cNvSpPr>
          <p:nvPr/>
        </p:nvSpPr>
        <p:spPr bwMode="auto">
          <a:xfrm>
            <a:off x="2350046" y="2926333"/>
            <a:ext cx="4897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r>
              <a:rPr lang="zh-CN" altLang="en-US" b="1" i="0" dirty="0">
                <a:latin typeface="宋体" pitchFamily="2" charset="-122"/>
              </a:rPr>
              <a:t>第 </a:t>
            </a:r>
            <a:r>
              <a:rPr lang="en-US" altLang="zh-CN" i="1" dirty="0" err="1"/>
              <a:t>i</a:t>
            </a:r>
            <a:r>
              <a:rPr lang="en-US" altLang="zh-CN" i="1" dirty="0"/>
              <a:t> </a:t>
            </a:r>
            <a:r>
              <a:rPr lang="zh-CN" altLang="en-US" b="1" i="0" dirty="0">
                <a:latin typeface="宋体" pitchFamily="2" charset="-122"/>
              </a:rPr>
              <a:t>个质</a:t>
            </a:r>
            <a:r>
              <a:rPr lang="zh-CN" altLang="en-US" b="1" i="0" dirty="0" smtClean="0">
                <a:latin typeface="宋体" pitchFamily="2" charset="-122"/>
              </a:rPr>
              <a:t>元的质量 </a:t>
            </a:r>
            <a:endParaRPr lang="zh-CN" altLang="en-US" b="1" i="0" dirty="0">
              <a:latin typeface="宋体" pitchFamily="2" charset="-122"/>
            </a:endParaRPr>
          </a:p>
        </p:txBody>
      </p:sp>
    </p:spTree>
    <p:extLst>
      <p:ext uri="{BB962C8B-B14F-4D97-AF65-F5344CB8AC3E}">
        <p14:creationId xmlns:p14="http://schemas.microsoft.com/office/powerpoint/2010/main" val="16146990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trips(down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autoUpdateAnimBg="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页脚占位符 1"/>
          <p:cNvSpPr>
            <a:spLocks noGrp="1"/>
          </p:cNvSpPr>
          <p:nvPr>
            <p:ph type="ftr" sz="quarter" idx="10"/>
          </p:nvPr>
        </p:nvSpPr>
        <p:spPr/>
        <p:txBody>
          <a:bodyPr/>
          <a:lstStyle/>
          <a:p>
            <a:pPr>
              <a:defRPr/>
            </a:pPr>
            <a:fld id="{FE3DABBA-AC02-4B0D-BE85-3D0F3649B8B3}" type="slidenum">
              <a:rPr lang="en-US" altLang="zh-CN">
                <a:solidFill>
                  <a:srgbClr val="FFFFCC">
                    <a:lumMod val="75000"/>
                  </a:srgbClr>
                </a:solidFill>
              </a:rPr>
              <a:pPr>
                <a:defRPr/>
              </a:pPr>
              <a:t>28</a:t>
            </a:fld>
            <a:endParaRPr lang="en-US" altLang="zh-CN">
              <a:solidFill>
                <a:srgbClr val="FFFFCC">
                  <a:lumMod val="75000"/>
                </a:srgbClr>
              </a:solidFill>
            </a:endParaRPr>
          </a:p>
        </p:txBody>
      </p:sp>
      <p:sp>
        <p:nvSpPr>
          <p:cNvPr id="15" name="Text Box 6"/>
          <p:cNvSpPr txBox="1">
            <a:spLocks noChangeArrowheads="1"/>
          </p:cNvSpPr>
          <p:nvPr/>
        </p:nvSpPr>
        <p:spPr bwMode="auto">
          <a:xfrm>
            <a:off x="900113" y="5003130"/>
            <a:ext cx="79200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buFont typeface="Wingdings" pitchFamily="2" charset="2"/>
              <a:buNone/>
            </a:pPr>
            <a:r>
              <a:rPr lang="zh-CN" altLang="en-US" b="1" i="0" dirty="0">
                <a:solidFill>
                  <a:srgbClr val="000066"/>
                </a:solidFill>
                <a:latin typeface="楷体_GB2312" pitchFamily="49" charset="-122"/>
              </a:rPr>
              <a:t>很明显：转动惯量与刚体的质量及其分布有关</a:t>
            </a:r>
            <a:r>
              <a:rPr lang="zh-CN" altLang="en-US" b="1" i="0" dirty="0" smtClean="0">
                <a:solidFill>
                  <a:srgbClr val="000066"/>
                </a:solidFill>
                <a:latin typeface="楷体_GB2312" pitchFamily="49" charset="-122"/>
              </a:rPr>
              <a:t>，也与</a:t>
            </a:r>
            <a:r>
              <a:rPr lang="zh-CN" altLang="en-US" b="1" i="0" dirty="0">
                <a:solidFill>
                  <a:srgbClr val="000066"/>
                </a:solidFill>
                <a:latin typeface="楷体_GB2312" pitchFamily="49" charset="-122"/>
              </a:rPr>
              <a:t>转轴的位置有关。 </a:t>
            </a:r>
          </a:p>
        </p:txBody>
      </p:sp>
      <p:sp>
        <p:nvSpPr>
          <p:cNvPr id="16" name="Rectangle 3"/>
          <p:cNvSpPr>
            <a:spLocks noChangeArrowheads="1"/>
          </p:cNvSpPr>
          <p:nvPr/>
        </p:nvSpPr>
        <p:spPr bwMode="auto">
          <a:xfrm>
            <a:off x="755650" y="1141636"/>
            <a:ext cx="388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marL="533400" indent="-533400">
              <a:buFontTx/>
              <a:buChar char="•"/>
            </a:pPr>
            <a:r>
              <a:rPr lang="zh-CN" altLang="en-US" b="1" i="0">
                <a:latin typeface="宋体" pitchFamily="2" charset="-122"/>
              </a:rPr>
              <a:t>刚体为分立结构</a:t>
            </a:r>
          </a:p>
        </p:txBody>
      </p:sp>
      <p:graphicFrame>
        <p:nvGraphicFramePr>
          <p:cNvPr id="17" name="Object 6"/>
          <p:cNvGraphicFramePr>
            <a:graphicFrameLocks noChangeAspect="1"/>
          </p:cNvGraphicFramePr>
          <p:nvPr>
            <p:extLst>
              <p:ext uri="{D42A27DB-BD31-4B8C-83A1-F6EECF244321}">
                <p14:modId xmlns:p14="http://schemas.microsoft.com/office/powerpoint/2010/main" val="1097684716"/>
              </p:ext>
            </p:extLst>
          </p:nvPr>
        </p:nvGraphicFramePr>
        <p:xfrm>
          <a:off x="4097338" y="1052736"/>
          <a:ext cx="2058987" cy="952500"/>
        </p:xfrm>
        <a:graphic>
          <a:graphicData uri="http://schemas.openxmlformats.org/presentationml/2006/ole">
            <mc:AlternateContent xmlns:mc="http://schemas.openxmlformats.org/markup-compatibility/2006">
              <mc:Choice xmlns:v="urn:schemas-microsoft-com:vml" Requires="v">
                <p:oleObj spid="_x0000_s50014" name="公式" r:id="rId3" imgW="761760" imgH="355320" progId="Equation.3">
                  <p:embed/>
                </p:oleObj>
              </mc:Choice>
              <mc:Fallback>
                <p:oleObj name="公式" r:id="rId3" imgW="76176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38" y="1052736"/>
                        <a:ext cx="2058987"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3"/>
          <p:cNvSpPr>
            <a:spLocks noChangeArrowheads="1"/>
          </p:cNvSpPr>
          <p:nvPr/>
        </p:nvSpPr>
        <p:spPr bwMode="auto">
          <a:xfrm>
            <a:off x="755650" y="2738438"/>
            <a:ext cx="388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marL="533400" indent="-533400">
              <a:buFontTx/>
              <a:buChar char="•"/>
            </a:pPr>
            <a:r>
              <a:rPr lang="zh-CN" altLang="en-US" b="1" i="0">
                <a:latin typeface="宋体" pitchFamily="2" charset="-122"/>
              </a:rPr>
              <a:t>刚体为连续体</a:t>
            </a:r>
          </a:p>
        </p:txBody>
      </p:sp>
      <p:graphicFrame>
        <p:nvGraphicFramePr>
          <p:cNvPr id="19" name="Object 6"/>
          <p:cNvGraphicFramePr>
            <a:graphicFrameLocks noChangeAspect="1"/>
          </p:cNvGraphicFramePr>
          <p:nvPr>
            <p:extLst>
              <p:ext uri="{D42A27DB-BD31-4B8C-83A1-F6EECF244321}">
                <p14:modId xmlns:p14="http://schemas.microsoft.com/office/powerpoint/2010/main" val="2628430385"/>
              </p:ext>
            </p:extLst>
          </p:nvPr>
        </p:nvGraphicFramePr>
        <p:xfrm>
          <a:off x="3851275" y="2681288"/>
          <a:ext cx="1887538" cy="747712"/>
        </p:xfrm>
        <a:graphic>
          <a:graphicData uri="http://schemas.openxmlformats.org/presentationml/2006/ole">
            <mc:AlternateContent xmlns:mc="http://schemas.openxmlformats.org/markup-compatibility/2006">
              <mc:Choice xmlns:v="urn:schemas-microsoft-com:vml" Requires="v">
                <p:oleObj spid="_x0000_s50015" name="公式" r:id="rId5" imgW="698400" imgH="279360" progId="Equation.3">
                  <p:embed/>
                </p:oleObj>
              </mc:Choice>
              <mc:Fallback>
                <p:oleObj name="公式" r:id="rId5" imgW="69840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2681288"/>
                        <a:ext cx="1887538" cy="747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3"/>
          <p:cNvSpPr>
            <a:spLocks noChangeArrowheads="1"/>
          </p:cNvSpPr>
          <p:nvPr/>
        </p:nvSpPr>
        <p:spPr bwMode="auto">
          <a:xfrm>
            <a:off x="1187450" y="3506142"/>
            <a:ext cx="388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marL="533400" indent="-533400"/>
            <a:r>
              <a:rPr lang="zh-CN" altLang="en-US" b="1" i="0">
                <a:latin typeface="宋体" pitchFamily="2" charset="-122"/>
              </a:rPr>
              <a:t>式中</a:t>
            </a:r>
          </a:p>
        </p:txBody>
      </p:sp>
      <p:graphicFrame>
        <p:nvGraphicFramePr>
          <p:cNvPr id="21" name="Object 1041"/>
          <p:cNvGraphicFramePr>
            <a:graphicFrameLocks noChangeAspect="1"/>
          </p:cNvGraphicFramePr>
          <p:nvPr>
            <p:extLst>
              <p:ext uri="{D42A27DB-BD31-4B8C-83A1-F6EECF244321}">
                <p14:modId xmlns:p14="http://schemas.microsoft.com/office/powerpoint/2010/main" val="3858730105"/>
              </p:ext>
            </p:extLst>
          </p:nvPr>
        </p:nvGraphicFramePr>
        <p:xfrm>
          <a:off x="2108200" y="3522017"/>
          <a:ext cx="1866900" cy="528638"/>
        </p:xfrm>
        <a:graphic>
          <a:graphicData uri="http://schemas.openxmlformats.org/presentationml/2006/ole">
            <mc:AlternateContent xmlns:mc="http://schemas.openxmlformats.org/markup-compatibility/2006">
              <mc:Choice xmlns:v="urn:schemas-microsoft-com:vml" Requires="v">
                <p:oleObj spid="_x0000_s50016" name="公式" r:id="rId7" imgW="711000" imgH="203040" progId="Equation.3">
                  <p:embed/>
                </p:oleObj>
              </mc:Choice>
              <mc:Fallback>
                <p:oleObj name="公式" r:id="rId7" imgW="71100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200" y="3522017"/>
                        <a:ext cx="1866900" cy="528638"/>
                      </a:xfrm>
                      <a:prstGeom prst="rect">
                        <a:avLst/>
                      </a:prstGeom>
                      <a:solidFill>
                        <a:srgbClr val="FFFF99"/>
                      </a:solidFill>
                    </p:spPr>
                  </p:pic>
                </p:oleObj>
              </mc:Fallback>
            </mc:AlternateContent>
          </a:graphicData>
        </a:graphic>
      </p:graphicFrame>
      <p:graphicFrame>
        <p:nvGraphicFramePr>
          <p:cNvPr id="22" name="Object 1041"/>
          <p:cNvGraphicFramePr>
            <a:graphicFrameLocks noChangeAspect="1"/>
          </p:cNvGraphicFramePr>
          <p:nvPr>
            <p:extLst>
              <p:ext uri="{D42A27DB-BD31-4B8C-83A1-F6EECF244321}">
                <p14:modId xmlns:p14="http://schemas.microsoft.com/office/powerpoint/2010/main" val="1393162400"/>
              </p:ext>
            </p:extLst>
          </p:nvPr>
        </p:nvGraphicFramePr>
        <p:xfrm>
          <a:off x="4097338" y="3522017"/>
          <a:ext cx="1987550" cy="557213"/>
        </p:xfrm>
        <a:graphic>
          <a:graphicData uri="http://schemas.openxmlformats.org/presentationml/2006/ole">
            <mc:AlternateContent xmlns:mc="http://schemas.openxmlformats.org/markup-compatibility/2006">
              <mc:Choice xmlns:v="urn:schemas-microsoft-com:vml" Requires="v">
                <p:oleObj spid="_x0000_s50017" name="公式" r:id="rId9" imgW="672840" imgH="190440" progId="Equation.3">
                  <p:embed/>
                </p:oleObj>
              </mc:Choice>
              <mc:Fallback>
                <p:oleObj name="公式" r:id="rId9" imgW="672840" imgH="1904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7338" y="3522017"/>
                        <a:ext cx="1987550" cy="557213"/>
                      </a:xfrm>
                      <a:prstGeom prst="rect">
                        <a:avLst/>
                      </a:prstGeom>
                      <a:solidFill>
                        <a:srgbClr val="FFFF99"/>
                      </a:solidFill>
                    </p:spPr>
                  </p:pic>
                </p:oleObj>
              </mc:Fallback>
            </mc:AlternateContent>
          </a:graphicData>
        </a:graphic>
      </p:graphicFrame>
      <p:graphicFrame>
        <p:nvGraphicFramePr>
          <p:cNvPr id="23" name="Object 1041"/>
          <p:cNvGraphicFramePr>
            <a:graphicFrameLocks noChangeAspect="1"/>
          </p:cNvGraphicFramePr>
          <p:nvPr>
            <p:extLst>
              <p:ext uri="{D42A27DB-BD31-4B8C-83A1-F6EECF244321}">
                <p14:modId xmlns:p14="http://schemas.microsoft.com/office/powerpoint/2010/main" val="723292635"/>
              </p:ext>
            </p:extLst>
          </p:nvPr>
        </p:nvGraphicFramePr>
        <p:xfrm>
          <a:off x="6188075" y="3522017"/>
          <a:ext cx="2200275" cy="627063"/>
        </p:xfrm>
        <a:graphic>
          <a:graphicData uri="http://schemas.openxmlformats.org/presentationml/2006/ole">
            <mc:AlternateContent xmlns:mc="http://schemas.openxmlformats.org/markup-compatibility/2006">
              <mc:Choice xmlns:v="urn:schemas-microsoft-com:vml" Requires="v">
                <p:oleObj spid="_x0000_s50018" name="公式" r:id="rId11" imgW="838080" imgH="241200" progId="Equation.3">
                  <p:embed/>
                </p:oleObj>
              </mc:Choice>
              <mc:Fallback>
                <p:oleObj name="公式" r:id="rId11" imgW="83808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8075" y="3522017"/>
                        <a:ext cx="2200275" cy="627063"/>
                      </a:xfrm>
                      <a:prstGeom prst="rect">
                        <a:avLst/>
                      </a:prstGeom>
                      <a:solidFill>
                        <a:srgbClr val="FFFF99"/>
                      </a:solidFill>
                    </p:spPr>
                  </p:pic>
                </p:oleObj>
              </mc:Fallback>
            </mc:AlternateContent>
          </a:graphicData>
        </a:graphic>
      </p:graphicFrame>
    </p:spTree>
    <p:extLst>
      <p:ext uri="{BB962C8B-B14F-4D97-AF65-F5344CB8AC3E}">
        <p14:creationId xmlns:p14="http://schemas.microsoft.com/office/powerpoint/2010/main" val="42534536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页脚占位符 3"/>
          <p:cNvSpPr>
            <a:spLocks noGrp="1"/>
          </p:cNvSpPr>
          <p:nvPr>
            <p:ph type="ftr" sz="quarter" idx="10"/>
          </p:nvPr>
        </p:nvSpPr>
        <p:spPr/>
        <p:txBody>
          <a:bodyPr/>
          <a:lstStyle/>
          <a:p>
            <a:pPr>
              <a:defRPr/>
            </a:pPr>
            <a:fld id="{8E83DDE3-A2AD-46AE-A4D7-E87FE4D59479}" type="slidenum">
              <a:rPr lang="en-US" altLang="zh-CN">
                <a:solidFill>
                  <a:srgbClr val="FFFFCC">
                    <a:lumMod val="75000"/>
                  </a:srgbClr>
                </a:solidFill>
              </a:rPr>
              <a:pPr>
                <a:defRPr/>
              </a:pPr>
              <a:t>29</a:t>
            </a:fld>
            <a:endParaRPr lang="en-US" altLang="zh-CN">
              <a:solidFill>
                <a:srgbClr val="FFFFCC">
                  <a:lumMod val="75000"/>
                </a:srgbClr>
              </a:solidFill>
            </a:endParaRPr>
          </a:p>
        </p:txBody>
      </p:sp>
      <p:sp>
        <p:nvSpPr>
          <p:cNvPr id="185348" name="Text Box 4"/>
          <p:cNvSpPr txBox="1">
            <a:spLocks noChangeArrowheads="1"/>
          </p:cNvSpPr>
          <p:nvPr/>
        </p:nvSpPr>
        <p:spPr bwMode="auto">
          <a:xfrm>
            <a:off x="612775" y="2349500"/>
            <a:ext cx="79914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spcBef>
                <a:spcPct val="0"/>
              </a:spcBef>
            </a:pPr>
            <a:r>
              <a:rPr lang="zh-CN" altLang="en-US" sz="2800">
                <a:solidFill>
                  <a:srgbClr val="FF0066"/>
                </a:solidFill>
                <a:latin typeface="宋体" pitchFamily="2" charset="-122"/>
              </a:rPr>
              <a:t>解</a:t>
            </a:r>
            <a:r>
              <a:rPr lang="zh-CN" altLang="en-US" sz="2800">
                <a:solidFill>
                  <a:srgbClr val="000000"/>
                </a:solidFill>
                <a:latin typeface="宋体" pitchFamily="2" charset="-122"/>
              </a:rPr>
              <a:t> </a:t>
            </a:r>
            <a:r>
              <a:rPr lang="en-US" altLang="zh-CN" sz="2800">
                <a:solidFill>
                  <a:srgbClr val="CC0000"/>
                </a:solidFill>
                <a:latin typeface="宋体" pitchFamily="2" charset="-122"/>
              </a:rPr>
              <a:t>(1)</a:t>
            </a:r>
            <a:r>
              <a:rPr lang="zh-CN" altLang="en-US" sz="2800">
                <a:solidFill>
                  <a:srgbClr val="000000"/>
                </a:solidFill>
                <a:latin typeface="宋体" pitchFamily="2" charset="-122"/>
              </a:rPr>
              <a:t>转轴通过棒的中心并与棒垂直</a:t>
            </a:r>
          </a:p>
        </p:txBody>
      </p:sp>
      <p:graphicFrame>
        <p:nvGraphicFramePr>
          <p:cNvPr id="185349" name="Object 5"/>
          <p:cNvGraphicFramePr>
            <a:graphicFrameLocks noChangeAspect="1"/>
          </p:cNvGraphicFramePr>
          <p:nvPr/>
        </p:nvGraphicFramePr>
        <p:xfrm>
          <a:off x="2268538" y="4010025"/>
          <a:ext cx="3327400" cy="571500"/>
        </p:xfrm>
        <a:graphic>
          <a:graphicData uri="http://schemas.openxmlformats.org/presentationml/2006/ole">
            <mc:AlternateContent xmlns:mc="http://schemas.openxmlformats.org/markup-compatibility/2006">
              <mc:Choice xmlns:v="urn:schemas-microsoft-com:vml" Requires="v">
                <p:oleObj spid="_x0000_s32286" name="Equation" r:id="rId3" imgW="1206500" imgH="203200" progId="Equation.DSMT4">
                  <p:embed/>
                </p:oleObj>
              </mc:Choice>
              <mc:Fallback>
                <p:oleObj name="Equation" r:id="rId3" imgW="1206500" imgH="203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4010025"/>
                        <a:ext cx="332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7" name="Text Box 7"/>
          <p:cNvSpPr txBox="1">
            <a:spLocks noChangeArrowheads="1"/>
          </p:cNvSpPr>
          <p:nvPr/>
        </p:nvSpPr>
        <p:spPr bwMode="auto">
          <a:xfrm>
            <a:off x="517525" y="692150"/>
            <a:ext cx="8150225"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spcBef>
                <a:spcPct val="0"/>
              </a:spcBef>
            </a:pPr>
            <a:r>
              <a:rPr lang="zh-CN" altLang="en-US" sz="2800">
                <a:solidFill>
                  <a:srgbClr val="CC0000"/>
                </a:solidFill>
                <a:latin typeface="宋体" pitchFamily="2" charset="-122"/>
              </a:rPr>
              <a:t>例</a:t>
            </a:r>
            <a:r>
              <a:rPr lang="en-US" altLang="zh-CN" sz="2800">
                <a:solidFill>
                  <a:srgbClr val="CC0000"/>
                </a:solidFill>
                <a:latin typeface="宋体" pitchFamily="2" charset="-122"/>
              </a:rPr>
              <a:t>3.1</a:t>
            </a:r>
            <a:r>
              <a:rPr lang="zh-CN" altLang="en-US" sz="2800">
                <a:solidFill>
                  <a:srgbClr val="000000"/>
                </a:solidFill>
                <a:latin typeface="宋体" pitchFamily="2" charset="-122"/>
              </a:rPr>
              <a:t>　如图所示，求质量为</a:t>
            </a:r>
            <a:r>
              <a:rPr lang="en-US" altLang="zh-CN" sz="2800" i="1">
                <a:solidFill>
                  <a:srgbClr val="000000"/>
                </a:solidFill>
              </a:rPr>
              <a:t>m</a:t>
            </a:r>
            <a:r>
              <a:rPr lang="zh-CN" altLang="en-US" sz="2800">
                <a:solidFill>
                  <a:srgbClr val="000000"/>
                </a:solidFill>
                <a:latin typeface="宋体" pitchFamily="2" charset="-122"/>
              </a:rPr>
              <a:t>，长为</a:t>
            </a:r>
            <a:r>
              <a:rPr lang="en-US" altLang="zh-CN" sz="2800" i="1">
                <a:solidFill>
                  <a:srgbClr val="000000"/>
                </a:solidFill>
              </a:rPr>
              <a:t>l</a:t>
            </a:r>
            <a:r>
              <a:rPr lang="zh-CN" altLang="en-US" sz="2800">
                <a:solidFill>
                  <a:srgbClr val="000000"/>
                </a:solidFill>
                <a:latin typeface="宋体" pitchFamily="2" charset="-122"/>
              </a:rPr>
              <a:t>的均匀细棒的转动惯量：</a:t>
            </a:r>
            <a:r>
              <a:rPr lang="en-US" altLang="zh-CN" sz="2800">
                <a:solidFill>
                  <a:srgbClr val="000000"/>
                </a:solidFill>
                <a:latin typeface="宋体" pitchFamily="2" charset="-122"/>
              </a:rPr>
              <a:t>(1)</a:t>
            </a:r>
            <a:r>
              <a:rPr lang="zh-CN" altLang="en-US" sz="2800">
                <a:solidFill>
                  <a:srgbClr val="000000"/>
                </a:solidFill>
                <a:latin typeface="宋体" pitchFamily="2" charset="-122"/>
              </a:rPr>
              <a:t>转轴通过棒的中心并与棒垂直；</a:t>
            </a:r>
            <a:r>
              <a:rPr lang="en-US" altLang="zh-CN" sz="2800">
                <a:solidFill>
                  <a:srgbClr val="000000"/>
                </a:solidFill>
                <a:latin typeface="宋体" pitchFamily="2" charset="-122"/>
              </a:rPr>
              <a:t>(2)</a:t>
            </a:r>
            <a:r>
              <a:rPr lang="zh-CN" altLang="en-US" sz="2800">
                <a:solidFill>
                  <a:srgbClr val="000000"/>
                </a:solidFill>
                <a:latin typeface="宋体" pitchFamily="2" charset="-122"/>
              </a:rPr>
              <a:t>转轴通过棒一端并与棒垂直</a:t>
            </a:r>
            <a:r>
              <a:rPr lang="en-US" altLang="zh-CN" sz="2800">
                <a:solidFill>
                  <a:srgbClr val="000000"/>
                </a:solidFill>
                <a:latin typeface="宋体" pitchFamily="2" charset="-122"/>
              </a:rPr>
              <a:t>.</a:t>
            </a:r>
          </a:p>
        </p:txBody>
      </p:sp>
      <p:pic>
        <p:nvPicPr>
          <p:cNvPr id="8198" name="Picture 13" descr="02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4868863"/>
            <a:ext cx="79216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360" name="Group 16"/>
          <p:cNvGrpSpPr>
            <a:grpSpLocks/>
          </p:cNvGrpSpPr>
          <p:nvPr/>
        </p:nvGrpSpPr>
        <p:grpSpPr bwMode="auto">
          <a:xfrm>
            <a:off x="2051050" y="2997200"/>
            <a:ext cx="2827338" cy="938213"/>
            <a:chOff x="1417" y="1932"/>
            <a:chExt cx="1781" cy="591"/>
          </a:xfrm>
        </p:grpSpPr>
        <p:graphicFrame>
          <p:nvGraphicFramePr>
            <p:cNvPr id="8200" name="Object 10"/>
            <p:cNvGraphicFramePr>
              <a:graphicFrameLocks noChangeAspect="1"/>
            </p:cNvGraphicFramePr>
            <p:nvPr/>
          </p:nvGraphicFramePr>
          <p:xfrm>
            <a:off x="1417" y="1932"/>
            <a:ext cx="576" cy="591"/>
          </p:xfrm>
          <a:graphic>
            <a:graphicData uri="http://schemas.openxmlformats.org/presentationml/2006/ole">
              <mc:AlternateContent xmlns:mc="http://schemas.openxmlformats.org/markup-compatibility/2006">
                <mc:Choice xmlns:v="urn:schemas-microsoft-com:vml" Requires="v">
                  <p:oleObj spid="_x0000_s32287" name="Equation" r:id="rId6" imgW="571252" imgH="393529" progId="Equation.DSMT4">
                    <p:embed/>
                  </p:oleObj>
                </mc:Choice>
                <mc:Fallback>
                  <p:oleObj name="Equation" r:id="rId6" imgW="571252" imgH="39352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7" y="1932"/>
                          <a:ext cx="576"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1" name="Object 15"/>
            <p:cNvGraphicFramePr>
              <a:graphicFrameLocks noChangeAspect="1"/>
            </p:cNvGraphicFramePr>
            <p:nvPr/>
          </p:nvGraphicFramePr>
          <p:xfrm>
            <a:off x="2237" y="2069"/>
            <a:ext cx="961" cy="280"/>
          </p:xfrm>
          <a:graphic>
            <a:graphicData uri="http://schemas.openxmlformats.org/presentationml/2006/ole">
              <mc:AlternateContent xmlns:mc="http://schemas.openxmlformats.org/markup-compatibility/2006">
                <mc:Choice xmlns:v="urn:schemas-microsoft-com:vml" Requires="v">
                  <p:oleObj spid="_x0000_s32288" name="Equation" r:id="rId8" imgW="621760" imgH="177646" progId="Equation.DSMT4">
                    <p:embed/>
                  </p:oleObj>
                </mc:Choice>
                <mc:Fallback>
                  <p:oleObj name="Equation" r:id="rId8" imgW="621760" imgH="177646"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 y="2069"/>
                          <a:ext cx="96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0961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5348"/>
                                        </p:tgtEl>
                                        <p:attrNameLst>
                                          <p:attrName>style.visibility</p:attrName>
                                        </p:attrNameLst>
                                      </p:cBhvr>
                                      <p:to>
                                        <p:strVal val="visible"/>
                                      </p:to>
                                    </p:set>
                                    <p:anim calcmode="lin" valueType="num">
                                      <p:cBhvr>
                                        <p:cTn id="7" dur="500" fill="hold"/>
                                        <p:tgtEl>
                                          <p:spTgt spid="185348"/>
                                        </p:tgtEl>
                                        <p:attrNameLst>
                                          <p:attrName>ppt_w</p:attrName>
                                        </p:attrNameLst>
                                      </p:cBhvr>
                                      <p:tavLst>
                                        <p:tav tm="0">
                                          <p:val>
                                            <p:strVal val="#ppt_w*0.70"/>
                                          </p:val>
                                        </p:tav>
                                        <p:tav tm="100000">
                                          <p:val>
                                            <p:strVal val="#ppt_w"/>
                                          </p:val>
                                        </p:tav>
                                      </p:tavLst>
                                    </p:anim>
                                    <p:anim calcmode="lin" valueType="num">
                                      <p:cBhvr>
                                        <p:cTn id="8" dur="500" fill="hold"/>
                                        <p:tgtEl>
                                          <p:spTgt spid="185348"/>
                                        </p:tgtEl>
                                        <p:attrNameLst>
                                          <p:attrName>ppt_h</p:attrName>
                                        </p:attrNameLst>
                                      </p:cBhvr>
                                      <p:tavLst>
                                        <p:tav tm="0">
                                          <p:val>
                                            <p:strVal val="#ppt_h"/>
                                          </p:val>
                                        </p:tav>
                                        <p:tav tm="100000">
                                          <p:val>
                                            <p:strVal val="#ppt_h"/>
                                          </p:val>
                                        </p:tav>
                                      </p:tavLst>
                                    </p:anim>
                                    <p:animEffect transition="in" filter="fade">
                                      <p:cBhvr>
                                        <p:cTn id="9" dur="500"/>
                                        <p:tgtEl>
                                          <p:spTgt spid="1853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185360"/>
                                        </p:tgtEl>
                                        <p:attrNameLst>
                                          <p:attrName>style.visibility</p:attrName>
                                        </p:attrNameLst>
                                      </p:cBhvr>
                                      <p:to>
                                        <p:strVal val="visible"/>
                                      </p:to>
                                    </p:set>
                                    <p:animEffect transition="in" filter="wipe(down)">
                                      <p:cBhvr>
                                        <p:cTn id="14" dur="500"/>
                                        <p:tgtEl>
                                          <p:spTgt spid="1853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185349"/>
                                        </p:tgtEl>
                                        <p:attrNameLst>
                                          <p:attrName>style.visibility</p:attrName>
                                        </p:attrNameLst>
                                      </p:cBhvr>
                                      <p:to>
                                        <p:strVal val="visible"/>
                                      </p:to>
                                    </p:set>
                                    <p:anim calcmode="lin" valueType="num">
                                      <p:cBhvr>
                                        <p:cTn id="19" dur="500" fill="hold"/>
                                        <p:tgtEl>
                                          <p:spTgt spid="185349"/>
                                        </p:tgtEl>
                                        <p:attrNameLst>
                                          <p:attrName>ppt_w</p:attrName>
                                        </p:attrNameLst>
                                      </p:cBhvr>
                                      <p:tavLst>
                                        <p:tav tm="0">
                                          <p:val>
                                            <p:strVal val="2/3*#ppt_w"/>
                                          </p:val>
                                        </p:tav>
                                        <p:tav tm="100000">
                                          <p:val>
                                            <p:strVal val="#ppt_w"/>
                                          </p:val>
                                        </p:tav>
                                      </p:tavLst>
                                    </p:anim>
                                    <p:anim calcmode="lin" valueType="num">
                                      <p:cBhvr>
                                        <p:cTn id="20" dur="500" fill="hold"/>
                                        <p:tgtEl>
                                          <p:spTgt spid="18534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页脚占位符 1"/>
          <p:cNvSpPr>
            <a:spLocks noGrp="1"/>
          </p:cNvSpPr>
          <p:nvPr>
            <p:ph type="ftr" sz="quarter" idx="10"/>
          </p:nvPr>
        </p:nvSpPr>
        <p:spPr/>
        <p:txBody>
          <a:bodyPr/>
          <a:lstStyle/>
          <a:p>
            <a:pPr>
              <a:defRPr/>
            </a:pPr>
            <a:fld id="{5F15F39D-CB32-4F9B-83FB-994FB5F1F52B}" type="slidenum">
              <a:rPr lang="en-US" altLang="zh-CN"/>
              <a:pPr>
                <a:defRPr/>
              </a:pPr>
              <a:t>3</a:t>
            </a:fld>
            <a:endParaRPr lang="en-US" altLang="zh-CN"/>
          </a:p>
        </p:txBody>
      </p:sp>
      <p:sp>
        <p:nvSpPr>
          <p:cNvPr id="1028" name="Text Box 2"/>
          <p:cNvSpPr txBox="1">
            <a:spLocks noChangeArrowheads="1"/>
          </p:cNvSpPr>
          <p:nvPr/>
        </p:nvSpPr>
        <p:spPr bwMode="auto">
          <a:xfrm>
            <a:off x="304800" y="1244600"/>
            <a:ext cx="86106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buClr>
                <a:srgbClr val="0000FF"/>
              </a:buClr>
              <a:buFont typeface="Wingdings" pitchFamily="2" charset="2"/>
              <a:buChar char="Ø"/>
            </a:pPr>
            <a:r>
              <a:rPr kumimoji="1" lang="en-US" altLang="zh-CN" sz="2800" dirty="0">
                <a:solidFill>
                  <a:srgbClr val="CC0000"/>
                </a:solidFill>
              </a:rPr>
              <a:t>     </a:t>
            </a:r>
            <a:r>
              <a:rPr kumimoji="1" lang="zh-CN" altLang="en-US" sz="2800" dirty="0">
                <a:solidFill>
                  <a:srgbClr val="CC0000"/>
                </a:solidFill>
              </a:rPr>
              <a:t>刚体</a:t>
            </a:r>
            <a:r>
              <a:rPr kumimoji="1" lang="zh-CN" altLang="en-US" sz="2800" dirty="0">
                <a:solidFill>
                  <a:srgbClr val="000000"/>
                </a:solidFill>
              </a:rPr>
              <a:t>：在外力作用下，形状和大小都不发生变化的物体</a:t>
            </a:r>
            <a:r>
              <a:rPr kumimoji="1" lang="en-US" altLang="zh-CN" sz="2800" dirty="0">
                <a:solidFill>
                  <a:srgbClr val="000000"/>
                </a:solidFill>
              </a:rPr>
              <a:t>. </a:t>
            </a:r>
            <a:r>
              <a:rPr kumimoji="1" lang="zh-CN" altLang="en-US" sz="2800" dirty="0">
                <a:solidFill>
                  <a:srgbClr val="000000"/>
                </a:solidFill>
              </a:rPr>
              <a:t>（任意两质点间距离保持不变的特殊质点组）</a:t>
            </a:r>
            <a:endParaRPr kumimoji="1" lang="en-US" altLang="zh-CN" sz="2800" dirty="0">
              <a:solidFill>
                <a:srgbClr val="000000"/>
              </a:solidFill>
            </a:endParaRPr>
          </a:p>
          <a:p>
            <a:pPr eaLnBrk="1" hangingPunct="1">
              <a:lnSpc>
                <a:spcPct val="120000"/>
              </a:lnSpc>
              <a:buClr>
                <a:srgbClr val="0000FF"/>
              </a:buClr>
              <a:buFont typeface="Wingdings" pitchFamily="2" charset="2"/>
              <a:buChar char="Ø"/>
            </a:pPr>
            <a:r>
              <a:rPr lang="en-US" altLang="zh-CN" sz="2800" dirty="0"/>
              <a:t>     </a:t>
            </a:r>
            <a:r>
              <a:rPr lang="zh-CN" altLang="zh-CN" sz="2800" dirty="0"/>
              <a:t>通常把刚体分成许多部分，每一部分都小到可看作质点，叫作刚体的</a:t>
            </a:r>
            <a:r>
              <a:rPr lang="zh-CN" altLang="zh-CN" sz="2800" dirty="0">
                <a:solidFill>
                  <a:srgbClr val="CC0000"/>
                </a:solidFill>
              </a:rPr>
              <a:t>质元</a:t>
            </a:r>
            <a:r>
              <a:rPr lang="zh-CN" altLang="zh-CN" sz="2800" dirty="0"/>
              <a:t>．各质元间的距离保持不变的质点系叫作</a:t>
            </a:r>
            <a:r>
              <a:rPr lang="zh-CN" altLang="zh-CN" sz="2800" dirty="0">
                <a:solidFill>
                  <a:srgbClr val="CC0000"/>
                </a:solidFill>
              </a:rPr>
              <a:t>不变质点系</a:t>
            </a:r>
            <a:r>
              <a:rPr lang="zh-CN" altLang="zh-CN" sz="2800" dirty="0"/>
              <a:t>．</a:t>
            </a:r>
            <a:endParaRPr kumimoji="1" lang="zh-CN" altLang="en-US" sz="2800" dirty="0">
              <a:solidFill>
                <a:srgbClr val="000000"/>
              </a:solidFill>
            </a:endParaRPr>
          </a:p>
        </p:txBody>
      </p:sp>
      <p:sp>
        <p:nvSpPr>
          <p:cNvPr id="6148" name="Text Box 11"/>
          <p:cNvSpPr txBox="1">
            <a:spLocks noChangeArrowheads="1"/>
          </p:cNvSpPr>
          <p:nvPr/>
        </p:nvSpPr>
        <p:spPr bwMode="auto">
          <a:xfrm>
            <a:off x="320675" y="692150"/>
            <a:ext cx="737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a:solidFill>
                  <a:srgbClr val="CC0000"/>
                </a:solidFill>
              </a:rPr>
              <a:t>一    刚体的引入</a:t>
            </a:r>
          </a:p>
        </p:txBody>
      </p:sp>
      <p:grpSp>
        <p:nvGrpSpPr>
          <p:cNvPr id="2" name="组合 1"/>
          <p:cNvGrpSpPr>
            <a:grpSpLocks/>
          </p:cNvGrpSpPr>
          <p:nvPr/>
        </p:nvGrpSpPr>
        <p:grpSpPr bwMode="auto">
          <a:xfrm>
            <a:off x="2132013" y="5068465"/>
            <a:ext cx="5176837" cy="1312863"/>
            <a:chOff x="2132101" y="4509120"/>
            <a:chExt cx="5176203" cy="1311693"/>
          </a:xfrm>
        </p:grpSpPr>
        <p:pic>
          <p:nvPicPr>
            <p:cNvPr id="6150" name="Picture 11" descr="030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101" y="4509120"/>
              <a:ext cx="5176203"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2"/>
            <p:cNvSpPr txBox="1">
              <a:spLocks noChangeArrowheads="1"/>
            </p:cNvSpPr>
            <p:nvPr/>
          </p:nvSpPr>
          <p:spPr bwMode="auto">
            <a:xfrm>
              <a:off x="4211960" y="5359148"/>
              <a:ext cx="21857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buClr>
                  <a:srgbClr val="0000FF"/>
                </a:buClr>
              </a:pPr>
              <a:r>
                <a:rPr lang="zh-CN" altLang="zh-CN" sz="2200" b="0"/>
                <a:t>力的传播</a:t>
              </a:r>
              <a:endParaRPr kumimoji="1" lang="zh-CN" altLang="en-US" sz="2200" b="0">
                <a:solidFill>
                  <a:srgbClr val="000000"/>
                </a:solidFill>
              </a:endParaRPr>
            </a:p>
          </p:txBody>
        </p:sp>
      </p:grpSp>
      <p:sp>
        <p:nvSpPr>
          <p:cNvPr id="8" name="Text Box 41"/>
          <p:cNvSpPr txBox="1">
            <a:spLocks noChangeArrowheads="1"/>
          </p:cNvSpPr>
          <p:nvPr/>
        </p:nvSpPr>
        <p:spPr bwMode="auto">
          <a:xfrm>
            <a:off x="320674" y="4149080"/>
            <a:ext cx="7375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buFont typeface="Wingdings" pitchFamily="2" charset="2"/>
              <a:buChar char="Ø"/>
            </a:pPr>
            <a:r>
              <a:rPr lang="en-US" altLang="zh-CN" b="1" i="0" dirty="0">
                <a:solidFill>
                  <a:srgbClr val="000066"/>
                </a:solidFill>
                <a:latin typeface="楷体_GB2312" pitchFamily="49" charset="-122"/>
              </a:rPr>
              <a:t> </a:t>
            </a:r>
            <a:r>
              <a:rPr lang="zh-CN" altLang="en-US" b="1" i="0" dirty="0">
                <a:solidFill>
                  <a:srgbClr val="000066"/>
                </a:solidFill>
                <a:latin typeface="楷体_GB2312" pitchFamily="49" charset="-122"/>
              </a:rPr>
              <a:t>刚体是实际</a:t>
            </a:r>
            <a:r>
              <a:rPr lang="zh-CN" altLang="en-US" b="1" i="0" dirty="0" smtClean="0">
                <a:solidFill>
                  <a:srgbClr val="000066"/>
                </a:solidFill>
                <a:latin typeface="楷体_GB2312" pitchFamily="49" charset="-122"/>
              </a:rPr>
              <a:t>物体理想</a:t>
            </a:r>
            <a:r>
              <a:rPr lang="zh-CN" altLang="en-US" b="1" i="0" dirty="0">
                <a:solidFill>
                  <a:srgbClr val="000066"/>
                </a:solidFill>
                <a:latin typeface="楷体_GB2312" pitchFamily="49" charset="-122"/>
              </a:rPr>
              <a:t>化</a:t>
            </a:r>
            <a:r>
              <a:rPr lang="zh-CN" altLang="en-US" b="1" i="0" dirty="0" smtClean="0">
                <a:solidFill>
                  <a:srgbClr val="000066"/>
                </a:solidFill>
                <a:latin typeface="楷体_GB2312" pitchFamily="49" charset="-122"/>
              </a:rPr>
              <a:t>的另一种</a:t>
            </a:r>
            <a:r>
              <a:rPr lang="zh-CN" altLang="en-US" b="1" i="0" u="sng" dirty="0" smtClean="0">
                <a:solidFill>
                  <a:srgbClr val="000066"/>
                </a:solidFill>
                <a:latin typeface="楷体_GB2312" pitchFamily="49" charset="-122"/>
              </a:rPr>
              <a:t>物理模型</a:t>
            </a:r>
            <a:r>
              <a:rPr lang="zh-CN" altLang="en-US" b="1" i="0" dirty="0" smtClean="0">
                <a:solidFill>
                  <a:srgbClr val="000066"/>
                </a:solidFill>
                <a:latin typeface="楷体_GB2312" pitchFamily="49" charset="-122"/>
              </a:rPr>
              <a:t> </a:t>
            </a:r>
            <a:endParaRPr lang="zh-CN" altLang="en-US" b="1" i="0" dirty="0">
              <a:solidFill>
                <a:srgbClr val="000066"/>
              </a:solidFill>
              <a:latin typeface="楷体_GB2312" pitchFamily="49" charset="-122"/>
            </a:endParaRPr>
          </a:p>
        </p:txBody>
      </p:sp>
      <p:sp>
        <p:nvSpPr>
          <p:cNvPr id="3" name="TextBox 2"/>
          <p:cNvSpPr txBox="1"/>
          <p:nvPr/>
        </p:nvSpPr>
        <p:spPr>
          <a:xfrm>
            <a:off x="7884368" y="4137025"/>
            <a:ext cx="902811" cy="523220"/>
          </a:xfrm>
          <a:prstGeom prst="rect">
            <a:avLst/>
          </a:prstGeom>
          <a:noFill/>
        </p:spPr>
        <p:txBody>
          <a:bodyPr wrap="none" rtlCol="0">
            <a:spAutoFit/>
          </a:bodyPr>
          <a:lstStyle/>
          <a:p>
            <a:r>
              <a:rPr lang="zh-CN" altLang="en-US" sz="2800" dirty="0" smtClean="0">
                <a:solidFill>
                  <a:srgbClr val="FF0000"/>
                </a:solidFill>
                <a:ea typeface="华文楷体" panose="02010600040101010101" pitchFamily="2" charset="-122"/>
              </a:rPr>
              <a:t>质点</a:t>
            </a:r>
            <a:endParaRPr lang="zh-CN" altLang="en-US" sz="2800" dirty="0">
              <a:solidFill>
                <a:srgbClr val="FF0000"/>
              </a:solidFill>
              <a:ea typeface="华文楷体" panose="02010600040101010101"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xEl>
                                              <p:pRg st="1" end="1"/>
                                            </p:txEl>
                                          </p:spTgt>
                                        </p:tgtEl>
                                        <p:attrNameLst>
                                          <p:attrName>style.visibility</p:attrName>
                                        </p:attrNameLst>
                                      </p:cBhvr>
                                      <p:to>
                                        <p:strVal val="visible"/>
                                      </p:to>
                                    </p:set>
                                    <p:animEffect transition="in" filter="barn(inVertical)">
                                      <p:cBhvr>
                                        <p:cTn id="12" dur="500"/>
                                        <p:tgtEl>
                                          <p:spTgt spid="10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3"/>
          <p:cNvSpPr>
            <a:spLocks noGrp="1"/>
          </p:cNvSpPr>
          <p:nvPr>
            <p:ph type="ftr" sz="quarter" idx="10"/>
          </p:nvPr>
        </p:nvSpPr>
        <p:spPr/>
        <p:txBody>
          <a:bodyPr/>
          <a:lstStyle/>
          <a:p>
            <a:pPr>
              <a:defRPr/>
            </a:pPr>
            <a:fld id="{6FB6E3B8-0469-42AA-A757-E0EA4A2EAE5F}" type="slidenum">
              <a:rPr lang="en-US" altLang="zh-CN">
                <a:solidFill>
                  <a:srgbClr val="FFFFCC">
                    <a:lumMod val="75000"/>
                  </a:srgbClr>
                </a:solidFill>
              </a:rPr>
              <a:pPr>
                <a:defRPr/>
              </a:pPr>
              <a:t>30</a:t>
            </a:fld>
            <a:endParaRPr lang="en-US" altLang="zh-CN">
              <a:solidFill>
                <a:srgbClr val="FFFFCC">
                  <a:lumMod val="75000"/>
                </a:srgbClr>
              </a:solidFill>
            </a:endParaRPr>
          </a:p>
        </p:txBody>
      </p:sp>
      <p:graphicFrame>
        <p:nvGraphicFramePr>
          <p:cNvPr id="9219" name="Object 2"/>
          <p:cNvGraphicFramePr>
            <a:graphicFrameLocks noChangeAspect="1"/>
          </p:cNvGraphicFramePr>
          <p:nvPr/>
        </p:nvGraphicFramePr>
        <p:xfrm>
          <a:off x="1776413" y="1484313"/>
          <a:ext cx="5591175" cy="1189037"/>
        </p:xfrm>
        <a:graphic>
          <a:graphicData uri="http://schemas.openxmlformats.org/presentationml/2006/ole">
            <mc:AlternateContent xmlns:mc="http://schemas.openxmlformats.org/markup-compatibility/2006">
              <mc:Choice xmlns:v="urn:schemas-microsoft-com:vml" Requires="v">
                <p:oleObj spid="_x0000_s33130" name="Equation" r:id="rId4" imgW="1803400" imgH="457200" progId="Equation.DSMT4">
                  <p:embed/>
                </p:oleObj>
              </mc:Choice>
              <mc:Fallback>
                <p:oleObj name="Equation" r:id="rId4" imgW="180340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13" y="1484313"/>
                        <a:ext cx="5591175" cy="1189037"/>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3"/>
          <p:cNvSpPr txBox="1">
            <a:spLocks noChangeArrowheads="1"/>
          </p:cNvSpPr>
          <p:nvPr/>
        </p:nvSpPr>
        <p:spPr bwMode="auto">
          <a:xfrm>
            <a:off x="468313" y="836613"/>
            <a:ext cx="4827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a:solidFill>
                  <a:srgbClr val="000000"/>
                </a:solidFill>
              </a:rPr>
              <a:t>整个棒对中心轴的转动惯量为</a:t>
            </a:r>
          </a:p>
        </p:txBody>
      </p:sp>
      <p:sp>
        <p:nvSpPr>
          <p:cNvPr id="186372" name="Text Box 4"/>
          <p:cNvSpPr txBox="1">
            <a:spLocks noChangeArrowheads="1"/>
          </p:cNvSpPr>
          <p:nvPr/>
        </p:nvSpPr>
        <p:spPr bwMode="auto">
          <a:xfrm>
            <a:off x="395288" y="2787650"/>
            <a:ext cx="82804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5000"/>
              </a:lnSpc>
              <a:spcBef>
                <a:spcPct val="0"/>
              </a:spcBef>
            </a:pPr>
            <a:r>
              <a:rPr lang="en-US" altLang="zh-CN" sz="2800">
                <a:solidFill>
                  <a:srgbClr val="CC0000"/>
                </a:solidFill>
              </a:rPr>
              <a:t>(2)</a:t>
            </a:r>
            <a:r>
              <a:rPr lang="zh-CN" altLang="en-US" sz="2800">
                <a:solidFill>
                  <a:srgbClr val="000000"/>
                </a:solidFill>
              </a:rPr>
              <a:t>转轴通过棒一端并与棒垂直时，整个棒对该轴的转动惯量为</a:t>
            </a:r>
          </a:p>
        </p:txBody>
      </p:sp>
      <p:graphicFrame>
        <p:nvGraphicFramePr>
          <p:cNvPr id="186373" name="Object 5"/>
          <p:cNvGraphicFramePr>
            <a:graphicFrameLocks noChangeAspect="1"/>
          </p:cNvGraphicFramePr>
          <p:nvPr/>
        </p:nvGraphicFramePr>
        <p:xfrm>
          <a:off x="2511425" y="3860800"/>
          <a:ext cx="3789363" cy="1181100"/>
        </p:xfrm>
        <a:graphic>
          <a:graphicData uri="http://schemas.openxmlformats.org/presentationml/2006/ole">
            <mc:AlternateContent xmlns:mc="http://schemas.openxmlformats.org/markup-compatibility/2006">
              <mc:Choice xmlns:v="urn:schemas-microsoft-com:vml" Requires="v">
                <p:oleObj spid="_x0000_s33131" name="Equation" r:id="rId6" imgW="1269449" imgH="393529" progId="Equation.DSMT4">
                  <p:embed/>
                </p:oleObj>
              </mc:Choice>
              <mc:Fallback>
                <p:oleObj name="Equation" r:id="rId6" imgW="1269449" imgH="39352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3860800"/>
                        <a:ext cx="3789363" cy="1181100"/>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74" name="Text Box 6"/>
          <p:cNvSpPr txBox="1">
            <a:spLocks noChangeArrowheads="1"/>
          </p:cNvSpPr>
          <p:nvPr/>
        </p:nvSpPr>
        <p:spPr bwMode="auto">
          <a:xfrm>
            <a:off x="395288" y="5164138"/>
            <a:ext cx="80645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5000"/>
              </a:lnSpc>
              <a:spcBef>
                <a:spcPct val="0"/>
              </a:spcBef>
            </a:pPr>
            <a:r>
              <a:rPr lang="zh-CN" altLang="en-US" sz="2800">
                <a:solidFill>
                  <a:srgbClr val="000000"/>
                </a:solidFill>
              </a:rPr>
              <a:t>由此看出，同一均匀细棒，转轴位置不同，转动惯量不同</a:t>
            </a:r>
            <a:r>
              <a:rPr lang="en-US" altLang="zh-CN" sz="2800">
                <a:solidFill>
                  <a:srgbClr val="000000"/>
                </a:solidFill>
              </a:rPr>
              <a:t>.</a:t>
            </a:r>
          </a:p>
        </p:txBody>
      </p:sp>
    </p:spTree>
    <p:extLst>
      <p:ext uri="{BB962C8B-B14F-4D97-AF65-F5344CB8AC3E}">
        <p14:creationId xmlns:p14="http://schemas.microsoft.com/office/powerpoint/2010/main" val="168614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p:cTn id="7" dur="500" fill="hold"/>
                                        <p:tgtEl>
                                          <p:spTgt spid="186372"/>
                                        </p:tgtEl>
                                        <p:attrNameLst>
                                          <p:attrName>ppt_w</p:attrName>
                                        </p:attrNameLst>
                                      </p:cBhvr>
                                      <p:tavLst>
                                        <p:tav tm="0">
                                          <p:val>
                                            <p:fltVal val="0"/>
                                          </p:val>
                                        </p:tav>
                                        <p:tav tm="100000">
                                          <p:val>
                                            <p:strVal val="#ppt_w"/>
                                          </p:val>
                                        </p:tav>
                                      </p:tavLst>
                                    </p:anim>
                                    <p:anim calcmode="lin" valueType="num">
                                      <p:cBhvr>
                                        <p:cTn id="8" dur="500" fill="hold"/>
                                        <p:tgtEl>
                                          <p:spTgt spid="1863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86373"/>
                                        </p:tgtEl>
                                        <p:attrNameLst>
                                          <p:attrName>style.visibility</p:attrName>
                                        </p:attrNameLst>
                                      </p:cBhvr>
                                      <p:to>
                                        <p:strVal val="visible"/>
                                      </p:to>
                                    </p:set>
                                    <p:anim calcmode="lin" valueType="num">
                                      <p:cBhvr>
                                        <p:cTn id="13" dur="500" fill="hold"/>
                                        <p:tgtEl>
                                          <p:spTgt spid="186373"/>
                                        </p:tgtEl>
                                        <p:attrNameLst>
                                          <p:attrName>ppt_w</p:attrName>
                                        </p:attrNameLst>
                                      </p:cBhvr>
                                      <p:tavLst>
                                        <p:tav tm="0">
                                          <p:val>
                                            <p:fltVal val="0"/>
                                          </p:val>
                                        </p:tav>
                                        <p:tav tm="100000">
                                          <p:val>
                                            <p:strVal val="#ppt_w"/>
                                          </p:val>
                                        </p:tav>
                                      </p:tavLst>
                                    </p:anim>
                                    <p:anim calcmode="lin" valueType="num">
                                      <p:cBhvr>
                                        <p:cTn id="14" dur="500" fill="hold"/>
                                        <p:tgtEl>
                                          <p:spTgt spid="18637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86374"/>
                                        </p:tgtEl>
                                        <p:attrNameLst>
                                          <p:attrName>style.visibility</p:attrName>
                                        </p:attrNameLst>
                                      </p:cBhvr>
                                      <p:to>
                                        <p:strVal val="visible"/>
                                      </p:to>
                                    </p:set>
                                    <p:anim calcmode="lin" valueType="num">
                                      <p:cBhvr>
                                        <p:cTn id="19" dur="500" fill="hold"/>
                                        <p:tgtEl>
                                          <p:spTgt spid="186374"/>
                                        </p:tgtEl>
                                        <p:attrNameLst>
                                          <p:attrName>ppt_w</p:attrName>
                                        </p:attrNameLst>
                                      </p:cBhvr>
                                      <p:tavLst>
                                        <p:tav tm="0">
                                          <p:val>
                                            <p:fltVal val="0"/>
                                          </p:val>
                                        </p:tav>
                                        <p:tav tm="100000">
                                          <p:val>
                                            <p:strVal val="#ppt_w"/>
                                          </p:val>
                                        </p:tav>
                                      </p:tavLst>
                                    </p:anim>
                                    <p:anim calcmode="lin" valueType="num">
                                      <p:cBhvr>
                                        <p:cTn id="20" dur="500" fill="hold"/>
                                        <p:tgtEl>
                                          <p:spTgt spid="1863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utoUpdateAnimBg="0"/>
      <p:bldP spid="18637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1"/>
          <p:cNvSpPr>
            <a:spLocks noGrp="1"/>
          </p:cNvSpPr>
          <p:nvPr>
            <p:ph type="ftr" sz="quarter" idx="10"/>
          </p:nvPr>
        </p:nvSpPr>
        <p:spPr/>
        <p:txBody>
          <a:bodyPr/>
          <a:lstStyle/>
          <a:p>
            <a:pPr>
              <a:defRPr/>
            </a:pPr>
            <a:fld id="{16FA0780-48C8-4E78-A600-BFB44BCB2D33}" type="slidenum">
              <a:rPr lang="en-US" altLang="zh-CN">
                <a:solidFill>
                  <a:srgbClr val="FFFFCC">
                    <a:lumMod val="75000"/>
                  </a:srgbClr>
                </a:solidFill>
              </a:rPr>
              <a:pPr>
                <a:defRPr/>
              </a:pPr>
              <a:t>31</a:t>
            </a:fld>
            <a:endParaRPr lang="en-US" altLang="zh-CN">
              <a:solidFill>
                <a:srgbClr val="FFFFCC">
                  <a:lumMod val="75000"/>
                </a:srgbClr>
              </a:solidFill>
            </a:endParaRPr>
          </a:p>
        </p:txBody>
      </p:sp>
      <p:sp>
        <p:nvSpPr>
          <p:cNvPr id="166964" name="Rectangle 52"/>
          <p:cNvSpPr>
            <a:spLocks noChangeArrowheads="1"/>
          </p:cNvSpPr>
          <p:nvPr/>
        </p:nvSpPr>
        <p:spPr bwMode="auto">
          <a:xfrm>
            <a:off x="323850" y="2205038"/>
            <a:ext cx="5040238"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0"/>
              </a:spcBef>
            </a:pPr>
            <a:r>
              <a:rPr lang="zh-CN" altLang="en-US" sz="2800" dirty="0">
                <a:solidFill>
                  <a:srgbClr val="FF0066"/>
                </a:solidFill>
                <a:latin typeface="宋体" pitchFamily="2" charset="-122"/>
              </a:rPr>
              <a:t>解</a:t>
            </a:r>
            <a:r>
              <a:rPr lang="zh-CN" altLang="en-US" sz="2800" dirty="0">
                <a:solidFill>
                  <a:srgbClr val="000000"/>
                </a:solidFill>
                <a:latin typeface="宋体" pitchFamily="2" charset="-122"/>
              </a:rPr>
              <a:t>　</a:t>
            </a:r>
            <a:r>
              <a:rPr lang="en-US" altLang="zh-CN" sz="2800" dirty="0">
                <a:solidFill>
                  <a:srgbClr val="CC0000"/>
                </a:solidFill>
                <a:latin typeface="宋体" pitchFamily="2" charset="-122"/>
              </a:rPr>
              <a:t>(1)</a:t>
            </a:r>
            <a:r>
              <a:rPr lang="en-US" altLang="zh-CN" sz="2800" dirty="0">
                <a:solidFill>
                  <a:srgbClr val="000000"/>
                </a:solidFill>
                <a:latin typeface="宋体" pitchFamily="2" charset="-122"/>
              </a:rPr>
              <a:t> </a:t>
            </a:r>
            <a:r>
              <a:rPr lang="zh-CN" altLang="en-US" sz="2800" dirty="0">
                <a:solidFill>
                  <a:srgbClr val="000000"/>
                </a:solidFill>
                <a:latin typeface="宋体" pitchFamily="2" charset="-122"/>
              </a:rPr>
              <a:t>在环上任取一质元，其质量为</a:t>
            </a:r>
            <a:r>
              <a:rPr lang="en-US" altLang="zh-CN" sz="2800" dirty="0" err="1">
                <a:solidFill>
                  <a:srgbClr val="000000"/>
                </a:solidFill>
                <a:latin typeface="宋体" pitchFamily="2" charset="-122"/>
              </a:rPr>
              <a:t>d</a:t>
            </a:r>
            <a:r>
              <a:rPr lang="en-US" altLang="zh-CN" sz="2800" i="1" dirty="0" err="1">
                <a:solidFill>
                  <a:srgbClr val="000000"/>
                </a:solidFill>
              </a:rPr>
              <a:t>m</a:t>
            </a:r>
            <a:r>
              <a:rPr lang="zh-CN" altLang="en-US" sz="2800" dirty="0">
                <a:solidFill>
                  <a:srgbClr val="000000"/>
                </a:solidFill>
                <a:latin typeface="宋体" pitchFamily="2" charset="-122"/>
              </a:rPr>
              <a:t>，距离为</a:t>
            </a:r>
            <a:r>
              <a:rPr lang="en-US" altLang="zh-CN" sz="2800" i="1" dirty="0">
                <a:solidFill>
                  <a:srgbClr val="000000"/>
                </a:solidFill>
              </a:rPr>
              <a:t>R</a:t>
            </a:r>
            <a:r>
              <a:rPr lang="zh-CN" altLang="en-US" sz="2800" dirty="0">
                <a:solidFill>
                  <a:srgbClr val="000000"/>
                </a:solidFill>
                <a:latin typeface="宋体" pitchFamily="2" charset="-122"/>
              </a:rPr>
              <a:t>，则该质元对转轴的转动惯量为</a:t>
            </a:r>
          </a:p>
        </p:txBody>
      </p:sp>
      <p:graphicFrame>
        <p:nvGraphicFramePr>
          <p:cNvPr id="166966" name="Object 54"/>
          <p:cNvGraphicFramePr>
            <a:graphicFrameLocks noChangeAspect="1"/>
          </p:cNvGraphicFramePr>
          <p:nvPr>
            <p:extLst>
              <p:ext uri="{D42A27DB-BD31-4B8C-83A1-F6EECF244321}">
                <p14:modId xmlns:p14="http://schemas.microsoft.com/office/powerpoint/2010/main" val="1793367405"/>
              </p:ext>
            </p:extLst>
          </p:nvPr>
        </p:nvGraphicFramePr>
        <p:xfrm>
          <a:off x="1403648" y="3719299"/>
          <a:ext cx="2540000" cy="638175"/>
        </p:xfrm>
        <a:graphic>
          <a:graphicData uri="http://schemas.openxmlformats.org/presentationml/2006/ole">
            <mc:AlternateContent xmlns:mc="http://schemas.openxmlformats.org/markup-compatibility/2006">
              <mc:Choice xmlns:v="urn:schemas-microsoft-com:vml" Requires="v">
                <p:oleObj spid="_x0000_s34147" name="Equation" r:id="rId3" imgW="710891" imgH="203112" progId="Equation.DSMT4">
                  <p:embed/>
                </p:oleObj>
              </mc:Choice>
              <mc:Fallback>
                <p:oleObj name="Equation" r:id="rId3" imgW="710891" imgH="203112"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719299"/>
                        <a:ext cx="25400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56"/>
          <p:cNvSpPr txBox="1">
            <a:spLocks noChangeArrowheads="1"/>
          </p:cNvSpPr>
          <p:nvPr/>
        </p:nvSpPr>
        <p:spPr bwMode="auto">
          <a:xfrm>
            <a:off x="328613" y="620713"/>
            <a:ext cx="8491537"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spcBef>
                <a:spcPct val="0"/>
              </a:spcBef>
            </a:pPr>
            <a:r>
              <a:rPr lang="zh-CN" altLang="en-US" sz="2800">
                <a:solidFill>
                  <a:srgbClr val="CC0000"/>
                </a:solidFill>
                <a:latin typeface="宋体" pitchFamily="2" charset="-122"/>
              </a:rPr>
              <a:t>例</a:t>
            </a:r>
            <a:r>
              <a:rPr lang="en-US" altLang="zh-CN" sz="2800">
                <a:solidFill>
                  <a:srgbClr val="CC0000"/>
                </a:solidFill>
                <a:latin typeface="宋体" pitchFamily="2" charset="-122"/>
              </a:rPr>
              <a:t>3.2</a:t>
            </a:r>
            <a:r>
              <a:rPr lang="zh-CN" altLang="en-US" sz="2800">
                <a:solidFill>
                  <a:srgbClr val="000000"/>
                </a:solidFill>
                <a:latin typeface="宋体" pitchFamily="2" charset="-122"/>
              </a:rPr>
              <a:t>　设质量为</a:t>
            </a:r>
            <a:r>
              <a:rPr lang="en-US" altLang="zh-CN" sz="2800" i="1">
                <a:solidFill>
                  <a:srgbClr val="000000"/>
                </a:solidFill>
              </a:rPr>
              <a:t>m</a:t>
            </a:r>
            <a:r>
              <a:rPr lang="zh-CN" altLang="en-US" sz="2800">
                <a:solidFill>
                  <a:srgbClr val="000000"/>
                </a:solidFill>
                <a:latin typeface="宋体" pitchFamily="2" charset="-122"/>
              </a:rPr>
              <a:t>，半径为</a:t>
            </a:r>
            <a:r>
              <a:rPr lang="en-US" altLang="zh-CN" sz="2800" i="1">
                <a:solidFill>
                  <a:srgbClr val="000000"/>
                </a:solidFill>
              </a:rPr>
              <a:t>R</a:t>
            </a:r>
            <a:r>
              <a:rPr lang="zh-CN" altLang="en-US" sz="2800">
                <a:solidFill>
                  <a:srgbClr val="000000"/>
                </a:solidFill>
                <a:latin typeface="宋体" pitchFamily="2" charset="-122"/>
              </a:rPr>
              <a:t>的细圆环和均匀圆盘分别绕通过各自中心并与圆面垂直的轴转动，求圆环和圆盘的转动惯量</a:t>
            </a:r>
            <a:r>
              <a:rPr lang="en-US" altLang="zh-CN" sz="2800">
                <a:solidFill>
                  <a:srgbClr val="000000"/>
                </a:solidFill>
                <a:latin typeface="宋体" pitchFamily="2" charset="-122"/>
              </a:rPr>
              <a:t>.</a:t>
            </a:r>
          </a:p>
        </p:txBody>
      </p:sp>
      <p:grpSp>
        <p:nvGrpSpPr>
          <p:cNvPr id="7" name="Group 111"/>
          <p:cNvGrpSpPr>
            <a:grpSpLocks/>
          </p:cNvGrpSpPr>
          <p:nvPr/>
        </p:nvGrpSpPr>
        <p:grpSpPr bwMode="auto">
          <a:xfrm>
            <a:off x="5935414" y="1556792"/>
            <a:ext cx="2813050" cy="2973387"/>
            <a:chOff x="2291" y="1638"/>
            <a:chExt cx="1772" cy="1873"/>
          </a:xfrm>
        </p:grpSpPr>
        <p:sp>
          <p:nvSpPr>
            <p:cNvPr id="8" name="Line 112"/>
            <p:cNvSpPr>
              <a:spLocks noChangeShapeType="1"/>
            </p:cNvSpPr>
            <p:nvPr/>
          </p:nvSpPr>
          <p:spPr bwMode="auto">
            <a:xfrm flipV="1">
              <a:off x="3484" y="1827"/>
              <a:ext cx="264" cy="354"/>
            </a:xfrm>
            <a:prstGeom prst="line">
              <a:avLst/>
            </a:prstGeom>
            <a:noFill/>
            <a:ln w="19050">
              <a:solidFill>
                <a:srgbClr val="993366"/>
              </a:solidFill>
              <a:round/>
              <a:headEnd/>
              <a:tailEnd type="triangle" w="sm" len="lg"/>
            </a:ln>
            <a:effectLst/>
          </p:spPr>
          <p:txBody>
            <a:bodyPr lIns="90000" tIns="46800" rIns="90000" bIns="46800">
              <a:spAutoFit/>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9" name="Text Box 113"/>
            <p:cNvSpPr txBox="1">
              <a:spLocks noChangeArrowheads="1"/>
            </p:cNvSpPr>
            <p:nvPr/>
          </p:nvSpPr>
          <p:spPr bwMode="auto">
            <a:xfrm>
              <a:off x="2306" y="2508"/>
              <a:ext cx="116" cy="250"/>
            </a:xfrm>
            <a:prstGeom prst="rect">
              <a:avLst/>
            </a:prstGeom>
            <a:noFill/>
            <a:ln w="9525">
              <a:noFill/>
              <a:miter lim="800000"/>
              <a:headEnd/>
              <a:tailEnd/>
            </a:ln>
            <a:effectLst/>
          </p:spPr>
          <p:txBody>
            <a:bodyPr>
              <a:spAutoFit/>
            </a:bodyPr>
            <a:lstStyle/>
            <a:p>
              <a:pPr>
                <a:defRPr/>
              </a:pPr>
              <a:endParaRPr kumimoji="0" lang="zh-CN" altLang="zh-CN" sz="2000" i="0">
                <a:solidFill>
                  <a:schemeClr val="tx1"/>
                </a:solidFill>
                <a:effectLst>
                  <a:outerShdw blurRad="38100" dist="38100" dir="2700000" algn="tl">
                    <a:srgbClr val="000000"/>
                  </a:outerShdw>
                </a:effectLst>
                <a:latin typeface="Arial" charset="0"/>
                <a:ea typeface="宋体" charset="-122"/>
              </a:endParaRPr>
            </a:p>
          </p:txBody>
        </p:sp>
        <p:sp>
          <p:nvSpPr>
            <p:cNvPr id="10" name="Text Box 114"/>
            <p:cNvSpPr txBox="1">
              <a:spLocks noChangeArrowheads="1"/>
            </p:cNvSpPr>
            <p:nvPr/>
          </p:nvSpPr>
          <p:spPr bwMode="auto">
            <a:xfrm>
              <a:off x="2291" y="2616"/>
              <a:ext cx="116" cy="250"/>
            </a:xfrm>
            <a:prstGeom prst="rect">
              <a:avLst/>
            </a:prstGeom>
            <a:noFill/>
            <a:ln w="9525">
              <a:noFill/>
              <a:miter lim="800000"/>
              <a:headEnd/>
              <a:tailEnd/>
            </a:ln>
            <a:effectLst/>
          </p:spPr>
          <p:txBody>
            <a:bodyPr>
              <a:spAutoFit/>
            </a:bodyPr>
            <a:lstStyle/>
            <a:p>
              <a:pPr>
                <a:defRPr/>
              </a:pPr>
              <a:endParaRPr kumimoji="0" lang="zh-CN" altLang="zh-CN" sz="2000" i="0">
                <a:solidFill>
                  <a:schemeClr val="tx1"/>
                </a:solidFill>
                <a:effectLst>
                  <a:outerShdw blurRad="38100" dist="38100" dir="2700000" algn="tl">
                    <a:srgbClr val="000000"/>
                  </a:outerShdw>
                </a:effectLst>
                <a:latin typeface="Arial" charset="0"/>
                <a:ea typeface="宋体" charset="-122"/>
              </a:endParaRPr>
            </a:p>
          </p:txBody>
        </p:sp>
        <p:sp>
          <p:nvSpPr>
            <p:cNvPr id="11" name="Line 115"/>
            <p:cNvSpPr>
              <a:spLocks noChangeShapeType="1"/>
            </p:cNvSpPr>
            <p:nvPr/>
          </p:nvSpPr>
          <p:spPr bwMode="auto">
            <a:xfrm flipV="1">
              <a:off x="2489" y="2760"/>
              <a:ext cx="574" cy="751"/>
            </a:xfrm>
            <a:prstGeom prst="line">
              <a:avLst/>
            </a:prstGeom>
            <a:noFill/>
            <a:ln w="19050">
              <a:solidFill>
                <a:srgbClr val="993366"/>
              </a:solidFill>
              <a:round/>
              <a:headEnd/>
              <a:tailEnd type="none" w="sm" len="lg"/>
            </a:ln>
            <a:effectLst/>
          </p:spPr>
          <p:txBody>
            <a:bodyPr lIns="90000" tIns="46800" rIns="90000" bIns="46800">
              <a:spAutoFit/>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2" name="Rectangle 116"/>
            <p:cNvSpPr>
              <a:spLocks noChangeArrowheads="1"/>
            </p:cNvSpPr>
            <p:nvPr/>
          </p:nvSpPr>
          <p:spPr bwMode="auto">
            <a:xfrm>
              <a:off x="3731" y="1638"/>
              <a:ext cx="2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CN" sz="2000" i="1" dirty="0">
                  <a:solidFill>
                    <a:srgbClr val="993366"/>
                  </a:solidFill>
                </a:rPr>
                <a:t>z</a:t>
              </a:r>
            </a:p>
          </p:txBody>
        </p:sp>
        <p:sp>
          <p:nvSpPr>
            <p:cNvPr id="13" name="Line 117"/>
            <p:cNvSpPr>
              <a:spLocks noChangeShapeType="1"/>
            </p:cNvSpPr>
            <p:nvPr/>
          </p:nvSpPr>
          <p:spPr bwMode="auto">
            <a:xfrm flipH="1">
              <a:off x="3070" y="2169"/>
              <a:ext cx="436" cy="590"/>
            </a:xfrm>
            <a:prstGeom prst="line">
              <a:avLst/>
            </a:prstGeom>
            <a:noFill/>
            <a:ln w="19050">
              <a:solidFill>
                <a:srgbClr val="993366"/>
              </a:solidFill>
              <a:prstDash val="dash"/>
              <a:round/>
              <a:headEnd/>
              <a:tailEnd type="none" w="sm" len="lg"/>
            </a:ln>
            <a:effectLst/>
          </p:spPr>
          <p:txBody>
            <a:bodyPr lIns="90000" tIns="46800" rIns="90000" bIns="46800">
              <a:spAutoFit/>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4" name="Line 118"/>
            <p:cNvSpPr>
              <a:spLocks noChangeShapeType="1"/>
            </p:cNvSpPr>
            <p:nvPr/>
          </p:nvSpPr>
          <p:spPr bwMode="auto">
            <a:xfrm>
              <a:off x="3089" y="2749"/>
              <a:ext cx="624" cy="0"/>
            </a:xfrm>
            <a:prstGeom prst="line">
              <a:avLst/>
            </a:prstGeom>
            <a:noFill/>
            <a:ln w="19050">
              <a:solidFill>
                <a:srgbClr val="000066"/>
              </a:solidFill>
              <a:round/>
              <a:headEnd type="oval" w="sm" len="sm"/>
              <a:tailEnd type="triangl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5" name="Rectangle 119"/>
            <p:cNvSpPr>
              <a:spLocks noChangeArrowheads="1"/>
            </p:cNvSpPr>
            <p:nvPr/>
          </p:nvSpPr>
          <p:spPr bwMode="auto">
            <a:xfrm>
              <a:off x="3296" y="2726"/>
              <a:ext cx="22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i="1" dirty="0"/>
                <a:t>R</a:t>
              </a:r>
            </a:p>
          </p:txBody>
        </p:sp>
        <p:sp>
          <p:nvSpPr>
            <p:cNvPr id="16" name="Rectangle 120"/>
            <p:cNvSpPr>
              <a:spLocks noChangeArrowheads="1"/>
            </p:cNvSpPr>
            <p:nvPr/>
          </p:nvSpPr>
          <p:spPr bwMode="auto">
            <a:xfrm>
              <a:off x="2880" y="2554"/>
              <a:ext cx="2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i="1" dirty="0"/>
                <a:t>O</a:t>
              </a:r>
            </a:p>
          </p:txBody>
        </p:sp>
        <p:sp>
          <p:nvSpPr>
            <p:cNvPr id="17" name="Rectangle 121"/>
            <p:cNvSpPr>
              <a:spLocks noChangeArrowheads="1"/>
            </p:cNvSpPr>
            <p:nvPr/>
          </p:nvSpPr>
          <p:spPr bwMode="auto">
            <a:xfrm>
              <a:off x="3741" y="2613"/>
              <a:ext cx="32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altLang="zh-CN" sz="2000" i="1" dirty="0" err="1">
                  <a:solidFill>
                    <a:srgbClr val="FF0066"/>
                  </a:solidFill>
                </a:rPr>
                <a:t>dm</a:t>
              </a:r>
              <a:endParaRPr lang="en-US" altLang="zh-CN" sz="2000" i="1" dirty="0">
                <a:solidFill>
                  <a:srgbClr val="FF0066"/>
                </a:solidFill>
              </a:endParaRPr>
            </a:p>
          </p:txBody>
        </p:sp>
        <p:sp>
          <p:nvSpPr>
            <p:cNvPr id="18" name="Text Box 122"/>
            <p:cNvSpPr txBox="1">
              <a:spLocks noChangeArrowheads="1"/>
            </p:cNvSpPr>
            <p:nvPr/>
          </p:nvSpPr>
          <p:spPr bwMode="auto">
            <a:xfrm>
              <a:off x="2364" y="2748"/>
              <a:ext cx="116" cy="250"/>
            </a:xfrm>
            <a:prstGeom prst="rect">
              <a:avLst/>
            </a:prstGeom>
            <a:noFill/>
            <a:ln w="9525">
              <a:noFill/>
              <a:miter lim="800000"/>
              <a:headEnd/>
              <a:tailEnd/>
            </a:ln>
            <a:effectLst/>
          </p:spPr>
          <p:txBody>
            <a:bodyPr>
              <a:spAutoFit/>
            </a:bodyPr>
            <a:lstStyle/>
            <a:p>
              <a:pPr>
                <a:defRPr/>
              </a:pPr>
              <a:endParaRPr kumimoji="0" lang="zh-CN" altLang="zh-CN" sz="2000" i="0">
                <a:solidFill>
                  <a:schemeClr val="tx1"/>
                </a:solidFill>
                <a:effectLst>
                  <a:outerShdw blurRad="38100" dist="38100" dir="2700000" algn="tl">
                    <a:srgbClr val="000000"/>
                  </a:outerShdw>
                </a:effectLst>
                <a:latin typeface="Arial" charset="0"/>
                <a:ea typeface="宋体" charset="-122"/>
              </a:endParaRPr>
            </a:p>
          </p:txBody>
        </p:sp>
        <p:sp>
          <p:nvSpPr>
            <p:cNvPr id="19" name="Rectangle 123"/>
            <p:cNvSpPr>
              <a:spLocks noChangeArrowheads="1"/>
            </p:cNvSpPr>
            <p:nvPr/>
          </p:nvSpPr>
          <p:spPr bwMode="auto">
            <a:xfrm>
              <a:off x="3719" y="2705"/>
              <a:ext cx="45" cy="90"/>
            </a:xfrm>
            <a:prstGeom prst="rect">
              <a:avLst/>
            </a:prstGeom>
            <a:gradFill rotWithShape="0">
              <a:gsLst>
                <a:gs pos="0">
                  <a:srgbClr val="FF0000"/>
                </a:gs>
                <a:gs pos="100000">
                  <a:schemeClr val="bg1"/>
                </a:gs>
              </a:gsLst>
              <a:lin ang="5400000" scaled="1"/>
            </a:gradFill>
            <a:ln w="9525">
              <a:solidFill>
                <a:srgbClr val="FF0000"/>
              </a:solidFill>
              <a:miter lim="800000"/>
              <a:headEnd/>
              <a:tailEnd type="non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0" name="Oval 124"/>
            <p:cNvSpPr>
              <a:spLocks noChangeArrowheads="1"/>
            </p:cNvSpPr>
            <p:nvPr/>
          </p:nvSpPr>
          <p:spPr bwMode="auto">
            <a:xfrm>
              <a:off x="2363" y="2024"/>
              <a:ext cx="1406" cy="1406"/>
            </a:xfrm>
            <a:prstGeom prst="ellipse">
              <a:avLst/>
            </a:prstGeom>
            <a:noFill/>
            <a:ln w="19050">
              <a:solidFill>
                <a:srgbClr val="000066"/>
              </a:solidFill>
              <a:round/>
              <a:headEnd/>
              <a:tailEnd type="non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1" name="Oval 125"/>
            <p:cNvSpPr>
              <a:spLocks noChangeArrowheads="1"/>
            </p:cNvSpPr>
            <p:nvPr/>
          </p:nvSpPr>
          <p:spPr bwMode="auto">
            <a:xfrm>
              <a:off x="2408" y="2069"/>
              <a:ext cx="1316" cy="1316"/>
            </a:xfrm>
            <a:prstGeom prst="ellipse">
              <a:avLst/>
            </a:prstGeom>
            <a:noFill/>
            <a:ln w="19050">
              <a:solidFill>
                <a:srgbClr val="000066"/>
              </a:solidFill>
              <a:round/>
              <a:headEnd/>
              <a:tailEnd type="none" w="sm" len="lg"/>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grpSp>
      <p:sp>
        <p:nvSpPr>
          <p:cNvPr id="31" name="Rectangle 26"/>
          <p:cNvSpPr>
            <a:spLocks noChangeArrowheads="1"/>
          </p:cNvSpPr>
          <p:nvPr/>
        </p:nvSpPr>
        <p:spPr bwMode="auto">
          <a:xfrm>
            <a:off x="29215" y="4629373"/>
            <a:ext cx="8326437"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10000"/>
              </a:lnSpc>
              <a:spcBef>
                <a:spcPct val="0"/>
              </a:spcBef>
            </a:pPr>
            <a:r>
              <a:rPr lang="zh-CN" altLang="en-US" sz="2800" dirty="0">
                <a:solidFill>
                  <a:srgbClr val="000000"/>
                </a:solidFill>
                <a:latin typeface="宋体" pitchFamily="2" charset="-122"/>
              </a:rPr>
              <a:t>考虑到所有质元到转轴的距离均为</a:t>
            </a:r>
            <a:r>
              <a:rPr lang="en-US" altLang="zh-CN" sz="2800" i="1" dirty="0">
                <a:solidFill>
                  <a:srgbClr val="000000"/>
                </a:solidFill>
              </a:rPr>
              <a:t>R</a:t>
            </a:r>
            <a:r>
              <a:rPr lang="zh-CN" altLang="en-US" sz="2800" dirty="0">
                <a:solidFill>
                  <a:srgbClr val="000000"/>
                </a:solidFill>
                <a:latin typeface="宋体" pitchFamily="2" charset="-122"/>
              </a:rPr>
              <a:t>，所以细圆环对中心轴的转动惯量为</a:t>
            </a:r>
          </a:p>
        </p:txBody>
      </p:sp>
      <p:graphicFrame>
        <p:nvGraphicFramePr>
          <p:cNvPr id="32" name="Object 27"/>
          <p:cNvGraphicFramePr>
            <a:graphicFrameLocks noChangeAspect="1"/>
          </p:cNvGraphicFramePr>
          <p:nvPr>
            <p:extLst>
              <p:ext uri="{D42A27DB-BD31-4B8C-83A1-F6EECF244321}">
                <p14:modId xmlns:p14="http://schemas.microsoft.com/office/powerpoint/2010/main" val="304038677"/>
              </p:ext>
            </p:extLst>
          </p:nvPr>
        </p:nvGraphicFramePr>
        <p:xfrm>
          <a:off x="994415" y="5698699"/>
          <a:ext cx="6008687" cy="785812"/>
        </p:xfrm>
        <a:graphic>
          <a:graphicData uri="http://schemas.openxmlformats.org/presentationml/2006/ole">
            <mc:AlternateContent xmlns:mc="http://schemas.openxmlformats.org/markup-compatibility/2006">
              <mc:Choice xmlns:v="urn:schemas-microsoft-com:vml" Requires="v">
                <p:oleObj spid="_x0000_s34148" name="Equation" r:id="rId5" imgW="2247900" imgH="292100" progId="Equation.DSMT4">
                  <p:embed/>
                </p:oleObj>
              </mc:Choice>
              <mc:Fallback>
                <p:oleObj name="Equation" r:id="rId5" imgW="2247900" imgH="292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415" y="5698699"/>
                        <a:ext cx="6008687" cy="785812"/>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4433569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964"/>
                                        </p:tgtEl>
                                        <p:attrNameLst>
                                          <p:attrName>style.visibility</p:attrName>
                                        </p:attrNameLst>
                                      </p:cBhvr>
                                      <p:to>
                                        <p:strVal val="visible"/>
                                      </p:to>
                                    </p:set>
                                    <p:animEffect transition="in" filter="slide(fromBottom)">
                                      <p:cBhvr>
                                        <p:cTn id="7" dur="500"/>
                                        <p:tgtEl>
                                          <p:spTgt spid="166964"/>
                                        </p:tgtEl>
                                      </p:cBhvr>
                                    </p:animEffect>
                                  </p:childTnLst>
                                </p:cTn>
                              </p:par>
                              <p:par>
                                <p:cTn id="8" presetID="1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66966"/>
                                        </p:tgtEl>
                                        <p:attrNameLst>
                                          <p:attrName>style.visibility</p:attrName>
                                        </p:attrNameLst>
                                      </p:cBhvr>
                                      <p:to>
                                        <p:strVal val="visible"/>
                                      </p:to>
                                    </p:set>
                                    <p:animEffect transition="in" filter="slide(fromBottom)">
                                      <p:cBhvr>
                                        <p:cTn id="15" dur="500"/>
                                        <p:tgtEl>
                                          <p:spTgt spid="16696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64" grpId="0" autoUpdateAnimBg="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E1A44C9A-0B33-4EF4-BB9D-4116FE7D54D2}" type="slidenum">
              <a:rPr lang="en-US" altLang="zh-CN">
                <a:solidFill>
                  <a:srgbClr val="FFFFCC">
                    <a:lumMod val="75000"/>
                  </a:srgbClr>
                </a:solidFill>
              </a:rPr>
              <a:pPr>
                <a:defRPr/>
              </a:pPr>
              <a:t>32</a:t>
            </a:fld>
            <a:endParaRPr lang="en-US" altLang="zh-CN">
              <a:solidFill>
                <a:srgbClr val="FFFFCC">
                  <a:lumMod val="75000"/>
                </a:srgbClr>
              </a:solidFill>
            </a:endParaRPr>
          </a:p>
        </p:txBody>
      </p:sp>
      <p:sp>
        <p:nvSpPr>
          <p:cNvPr id="175132" name="Rectangle 28"/>
          <p:cNvSpPr>
            <a:spLocks noChangeArrowheads="1"/>
          </p:cNvSpPr>
          <p:nvPr/>
        </p:nvSpPr>
        <p:spPr bwMode="auto">
          <a:xfrm>
            <a:off x="179388" y="620688"/>
            <a:ext cx="864076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10000"/>
              </a:lnSpc>
              <a:spcBef>
                <a:spcPct val="0"/>
              </a:spcBef>
            </a:pPr>
            <a:r>
              <a:rPr lang="en-US" altLang="zh-CN" sz="2800" dirty="0">
                <a:solidFill>
                  <a:srgbClr val="CC0000"/>
                </a:solidFill>
                <a:latin typeface="宋体" pitchFamily="2" charset="-122"/>
              </a:rPr>
              <a:t>(2)</a:t>
            </a:r>
            <a:r>
              <a:rPr lang="zh-CN" altLang="en-US" sz="2800" dirty="0">
                <a:solidFill>
                  <a:srgbClr val="000000"/>
                </a:solidFill>
                <a:latin typeface="宋体" pitchFamily="2" charset="-122"/>
              </a:rPr>
              <a:t>求质量为</a:t>
            </a:r>
            <a:r>
              <a:rPr lang="en-US" altLang="zh-CN" sz="2800" i="1" dirty="0">
                <a:solidFill>
                  <a:srgbClr val="000000"/>
                </a:solidFill>
              </a:rPr>
              <a:t>m</a:t>
            </a:r>
            <a:r>
              <a:rPr lang="zh-CN" altLang="en-US" sz="2800" dirty="0">
                <a:solidFill>
                  <a:srgbClr val="000000"/>
                </a:solidFill>
                <a:latin typeface="宋体" pitchFamily="2" charset="-122"/>
              </a:rPr>
              <a:t>，半径为</a:t>
            </a:r>
            <a:r>
              <a:rPr lang="en-US" altLang="zh-CN" sz="2800" i="1" dirty="0">
                <a:solidFill>
                  <a:srgbClr val="000000"/>
                </a:solidFill>
              </a:rPr>
              <a:t>R</a:t>
            </a:r>
            <a:r>
              <a:rPr lang="zh-CN" altLang="en-US" sz="2800" dirty="0">
                <a:solidFill>
                  <a:srgbClr val="000000"/>
                </a:solidFill>
                <a:latin typeface="宋体" pitchFamily="2" charset="-122"/>
              </a:rPr>
              <a:t>的圆盘对中心轴的转动惯量</a:t>
            </a:r>
          </a:p>
        </p:txBody>
      </p:sp>
      <p:graphicFrame>
        <p:nvGraphicFramePr>
          <p:cNvPr id="175133" name="Object 29"/>
          <p:cNvGraphicFramePr>
            <a:graphicFrameLocks noChangeAspect="1"/>
          </p:cNvGraphicFramePr>
          <p:nvPr>
            <p:extLst>
              <p:ext uri="{D42A27DB-BD31-4B8C-83A1-F6EECF244321}">
                <p14:modId xmlns:p14="http://schemas.microsoft.com/office/powerpoint/2010/main" val="2028878732"/>
              </p:ext>
            </p:extLst>
          </p:nvPr>
        </p:nvGraphicFramePr>
        <p:xfrm>
          <a:off x="323528" y="1456879"/>
          <a:ext cx="4751387" cy="1058863"/>
        </p:xfrm>
        <a:graphic>
          <a:graphicData uri="http://schemas.openxmlformats.org/presentationml/2006/ole">
            <mc:AlternateContent xmlns:mc="http://schemas.openxmlformats.org/markup-compatibility/2006">
              <mc:Choice xmlns:v="urn:schemas-microsoft-com:vml" Requires="v">
                <p:oleObj spid="_x0000_s35542" name="Equation" r:id="rId3" imgW="1777680" imgH="393480" progId="Equation.DSMT4">
                  <p:embed/>
                </p:oleObj>
              </mc:Choice>
              <mc:Fallback>
                <p:oleObj name="Equation" r:id="rId3" imgW="1777680" imgH="393480" progId="Equation.DSMT4">
                  <p:embed/>
                  <p:pic>
                    <p:nvPicPr>
                      <p:cNvPr id="0" name=""/>
                      <p:cNvPicPr>
                        <a:picLocks noChangeAspect="1" noChangeArrowheads="1"/>
                      </p:cNvPicPr>
                      <p:nvPr/>
                    </p:nvPicPr>
                    <p:blipFill>
                      <a:blip r:embed="rId4"/>
                      <a:srcRect/>
                      <a:stretch>
                        <a:fillRect/>
                      </a:stretch>
                    </p:blipFill>
                    <p:spPr bwMode="auto">
                      <a:xfrm>
                        <a:off x="323528" y="1456879"/>
                        <a:ext cx="4751387" cy="1058863"/>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34" name="Object 30"/>
          <p:cNvGraphicFramePr>
            <a:graphicFrameLocks noChangeAspect="1"/>
          </p:cNvGraphicFramePr>
          <p:nvPr>
            <p:extLst>
              <p:ext uri="{D42A27DB-BD31-4B8C-83A1-F6EECF244321}">
                <p14:modId xmlns:p14="http://schemas.microsoft.com/office/powerpoint/2010/main" val="2959809735"/>
              </p:ext>
            </p:extLst>
          </p:nvPr>
        </p:nvGraphicFramePr>
        <p:xfrm>
          <a:off x="1259632" y="3894758"/>
          <a:ext cx="3938587" cy="614362"/>
        </p:xfrm>
        <a:graphic>
          <a:graphicData uri="http://schemas.openxmlformats.org/presentationml/2006/ole">
            <mc:AlternateContent xmlns:mc="http://schemas.openxmlformats.org/markup-compatibility/2006">
              <mc:Choice xmlns:v="urn:schemas-microsoft-com:vml" Requires="v">
                <p:oleObj spid="_x0000_s35543" name="Equation" r:id="rId5" imgW="1473200" imgH="228600" progId="Equation.DSMT4">
                  <p:embed/>
                </p:oleObj>
              </mc:Choice>
              <mc:Fallback>
                <p:oleObj name="Equation" r:id="rId5" imgW="14732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3894758"/>
                        <a:ext cx="3938587" cy="614362"/>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35" name="Object 31"/>
          <p:cNvGraphicFramePr>
            <a:graphicFrameLocks noChangeAspect="1"/>
          </p:cNvGraphicFramePr>
          <p:nvPr>
            <p:extLst>
              <p:ext uri="{D42A27DB-BD31-4B8C-83A1-F6EECF244321}">
                <p14:modId xmlns:p14="http://schemas.microsoft.com/office/powerpoint/2010/main" val="827308614"/>
              </p:ext>
            </p:extLst>
          </p:nvPr>
        </p:nvGraphicFramePr>
        <p:xfrm>
          <a:off x="1331640" y="5013176"/>
          <a:ext cx="5160963" cy="1057275"/>
        </p:xfrm>
        <a:graphic>
          <a:graphicData uri="http://schemas.openxmlformats.org/presentationml/2006/ole">
            <mc:AlternateContent xmlns:mc="http://schemas.openxmlformats.org/markup-compatibility/2006">
              <mc:Choice xmlns:v="urn:schemas-microsoft-com:vml" Requires="v">
                <p:oleObj spid="_x0000_s35544" name="Equation" r:id="rId7" imgW="1930400" imgH="393700" progId="Equation.DSMT4">
                  <p:embed/>
                </p:oleObj>
              </mc:Choice>
              <mc:Fallback>
                <p:oleObj name="Equation" r:id="rId7" imgW="1930400" imgH="3937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5013176"/>
                        <a:ext cx="5160963" cy="1057275"/>
                      </a:xfrm>
                      <a:prstGeom prst="rect">
                        <a:avLst/>
                      </a:prstGeom>
                      <a:noFill/>
                      <a:ln>
                        <a:noFill/>
                      </a:ln>
                      <a:effectLst/>
                      <a:extLst>
                        <a:ext uri="{909E8E84-426E-40DD-AFC4-6F175D3DCCD1}">
                          <a14:hiddenFill xmlns:a14="http://schemas.microsoft.com/office/drawing/2010/main">
                            <a:solidFill>
                              <a:srgbClr val="FFB1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9" name="Group 101"/>
          <p:cNvGrpSpPr>
            <a:grpSpLocks/>
          </p:cNvGrpSpPr>
          <p:nvPr/>
        </p:nvGrpSpPr>
        <p:grpSpPr bwMode="auto">
          <a:xfrm>
            <a:off x="6084888" y="1196752"/>
            <a:ext cx="2771775" cy="3279775"/>
            <a:chOff x="3833" y="2115"/>
            <a:chExt cx="1746" cy="2066"/>
          </a:xfrm>
        </p:grpSpPr>
        <p:sp>
          <p:nvSpPr>
            <p:cNvPr id="30" name="Line 41"/>
            <p:cNvSpPr>
              <a:spLocks noChangeShapeType="1"/>
            </p:cNvSpPr>
            <p:nvPr/>
          </p:nvSpPr>
          <p:spPr bwMode="auto">
            <a:xfrm flipV="1">
              <a:off x="5196" y="2319"/>
              <a:ext cx="264" cy="354"/>
            </a:xfrm>
            <a:prstGeom prst="line">
              <a:avLst/>
            </a:prstGeom>
            <a:noFill/>
            <a:ln w="19050">
              <a:solidFill>
                <a:srgbClr val="993366"/>
              </a:solidFill>
              <a:round/>
              <a:headEn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1" name="Rectangle 43"/>
            <p:cNvSpPr>
              <a:spLocks noChangeArrowheads="1"/>
            </p:cNvSpPr>
            <p:nvPr/>
          </p:nvSpPr>
          <p:spPr bwMode="auto">
            <a:xfrm>
              <a:off x="5341" y="2115"/>
              <a:ext cx="2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993366"/>
                  </a:solidFill>
                  <a:effectLst/>
                  <a:uLnTx/>
                  <a:uFillTx/>
                </a:rPr>
                <a:t>z</a:t>
              </a:r>
            </a:p>
          </p:txBody>
        </p:sp>
        <p:sp>
          <p:nvSpPr>
            <p:cNvPr id="32" name="Oval 27" descr="浅色上对角线"/>
            <p:cNvSpPr>
              <a:spLocks noChangeArrowheads="1"/>
            </p:cNvSpPr>
            <p:nvPr/>
          </p:nvSpPr>
          <p:spPr bwMode="auto">
            <a:xfrm>
              <a:off x="3870" y="2456"/>
              <a:ext cx="1682" cy="1680"/>
            </a:xfrm>
            <a:prstGeom prst="ellipse">
              <a:avLst/>
            </a:prstGeom>
            <a:pattFill prst="ltUpDiag">
              <a:fgClr>
                <a:srgbClr val="3366CC"/>
              </a:fgClr>
              <a:bgClr>
                <a:srgbClr val="FFFFFF"/>
              </a:bgClr>
            </a:pattFill>
            <a:ln w="9525">
              <a:solidFill>
                <a:srgbClr val="3366CC"/>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3" name="Oval 28"/>
            <p:cNvSpPr>
              <a:spLocks noChangeArrowheads="1"/>
            </p:cNvSpPr>
            <p:nvPr/>
          </p:nvSpPr>
          <p:spPr bwMode="auto">
            <a:xfrm>
              <a:off x="3833" y="2501"/>
              <a:ext cx="1682" cy="1680"/>
            </a:xfrm>
            <a:prstGeom prst="ellipse">
              <a:avLst/>
            </a:prstGeom>
            <a:gradFill rotWithShape="1">
              <a:gsLst>
                <a:gs pos="0">
                  <a:srgbClr val="9DB6E7"/>
                </a:gs>
                <a:gs pos="100000">
                  <a:srgbClr val="FFFFFF"/>
                </a:gs>
              </a:gsLst>
              <a:lin ang="2700000" scaled="1"/>
            </a:gradFill>
            <a:ln w="9525" algn="ctr">
              <a:solidFill>
                <a:srgbClr val="3366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4" name="Line 33"/>
            <p:cNvSpPr>
              <a:spLocks noChangeShapeType="1"/>
            </p:cNvSpPr>
            <p:nvPr/>
          </p:nvSpPr>
          <p:spPr bwMode="auto">
            <a:xfrm flipH="1">
              <a:off x="3970" y="3359"/>
              <a:ext cx="725" cy="408"/>
            </a:xfrm>
            <a:prstGeom prst="line">
              <a:avLst/>
            </a:prstGeom>
            <a:noFill/>
            <a:ln w="19050">
              <a:solidFill>
                <a:srgbClr val="0000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5" name="Rectangle 34"/>
            <p:cNvSpPr>
              <a:spLocks noChangeArrowheads="1"/>
            </p:cNvSpPr>
            <p:nvPr/>
          </p:nvSpPr>
          <p:spPr bwMode="auto">
            <a:xfrm>
              <a:off x="4202" y="3317"/>
              <a:ext cx="2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R</a:t>
              </a:r>
            </a:p>
          </p:txBody>
        </p:sp>
        <p:sp>
          <p:nvSpPr>
            <p:cNvPr id="36" name="Rectangle 35"/>
            <p:cNvSpPr>
              <a:spLocks noChangeArrowheads="1"/>
            </p:cNvSpPr>
            <p:nvPr/>
          </p:nvSpPr>
          <p:spPr bwMode="auto">
            <a:xfrm>
              <a:off x="4530" y="3136"/>
              <a:ext cx="2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O</a:t>
              </a:r>
            </a:p>
          </p:txBody>
        </p:sp>
        <p:sp>
          <p:nvSpPr>
            <p:cNvPr id="37" name="Line 42"/>
            <p:cNvSpPr>
              <a:spLocks noChangeShapeType="1"/>
            </p:cNvSpPr>
            <p:nvPr/>
          </p:nvSpPr>
          <p:spPr bwMode="auto">
            <a:xfrm flipV="1">
              <a:off x="4099" y="3363"/>
              <a:ext cx="574" cy="751"/>
            </a:xfrm>
            <a:prstGeom prst="line">
              <a:avLst/>
            </a:prstGeom>
            <a:noFill/>
            <a:ln w="19050">
              <a:solidFill>
                <a:srgbClr val="993366"/>
              </a:solidFill>
              <a:round/>
              <a:headEnd/>
              <a:tailEnd type="non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grpSp>
        <p:nvGrpSpPr>
          <p:cNvPr id="38" name="Group 126"/>
          <p:cNvGrpSpPr>
            <a:grpSpLocks/>
          </p:cNvGrpSpPr>
          <p:nvPr/>
        </p:nvGrpSpPr>
        <p:grpSpPr bwMode="auto">
          <a:xfrm>
            <a:off x="6300788" y="2234977"/>
            <a:ext cx="2592387" cy="2128837"/>
            <a:chOff x="1338" y="935"/>
            <a:chExt cx="1633" cy="1341"/>
          </a:xfrm>
        </p:grpSpPr>
        <p:sp>
          <p:nvSpPr>
            <p:cNvPr id="39" name="Rectangle 34"/>
            <p:cNvSpPr>
              <a:spLocks noChangeArrowheads="1"/>
            </p:cNvSpPr>
            <p:nvPr/>
          </p:nvSpPr>
          <p:spPr bwMode="auto">
            <a:xfrm>
              <a:off x="1570" y="1479"/>
              <a:ext cx="2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R</a:t>
              </a:r>
            </a:p>
          </p:txBody>
        </p:sp>
        <p:sp>
          <p:nvSpPr>
            <p:cNvPr id="40" name="Rectangle 35"/>
            <p:cNvSpPr>
              <a:spLocks noChangeArrowheads="1"/>
            </p:cNvSpPr>
            <p:nvPr/>
          </p:nvSpPr>
          <p:spPr bwMode="auto">
            <a:xfrm>
              <a:off x="1898" y="1298"/>
              <a:ext cx="2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O</a:t>
              </a:r>
            </a:p>
          </p:txBody>
        </p:sp>
        <p:sp>
          <p:nvSpPr>
            <p:cNvPr id="41" name="Line 29"/>
            <p:cNvSpPr>
              <a:spLocks noChangeShapeType="1"/>
            </p:cNvSpPr>
            <p:nvPr/>
          </p:nvSpPr>
          <p:spPr bwMode="auto">
            <a:xfrm flipH="1" flipV="1">
              <a:off x="2652" y="1530"/>
              <a:ext cx="136" cy="17"/>
            </a:xfrm>
            <a:prstGeom prst="line">
              <a:avLst/>
            </a:prstGeom>
            <a:noFill/>
            <a:ln w="19050">
              <a:solidFill>
                <a:srgbClr val="FF0000"/>
              </a:solidFill>
              <a:round/>
              <a:headEnd/>
              <a:tailEnd type="triangle" w="sm" len="lg"/>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42" name="Oval 31" descr="50%"/>
            <p:cNvSpPr>
              <a:spLocks noChangeArrowheads="1"/>
            </p:cNvSpPr>
            <p:nvPr/>
          </p:nvSpPr>
          <p:spPr bwMode="auto">
            <a:xfrm>
              <a:off x="1428" y="935"/>
              <a:ext cx="1225" cy="1202"/>
            </a:xfrm>
            <a:prstGeom prst="ellipse">
              <a:avLst/>
            </a:prstGeom>
            <a:pattFill prst="pct50">
              <a:fgClr>
                <a:srgbClr val="FF0000"/>
              </a:fgClr>
              <a:bgClr>
                <a:srgbClr val="FBFAE2"/>
              </a:bgClr>
            </a:pattFill>
            <a:ln w="9525">
              <a:solidFill>
                <a:srgbClr val="3366CC"/>
              </a:solidFill>
              <a:round/>
              <a:headEnd/>
              <a:tailEnd/>
            </a:ln>
          </p:spPr>
          <p:txBody>
            <a:bodyPr wrap="none"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zh-CN" altLang="zh-CN" sz="2000" b="0" i="1" u="none" strike="noStrike" kern="0" cap="none" spc="0" normalizeH="0" baseline="0" noProof="0" smtClean="0">
                <a:ln>
                  <a:noFill/>
                </a:ln>
                <a:solidFill>
                  <a:srgbClr val="000000"/>
                </a:solidFill>
                <a:effectLst/>
                <a:uLnTx/>
                <a:uFillTx/>
              </a:endParaRPr>
            </a:p>
          </p:txBody>
        </p:sp>
        <p:sp>
          <p:nvSpPr>
            <p:cNvPr id="43" name="Rectangle 30"/>
            <p:cNvSpPr>
              <a:spLocks noChangeArrowheads="1"/>
            </p:cNvSpPr>
            <p:nvPr/>
          </p:nvSpPr>
          <p:spPr bwMode="auto">
            <a:xfrm>
              <a:off x="2650" y="1305"/>
              <a:ext cx="3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0" u="none" strike="noStrike" kern="0" cap="none" spc="0" normalizeH="0" baseline="0" noProof="0" smtClean="0">
                  <a:ln>
                    <a:noFill/>
                  </a:ln>
                  <a:solidFill>
                    <a:srgbClr val="FF0000"/>
                  </a:solidFill>
                  <a:effectLst/>
                  <a:uLnTx/>
                  <a:uFillTx/>
                </a:rPr>
                <a:t>d</a:t>
              </a:r>
              <a:r>
                <a:rPr kumimoji="1" lang="en-US" altLang="zh-CN" sz="2000" b="0" i="1" u="none" strike="noStrike" kern="0" cap="none" spc="0" normalizeH="0" baseline="0" noProof="0" smtClean="0">
                  <a:ln>
                    <a:noFill/>
                  </a:ln>
                  <a:solidFill>
                    <a:srgbClr val="FF0000"/>
                  </a:solidFill>
                  <a:effectLst/>
                  <a:uLnTx/>
                  <a:uFillTx/>
                </a:rPr>
                <a:t>r</a:t>
              </a:r>
            </a:p>
          </p:txBody>
        </p:sp>
        <p:sp>
          <p:nvSpPr>
            <p:cNvPr id="44" name="Oval 32"/>
            <p:cNvSpPr>
              <a:spLocks noChangeArrowheads="1"/>
            </p:cNvSpPr>
            <p:nvPr/>
          </p:nvSpPr>
          <p:spPr bwMode="auto">
            <a:xfrm>
              <a:off x="1476" y="980"/>
              <a:ext cx="1134" cy="1113"/>
            </a:xfrm>
            <a:prstGeom prst="ellipse">
              <a:avLst/>
            </a:prstGeom>
            <a:gradFill rotWithShape="1">
              <a:gsLst>
                <a:gs pos="0">
                  <a:srgbClr val="9DB6E7"/>
                </a:gs>
                <a:gs pos="100000">
                  <a:srgbClr val="FFFFFF"/>
                </a:gs>
              </a:gsLst>
              <a:lin ang="2700000" scaled="1"/>
            </a:gradFill>
            <a:ln w="9525" algn="ctr">
              <a:solidFill>
                <a:srgbClr val="3366CC"/>
              </a:solidFill>
              <a:round/>
              <a:headEnd/>
              <a:tailEnd/>
            </a:ln>
          </p:spPr>
          <p:txBody>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zh-CN" altLang="en-US" sz="2000" b="0" i="1" u="none" strike="noStrike" kern="0" cap="none" spc="0" normalizeH="0" baseline="0" noProof="0" smtClean="0">
                  <a:ln>
                    <a:noFill/>
                  </a:ln>
                  <a:solidFill>
                    <a:srgbClr val="000000"/>
                  </a:solidFill>
                  <a:effectLst/>
                  <a:uLnTx/>
                  <a:uFillTx/>
                </a:rPr>
                <a:t>`</a:t>
              </a:r>
              <a:endParaRPr kumimoji="1" lang="zh-CN" altLang="zh-CN" sz="2000" b="0" i="1" u="none" strike="noStrike" kern="0" cap="none" spc="0" normalizeH="0" baseline="0" noProof="0" smtClean="0">
                <a:ln>
                  <a:noFill/>
                </a:ln>
                <a:solidFill>
                  <a:srgbClr val="000000"/>
                </a:solidFill>
                <a:effectLst/>
                <a:uLnTx/>
                <a:uFillTx/>
              </a:endParaRPr>
            </a:p>
          </p:txBody>
        </p:sp>
        <p:sp>
          <p:nvSpPr>
            <p:cNvPr id="45" name="Rectangle 36"/>
            <p:cNvSpPr>
              <a:spLocks noChangeArrowheads="1"/>
            </p:cNvSpPr>
            <p:nvPr/>
          </p:nvSpPr>
          <p:spPr bwMode="auto">
            <a:xfrm>
              <a:off x="2260" y="1298"/>
              <a:ext cx="1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FF0000"/>
                  </a:solidFill>
                  <a:effectLst/>
                  <a:uLnTx/>
                  <a:uFillTx/>
                </a:rPr>
                <a:t>r</a:t>
              </a:r>
            </a:p>
          </p:txBody>
        </p:sp>
        <p:sp>
          <p:nvSpPr>
            <p:cNvPr id="46" name="Line 37"/>
            <p:cNvSpPr>
              <a:spLocks noChangeShapeType="1"/>
            </p:cNvSpPr>
            <p:nvPr/>
          </p:nvSpPr>
          <p:spPr bwMode="auto">
            <a:xfrm>
              <a:off x="2053" y="1526"/>
              <a:ext cx="573" cy="4"/>
            </a:xfrm>
            <a:prstGeom prst="line">
              <a:avLst/>
            </a:prstGeom>
            <a:noFill/>
            <a:ln w="19050">
              <a:solidFill>
                <a:srgbClr val="FF0000"/>
              </a:solidFill>
              <a:round/>
              <a:headEnd type="oval" w="sm" len="sm"/>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7" name="Line 33"/>
            <p:cNvSpPr>
              <a:spLocks noChangeShapeType="1"/>
            </p:cNvSpPr>
            <p:nvPr/>
          </p:nvSpPr>
          <p:spPr bwMode="auto">
            <a:xfrm flipH="1">
              <a:off x="1338" y="1521"/>
              <a:ext cx="725" cy="408"/>
            </a:xfrm>
            <a:prstGeom prst="line">
              <a:avLst/>
            </a:prstGeom>
            <a:noFill/>
            <a:ln w="19050">
              <a:solidFill>
                <a:srgbClr val="0000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8" name="Line 42"/>
            <p:cNvSpPr>
              <a:spLocks noChangeShapeType="1"/>
            </p:cNvSpPr>
            <p:nvPr/>
          </p:nvSpPr>
          <p:spPr bwMode="auto">
            <a:xfrm flipV="1">
              <a:off x="1467" y="1525"/>
              <a:ext cx="574" cy="751"/>
            </a:xfrm>
            <a:prstGeom prst="line">
              <a:avLst/>
            </a:prstGeom>
            <a:noFill/>
            <a:ln w="19050">
              <a:solidFill>
                <a:srgbClr val="993366"/>
              </a:solidFill>
              <a:round/>
              <a:headEnd/>
              <a:tailEnd type="non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graphicFrame>
        <p:nvGraphicFramePr>
          <p:cNvPr id="2" name="对象 1"/>
          <p:cNvGraphicFramePr>
            <a:graphicFrameLocks noChangeAspect="1"/>
          </p:cNvGraphicFramePr>
          <p:nvPr>
            <p:extLst>
              <p:ext uri="{D42A27DB-BD31-4B8C-83A1-F6EECF244321}">
                <p14:modId xmlns:p14="http://schemas.microsoft.com/office/powerpoint/2010/main" val="2608339022"/>
              </p:ext>
            </p:extLst>
          </p:nvPr>
        </p:nvGraphicFramePr>
        <p:xfrm>
          <a:off x="1115839" y="2780928"/>
          <a:ext cx="3672185" cy="504026"/>
        </p:xfrm>
        <a:graphic>
          <a:graphicData uri="http://schemas.openxmlformats.org/presentationml/2006/ole">
            <mc:AlternateContent xmlns:mc="http://schemas.openxmlformats.org/markup-compatibility/2006">
              <mc:Choice xmlns:v="urn:schemas-microsoft-com:vml" Requires="v">
                <p:oleObj spid="_x0000_s35545" name="Equation" r:id="rId9" imgW="1295280" imgH="177480" progId="Equation.DSMT4">
                  <p:embed/>
                </p:oleObj>
              </mc:Choice>
              <mc:Fallback>
                <p:oleObj name="Equation" r:id="rId9" imgW="1295280" imgH="177480" progId="Equation.DSMT4">
                  <p:embed/>
                  <p:pic>
                    <p:nvPicPr>
                      <p:cNvPr id="0" name=""/>
                      <p:cNvPicPr/>
                      <p:nvPr/>
                    </p:nvPicPr>
                    <p:blipFill>
                      <a:blip r:embed="rId10"/>
                      <a:stretch>
                        <a:fillRect/>
                      </a:stretch>
                    </p:blipFill>
                    <p:spPr>
                      <a:xfrm>
                        <a:off x="1115839" y="2780928"/>
                        <a:ext cx="3672185" cy="504026"/>
                      </a:xfrm>
                      <a:prstGeom prst="rect">
                        <a:avLst/>
                      </a:prstGeom>
                    </p:spPr>
                  </p:pic>
                </p:oleObj>
              </mc:Fallback>
            </mc:AlternateContent>
          </a:graphicData>
        </a:graphic>
      </p:graphicFrame>
    </p:spTree>
    <p:extLst>
      <p:ext uri="{BB962C8B-B14F-4D97-AF65-F5344CB8AC3E}">
        <p14:creationId xmlns:p14="http://schemas.microsoft.com/office/powerpoint/2010/main" val="1108601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75133"/>
                                        </p:tgtEl>
                                        <p:attrNameLst>
                                          <p:attrName>style.visibility</p:attrName>
                                        </p:attrNameLst>
                                      </p:cBhvr>
                                      <p:to>
                                        <p:strVal val="visible"/>
                                      </p:to>
                                    </p:set>
                                    <p:animEffect transition="in" filter="slide(fromBottom)">
                                      <p:cBhvr>
                                        <p:cTn id="7" dur="500"/>
                                        <p:tgtEl>
                                          <p:spTgt spid="175133"/>
                                        </p:tgtEl>
                                      </p:cBhvr>
                                    </p:animEffect>
                                  </p:childTnLst>
                                </p:cTn>
                              </p:par>
                            </p:childTnLst>
                          </p:cTn>
                        </p:par>
                        <p:par>
                          <p:cTn id="8" fill="hold" nodeType="with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75134"/>
                                        </p:tgtEl>
                                        <p:attrNameLst>
                                          <p:attrName>style.visibility</p:attrName>
                                        </p:attrNameLst>
                                      </p:cBhvr>
                                      <p:to>
                                        <p:strVal val="visible"/>
                                      </p:to>
                                    </p:set>
                                    <p:animEffect transition="in" filter="slide(fromBottom)">
                                      <p:cBhvr>
                                        <p:cTn id="24" dur="500"/>
                                        <p:tgtEl>
                                          <p:spTgt spid="1751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175135"/>
                                        </p:tgtEl>
                                        <p:attrNameLst>
                                          <p:attrName>style.visibility</p:attrName>
                                        </p:attrNameLst>
                                      </p:cBhvr>
                                      <p:to>
                                        <p:strVal val="visible"/>
                                      </p:to>
                                    </p:set>
                                    <p:animEffect transition="in" filter="slide(fromBottom)">
                                      <p:cBhvr>
                                        <p:cTn id="29" dur="500"/>
                                        <p:tgtEl>
                                          <p:spTgt spid="175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33</a:t>
            </a:fld>
            <a:endParaRPr lang="en-US" altLang="zh-CN">
              <a:solidFill>
                <a:srgbClr val="FFFFCC">
                  <a:lumMod val="75000"/>
                </a:srgbClr>
              </a:solidFill>
            </a:endParaRPr>
          </a:p>
        </p:txBody>
      </p:sp>
      <p:sp>
        <p:nvSpPr>
          <p:cNvPr id="3" name="TextBox 2"/>
          <p:cNvSpPr txBox="1"/>
          <p:nvPr/>
        </p:nvSpPr>
        <p:spPr>
          <a:xfrm>
            <a:off x="179512" y="601524"/>
            <a:ext cx="2159566" cy="523220"/>
          </a:xfrm>
          <a:prstGeom prst="rect">
            <a:avLst/>
          </a:prstGeom>
          <a:noFill/>
        </p:spPr>
        <p:txBody>
          <a:bodyPr wrap="none" rtlCol="0">
            <a:spAutoFit/>
          </a:bodyPr>
          <a:lstStyle/>
          <a:p>
            <a:r>
              <a:rPr lang="zh-CN" altLang="en-US" sz="2800" dirty="0" smtClean="0">
                <a:ea typeface="华文楷体" panose="02010600040101010101" pitchFamily="2" charset="-122"/>
              </a:rPr>
              <a:t>*平行轴定理</a:t>
            </a:r>
          </a:p>
        </p:txBody>
      </p:sp>
      <p:sp>
        <p:nvSpPr>
          <p:cNvPr id="4" name="TextBox 3"/>
          <p:cNvSpPr txBox="1"/>
          <p:nvPr/>
        </p:nvSpPr>
        <p:spPr>
          <a:xfrm>
            <a:off x="251520" y="3913892"/>
            <a:ext cx="4673074" cy="523220"/>
          </a:xfrm>
          <a:prstGeom prst="rect">
            <a:avLst/>
          </a:prstGeom>
          <a:noFill/>
        </p:spPr>
        <p:txBody>
          <a:bodyPr wrap="none" rtlCol="0">
            <a:spAutoFit/>
          </a:bodyPr>
          <a:lstStyle/>
          <a:p>
            <a:r>
              <a:rPr lang="zh-CN" altLang="en-US" sz="2800" dirty="0" smtClean="0">
                <a:ea typeface="华文楷体" panose="02010600040101010101" pitchFamily="2" charset="-122"/>
              </a:rPr>
              <a:t>*</a:t>
            </a:r>
            <a:r>
              <a:rPr lang="zh-CN" altLang="en-US" sz="2800" dirty="0">
                <a:ea typeface="华文楷体" panose="02010600040101010101" pitchFamily="2" charset="-122"/>
              </a:rPr>
              <a:t>垂直轴定理（薄平板刚体）</a:t>
            </a:r>
            <a:endParaRPr lang="zh-CN" altLang="en-US" sz="2800" dirty="0" smtClean="0">
              <a:ea typeface="华文楷体" panose="02010600040101010101" pitchFamily="2" charset="-122"/>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1521062446"/>
              </p:ext>
            </p:extLst>
          </p:nvPr>
        </p:nvGraphicFramePr>
        <p:xfrm>
          <a:off x="2705348" y="980728"/>
          <a:ext cx="2298700" cy="646113"/>
        </p:xfrm>
        <a:graphic>
          <a:graphicData uri="http://schemas.openxmlformats.org/presentationml/2006/ole">
            <mc:AlternateContent xmlns:mc="http://schemas.openxmlformats.org/markup-compatibility/2006">
              <mc:Choice xmlns:v="urn:schemas-microsoft-com:vml" Requires="v">
                <p:oleObj spid="_x0000_s100586" name="公式" r:id="rId3" imgW="838200" imgH="228716" progId="Equation.3">
                  <p:embed/>
                </p:oleObj>
              </mc:Choice>
              <mc:Fallback>
                <p:oleObj name="公式" r:id="rId3" imgW="838200" imgH="228716"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348" y="980728"/>
                        <a:ext cx="2298700" cy="6461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3"/>
          <p:cNvSpPr>
            <a:spLocks noChangeArrowheads="1"/>
          </p:cNvSpPr>
          <p:nvPr/>
        </p:nvSpPr>
        <p:spPr bwMode="auto">
          <a:xfrm>
            <a:off x="107504" y="1700808"/>
            <a:ext cx="561662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pPr marR="0" lvl="0" indent="457200" defTabSz="914400" eaLnBrk="1" fontAlgn="auto" latinLnBrk="0" hangingPunct="1">
              <a:lnSpc>
                <a:spcPct val="100000"/>
              </a:lnSpc>
              <a:spcBef>
                <a:spcPts val="0"/>
              </a:spcBef>
              <a:spcAft>
                <a:spcPts val="0"/>
              </a:spcAft>
              <a:buClrTx/>
              <a:buSzTx/>
              <a:buFontTx/>
              <a:buNone/>
              <a:tabLst/>
              <a:defRPr/>
            </a:pP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刚体对任一转轴的转动惯量 </a:t>
            </a:r>
            <a:r>
              <a:rPr kumimoji="1" lang="en-US" altLang="zh-CN" sz="2800" i="1" u="none" strike="noStrike" kern="0" cap="none" spc="0" normalizeH="0" baseline="0" noProof="0" dirty="0" smtClean="0">
                <a:ln>
                  <a:noFill/>
                </a:ln>
                <a:solidFill>
                  <a:srgbClr val="000066"/>
                </a:solidFill>
                <a:effectLst/>
                <a:uLnTx/>
                <a:uFillTx/>
                <a:ea typeface="华文楷体" panose="02010600040101010101" pitchFamily="2" charset="-122"/>
              </a:rPr>
              <a:t>J </a:t>
            </a: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等于对</a:t>
            </a:r>
            <a:r>
              <a:rPr kumimoji="1" lang="zh-CN" altLang="en-US" sz="2800" i="0" u="none" strike="noStrike" kern="0" cap="none" spc="0" normalizeH="0" baseline="0" noProof="0" dirty="0" smtClean="0">
                <a:ln>
                  <a:noFill/>
                </a:ln>
                <a:solidFill>
                  <a:srgbClr val="D60093"/>
                </a:solidFill>
                <a:effectLst/>
                <a:uLnTx/>
                <a:uFillTx/>
                <a:ea typeface="华文楷体" panose="02010600040101010101" pitchFamily="2" charset="-122"/>
              </a:rPr>
              <a:t>通过质心的平行转轴的转动惯量 </a:t>
            </a:r>
            <a:r>
              <a:rPr kumimoji="1" lang="en-US" altLang="zh-CN" sz="2800" i="1" u="none" strike="noStrike" kern="0" cap="none" spc="0" normalizeH="0" baseline="0" noProof="0" dirty="0" smtClean="0">
                <a:ln>
                  <a:noFill/>
                </a:ln>
                <a:solidFill>
                  <a:srgbClr val="D60093"/>
                </a:solidFill>
                <a:effectLst/>
                <a:uLnTx/>
                <a:uFillTx/>
                <a:ea typeface="华文楷体" panose="02010600040101010101" pitchFamily="2" charset="-122"/>
              </a:rPr>
              <a:t>J</a:t>
            </a:r>
            <a:r>
              <a:rPr kumimoji="1" lang="en-US" altLang="zh-CN" sz="2800" i="0" u="none" strike="noStrike" kern="0" cap="none" spc="0" normalizeH="0" baseline="-25000" noProof="0" dirty="0" smtClean="0">
                <a:ln>
                  <a:noFill/>
                </a:ln>
                <a:solidFill>
                  <a:srgbClr val="D60093"/>
                </a:solidFill>
                <a:effectLst/>
                <a:uLnTx/>
                <a:uFillTx/>
                <a:ea typeface="华文楷体" panose="02010600040101010101" pitchFamily="2" charset="-122"/>
              </a:rPr>
              <a:t>C</a:t>
            </a:r>
            <a:r>
              <a:rPr kumimoji="1" lang="en-US" altLang="zh-CN" sz="2800" i="0" u="none" strike="noStrike" kern="0" cap="none" spc="0" normalizeH="0" baseline="-25000" noProof="0" dirty="0" smtClean="0">
                <a:ln>
                  <a:noFill/>
                </a:ln>
                <a:solidFill>
                  <a:srgbClr val="000066"/>
                </a:solidFill>
                <a:effectLst/>
                <a:uLnTx/>
                <a:uFillTx/>
                <a:ea typeface="华文楷体" panose="02010600040101010101" pitchFamily="2" charset="-122"/>
              </a:rPr>
              <a:t> </a:t>
            </a: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加上刚体质量 </a:t>
            </a:r>
            <a:r>
              <a:rPr kumimoji="1" lang="en-US" altLang="zh-CN" sz="2800" i="1" u="none" strike="noStrike" kern="0" cap="none" spc="0" normalizeH="0" baseline="0" noProof="0" dirty="0" smtClean="0">
                <a:ln>
                  <a:noFill/>
                </a:ln>
                <a:solidFill>
                  <a:srgbClr val="000066"/>
                </a:solidFill>
                <a:effectLst/>
                <a:uLnTx/>
                <a:uFillTx/>
                <a:ea typeface="华文楷体" panose="02010600040101010101" pitchFamily="2" charset="-122"/>
              </a:rPr>
              <a:t>m </a:t>
            </a: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乘以两平行转轴间距离 </a:t>
            </a:r>
            <a:r>
              <a:rPr kumimoji="1" lang="en-US" altLang="zh-CN" sz="2800" i="1" u="none" strike="noStrike" kern="0" cap="none" spc="0" normalizeH="0" baseline="0" noProof="0" dirty="0" smtClean="0">
                <a:ln>
                  <a:noFill/>
                </a:ln>
                <a:solidFill>
                  <a:srgbClr val="000066"/>
                </a:solidFill>
                <a:effectLst/>
                <a:uLnTx/>
                <a:uFillTx/>
                <a:ea typeface="华文楷体" panose="02010600040101010101" pitchFamily="2" charset="-122"/>
              </a:rPr>
              <a:t>d </a:t>
            </a: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的平方。</a:t>
            </a:r>
          </a:p>
        </p:txBody>
      </p:sp>
      <p:graphicFrame>
        <p:nvGraphicFramePr>
          <p:cNvPr id="22" name="对象 21"/>
          <p:cNvGraphicFramePr>
            <a:graphicFrameLocks noChangeAspect="1"/>
          </p:cNvGraphicFramePr>
          <p:nvPr>
            <p:extLst>
              <p:ext uri="{D42A27DB-BD31-4B8C-83A1-F6EECF244321}">
                <p14:modId xmlns:p14="http://schemas.microsoft.com/office/powerpoint/2010/main" val="1553719093"/>
              </p:ext>
            </p:extLst>
          </p:nvPr>
        </p:nvGraphicFramePr>
        <p:xfrm>
          <a:off x="1259295" y="4655095"/>
          <a:ext cx="2093913" cy="646113"/>
        </p:xfrm>
        <a:graphic>
          <a:graphicData uri="http://schemas.openxmlformats.org/presentationml/2006/ole">
            <mc:AlternateContent xmlns:mc="http://schemas.openxmlformats.org/markup-compatibility/2006">
              <mc:Choice xmlns:v="urn:schemas-microsoft-com:vml" Requires="v">
                <p:oleObj spid="_x0000_s100587" name="公式" r:id="rId5" imgW="762000" imgH="228716" progId="Equation.3">
                  <p:embed/>
                </p:oleObj>
              </mc:Choice>
              <mc:Fallback>
                <p:oleObj name="公式" r:id="rId5" imgW="762000" imgH="228716"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295" y="4655095"/>
                        <a:ext cx="2093913" cy="6461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3" name="Group 59"/>
          <p:cNvGrpSpPr>
            <a:grpSpLocks/>
          </p:cNvGrpSpPr>
          <p:nvPr/>
        </p:nvGrpSpPr>
        <p:grpSpPr bwMode="auto">
          <a:xfrm>
            <a:off x="5417344" y="3546623"/>
            <a:ext cx="3384550" cy="2906713"/>
            <a:chOff x="748" y="482"/>
            <a:chExt cx="2132" cy="1831"/>
          </a:xfrm>
        </p:grpSpPr>
        <p:sp>
          <p:nvSpPr>
            <p:cNvPr id="24" name="Freeform 88" descr="浅色上对角线"/>
            <p:cNvSpPr>
              <a:spLocks/>
            </p:cNvSpPr>
            <p:nvPr/>
          </p:nvSpPr>
          <p:spPr bwMode="auto">
            <a:xfrm flipV="1">
              <a:off x="749" y="1223"/>
              <a:ext cx="1957" cy="899"/>
            </a:xfrm>
            <a:custGeom>
              <a:avLst/>
              <a:gdLst>
                <a:gd name="T0" fmla="*/ 80 w 1280"/>
                <a:gd name="T1" fmla="*/ 248 h 632"/>
                <a:gd name="T2" fmla="*/ 416 w 1280"/>
                <a:gd name="T3" fmla="*/ 8 h 632"/>
                <a:gd name="T4" fmla="*/ 1040 w 1280"/>
                <a:gd name="T5" fmla="*/ 200 h 632"/>
                <a:gd name="T6" fmla="*/ 1136 w 1280"/>
                <a:gd name="T7" fmla="*/ 536 h 632"/>
                <a:gd name="T8" fmla="*/ 176 w 1280"/>
                <a:gd name="T9" fmla="*/ 584 h 632"/>
                <a:gd name="T10" fmla="*/ 80 w 1280"/>
                <a:gd name="T11" fmla="*/ 248 h 632"/>
                <a:gd name="T12" fmla="*/ 0 60000 65536"/>
                <a:gd name="T13" fmla="*/ 0 60000 65536"/>
                <a:gd name="T14" fmla="*/ 0 60000 65536"/>
                <a:gd name="T15" fmla="*/ 0 60000 65536"/>
                <a:gd name="T16" fmla="*/ 0 60000 65536"/>
                <a:gd name="T17" fmla="*/ 0 60000 65536"/>
                <a:gd name="T18" fmla="*/ 0 w 1280"/>
                <a:gd name="T19" fmla="*/ 0 h 632"/>
                <a:gd name="T20" fmla="*/ 1280 w 1280"/>
                <a:gd name="T21" fmla="*/ 632 h 632"/>
              </a:gdLst>
              <a:ahLst/>
              <a:cxnLst>
                <a:cxn ang="T12">
                  <a:pos x="T0" y="T1"/>
                </a:cxn>
                <a:cxn ang="T13">
                  <a:pos x="T2" y="T3"/>
                </a:cxn>
                <a:cxn ang="T14">
                  <a:pos x="T4" y="T5"/>
                </a:cxn>
                <a:cxn ang="T15">
                  <a:pos x="T6" y="T7"/>
                </a:cxn>
                <a:cxn ang="T16">
                  <a:pos x="T8" y="T9"/>
                </a:cxn>
                <a:cxn ang="T17">
                  <a:pos x="T10" y="T11"/>
                </a:cxn>
              </a:cxnLst>
              <a:rect l="T18" t="T19" r="T20" b="T21"/>
              <a:pathLst>
                <a:path w="1280" h="632">
                  <a:moveTo>
                    <a:pt x="80" y="248"/>
                  </a:moveTo>
                  <a:cubicBezTo>
                    <a:pt x="120" y="152"/>
                    <a:pt x="256" y="16"/>
                    <a:pt x="416" y="8"/>
                  </a:cubicBezTo>
                  <a:cubicBezTo>
                    <a:pt x="576" y="0"/>
                    <a:pt x="920" y="112"/>
                    <a:pt x="1040" y="200"/>
                  </a:cubicBezTo>
                  <a:cubicBezTo>
                    <a:pt x="1160" y="288"/>
                    <a:pt x="1280" y="472"/>
                    <a:pt x="1136" y="536"/>
                  </a:cubicBezTo>
                  <a:cubicBezTo>
                    <a:pt x="992" y="600"/>
                    <a:pt x="352" y="632"/>
                    <a:pt x="176" y="584"/>
                  </a:cubicBezTo>
                  <a:cubicBezTo>
                    <a:pt x="0" y="536"/>
                    <a:pt x="40" y="344"/>
                    <a:pt x="80" y="248"/>
                  </a:cubicBezTo>
                  <a:close/>
                </a:path>
              </a:pathLst>
            </a:custGeom>
            <a:pattFill prst="ltUpDiag">
              <a:fgClr>
                <a:srgbClr val="3366CC"/>
              </a:fgClr>
              <a:bgClr>
                <a:srgbClr val="FFFFFF"/>
              </a:bgClr>
            </a:pattFill>
            <a:ln w="9525">
              <a:solidFill>
                <a:srgbClr val="3366CC"/>
              </a:solidFill>
              <a:round/>
              <a:headEnd/>
              <a:tailEnd/>
            </a:ln>
          </p:spPr>
          <p:txBody>
            <a:bodyPr rot="10800000"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5" name="Freeform 89"/>
            <p:cNvSpPr>
              <a:spLocks/>
            </p:cNvSpPr>
            <p:nvPr/>
          </p:nvSpPr>
          <p:spPr bwMode="auto">
            <a:xfrm flipV="1">
              <a:off x="748" y="1163"/>
              <a:ext cx="1957" cy="899"/>
            </a:xfrm>
            <a:custGeom>
              <a:avLst/>
              <a:gdLst>
                <a:gd name="T0" fmla="*/ 80 w 1280"/>
                <a:gd name="T1" fmla="*/ 248 h 632"/>
                <a:gd name="T2" fmla="*/ 416 w 1280"/>
                <a:gd name="T3" fmla="*/ 8 h 632"/>
                <a:gd name="T4" fmla="*/ 1040 w 1280"/>
                <a:gd name="T5" fmla="*/ 200 h 632"/>
                <a:gd name="T6" fmla="*/ 1136 w 1280"/>
                <a:gd name="T7" fmla="*/ 536 h 632"/>
                <a:gd name="T8" fmla="*/ 176 w 1280"/>
                <a:gd name="T9" fmla="*/ 584 h 632"/>
                <a:gd name="T10" fmla="*/ 80 w 1280"/>
                <a:gd name="T11" fmla="*/ 248 h 632"/>
                <a:gd name="T12" fmla="*/ 0 60000 65536"/>
                <a:gd name="T13" fmla="*/ 0 60000 65536"/>
                <a:gd name="T14" fmla="*/ 0 60000 65536"/>
                <a:gd name="T15" fmla="*/ 0 60000 65536"/>
                <a:gd name="T16" fmla="*/ 0 60000 65536"/>
                <a:gd name="T17" fmla="*/ 0 60000 65536"/>
                <a:gd name="T18" fmla="*/ 0 w 1280"/>
                <a:gd name="T19" fmla="*/ 0 h 632"/>
                <a:gd name="T20" fmla="*/ 1280 w 1280"/>
                <a:gd name="T21" fmla="*/ 632 h 632"/>
              </a:gdLst>
              <a:ahLst/>
              <a:cxnLst>
                <a:cxn ang="T12">
                  <a:pos x="T0" y="T1"/>
                </a:cxn>
                <a:cxn ang="T13">
                  <a:pos x="T2" y="T3"/>
                </a:cxn>
                <a:cxn ang="T14">
                  <a:pos x="T4" y="T5"/>
                </a:cxn>
                <a:cxn ang="T15">
                  <a:pos x="T6" y="T7"/>
                </a:cxn>
                <a:cxn ang="T16">
                  <a:pos x="T8" y="T9"/>
                </a:cxn>
                <a:cxn ang="T17">
                  <a:pos x="T10" y="T11"/>
                </a:cxn>
              </a:cxnLst>
              <a:rect l="T18" t="T19" r="T20" b="T21"/>
              <a:pathLst>
                <a:path w="1280" h="632">
                  <a:moveTo>
                    <a:pt x="80" y="248"/>
                  </a:moveTo>
                  <a:cubicBezTo>
                    <a:pt x="120" y="152"/>
                    <a:pt x="256" y="16"/>
                    <a:pt x="416" y="8"/>
                  </a:cubicBezTo>
                  <a:cubicBezTo>
                    <a:pt x="576" y="0"/>
                    <a:pt x="920" y="112"/>
                    <a:pt x="1040" y="200"/>
                  </a:cubicBezTo>
                  <a:cubicBezTo>
                    <a:pt x="1160" y="288"/>
                    <a:pt x="1280" y="472"/>
                    <a:pt x="1136" y="536"/>
                  </a:cubicBezTo>
                  <a:cubicBezTo>
                    <a:pt x="992" y="600"/>
                    <a:pt x="352" y="632"/>
                    <a:pt x="176" y="584"/>
                  </a:cubicBezTo>
                  <a:cubicBezTo>
                    <a:pt x="0" y="536"/>
                    <a:pt x="40" y="344"/>
                    <a:pt x="80" y="248"/>
                  </a:cubicBezTo>
                  <a:close/>
                </a:path>
              </a:pathLst>
            </a:custGeom>
            <a:gradFill rotWithShape="1">
              <a:gsLst>
                <a:gs pos="0">
                  <a:srgbClr val="9DB6E7"/>
                </a:gs>
                <a:gs pos="100000">
                  <a:srgbClr val="FFFFFF"/>
                </a:gs>
              </a:gsLst>
              <a:lin ang="2700000" scaled="1"/>
            </a:gradFill>
            <a:ln w="9525">
              <a:solidFill>
                <a:srgbClr val="3366FF"/>
              </a:solidFill>
              <a:round/>
              <a:headEnd/>
              <a:tailEnd/>
            </a:ln>
          </p:spPr>
          <p:txBody>
            <a:bodyPr rot="108000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6" name="Line 90"/>
            <p:cNvSpPr>
              <a:spLocks noChangeShapeType="1"/>
            </p:cNvSpPr>
            <p:nvPr/>
          </p:nvSpPr>
          <p:spPr bwMode="auto">
            <a:xfrm flipH="1" flipV="1">
              <a:off x="1482" y="700"/>
              <a:ext cx="1" cy="829"/>
            </a:xfrm>
            <a:prstGeom prst="line">
              <a:avLst/>
            </a:prstGeom>
            <a:noFill/>
            <a:ln w="1905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7" name="Text Box 92"/>
            <p:cNvSpPr txBox="1">
              <a:spLocks noChangeArrowheads="1"/>
            </p:cNvSpPr>
            <p:nvPr/>
          </p:nvSpPr>
          <p:spPr bwMode="auto">
            <a:xfrm>
              <a:off x="1238" y="1367"/>
              <a:ext cx="19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000" b="0" i="1" u="none" strike="noStrike" kern="0" cap="none" spc="0" normalizeH="0" baseline="0" noProof="0">
                  <a:ln>
                    <a:noFill/>
                  </a:ln>
                  <a:solidFill>
                    <a:srgbClr val="000000"/>
                  </a:solidFill>
                  <a:effectLst/>
                  <a:uLnTx/>
                  <a:uFillTx/>
                  <a:latin typeface="Times New Roman" pitchFamily="18" charset="0"/>
                  <a:ea typeface="宋体" pitchFamily="2" charset="-122"/>
                </a:rPr>
                <a:t>O</a:t>
              </a:r>
            </a:p>
          </p:txBody>
        </p:sp>
        <p:sp>
          <p:nvSpPr>
            <p:cNvPr id="28" name="Text Box 93"/>
            <p:cNvSpPr txBox="1">
              <a:spLocks noChangeArrowheads="1"/>
            </p:cNvSpPr>
            <p:nvPr/>
          </p:nvSpPr>
          <p:spPr bwMode="auto">
            <a:xfrm>
              <a:off x="1467" y="482"/>
              <a:ext cx="1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FF0000"/>
                  </a:solidFill>
                  <a:effectLst/>
                  <a:uLnTx/>
                  <a:uFillTx/>
                  <a:latin typeface="Times New Roman" pitchFamily="18" charset="0"/>
                  <a:ea typeface="宋体" pitchFamily="2" charset="-122"/>
                </a:rPr>
                <a:t>z</a:t>
              </a:r>
            </a:p>
          </p:txBody>
        </p:sp>
        <p:sp>
          <p:nvSpPr>
            <p:cNvPr id="29" name="Line 94"/>
            <p:cNvSpPr>
              <a:spLocks noChangeShapeType="1"/>
            </p:cNvSpPr>
            <p:nvPr/>
          </p:nvSpPr>
          <p:spPr bwMode="auto">
            <a:xfrm>
              <a:off x="1483" y="1528"/>
              <a:ext cx="1292" cy="0"/>
            </a:xfrm>
            <a:prstGeom prst="line">
              <a:avLst/>
            </a:prstGeom>
            <a:noFill/>
            <a:ln w="19050">
              <a:solidFill>
                <a:srgbClr val="0000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0" name="Line 96"/>
            <p:cNvSpPr>
              <a:spLocks noChangeShapeType="1"/>
            </p:cNvSpPr>
            <p:nvPr/>
          </p:nvSpPr>
          <p:spPr bwMode="auto">
            <a:xfrm flipH="1">
              <a:off x="889" y="1528"/>
              <a:ext cx="594" cy="594"/>
            </a:xfrm>
            <a:prstGeom prst="line">
              <a:avLst/>
            </a:prstGeom>
            <a:noFill/>
            <a:ln w="19050">
              <a:solidFill>
                <a:srgbClr val="0000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1" name="Text Box 98"/>
            <p:cNvSpPr txBox="1">
              <a:spLocks noChangeArrowheads="1"/>
            </p:cNvSpPr>
            <p:nvPr/>
          </p:nvSpPr>
          <p:spPr bwMode="auto">
            <a:xfrm>
              <a:off x="748" y="1986"/>
              <a:ext cx="3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000066"/>
                  </a:solidFill>
                  <a:effectLst/>
                  <a:uLnTx/>
                  <a:uFillTx/>
                  <a:latin typeface="Times New Roman" pitchFamily="18" charset="0"/>
                  <a:ea typeface="宋体" pitchFamily="2" charset="-122"/>
                </a:rPr>
                <a:t>x</a:t>
              </a:r>
            </a:p>
          </p:txBody>
        </p:sp>
        <p:sp>
          <p:nvSpPr>
            <p:cNvPr id="32" name="Text Box 99"/>
            <p:cNvSpPr txBox="1">
              <a:spLocks noChangeArrowheads="1"/>
            </p:cNvSpPr>
            <p:nvPr/>
          </p:nvSpPr>
          <p:spPr bwMode="auto">
            <a:xfrm>
              <a:off x="2740" y="1435"/>
              <a:ext cx="1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000066"/>
                  </a:solidFill>
                  <a:effectLst/>
                  <a:uLnTx/>
                  <a:uFillTx/>
                  <a:latin typeface="Times New Roman" pitchFamily="18" charset="0"/>
                  <a:ea typeface="宋体" pitchFamily="2" charset="-122"/>
                </a:rPr>
                <a:t>y</a:t>
              </a:r>
            </a:p>
          </p:txBody>
        </p:sp>
        <p:sp>
          <p:nvSpPr>
            <p:cNvPr id="33" name="Rectangle 45"/>
            <p:cNvSpPr>
              <a:spLocks noChangeArrowheads="1"/>
            </p:cNvSpPr>
            <p:nvPr/>
          </p:nvSpPr>
          <p:spPr bwMode="auto">
            <a:xfrm>
              <a:off x="1837" y="1842"/>
              <a:ext cx="66" cy="65"/>
            </a:xfrm>
            <a:prstGeom prst="rect">
              <a:avLst/>
            </a:prstGeom>
            <a:solidFill>
              <a:srgbClr val="FF3300"/>
            </a:solidFill>
            <a:ln w="38100">
              <a:solidFill>
                <a:srgbClr val="FF0000"/>
              </a:solidFill>
              <a:miter lim="800000"/>
              <a:headEnd/>
              <a:tailEnd/>
            </a:ln>
          </p:spPr>
          <p:txBody>
            <a:bodyPr wrap="none"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zh-CN" altLang="zh-CN" sz="1800" b="0" i="0" u="none" strike="noStrike" kern="0" cap="none" spc="0" normalizeH="0" baseline="0" noProof="0" smtClean="0">
                <a:ln>
                  <a:noFill/>
                </a:ln>
                <a:solidFill>
                  <a:srgbClr val="FF0000"/>
                </a:solidFill>
                <a:effectLst/>
                <a:uLnTx/>
                <a:uFillTx/>
              </a:endParaRPr>
            </a:p>
          </p:txBody>
        </p:sp>
        <p:sp>
          <p:nvSpPr>
            <p:cNvPr id="34" name="Line 76"/>
            <p:cNvSpPr>
              <a:spLocks noChangeShapeType="1"/>
            </p:cNvSpPr>
            <p:nvPr/>
          </p:nvSpPr>
          <p:spPr bwMode="auto">
            <a:xfrm flipH="1" flipV="1">
              <a:off x="1497" y="1525"/>
              <a:ext cx="340" cy="317"/>
            </a:xfrm>
            <a:prstGeom prst="line">
              <a:avLst/>
            </a:prstGeom>
            <a:noFill/>
            <a:ln w="28575">
              <a:solidFill>
                <a:srgbClr val="993366"/>
              </a:solidFill>
              <a:round/>
              <a:headEnd type="arrow" w="sm" len="lg"/>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35" name="Text Box 82"/>
            <p:cNvSpPr txBox="1">
              <a:spLocks noChangeArrowheads="1"/>
            </p:cNvSpPr>
            <p:nvPr/>
          </p:nvSpPr>
          <p:spPr bwMode="auto">
            <a:xfrm>
              <a:off x="1882" y="1842"/>
              <a:ext cx="4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r</a:t>
              </a:r>
              <a:r>
                <a:rPr kumimoji="0" lang="en-US" altLang="zh-CN" sz="2800" b="0" i="1" u="none" strike="noStrike" kern="0" cap="none" spc="0" normalizeH="0" baseline="-25000" noProof="0">
                  <a:ln>
                    <a:noFill/>
                  </a:ln>
                  <a:solidFill>
                    <a:srgbClr val="990099"/>
                  </a:solidFill>
                  <a:effectLst/>
                  <a:uLnTx/>
                  <a:uFillTx/>
                  <a:latin typeface="Times New Roman" pitchFamily="18" charset="0"/>
                  <a:ea typeface="宋体" pitchFamily="2" charset="-122"/>
                </a:rPr>
                <a:t>i </a:t>
              </a:r>
              <a:r>
                <a:rPr kumimoji="0" lang="en-US" altLang="zh-CN" sz="1800" b="0" i="0" u="sng" strike="noStrike" kern="0" cap="none" spc="0" normalizeH="0" baseline="-25000" noProof="0">
                  <a:ln>
                    <a:noFill/>
                  </a:ln>
                  <a:solidFill>
                    <a:srgbClr val="990099"/>
                  </a:solidFill>
                  <a:effectLst/>
                  <a:uLnTx/>
                  <a:uFillTx/>
                  <a:latin typeface="宋体" pitchFamily="2" charset="-122"/>
                  <a:ea typeface="宋体" pitchFamily="2" charset="-122"/>
                </a:rPr>
                <a:t>∣</a:t>
              </a:r>
            </a:p>
          </p:txBody>
        </p:sp>
        <p:sp>
          <p:nvSpPr>
            <p:cNvPr id="36" name="Line 96"/>
            <p:cNvSpPr>
              <a:spLocks noChangeShapeType="1"/>
            </p:cNvSpPr>
            <p:nvPr/>
          </p:nvSpPr>
          <p:spPr bwMode="auto">
            <a:xfrm flipH="1">
              <a:off x="1927" y="1525"/>
              <a:ext cx="318" cy="317"/>
            </a:xfrm>
            <a:prstGeom prst="line">
              <a:avLst/>
            </a:prstGeom>
            <a:noFill/>
            <a:ln w="19050">
              <a:solidFill>
                <a:srgbClr val="000066"/>
              </a:solidFill>
              <a:prstDash val="sysDot"/>
              <a:round/>
              <a:headEnd/>
              <a:tailEnd type="none" w="sm" len="lg"/>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37" name="Line 96"/>
            <p:cNvSpPr>
              <a:spLocks noChangeShapeType="1"/>
            </p:cNvSpPr>
            <p:nvPr/>
          </p:nvSpPr>
          <p:spPr bwMode="auto">
            <a:xfrm>
              <a:off x="1111" y="1888"/>
              <a:ext cx="726" cy="0"/>
            </a:xfrm>
            <a:prstGeom prst="line">
              <a:avLst/>
            </a:prstGeom>
            <a:noFill/>
            <a:ln w="19050">
              <a:solidFill>
                <a:srgbClr val="000066"/>
              </a:solidFill>
              <a:prstDash val="sysDot"/>
              <a:round/>
              <a:headEnd/>
              <a:tailEnd type="none" w="sm" len="lg"/>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38" name="Text Box 82"/>
            <p:cNvSpPr txBox="1">
              <a:spLocks noChangeArrowheads="1"/>
            </p:cNvSpPr>
            <p:nvPr/>
          </p:nvSpPr>
          <p:spPr bwMode="auto">
            <a:xfrm>
              <a:off x="2154" y="1153"/>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y</a:t>
              </a:r>
              <a:r>
                <a:rPr kumimoji="0" lang="en-US" altLang="zh-CN" sz="2800" b="0" i="1" u="none" strike="noStrike" kern="0" cap="none" spc="0" normalizeH="0" baseline="-25000" noProof="0">
                  <a:ln>
                    <a:noFill/>
                  </a:ln>
                  <a:solidFill>
                    <a:srgbClr val="990099"/>
                  </a:solidFill>
                  <a:effectLst/>
                  <a:uLnTx/>
                  <a:uFillTx/>
                  <a:latin typeface="Times New Roman" pitchFamily="18" charset="0"/>
                  <a:ea typeface="宋体" pitchFamily="2" charset="-122"/>
                </a:rPr>
                <a:t>i</a:t>
              </a:r>
            </a:p>
          </p:txBody>
        </p:sp>
        <p:sp>
          <p:nvSpPr>
            <p:cNvPr id="39" name="Text Box 82"/>
            <p:cNvSpPr txBox="1">
              <a:spLocks noChangeArrowheads="1"/>
            </p:cNvSpPr>
            <p:nvPr/>
          </p:nvSpPr>
          <p:spPr bwMode="auto">
            <a:xfrm>
              <a:off x="930" y="1525"/>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x</a:t>
              </a:r>
              <a:r>
                <a:rPr kumimoji="0" lang="en-US" altLang="zh-CN" sz="2800" b="0" i="1" u="none" strike="noStrike" kern="0" cap="none" spc="0" normalizeH="0" baseline="-25000" noProof="0">
                  <a:ln>
                    <a:noFill/>
                  </a:ln>
                  <a:solidFill>
                    <a:srgbClr val="990099"/>
                  </a:solidFill>
                  <a:effectLst/>
                  <a:uLnTx/>
                  <a:uFillTx/>
                  <a:latin typeface="Times New Roman" pitchFamily="18" charset="0"/>
                  <a:ea typeface="宋体" pitchFamily="2" charset="-122"/>
                </a:rPr>
                <a:t>i</a:t>
              </a:r>
            </a:p>
          </p:txBody>
        </p:sp>
      </p:grpSp>
      <p:grpSp>
        <p:nvGrpSpPr>
          <p:cNvPr id="60" name="Group 48"/>
          <p:cNvGrpSpPr>
            <a:grpSpLocks/>
          </p:cNvGrpSpPr>
          <p:nvPr/>
        </p:nvGrpSpPr>
        <p:grpSpPr bwMode="auto">
          <a:xfrm>
            <a:off x="5580063" y="526033"/>
            <a:ext cx="3059112" cy="2974975"/>
            <a:chOff x="3515" y="207"/>
            <a:chExt cx="1927" cy="1874"/>
          </a:xfrm>
        </p:grpSpPr>
        <p:sp>
          <p:nvSpPr>
            <p:cNvPr id="61" name="Line 69"/>
            <p:cNvSpPr>
              <a:spLocks noChangeShapeType="1"/>
            </p:cNvSpPr>
            <p:nvPr/>
          </p:nvSpPr>
          <p:spPr bwMode="auto">
            <a:xfrm>
              <a:off x="4163" y="1665"/>
              <a:ext cx="0" cy="416"/>
            </a:xfrm>
            <a:prstGeom prst="line">
              <a:avLst/>
            </a:prstGeom>
            <a:noFill/>
            <a:ln w="19050">
              <a:solidFill>
                <a:srgbClr val="0000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2" name="Line 70"/>
            <p:cNvSpPr>
              <a:spLocks noChangeShapeType="1"/>
            </p:cNvSpPr>
            <p:nvPr/>
          </p:nvSpPr>
          <p:spPr bwMode="auto">
            <a:xfrm flipH="1">
              <a:off x="4912" y="1607"/>
              <a:ext cx="12" cy="470"/>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3" name="Freeform 71" descr="浅色上对角线"/>
            <p:cNvSpPr>
              <a:spLocks/>
            </p:cNvSpPr>
            <p:nvPr/>
          </p:nvSpPr>
          <p:spPr bwMode="auto">
            <a:xfrm>
              <a:off x="3515" y="818"/>
              <a:ext cx="1927" cy="931"/>
            </a:xfrm>
            <a:custGeom>
              <a:avLst/>
              <a:gdLst/>
              <a:ahLst/>
              <a:cxnLst>
                <a:cxn ang="0">
                  <a:pos x="80" y="248"/>
                </a:cxn>
                <a:cxn ang="0">
                  <a:pos x="416" y="8"/>
                </a:cxn>
                <a:cxn ang="0">
                  <a:pos x="1040" y="200"/>
                </a:cxn>
                <a:cxn ang="0">
                  <a:pos x="1136" y="536"/>
                </a:cxn>
                <a:cxn ang="0">
                  <a:pos x="176" y="584"/>
                </a:cxn>
                <a:cxn ang="0">
                  <a:pos x="80" y="248"/>
                </a:cxn>
              </a:cxnLst>
              <a:rect l="0" t="0" r="r" b="b"/>
              <a:pathLst>
                <a:path w="1280" h="632">
                  <a:moveTo>
                    <a:pt x="80" y="248"/>
                  </a:moveTo>
                  <a:cubicBezTo>
                    <a:pt x="120" y="152"/>
                    <a:pt x="256" y="16"/>
                    <a:pt x="416" y="8"/>
                  </a:cubicBezTo>
                  <a:cubicBezTo>
                    <a:pt x="576" y="0"/>
                    <a:pt x="920" y="112"/>
                    <a:pt x="1040" y="200"/>
                  </a:cubicBezTo>
                  <a:cubicBezTo>
                    <a:pt x="1160" y="288"/>
                    <a:pt x="1280" y="472"/>
                    <a:pt x="1136" y="536"/>
                  </a:cubicBezTo>
                  <a:cubicBezTo>
                    <a:pt x="992" y="600"/>
                    <a:pt x="352" y="632"/>
                    <a:pt x="176" y="584"/>
                  </a:cubicBezTo>
                  <a:cubicBezTo>
                    <a:pt x="0" y="536"/>
                    <a:pt x="40" y="344"/>
                    <a:pt x="80" y="248"/>
                  </a:cubicBezTo>
                  <a:close/>
                </a:path>
              </a:pathLst>
            </a:custGeom>
            <a:pattFill prst="ltUpDiag">
              <a:fgClr>
                <a:srgbClr val="3366CC"/>
              </a:fgClr>
              <a:bgClr>
                <a:srgbClr val="FFFFFF"/>
              </a:bgClr>
            </a:pattFill>
            <a:ln w="9525">
              <a:solidFill>
                <a:srgbClr val="3366CC"/>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4" name="Freeform 72"/>
            <p:cNvSpPr>
              <a:spLocks/>
            </p:cNvSpPr>
            <p:nvPr/>
          </p:nvSpPr>
          <p:spPr bwMode="auto">
            <a:xfrm>
              <a:off x="3515" y="753"/>
              <a:ext cx="1927" cy="930"/>
            </a:xfrm>
            <a:custGeom>
              <a:avLst/>
              <a:gdLst/>
              <a:ahLst/>
              <a:cxnLst>
                <a:cxn ang="0">
                  <a:pos x="80" y="248"/>
                </a:cxn>
                <a:cxn ang="0">
                  <a:pos x="416" y="8"/>
                </a:cxn>
                <a:cxn ang="0">
                  <a:pos x="1040" y="200"/>
                </a:cxn>
                <a:cxn ang="0">
                  <a:pos x="1136" y="536"/>
                </a:cxn>
                <a:cxn ang="0">
                  <a:pos x="176" y="584"/>
                </a:cxn>
                <a:cxn ang="0">
                  <a:pos x="80" y="248"/>
                </a:cxn>
              </a:cxnLst>
              <a:rect l="0" t="0" r="r" b="b"/>
              <a:pathLst>
                <a:path w="1280" h="632">
                  <a:moveTo>
                    <a:pt x="80" y="248"/>
                  </a:moveTo>
                  <a:cubicBezTo>
                    <a:pt x="120" y="152"/>
                    <a:pt x="256" y="16"/>
                    <a:pt x="416" y="8"/>
                  </a:cubicBezTo>
                  <a:cubicBezTo>
                    <a:pt x="576" y="0"/>
                    <a:pt x="920" y="112"/>
                    <a:pt x="1040" y="200"/>
                  </a:cubicBezTo>
                  <a:cubicBezTo>
                    <a:pt x="1160" y="288"/>
                    <a:pt x="1280" y="472"/>
                    <a:pt x="1136" y="536"/>
                  </a:cubicBezTo>
                  <a:cubicBezTo>
                    <a:pt x="992" y="600"/>
                    <a:pt x="352" y="632"/>
                    <a:pt x="176" y="584"/>
                  </a:cubicBezTo>
                  <a:cubicBezTo>
                    <a:pt x="0" y="536"/>
                    <a:pt x="40" y="344"/>
                    <a:pt x="80" y="248"/>
                  </a:cubicBezTo>
                  <a:close/>
                </a:path>
              </a:pathLst>
            </a:custGeom>
            <a:gradFill rotWithShape="1">
              <a:gsLst>
                <a:gs pos="0">
                  <a:srgbClr val="9DB6E7"/>
                </a:gs>
                <a:gs pos="100000">
                  <a:srgbClr val="FFFFFF"/>
                </a:gs>
              </a:gsLst>
              <a:lin ang="2700000" scaled="1"/>
            </a:gradFill>
            <a:ln w="9525" cap="flat" cmpd="sng">
              <a:solidFill>
                <a:srgbClr val="3366FF"/>
              </a:solidFill>
              <a:prstDash val="solid"/>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5" name="Rectangle 74"/>
            <p:cNvSpPr>
              <a:spLocks noChangeArrowheads="1"/>
            </p:cNvSpPr>
            <p:nvPr/>
          </p:nvSpPr>
          <p:spPr bwMode="auto">
            <a:xfrm>
              <a:off x="3969" y="1246"/>
              <a:ext cx="25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00"/>
                  </a:solidFill>
                  <a:effectLst/>
                  <a:uLnTx/>
                  <a:uFillTx/>
                </a:rPr>
                <a:t>C</a:t>
              </a:r>
            </a:p>
          </p:txBody>
        </p:sp>
        <p:sp>
          <p:nvSpPr>
            <p:cNvPr id="66" name="Rectangle 75"/>
            <p:cNvSpPr>
              <a:spLocks noChangeArrowheads="1"/>
            </p:cNvSpPr>
            <p:nvPr/>
          </p:nvSpPr>
          <p:spPr bwMode="auto">
            <a:xfrm>
              <a:off x="4925" y="1227"/>
              <a:ext cx="332"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00"/>
                  </a:solidFill>
                  <a:effectLst/>
                  <a:uLnTx/>
                  <a:uFillTx/>
                </a:rPr>
                <a:t>O</a:t>
              </a:r>
            </a:p>
          </p:txBody>
        </p:sp>
        <p:sp>
          <p:nvSpPr>
            <p:cNvPr id="67" name="Text Box 80"/>
            <p:cNvSpPr txBox="1">
              <a:spLocks noChangeArrowheads="1"/>
            </p:cNvSpPr>
            <p:nvPr/>
          </p:nvSpPr>
          <p:spPr bwMode="auto">
            <a:xfrm>
              <a:off x="4166" y="230"/>
              <a:ext cx="2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400" b="0" i="1" u="none" strike="noStrike" kern="0" cap="none" spc="0" normalizeH="0" baseline="0" noProof="0">
                  <a:ln>
                    <a:noFill/>
                  </a:ln>
                  <a:solidFill>
                    <a:srgbClr val="000066"/>
                  </a:solidFill>
                  <a:effectLst/>
                  <a:uLnTx/>
                  <a:uFillTx/>
                  <a:latin typeface="Times New Roman" pitchFamily="18" charset="0"/>
                  <a:ea typeface="宋体" pitchFamily="2" charset="-122"/>
                </a:rPr>
                <a:t>z</a:t>
              </a:r>
              <a:r>
                <a:rPr kumimoji="0" lang="en-US" altLang="zh-CN" sz="2400" b="0" i="1" u="none" strike="noStrike" kern="0" cap="none" spc="0" normalizeH="0" baseline="0" noProof="0">
                  <a:ln>
                    <a:noFill/>
                  </a:ln>
                  <a:solidFill>
                    <a:srgbClr val="000066"/>
                  </a:solidFill>
                  <a:effectLst/>
                  <a:uLnTx/>
                  <a:uFillTx/>
                  <a:latin typeface="Times New Roman" pitchFamily="18" charset="0"/>
                  <a:ea typeface="宋体" pitchFamily="2" charset="-122"/>
                  <a:cs typeface="Times New Roman" pitchFamily="18" charset="0"/>
                </a:rPr>
                <a:t>'</a:t>
              </a:r>
            </a:p>
          </p:txBody>
        </p:sp>
        <p:sp>
          <p:nvSpPr>
            <p:cNvPr id="68" name="Text Box 81"/>
            <p:cNvSpPr txBox="1">
              <a:spLocks noChangeArrowheads="1"/>
            </p:cNvSpPr>
            <p:nvPr/>
          </p:nvSpPr>
          <p:spPr bwMode="auto">
            <a:xfrm>
              <a:off x="4921" y="207"/>
              <a:ext cx="1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400" b="0" i="1" u="none" strike="noStrike" kern="0" cap="none" spc="0" normalizeH="0" baseline="0" noProof="0">
                  <a:ln>
                    <a:noFill/>
                  </a:ln>
                  <a:solidFill>
                    <a:srgbClr val="000066"/>
                  </a:solidFill>
                  <a:effectLst/>
                  <a:uLnTx/>
                  <a:uFillTx/>
                  <a:latin typeface="Times New Roman" pitchFamily="18" charset="0"/>
                  <a:ea typeface="宋体" pitchFamily="2" charset="-122"/>
                </a:rPr>
                <a:t>z</a:t>
              </a:r>
            </a:p>
          </p:txBody>
        </p:sp>
        <p:sp>
          <p:nvSpPr>
            <p:cNvPr id="69" name="Line 85"/>
            <p:cNvSpPr>
              <a:spLocks noChangeShapeType="1"/>
            </p:cNvSpPr>
            <p:nvPr/>
          </p:nvSpPr>
          <p:spPr bwMode="auto">
            <a:xfrm flipV="1">
              <a:off x="4912" y="459"/>
              <a:ext cx="0" cy="831"/>
            </a:xfrm>
            <a:prstGeom prst="line">
              <a:avLst/>
            </a:prstGeom>
            <a:noFill/>
            <a:ln w="1905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70" name="Line 86"/>
            <p:cNvSpPr>
              <a:spLocks noChangeShapeType="1"/>
            </p:cNvSpPr>
            <p:nvPr/>
          </p:nvSpPr>
          <p:spPr bwMode="auto">
            <a:xfrm flipV="1">
              <a:off x="4163" y="459"/>
              <a:ext cx="0" cy="831"/>
            </a:xfrm>
            <a:prstGeom prst="line">
              <a:avLst/>
            </a:prstGeom>
            <a:noFill/>
            <a:ln w="19050">
              <a:solidFill>
                <a:srgbClr val="0000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71" name="Rectangle 45"/>
            <p:cNvSpPr>
              <a:spLocks noChangeArrowheads="1"/>
            </p:cNvSpPr>
            <p:nvPr/>
          </p:nvSpPr>
          <p:spPr bwMode="auto">
            <a:xfrm>
              <a:off x="4377" y="933"/>
              <a:ext cx="66" cy="65"/>
            </a:xfrm>
            <a:prstGeom prst="rect">
              <a:avLst/>
            </a:prstGeom>
            <a:solidFill>
              <a:srgbClr val="FF3300"/>
            </a:solidFill>
            <a:ln w="38100">
              <a:solidFill>
                <a:srgbClr val="FF0000"/>
              </a:solidFill>
              <a:miter lim="800000"/>
              <a:headEnd/>
              <a:tailEnd/>
            </a:ln>
          </p:spPr>
          <p:txBody>
            <a:bodyPr wrap="none"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zh-CN" altLang="zh-CN" sz="1800" b="0" i="0" u="none" strike="noStrike" kern="0" cap="none" spc="0" normalizeH="0" baseline="0" noProof="0" smtClean="0">
                <a:ln>
                  <a:noFill/>
                </a:ln>
                <a:solidFill>
                  <a:srgbClr val="FF0000"/>
                </a:solidFill>
                <a:effectLst/>
                <a:uLnTx/>
                <a:uFillTx/>
              </a:endParaRPr>
            </a:p>
          </p:txBody>
        </p:sp>
        <p:sp>
          <p:nvSpPr>
            <p:cNvPr id="72" name="Line 76"/>
            <p:cNvSpPr>
              <a:spLocks noChangeShapeType="1"/>
            </p:cNvSpPr>
            <p:nvPr/>
          </p:nvSpPr>
          <p:spPr bwMode="auto">
            <a:xfrm>
              <a:off x="4422" y="978"/>
              <a:ext cx="477" cy="318"/>
            </a:xfrm>
            <a:prstGeom prst="line">
              <a:avLst/>
            </a:prstGeom>
            <a:noFill/>
            <a:ln w="28575">
              <a:solidFill>
                <a:srgbClr val="993366"/>
              </a:solidFill>
              <a:round/>
              <a:headEnd type="arrow" w="sm" len="lg"/>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73" name="Text Box 82"/>
            <p:cNvSpPr txBox="1">
              <a:spLocks noChangeArrowheads="1"/>
            </p:cNvSpPr>
            <p:nvPr/>
          </p:nvSpPr>
          <p:spPr bwMode="auto">
            <a:xfrm>
              <a:off x="4468" y="751"/>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r</a:t>
              </a:r>
              <a:r>
                <a:rPr kumimoji="0" lang="en-US" altLang="zh-CN" sz="2800" b="0" i="1" u="none" strike="noStrike" kern="0" cap="none" spc="0" normalizeH="0" baseline="-25000" noProof="0">
                  <a:ln>
                    <a:noFill/>
                  </a:ln>
                  <a:solidFill>
                    <a:srgbClr val="990099"/>
                  </a:solidFill>
                  <a:effectLst/>
                  <a:uLnTx/>
                  <a:uFillTx/>
                  <a:latin typeface="Times New Roman" pitchFamily="18" charset="0"/>
                  <a:ea typeface="宋体" pitchFamily="2" charset="-122"/>
                </a:rPr>
                <a:t>i</a:t>
              </a:r>
            </a:p>
          </p:txBody>
        </p:sp>
        <p:sp>
          <p:nvSpPr>
            <p:cNvPr id="74" name="Text Box 82"/>
            <p:cNvSpPr txBox="1">
              <a:spLocks noChangeArrowheads="1"/>
            </p:cNvSpPr>
            <p:nvPr/>
          </p:nvSpPr>
          <p:spPr bwMode="auto">
            <a:xfrm>
              <a:off x="4150" y="560"/>
              <a:ext cx="4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FF0000"/>
                  </a:solidFill>
                  <a:effectLst/>
                  <a:uLnTx/>
                  <a:uFillTx/>
                  <a:latin typeface="Times New Roman" pitchFamily="18" charset="0"/>
                  <a:ea typeface="宋体" pitchFamily="2" charset="-122"/>
                </a:rPr>
                <a:t>m</a:t>
              </a:r>
              <a:r>
                <a:rPr kumimoji="0" lang="en-US" altLang="zh-CN" sz="2800" b="0" i="1" u="none" strike="noStrike" kern="0" cap="none" spc="0" normalizeH="0" baseline="-25000" noProof="0">
                  <a:ln>
                    <a:noFill/>
                  </a:ln>
                  <a:solidFill>
                    <a:srgbClr val="FF0000"/>
                  </a:solidFill>
                  <a:effectLst/>
                  <a:uLnTx/>
                  <a:uFillTx/>
                  <a:latin typeface="Times New Roman" pitchFamily="18" charset="0"/>
                  <a:ea typeface="宋体" pitchFamily="2" charset="-122"/>
                </a:rPr>
                <a:t>i</a:t>
              </a:r>
            </a:p>
          </p:txBody>
        </p:sp>
      </p:grpSp>
      <p:grpSp>
        <p:nvGrpSpPr>
          <p:cNvPr id="75" name="Group 49"/>
          <p:cNvGrpSpPr>
            <a:grpSpLocks/>
          </p:cNvGrpSpPr>
          <p:nvPr/>
        </p:nvGrpSpPr>
        <p:grpSpPr bwMode="auto">
          <a:xfrm>
            <a:off x="6086475" y="1462658"/>
            <a:ext cx="1711325" cy="1238250"/>
            <a:chOff x="3834" y="797"/>
            <a:chExt cx="1078" cy="780"/>
          </a:xfrm>
        </p:grpSpPr>
        <p:sp>
          <p:nvSpPr>
            <p:cNvPr id="76" name="Line 76"/>
            <p:cNvSpPr>
              <a:spLocks noChangeShapeType="1"/>
            </p:cNvSpPr>
            <p:nvPr/>
          </p:nvSpPr>
          <p:spPr bwMode="auto">
            <a:xfrm>
              <a:off x="4163" y="1290"/>
              <a:ext cx="749" cy="0"/>
            </a:xfrm>
            <a:prstGeom prst="line">
              <a:avLst/>
            </a:prstGeom>
            <a:noFill/>
            <a:ln w="28575">
              <a:solidFill>
                <a:srgbClr val="993366"/>
              </a:solidFill>
              <a:round/>
              <a:headEnd type="arrow" w="sm" len="lg"/>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77" name="Text Box 82"/>
            <p:cNvSpPr txBox="1">
              <a:spLocks noChangeArrowheads="1"/>
            </p:cNvSpPr>
            <p:nvPr/>
          </p:nvSpPr>
          <p:spPr bwMode="auto">
            <a:xfrm>
              <a:off x="4195" y="1250"/>
              <a:ext cx="18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d</a:t>
              </a:r>
            </a:p>
          </p:txBody>
        </p:sp>
        <p:sp>
          <p:nvSpPr>
            <p:cNvPr id="78" name="Line 76"/>
            <p:cNvSpPr>
              <a:spLocks noChangeShapeType="1"/>
            </p:cNvSpPr>
            <p:nvPr/>
          </p:nvSpPr>
          <p:spPr bwMode="auto">
            <a:xfrm flipH="1">
              <a:off x="4173" y="978"/>
              <a:ext cx="204" cy="318"/>
            </a:xfrm>
            <a:prstGeom prst="line">
              <a:avLst/>
            </a:prstGeom>
            <a:noFill/>
            <a:ln w="28575">
              <a:solidFill>
                <a:srgbClr val="993366"/>
              </a:solidFill>
              <a:round/>
              <a:headEnd type="arrow" w="sm" len="lg"/>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79" name="Text Box 82"/>
            <p:cNvSpPr txBox="1">
              <a:spLocks noChangeArrowheads="1"/>
            </p:cNvSpPr>
            <p:nvPr/>
          </p:nvSpPr>
          <p:spPr bwMode="auto">
            <a:xfrm>
              <a:off x="3834" y="797"/>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r</a:t>
              </a:r>
              <a:r>
                <a:rPr kumimoji="0" lang="en-US" altLang="zh-CN" sz="2800" b="0" i="1" u="none" strike="noStrike" kern="0" cap="none" spc="0" normalizeH="0" baseline="-25000" noProof="0">
                  <a:ln>
                    <a:noFill/>
                  </a:ln>
                  <a:solidFill>
                    <a:srgbClr val="990099"/>
                  </a:solidFill>
                  <a:effectLst/>
                  <a:uLnTx/>
                  <a:uFillTx/>
                  <a:latin typeface="Times New Roman" pitchFamily="18" charset="0"/>
                  <a:ea typeface="宋体" pitchFamily="2" charset="-122"/>
                </a:rPr>
                <a:t>i</a:t>
              </a:r>
              <a:r>
                <a:rPr kumimoji="0" lang="en-US" altLang="zh-CN" sz="2800" b="0" i="1" u="none" strike="noStrike" kern="0" cap="none" spc="0" normalizeH="0" baseline="0" noProof="0">
                  <a:ln>
                    <a:noFill/>
                  </a:ln>
                  <a:solidFill>
                    <a:srgbClr val="990099"/>
                  </a:solidFill>
                  <a:effectLst/>
                  <a:uLnTx/>
                  <a:uFillTx/>
                  <a:latin typeface="Times New Roman" pitchFamily="18" charset="0"/>
                  <a:ea typeface="宋体" pitchFamily="2" charset="-122"/>
                </a:rPr>
                <a:t>’</a:t>
              </a:r>
            </a:p>
          </p:txBody>
        </p:sp>
      </p:grpSp>
    </p:spTree>
    <p:extLst>
      <p:ext uri="{BB962C8B-B14F-4D97-AF65-F5344CB8AC3E}">
        <p14:creationId xmlns:p14="http://schemas.microsoft.com/office/powerpoint/2010/main" val="20370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34</a:t>
            </a:fld>
            <a:endParaRPr lang="en-US" altLang="zh-CN">
              <a:solidFill>
                <a:srgbClr val="FFFFCC">
                  <a:lumMod val="75000"/>
                </a:srgbClr>
              </a:solidFill>
            </a:endParaRPr>
          </a:p>
        </p:txBody>
      </p:sp>
      <p:sp>
        <p:nvSpPr>
          <p:cNvPr id="3" name="Rectangle 3"/>
          <p:cNvSpPr>
            <a:spLocks noChangeArrowheads="1"/>
          </p:cNvSpPr>
          <p:nvPr/>
        </p:nvSpPr>
        <p:spPr bwMode="auto">
          <a:xfrm>
            <a:off x="467544" y="476672"/>
            <a:ext cx="84969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pPr marL="533400" indent="-533400"/>
            <a:r>
              <a:rPr kumimoji="1" lang="zh-CN" altLang="en-US" sz="2800" dirty="0">
                <a:solidFill>
                  <a:srgbClr val="D60093"/>
                </a:solidFill>
                <a:latin typeface="宋体" pitchFamily="2" charset="-122"/>
              </a:rPr>
              <a:t>平行轴定理</a:t>
            </a:r>
            <a:r>
              <a:rPr kumimoji="1" lang="zh-CN" altLang="en-US" sz="2800" dirty="0">
                <a:solidFill>
                  <a:srgbClr val="000066"/>
                </a:solidFill>
                <a:latin typeface="宋体" pitchFamily="2" charset="-122"/>
              </a:rPr>
              <a:t>应用举例</a:t>
            </a:r>
            <a:r>
              <a:rPr kumimoji="1" lang="zh-CN" altLang="en-US" sz="2800" dirty="0" smtClean="0">
                <a:solidFill>
                  <a:srgbClr val="000066"/>
                </a:solidFill>
                <a:latin typeface="宋体" pitchFamily="2" charset="-122"/>
              </a:rPr>
              <a:t>：</a:t>
            </a:r>
            <a:r>
              <a:rPr kumimoji="1" lang="zh-CN" altLang="en-US" sz="2800" dirty="0">
                <a:solidFill>
                  <a:srgbClr val="000066"/>
                </a:solidFill>
                <a:latin typeface="宋体" pitchFamily="2" charset="-122"/>
              </a:rPr>
              <a:t>平面</a:t>
            </a:r>
            <a:r>
              <a:rPr kumimoji="1" lang="zh-CN" altLang="en-US" sz="2800" dirty="0" smtClean="0">
                <a:solidFill>
                  <a:srgbClr val="000066"/>
                </a:solidFill>
                <a:latin typeface="宋体" pitchFamily="2" charset="-122"/>
              </a:rPr>
              <a:t>挂钟</a:t>
            </a:r>
            <a:r>
              <a:rPr kumimoji="1" lang="zh-CN" altLang="en-US" sz="2800" dirty="0">
                <a:solidFill>
                  <a:srgbClr val="000066"/>
                </a:solidFill>
                <a:latin typeface="宋体" pitchFamily="2" charset="-122"/>
              </a:rPr>
              <a:t>摆</a:t>
            </a:r>
            <a:r>
              <a:rPr kumimoji="1" lang="zh-CN" altLang="en-US" sz="2800" dirty="0" smtClean="0">
                <a:solidFill>
                  <a:srgbClr val="000066"/>
                </a:solidFill>
                <a:latin typeface="宋体" pitchFamily="2" charset="-122"/>
              </a:rPr>
              <a:t>锤的</a:t>
            </a:r>
            <a:r>
              <a:rPr kumimoji="1" lang="zh-CN" altLang="en-US" sz="2800" dirty="0">
                <a:solidFill>
                  <a:srgbClr val="000066"/>
                </a:solidFill>
                <a:latin typeface="宋体" pitchFamily="2" charset="-122"/>
              </a:rPr>
              <a:t>转动惯量</a:t>
            </a:r>
          </a:p>
        </p:txBody>
      </p:sp>
      <p:grpSp>
        <p:nvGrpSpPr>
          <p:cNvPr id="4" name="Group 10"/>
          <p:cNvGrpSpPr>
            <a:grpSpLocks/>
          </p:cNvGrpSpPr>
          <p:nvPr/>
        </p:nvGrpSpPr>
        <p:grpSpPr bwMode="auto">
          <a:xfrm>
            <a:off x="1043608" y="1052736"/>
            <a:ext cx="2293489" cy="2351366"/>
            <a:chOff x="755" y="726"/>
            <a:chExt cx="1645" cy="1715"/>
          </a:xfrm>
        </p:grpSpPr>
        <p:sp>
          <p:nvSpPr>
            <p:cNvPr id="5" name="Line 5"/>
            <p:cNvSpPr>
              <a:spLocks noChangeShapeType="1"/>
            </p:cNvSpPr>
            <p:nvPr/>
          </p:nvSpPr>
          <p:spPr bwMode="auto">
            <a:xfrm flipH="1" flipV="1">
              <a:off x="975" y="1026"/>
              <a:ext cx="349" cy="785"/>
            </a:xfrm>
            <a:prstGeom prst="line">
              <a:avLst/>
            </a:prstGeom>
            <a:noFill/>
            <a:ln w="44450">
              <a:solidFill>
                <a:srgbClr val="0033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6" name="Oval 6"/>
            <p:cNvSpPr>
              <a:spLocks noChangeArrowheads="1"/>
            </p:cNvSpPr>
            <p:nvPr/>
          </p:nvSpPr>
          <p:spPr bwMode="auto">
            <a:xfrm>
              <a:off x="1117" y="1806"/>
              <a:ext cx="635" cy="635"/>
            </a:xfrm>
            <a:prstGeom prst="ellipse">
              <a:avLst/>
            </a:prstGeom>
            <a:solidFill>
              <a:srgbClr val="008000"/>
            </a:solidFill>
            <a:ln w="53975" algn="ctr">
              <a:solidFill>
                <a:srgbClr val="99CC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387983363"/>
                </p:ext>
              </p:extLst>
            </p:nvPr>
          </p:nvGraphicFramePr>
          <p:xfrm>
            <a:off x="755" y="726"/>
            <a:ext cx="259" cy="300"/>
          </p:xfrm>
          <a:graphic>
            <a:graphicData uri="http://schemas.openxmlformats.org/presentationml/2006/ole">
              <mc:AlternateContent xmlns:mc="http://schemas.openxmlformats.org/markup-compatibility/2006">
                <mc:Choice xmlns:v="urn:schemas-microsoft-com:vml" Requires="v">
                  <p:oleObj spid="_x0000_s132204" name="公式" r:id="rId3" imgW="152280" imgH="177480" progId="Equation.3">
                    <p:embed/>
                  </p:oleObj>
                </mc:Choice>
                <mc:Fallback>
                  <p:oleObj name="公式" r:id="rId3" imgW="15228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 y="726"/>
                          <a:ext cx="259" cy="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1331433113"/>
                </p:ext>
              </p:extLst>
            </p:nvPr>
          </p:nvGraphicFramePr>
          <p:xfrm>
            <a:off x="1149" y="1181"/>
            <a:ext cx="518" cy="365"/>
          </p:xfrm>
          <a:graphic>
            <a:graphicData uri="http://schemas.openxmlformats.org/presentationml/2006/ole">
              <mc:AlternateContent xmlns:mc="http://schemas.openxmlformats.org/markup-compatibility/2006">
                <mc:Choice xmlns:v="urn:schemas-microsoft-com:vml" Requires="v">
                  <p:oleObj spid="_x0000_s132205" name="公式" r:id="rId5" imgW="304560" imgH="215640" progId="Equation.3">
                    <p:embed/>
                  </p:oleObj>
                </mc:Choice>
                <mc:Fallback>
                  <p:oleObj name="公式" r:id="rId5" imgW="30456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 y="1181"/>
                          <a:ext cx="518" cy="3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val="2009975901"/>
                </p:ext>
              </p:extLst>
            </p:nvPr>
          </p:nvGraphicFramePr>
          <p:xfrm>
            <a:off x="1752" y="1941"/>
            <a:ext cx="648" cy="365"/>
          </p:xfrm>
          <a:graphic>
            <a:graphicData uri="http://schemas.openxmlformats.org/presentationml/2006/ole">
              <mc:AlternateContent xmlns:mc="http://schemas.openxmlformats.org/markup-compatibility/2006">
                <mc:Choice xmlns:v="urn:schemas-microsoft-com:vml" Requires="v">
                  <p:oleObj spid="_x0000_s132206" name="公式" r:id="rId7" imgW="380880" imgH="215640" progId="Equation.3">
                    <p:embed/>
                  </p:oleObj>
                </mc:Choice>
                <mc:Fallback>
                  <p:oleObj name="公式" r:id="rId7" imgW="38088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 y="1941"/>
                          <a:ext cx="648" cy="3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 name="Object 6"/>
          <p:cNvGraphicFramePr>
            <a:graphicFrameLocks noChangeAspect="1"/>
          </p:cNvGraphicFramePr>
          <p:nvPr>
            <p:extLst>
              <p:ext uri="{D42A27DB-BD31-4B8C-83A1-F6EECF244321}">
                <p14:modId xmlns:p14="http://schemas.microsoft.com/office/powerpoint/2010/main" val="1590775861"/>
              </p:ext>
            </p:extLst>
          </p:nvPr>
        </p:nvGraphicFramePr>
        <p:xfrm>
          <a:off x="3753643" y="1305645"/>
          <a:ext cx="1922463" cy="611187"/>
        </p:xfrm>
        <a:graphic>
          <a:graphicData uri="http://schemas.openxmlformats.org/presentationml/2006/ole">
            <mc:AlternateContent xmlns:mc="http://schemas.openxmlformats.org/markup-compatibility/2006">
              <mc:Choice xmlns:v="urn:schemas-microsoft-com:vml" Requires="v">
                <p:oleObj spid="_x0000_s132207" name="公式" r:id="rId9" imgW="711000" imgH="228600" progId="Equation.3">
                  <p:embed/>
                </p:oleObj>
              </mc:Choice>
              <mc:Fallback>
                <p:oleObj name="公式" r:id="rId9" imgW="7110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3643" y="1305645"/>
                        <a:ext cx="1922463" cy="61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2020929262"/>
              </p:ext>
            </p:extLst>
          </p:nvPr>
        </p:nvGraphicFramePr>
        <p:xfrm>
          <a:off x="6156176" y="999892"/>
          <a:ext cx="1854200" cy="1052513"/>
        </p:xfrm>
        <a:graphic>
          <a:graphicData uri="http://schemas.openxmlformats.org/presentationml/2006/ole">
            <mc:AlternateContent xmlns:mc="http://schemas.openxmlformats.org/markup-compatibility/2006">
              <mc:Choice xmlns:v="urn:schemas-microsoft-com:vml" Requires="v">
                <p:oleObj spid="_x0000_s132208" name="公式" r:id="rId11" imgW="685800" imgH="393480" progId="Equation.3">
                  <p:embed/>
                </p:oleObj>
              </mc:Choice>
              <mc:Fallback>
                <p:oleObj name="公式" r:id="rId11" imgW="68580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176" y="999892"/>
                        <a:ext cx="1854200" cy="105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354739465"/>
              </p:ext>
            </p:extLst>
          </p:nvPr>
        </p:nvGraphicFramePr>
        <p:xfrm>
          <a:off x="3757612" y="2088456"/>
          <a:ext cx="4257675" cy="1052512"/>
        </p:xfrm>
        <a:graphic>
          <a:graphicData uri="http://schemas.openxmlformats.org/presentationml/2006/ole">
            <mc:AlternateContent xmlns:mc="http://schemas.openxmlformats.org/markup-compatibility/2006">
              <mc:Choice xmlns:v="urn:schemas-microsoft-com:vml" Requires="v">
                <p:oleObj spid="_x0000_s132209" name="公式" r:id="rId13" imgW="1574640" imgH="393480" progId="Equation.3">
                  <p:embed/>
                </p:oleObj>
              </mc:Choice>
              <mc:Fallback>
                <p:oleObj name="公式" r:id="rId13" imgW="157464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7612" y="2088456"/>
                        <a:ext cx="4257675" cy="1052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3"/>
          <p:cNvSpPr>
            <a:spLocks noChangeArrowheads="1"/>
          </p:cNvSpPr>
          <p:nvPr/>
        </p:nvSpPr>
        <p:spPr bwMode="auto">
          <a:xfrm>
            <a:off x="1979712" y="3456490"/>
            <a:ext cx="6319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wrap="square">
            <a:spAutoFit/>
          </a:bodyPr>
          <a:lstStyle/>
          <a:p>
            <a:pPr marL="533400" indent="-533400"/>
            <a:r>
              <a:rPr kumimoji="1" lang="zh-CN" altLang="en-US" sz="2800" dirty="0">
                <a:solidFill>
                  <a:srgbClr val="D60093"/>
                </a:solidFill>
                <a:latin typeface="宋体" pitchFamily="2" charset="-122"/>
              </a:rPr>
              <a:t>垂直</a:t>
            </a:r>
            <a:r>
              <a:rPr kumimoji="1" lang="zh-CN" altLang="en-US" sz="2800" dirty="0" smtClean="0">
                <a:solidFill>
                  <a:srgbClr val="D60093"/>
                </a:solidFill>
                <a:latin typeface="宋体" pitchFamily="2" charset="-122"/>
              </a:rPr>
              <a:t>轴定理</a:t>
            </a:r>
            <a:r>
              <a:rPr kumimoji="1" lang="zh-CN" altLang="en-US" sz="2800" dirty="0">
                <a:solidFill>
                  <a:srgbClr val="000066"/>
                </a:solidFill>
                <a:latin typeface="宋体" pitchFamily="2" charset="-122"/>
              </a:rPr>
              <a:t>应用举例</a:t>
            </a:r>
            <a:r>
              <a:rPr kumimoji="1" lang="zh-CN" altLang="en-US" sz="2800" dirty="0" smtClean="0">
                <a:solidFill>
                  <a:srgbClr val="000066"/>
                </a:solidFill>
                <a:latin typeface="宋体" pitchFamily="2" charset="-122"/>
              </a:rPr>
              <a:t>：</a:t>
            </a:r>
            <a:r>
              <a:rPr kumimoji="1" lang="zh-CN" altLang="en-US" sz="2800" dirty="0">
                <a:solidFill>
                  <a:srgbClr val="000066"/>
                </a:solidFill>
                <a:latin typeface="宋体" pitchFamily="2" charset="-122"/>
              </a:rPr>
              <a:t>已知圆盘</a:t>
            </a:r>
          </a:p>
        </p:txBody>
      </p:sp>
      <p:grpSp>
        <p:nvGrpSpPr>
          <p:cNvPr id="14" name="Group 58"/>
          <p:cNvGrpSpPr>
            <a:grpSpLocks/>
          </p:cNvGrpSpPr>
          <p:nvPr/>
        </p:nvGrpSpPr>
        <p:grpSpPr bwMode="auto">
          <a:xfrm>
            <a:off x="251520" y="3600450"/>
            <a:ext cx="3814762" cy="3059113"/>
            <a:chOff x="567" y="2268"/>
            <a:chExt cx="2403" cy="1927"/>
          </a:xfrm>
        </p:grpSpPr>
        <p:sp>
          <p:nvSpPr>
            <p:cNvPr id="15" name="Oval 12"/>
            <p:cNvSpPr>
              <a:spLocks noChangeArrowheads="1"/>
            </p:cNvSpPr>
            <p:nvPr/>
          </p:nvSpPr>
          <p:spPr bwMode="auto">
            <a:xfrm>
              <a:off x="567" y="3100"/>
              <a:ext cx="1680" cy="576"/>
            </a:xfrm>
            <a:prstGeom prst="ellipse">
              <a:avLst/>
            </a:prstGeom>
            <a:gradFill rotWithShape="1">
              <a:gsLst>
                <a:gs pos="0">
                  <a:srgbClr val="3366CC"/>
                </a:gs>
                <a:gs pos="100000">
                  <a:srgbClr val="FFFFFF"/>
                </a:gs>
              </a:gsLst>
              <a:lin ang="2700000" scaled="1"/>
            </a:gradFill>
            <a:ln w="12700">
              <a:solidFill>
                <a:srgbClr val="3366CC"/>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6" name="Line 13"/>
            <p:cNvSpPr>
              <a:spLocks noChangeShapeType="1"/>
            </p:cNvSpPr>
            <p:nvPr/>
          </p:nvSpPr>
          <p:spPr bwMode="auto">
            <a:xfrm flipV="1">
              <a:off x="1431" y="3385"/>
              <a:ext cx="1041" cy="0"/>
            </a:xfrm>
            <a:prstGeom prst="line">
              <a:avLst/>
            </a:prstGeom>
            <a:noFill/>
            <a:ln w="19050">
              <a:solidFill>
                <a:srgbClr val="000066"/>
              </a:solidFill>
              <a:round/>
              <a:headEnd type="oval" w="sm" len="sm"/>
              <a:tailEnd type="triangle" w="sm" len="lg"/>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17" name="Rectangle 14"/>
            <p:cNvSpPr>
              <a:spLocks noChangeArrowheads="1"/>
            </p:cNvSpPr>
            <p:nvPr/>
          </p:nvSpPr>
          <p:spPr bwMode="auto">
            <a:xfrm>
              <a:off x="1157" y="3248"/>
              <a:ext cx="2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FF3300"/>
                  </a:solidFill>
                  <a:effectLst/>
                  <a:uLnTx/>
                  <a:uFillTx/>
                  <a:sym typeface="Symbol" pitchFamily="18" charset="2"/>
                </a:rPr>
                <a:t>O</a:t>
              </a:r>
              <a:endParaRPr kumimoji="1" lang="en-US" altLang="zh-CN" sz="2000" b="0" i="1" u="none" strike="noStrike" kern="0" cap="none" spc="0" normalizeH="0" baseline="0" noProof="0" smtClean="0">
                <a:ln>
                  <a:noFill/>
                </a:ln>
                <a:solidFill>
                  <a:srgbClr val="402000"/>
                </a:solidFill>
                <a:effectLst/>
                <a:uLnTx/>
                <a:uFillTx/>
                <a:sym typeface="Symbol" pitchFamily="18" charset="2"/>
              </a:endParaRPr>
            </a:p>
          </p:txBody>
        </p:sp>
        <p:sp>
          <p:nvSpPr>
            <p:cNvPr id="18" name="Line 15"/>
            <p:cNvSpPr>
              <a:spLocks noChangeShapeType="1"/>
            </p:cNvSpPr>
            <p:nvPr/>
          </p:nvSpPr>
          <p:spPr bwMode="auto">
            <a:xfrm flipV="1">
              <a:off x="1431" y="2476"/>
              <a:ext cx="0" cy="912"/>
            </a:xfrm>
            <a:prstGeom prst="line">
              <a:avLst/>
            </a:prstGeom>
            <a:noFill/>
            <a:ln w="19050">
              <a:solidFill>
                <a:srgbClr val="FF0000"/>
              </a:solidFill>
              <a:round/>
              <a:headEnd/>
              <a:tailEnd type="triangl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9" name="Line 16"/>
            <p:cNvSpPr>
              <a:spLocks noChangeShapeType="1"/>
            </p:cNvSpPr>
            <p:nvPr/>
          </p:nvSpPr>
          <p:spPr bwMode="auto">
            <a:xfrm flipH="1">
              <a:off x="807" y="3388"/>
              <a:ext cx="624" cy="576"/>
            </a:xfrm>
            <a:prstGeom prst="line">
              <a:avLst/>
            </a:prstGeom>
            <a:noFill/>
            <a:ln w="19050">
              <a:solidFill>
                <a:srgbClr val="000066"/>
              </a:solidFill>
              <a:round/>
              <a:headEnd/>
              <a:tailEnd type="triangl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aphicFrame>
          <p:nvGraphicFramePr>
            <p:cNvPr id="20" name="Object 17"/>
            <p:cNvGraphicFramePr>
              <a:graphicFrameLocks noChangeAspect="1"/>
            </p:cNvGraphicFramePr>
            <p:nvPr/>
          </p:nvGraphicFramePr>
          <p:xfrm>
            <a:off x="1384" y="2268"/>
            <a:ext cx="181" cy="181"/>
          </p:xfrm>
          <a:graphic>
            <a:graphicData uri="http://schemas.openxmlformats.org/presentationml/2006/ole">
              <mc:AlternateContent xmlns:mc="http://schemas.openxmlformats.org/markup-compatibility/2006">
                <mc:Choice xmlns:v="urn:schemas-microsoft-com:vml" Requires="v">
                  <p:oleObj spid="_x0000_s132210" name="公式" r:id="rId15" imgW="126720" imgH="126720" progId="Equation.3">
                    <p:embed/>
                  </p:oleObj>
                </mc:Choice>
                <mc:Fallback>
                  <p:oleObj name="公式" r:id="rId15" imgW="126720" imgH="126720" progId="Equation.3">
                    <p:embed/>
                    <p:pic>
                      <p:nvPicPr>
                        <p:cNvPr id="0" name=""/>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4" y="2268"/>
                          <a:ext cx="181"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 Box 18"/>
            <p:cNvSpPr txBox="1">
              <a:spLocks noChangeArrowheads="1"/>
            </p:cNvSpPr>
            <p:nvPr/>
          </p:nvSpPr>
          <p:spPr bwMode="auto">
            <a:xfrm>
              <a:off x="658" y="3868"/>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000066"/>
                  </a:solidFill>
                  <a:effectLst/>
                  <a:uLnTx/>
                  <a:uFillTx/>
                  <a:latin typeface="Times New Roman" pitchFamily="18" charset="0"/>
                  <a:ea typeface="宋体" pitchFamily="2" charset="-122"/>
                </a:rPr>
                <a:t>x</a:t>
              </a:r>
            </a:p>
          </p:txBody>
        </p:sp>
        <p:sp>
          <p:nvSpPr>
            <p:cNvPr id="22" name="Text Box 19"/>
            <p:cNvSpPr txBox="1">
              <a:spLocks noChangeArrowheads="1"/>
            </p:cNvSpPr>
            <p:nvPr/>
          </p:nvSpPr>
          <p:spPr bwMode="auto">
            <a:xfrm>
              <a:off x="2426" y="3324"/>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800" b="0" i="1" u="none" strike="noStrike" kern="0" cap="none" spc="0" normalizeH="0" baseline="0" noProof="0">
                  <a:ln>
                    <a:noFill/>
                  </a:ln>
                  <a:solidFill>
                    <a:srgbClr val="000066"/>
                  </a:solidFill>
                  <a:effectLst/>
                  <a:uLnTx/>
                  <a:uFillTx/>
                  <a:latin typeface="Times New Roman" pitchFamily="18" charset="0"/>
                  <a:ea typeface="宋体" pitchFamily="2" charset="-122"/>
                </a:rPr>
                <a:t>y</a:t>
              </a:r>
            </a:p>
          </p:txBody>
        </p:sp>
      </p:grpSp>
      <p:graphicFrame>
        <p:nvGraphicFramePr>
          <p:cNvPr id="23" name="Object 6"/>
          <p:cNvGraphicFramePr>
            <a:graphicFrameLocks noChangeAspect="1"/>
          </p:cNvGraphicFramePr>
          <p:nvPr>
            <p:extLst>
              <p:ext uri="{D42A27DB-BD31-4B8C-83A1-F6EECF244321}">
                <p14:modId xmlns:p14="http://schemas.microsoft.com/office/powerpoint/2010/main" val="2512746091"/>
              </p:ext>
            </p:extLst>
          </p:nvPr>
        </p:nvGraphicFramePr>
        <p:xfrm>
          <a:off x="7092280" y="3240584"/>
          <a:ext cx="1957388" cy="1052512"/>
        </p:xfrm>
        <a:graphic>
          <a:graphicData uri="http://schemas.openxmlformats.org/presentationml/2006/ole">
            <mc:AlternateContent xmlns:mc="http://schemas.openxmlformats.org/markup-compatibility/2006">
              <mc:Choice xmlns:v="urn:schemas-microsoft-com:vml" Requires="v">
                <p:oleObj spid="_x0000_s132211" name="公式" r:id="rId17" imgW="723600" imgH="393480" progId="Equation.3">
                  <p:embed/>
                </p:oleObj>
              </mc:Choice>
              <mc:Fallback>
                <p:oleObj name="公式" r:id="rId17" imgW="723600" imgH="3934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92280" y="3240584"/>
                        <a:ext cx="1957388" cy="1052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3"/>
          <p:cNvSpPr>
            <a:spLocks noChangeArrowheads="1"/>
          </p:cNvSpPr>
          <p:nvPr/>
        </p:nvSpPr>
        <p:spPr bwMode="auto">
          <a:xfrm>
            <a:off x="2843808" y="4005064"/>
            <a:ext cx="565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sm" len="lg"/>
              </a14:hiddenLine>
            </a:ext>
          </a:extLst>
        </p:spPr>
        <p:txBody>
          <a:bodyPr>
            <a:spAutoFit/>
          </a:bodyPr>
          <a:lstStyle/>
          <a:p>
            <a:pPr marL="533400" marR="0" lvl="0" indent="-533400" defTabSz="914400" eaLnBrk="1" fontAlgn="auto" latinLnBrk="0" hangingPunct="1">
              <a:lnSpc>
                <a:spcPct val="100000"/>
              </a:lnSpc>
              <a:spcBef>
                <a:spcPts val="0"/>
              </a:spcBef>
              <a:spcAft>
                <a:spcPts val="0"/>
              </a:spcAft>
              <a:buClrTx/>
              <a:buSzTx/>
              <a:buFontTx/>
              <a:buNone/>
              <a:tabLst/>
              <a:defRPr/>
            </a:pP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求对圆盘的一条直径的 </a:t>
            </a:r>
            <a:r>
              <a:rPr kumimoji="1" lang="en-US" altLang="zh-CN" sz="2800" i="1" u="none" strike="noStrike" kern="0" cap="none" spc="0" normalizeH="0" baseline="0" noProof="0" dirty="0" smtClean="0">
                <a:ln>
                  <a:noFill/>
                </a:ln>
                <a:solidFill>
                  <a:srgbClr val="000066"/>
                </a:solidFill>
                <a:effectLst/>
                <a:uLnTx/>
                <a:uFillTx/>
                <a:ea typeface="华文楷体" panose="02010600040101010101" pitchFamily="2" charset="-122"/>
              </a:rPr>
              <a:t>J</a:t>
            </a:r>
            <a:r>
              <a:rPr kumimoji="1" lang="en-US" altLang="zh-CN" sz="2800" i="1" kern="0" baseline="-25000" dirty="0" err="1">
                <a:solidFill>
                  <a:srgbClr val="000066"/>
                </a:solidFill>
                <a:ea typeface="华文楷体" panose="02010600040101010101" pitchFamily="2" charset="-122"/>
              </a:rPr>
              <a:t>x</a:t>
            </a:r>
            <a:r>
              <a:rPr kumimoji="1" lang="en-US" altLang="zh-CN" sz="2800" i="0" u="none" strike="noStrike" kern="0" cap="none" spc="0" normalizeH="0" baseline="0" noProof="0" dirty="0" smtClean="0">
                <a:ln>
                  <a:noFill/>
                </a:ln>
                <a:solidFill>
                  <a:srgbClr val="000066"/>
                </a:solidFill>
                <a:effectLst/>
                <a:uLnTx/>
                <a:uFillTx/>
                <a:ea typeface="华文楷体" panose="02010600040101010101" pitchFamily="2" charset="-122"/>
              </a:rPr>
              <a:t>(</a:t>
            </a:r>
            <a:r>
              <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rPr>
              <a:t>或 </a:t>
            </a:r>
            <a:r>
              <a:rPr kumimoji="1" lang="en-US" altLang="zh-CN" sz="2800" i="1" u="none" strike="noStrike" kern="0" cap="none" spc="0" normalizeH="0" baseline="0" noProof="0" dirty="0" err="1" smtClean="0">
                <a:ln>
                  <a:noFill/>
                </a:ln>
                <a:solidFill>
                  <a:srgbClr val="000066"/>
                </a:solidFill>
                <a:effectLst/>
                <a:uLnTx/>
                <a:uFillTx/>
                <a:ea typeface="华文楷体" panose="02010600040101010101" pitchFamily="2" charset="-122"/>
              </a:rPr>
              <a:t>J</a:t>
            </a:r>
            <a:r>
              <a:rPr kumimoji="1" lang="en-US" altLang="zh-CN" sz="2800" i="1" u="none" strike="noStrike" kern="0" cap="none" spc="0" normalizeH="0" baseline="-25000" noProof="0" dirty="0" err="1" smtClean="0">
                <a:ln>
                  <a:noFill/>
                </a:ln>
                <a:solidFill>
                  <a:srgbClr val="000066"/>
                </a:solidFill>
                <a:effectLst/>
                <a:uLnTx/>
                <a:uFillTx/>
                <a:ea typeface="华文楷体" panose="02010600040101010101" pitchFamily="2" charset="-122"/>
              </a:rPr>
              <a:t>y</a:t>
            </a:r>
            <a:r>
              <a:rPr kumimoji="1" lang="en-US" altLang="zh-CN" sz="2800" i="0" u="none" strike="noStrike" kern="0" cap="none" spc="0" normalizeH="0" baseline="0" noProof="0" dirty="0" smtClean="0">
                <a:ln>
                  <a:noFill/>
                </a:ln>
                <a:solidFill>
                  <a:srgbClr val="000066"/>
                </a:solidFill>
                <a:effectLst/>
                <a:uLnTx/>
                <a:uFillTx/>
                <a:ea typeface="华文楷体" panose="02010600040101010101" pitchFamily="2" charset="-122"/>
              </a:rPr>
              <a:t>)</a:t>
            </a:r>
            <a:endParaRPr kumimoji="1" lang="zh-CN" altLang="en-US" sz="2800" i="0" u="none" strike="noStrike" kern="0" cap="none" spc="0" normalizeH="0" baseline="0" noProof="0" dirty="0" smtClean="0">
              <a:ln>
                <a:noFill/>
              </a:ln>
              <a:solidFill>
                <a:srgbClr val="000066"/>
              </a:solidFill>
              <a:effectLst/>
              <a:uLnTx/>
              <a:uFillTx/>
              <a:ea typeface="华文楷体" panose="02010600040101010101" pitchFamily="2" charset="-122"/>
            </a:endParaRPr>
          </a:p>
        </p:txBody>
      </p:sp>
      <p:graphicFrame>
        <p:nvGraphicFramePr>
          <p:cNvPr id="25" name="Object 6"/>
          <p:cNvGraphicFramePr>
            <a:graphicFrameLocks noChangeAspect="1"/>
          </p:cNvGraphicFramePr>
          <p:nvPr>
            <p:extLst>
              <p:ext uri="{D42A27DB-BD31-4B8C-83A1-F6EECF244321}">
                <p14:modId xmlns:p14="http://schemas.microsoft.com/office/powerpoint/2010/main" val="2313484708"/>
              </p:ext>
            </p:extLst>
          </p:nvPr>
        </p:nvGraphicFramePr>
        <p:xfrm>
          <a:off x="5400675" y="4509120"/>
          <a:ext cx="2335213" cy="1357313"/>
        </p:xfrm>
        <a:graphic>
          <a:graphicData uri="http://schemas.openxmlformats.org/presentationml/2006/ole">
            <mc:AlternateContent xmlns:mc="http://schemas.openxmlformats.org/markup-compatibility/2006">
              <mc:Choice xmlns:v="urn:schemas-microsoft-com:vml" Requires="v">
                <p:oleObj spid="_x0000_s132212" name="公式" r:id="rId19" imgW="863280" imgH="507960" progId="Equation.3">
                  <p:embed/>
                </p:oleObj>
              </mc:Choice>
              <mc:Fallback>
                <p:oleObj name="公式" r:id="rId19" imgW="863280" imgH="5079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00675" y="4509120"/>
                        <a:ext cx="2335213" cy="1357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2795770686"/>
              </p:ext>
            </p:extLst>
          </p:nvPr>
        </p:nvGraphicFramePr>
        <p:xfrm>
          <a:off x="5307211" y="5517232"/>
          <a:ext cx="3297237" cy="1050925"/>
        </p:xfrm>
        <a:graphic>
          <a:graphicData uri="http://schemas.openxmlformats.org/presentationml/2006/ole">
            <mc:AlternateContent xmlns:mc="http://schemas.openxmlformats.org/markup-compatibility/2006">
              <mc:Choice xmlns:v="urn:schemas-microsoft-com:vml" Requires="v">
                <p:oleObj spid="_x0000_s132213" name="公式" r:id="rId21" imgW="1218960" imgH="393480" progId="Equation.3">
                  <p:embed/>
                </p:oleObj>
              </mc:Choice>
              <mc:Fallback>
                <p:oleObj name="公式" r:id="rId21" imgW="1218960" imgH="3934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07211" y="5517232"/>
                        <a:ext cx="3297237"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657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35</a:t>
            </a:fld>
            <a:endParaRPr lang="en-US" altLang="zh-CN">
              <a:solidFill>
                <a:srgbClr val="FFFFCC">
                  <a:lumMod val="75000"/>
                </a:srgbClr>
              </a:solidFill>
            </a:endParaRPr>
          </a:p>
        </p:txBody>
      </p:sp>
      <p:sp>
        <p:nvSpPr>
          <p:cNvPr id="4" name="TextBox 3"/>
          <p:cNvSpPr txBox="1"/>
          <p:nvPr/>
        </p:nvSpPr>
        <p:spPr>
          <a:xfrm>
            <a:off x="2987823" y="502132"/>
            <a:ext cx="2877711" cy="553998"/>
          </a:xfrm>
          <a:prstGeom prst="rect">
            <a:avLst/>
          </a:prstGeom>
          <a:noFill/>
        </p:spPr>
        <p:txBody>
          <a:bodyPr wrap="none" rtlCol="0">
            <a:spAutoFit/>
          </a:bodyPr>
          <a:lstStyle/>
          <a:p>
            <a:r>
              <a:rPr lang="zh-CN" altLang="en-US" sz="3000" dirty="0" smtClean="0">
                <a:solidFill>
                  <a:srgbClr val="FF0066"/>
                </a:solidFill>
                <a:ea typeface="华文楷体" panose="02010600040101010101" pitchFamily="2" charset="-122"/>
              </a:rPr>
              <a:t>刚体的转动惯量</a:t>
            </a:r>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23975"/>
            <a:ext cx="26384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038" y="1323975"/>
            <a:ext cx="24479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276" y="1328737"/>
            <a:ext cx="261937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674071"/>
            <a:ext cx="2457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50" y="2970634"/>
            <a:ext cx="25622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2980159"/>
            <a:ext cx="25527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4126" y="2980159"/>
            <a:ext cx="24003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4493" y="4674071"/>
            <a:ext cx="257175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4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4126" y="4674071"/>
            <a:ext cx="23812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4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9333"/>
                                        </p:tgtEl>
                                        <p:attrNameLst>
                                          <p:attrName>style.visibility</p:attrName>
                                        </p:attrNameLst>
                                      </p:cBhvr>
                                      <p:to>
                                        <p:strVal val="visible"/>
                                      </p:to>
                                    </p:set>
                                    <p:animEffect transition="in" filter="fade">
                                      <p:cBhvr>
                                        <p:cTn id="11" dur="500"/>
                                        <p:tgtEl>
                                          <p:spTgt spid="993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933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93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93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93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340"/>
                                        </p:tgtEl>
                                        <p:attrNameLst>
                                          <p:attrName>style.visibility</p:attrName>
                                        </p:attrNameLst>
                                      </p:cBhvr>
                                      <p:to>
                                        <p:strVal val="visible"/>
                                      </p:to>
                                    </p:set>
                                    <p:animEffect transition="in" filter="fade">
                                      <p:cBhvr>
                                        <p:cTn id="32" dur="500"/>
                                        <p:tgtEl>
                                          <p:spTgt spid="993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339"/>
                                        </p:tgtEl>
                                        <p:attrNameLst>
                                          <p:attrName>style.visibility</p:attrName>
                                        </p:attrNameLst>
                                      </p:cBhvr>
                                      <p:to>
                                        <p:strVal val="visible"/>
                                      </p:to>
                                    </p:set>
                                    <p:animEffect transition="in" filter="fade">
                                      <p:cBhvr>
                                        <p:cTn id="37" dur="500"/>
                                        <p:tgtEl>
                                          <p:spTgt spid="99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页脚占位符 1"/>
          <p:cNvSpPr>
            <a:spLocks noGrp="1"/>
          </p:cNvSpPr>
          <p:nvPr>
            <p:ph type="ftr" sz="quarter" idx="10"/>
          </p:nvPr>
        </p:nvSpPr>
        <p:spPr/>
        <p:txBody>
          <a:bodyPr/>
          <a:lstStyle/>
          <a:p>
            <a:pPr>
              <a:defRPr/>
            </a:pPr>
            <a:fld id="{7F934C3E-7C7D-472F-ACBF-66F3113E3E4F}" type="slidenum">
              <a:rPr lang="en-US" altLang="zh-CN">
                <a:solidFill>
                  <a:srgbClr val="FFFFCC">
                    <a:lumMod val="75000"/>
                  </a:srgbClr>
                </a:solidFill>
              </a:rPr>
              <a:pPr>
                <a:defRPr/>
              </a:pPr>
              <a:t>36</a:t>
            </a:fld>
            <a:endParaRPr lang="en-US" altLang="zh-CN">
              <a:solidFill>
                <a:srgbClr val="FFFFCC">
                  <a:lumMod val="75000"/>
                </a:srgbClr>
              </a:solidFill>
            </a:endParaRPr>
          </a:p>
        </p:txBody>
      </p:sp>
      <p:sp>
        <p:nvSpPr>
          <p:cNvPr id="12296" name="Text Box 22"/>
          <p:cNvSpPr txBox="1">
            <a:spLocks noChangeArrowheads="1"/>
          </p:cNvSpPr>
          <p:nvPr/>
        </p:nvSpPr>
        <p:spPr bwMode="auto">
          <a:xfrm>
            <a:off x="320675" y="692150"/>
            <a:ext cx="737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dirty="0">
                <a:solidFill>
                  <a:srgbClr val="CC0000"/>
                </a:solidFill>
              </a:rPr>
              <a:t>五</a:t>
            </a:r>
            <a:r>
              <a:rPr lang="zh-CN" altLang="en-US" sz="2800" dirty="0" smtClean="0">
                <a:solidFill>
                  <a:srgbClr val="CC0000"/>
                </a:solidFill>
              </a:rPr>
              <a:t>    </a:t>
            </a:r>
            <a:r>
              <a:rPr lang="zh-CN" altLang="en-US" sz="2800" dirty="0">
                <a:solidFill>
                  <a:srgbClr val="CC0000"/>
                </a:solidFill>
              </a:rPr>
              <a:t>转动定律的应用</a:t>
            </a:r>
          </a:p>
        </p:txBody>
      </p:sp>
      <p:graphicFrame>
        <p:nvGraphicFramePr>
          <p:cNvPr id="15" name="Object 44"/>
          <p:cNvGraphicFramePr>
            <a:graphicFrameLocks noChangeAspect="1"/>
          </p:cNvGraphicFramePr>
          <p:nvPr>
            <p:extLst>
              <p:ext uri="{D42A27DB-BD31-4B8C-83A1-F6EECF244321}">
                <p14:modId xmlns:p14="http://schemas.microsoft.com/office/powerpoint/2010/main" val="2110173692"/>
              </p:ext>
            </p:extLst>
          </p:nvPr>
        </p:nvGraphicFramePr>
        <p:xfrm>
          <a:off x="871538" y="2856383"/>
          <a:ext cx="4846637" cy="3236913"/>
        </p:xfrm>
        <a:graphic>
          <a:graphicData uri="http://schemas.openxmlformats.org/presentationml/2006/ole">
            <mc:AlternateContent xmlns:mc="http://schemas.openxmlformats.org/markup-compatibility/2006">
              <mc:Choice xmlns:v="urn:schemas-microsoft-com:vml" Requires="v">
                <p:oleObj spid="_x0000_s36044" name="文档" r:id="rId3" imgW="1758008" imgH="1173843" progId="Word.Document.8">
                  <p:embed/>
                </p:oleObj>
              </mc:Choice>
              <mc:Fallback>
                <p:oleObj name="文档" r:id="rId3" imgW="1758008" imgH="117384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2856383"/>
                        <a:ext cx="4846637"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16" name="Text Box 45"/>
          <p:cNvSpPr txBox="1">
            <a:spLocks noChangeArrowheads="1"/>
          </p:cNvSpPr>
          <p:nvPr/>
        </p:nvSpPr>
        <p:spPr bwMode="auto">
          <a:xfrm>
            <a:off x="796925" y="2061046"/>
            <a:ext cx="312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zh-CN" altLang="en-US" b="1" i="0">
                <a:solidFill>
                  <a:srgbClr val="0000FF"/>
                </a:solidFill>
                <a:latin typeface="Times New Roman" pitchFamily="18" charset="0"/>
                <a:ea typeface="黑体" pitchFamily="2" charset="-122"/>
              </a:rPr>
              <a:t>解题要点</a:t>
            </a:r>
            <a:r>
              <a:rPr lang="en-US" altLang="zh-CN" b="1" i="0">
                <a:solidFill>
                  <a:srgbClr val="0000FF"/>
                </a:solidFill>
                <a:latin typeface="Times New Roman" pitchFamily="18" charset="0"/>
                <a:ea typeface="黑体" pitchFamily="2" charset="-122"/>
              </a:rPr>
              <a:t>:</a:t>
            </a:r>
          </a:p>
        </p:txBody>
      </p:sp>
      <p:sp>
        <p:nvSpPr>
          <p:cNvPr id="2" name="TextBox 1"/>
          <p:cNvSpPr txBox="1"/>
          <p:nvPr/>
        </p:nvSpPr>
        <p:spPr>
          <a:xfrm>
            <a:off x="5364088" y="3446228"/>
            <a:ext cx="1261884" cy="523220"/>
          </a:xfrm>
          <a:prstGeom prst="rect">
            <a:avLst/>
          </a:prstGeom>
          <a:noFill/>
        </p:spPr>
        <p:txBody>
          <a:bodyPr wrap="none" rtlCol="0">
            <a:spAutoFit/>
          </a:bodyPr>
          <a:lstStyle/>
          <a:p>
            <a:r>
              <a:rPr lang="zh-CN" altLang="en-US" sz="2800" dirty="0" smtClean="0">
                <a:ea typeface="华文楷体" panose="02010600040101010101" pitchFamily="2" charset="-122"/>
              </a:rPr>
              <a:t>对质点</a:t>
            </a:r>
          </a:p>
        </p:txBody>
      </p:sp>
      <p:sp>
        <p:nvSpPr>
          <p:cNvPr id="3" name="TextBox 2"/>
          <p:cNvSpPr txBox="1"/>
          <p:nvPr/>
        </p:nvSpPr>
        <p:spPr>
          <a:xfrm>
            <a:off x="5364088" y="4128634"/>
            <a:ext cx="1261884" cy="523220"/>
          </a:xfrm>
          <a:prstGeom prst="rect">
            <a:avLst/>
          </a:prstGeom>
          <a:noFill/>
        </p:spPr>
        <p:txBody>
          <a:bodyPr wrap="none" rtlCol="0">
            <a:spAutoFit/>
          </a:bodyPr>
          <a:lstStyle/>
          <a:p>
            <a:r>
              <a:rPr lang="zh-CN" altLang="en-US" sz="2800" dirty="0" smtClean="0">
                <a:ea typeface="华文楷体" panose="02010600040101010101" pitchFamily="2" charset="-122"/>
              </a:rPr>
              <a:t>对刚体</a:t>
            </a:r>
          </a:p>
        </p:txBody>
      </p:sp>
      <p:sp>
        <p:nvSpPr>
          <p:cNvPr id="4" name="TextBox 3"/>
          <p:cNvSpPr txBox="1"/>
          <p:nvPr/>
        </p:nvSpPr>
        <p:spPr>
          <a:xfrm>
            <a:off x="4716016" y="4754512"/>
            <a:ext cx="2698175" cy="523220"/>
          </a:xfrm>
          <a:prstGeom prst="rect">
            <a:avLst/>
          </a:prstGeom>
          <a:noFill/>
        </p:spPr>
        <p:txBody>
          <a:bodyPr wrap="none" rtlCol="0">
            <a:spAutoFit/>
          </a:bodyPr>
          <a:lstStyle/>
          <a:p>
            <a:r>
              <a:rPr lang="zh-CN" altLang="en-US" sz="2800" dirty="0" smtClean="0">
                <a:ea typeface="华文楷体" panose="02010600040101010101" pitchFamily="2" charset="-122"/>
              </a:rPr>
              <a:t>线量、角量关系</a:t>
            </a:r>
          </a:p>
        </p:txBody>
      </p:sp>
      <p:sp>
        <p:nvSpPr>
          <p:cNvPr id="6" name="TextBox 5"/>
          <p:cNvSpPr txBox="1"/>
          <p:nvPr/>
        </p:nvSpPr>
        <p:spPr>
          <a:xfrm>
            <a:off x="1259632" y="1321604"/>
            <a:ext cx="6853158" cy="523220"/>
          </a:xfrm>
          <a:prstGeom prst="rect">
            <a:avLst/>
          </a:prstGeom>
          <a:noFill/>
        </p:spPr>
        <p:txBody>
          <a:bodyPr wrap="none" rtlCol="0">
            <a:spAutoFit/>
          </a:bodyPr>
          <a:lstStyle/>
          <a:p>
            <a:r>
              <a:rPr lang="zh-CN" altLang="en-US" sz="2800" dirty="0" smtClean="0">
                <a:ea typeface="华文楷体" panose="02010600040101010101" pitchFamily="2" charset="-122"/>
              </a:rPr>
              <a:t>刚体的定轴转动定律</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质点的牛顿运动定律</a:t>
            </a:r>
          </a:p>
        </p:txBody>
      </p:sp>
    </p:spTree>
    <p:extLst>
      <p:ext uri="{BB962C8B-B14F-4D97-AF65-F5344CB8AC3E}">
        <p14:creationId xmlns:p14="http://schemas.microsoft.com/office/powerpoint/2010/main" val="32430438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2" grpId="0"/>
      <p:bldP spid="3" grpId="0"/>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37</a:t>
            </a:fld>
            <a:endParaRPr lang="en-US" altLang="zh-CN">
              <a:solidFill>
                <a:srgbClr val="FFFFCC">
                  <a:lumMod val="75000"/>
                </a:srgbClr>
              </a:solidFill>
            </a:endParaRPr>
          </a:p>
        </p:txBody>
      </p:sp>
      <p:sp>
        <p:nvSpPr>
          <p:cNvPr id="7" name="TextBox 6"/>
          <p:cNvSpPr txBox="1"/>
          <p:nvPr/>
        </p:nvSpPr>
        <p:spPr>
          <a:xfrm>
            <a:off x="1" y="575102"/>
            <a:ext cx="9144000" cy="2246769"/>
          </a:xfrm>
          <a:prstGeom prst="rect">
            <a:avLst/>
          </a:prstGeom>
          <a:noFill/>
        </p:spPr>
        <p:txBody>
          <a:bodyPr wrap="square" rtlCol="0">
            <a:spAutoFit/>
          </a:bodyPr>
          <a:lstStyle/>
          <a:p>
            <a:r>
              <a:rPr lang="zh-CN" altLang="en-US" sz="2800" dirty="0" smtClean="0">
                <a:solidFill>
                  <a:srgbClr val="C00000"/>
                </a:solidFill>
                <a:ea typeface="华文楷体" panose="02010600040101010101" pitchFamily="2" charset="-122"/>
              </a:rPr>
              <a:t>例</a:t>
            </a:r>
            <a:r>
              <a:rPr lang="en-US" altLang="zh-CN" sz="2800" dirty="0" smtClean="0">
                <a:solidFill>
                  <a:srgbClr val="C00000"/>
                </a:solidFill>
                <a:ea typeface="华文楷体" panose="02010600040101010101" pitchFamily="2" charset="-122"/>
              </a:rPr>
              <a:t>3.3 </a:t>
            </a:r>
            <a:r>
              <a:rPr lang="zh-CN" altLang="en-US" sz="2800" dirty="0" smtClean="0">
                <a:ea typeface="华文楷体" panose="02010600040101010101" pitchFamily="2" charset="-122"/>
              </a:rPr>
              <a:t>如图所示，质量均为</a:t>
            </a:r>
            <a:r>
              <a:rPr lang="en-US" altLang="zh-CN" sz="2800" i="1" dirty="0" smtClean="0">
                <a:ea typeface="华文楷体" panose="02010600040101010101" pitchFamily="2" charset="-122"/>
              </a:rPr>
              <a:t>m</a:t>
            </a:r>
            <a:r>
              <a:rPr lang="zh-CN" altLang="en-US" sz="2800" dirty="0" smtClean="0">
                <a:ea typeface="华文楷体" panose="02010600040101010101" pitchFamily="2" charset="-122"/>
              </a:rPr>
              <a:t>的两物块</a:t>
            </a:r>
            <a:r>
              <a:rPr lang="en-US" altLang="zh-CN" sz="2800" dirty="0" smtClean="0">
                <a:ea typeface="华文楷体" panose="02010600040101010101" pitchFamily="2" charset="-122"/>
              </a:rPr>
              <a:t>A</a:t>
            </a:r>
            <a:r>
              <a:rPr lang="zh-CN" altLang="en-US" sz="2800" dirty="0" smtClean="0">
                <a:ea typeface="华文楷体" panose="02010600040101010101" pitchFamily="2" charset="-122"/>
              </a:rPr>
              <a:t>、</a:t>
            </a:r>
            <a:r>
              <a:rPr lang="en-US" altLang="zh-CN" sz="2800" dirty="0" smtClean="0">
                <a:ea typeface="华文楷体" panose="02010600040101010101" pitchFamily="2" charset="-122"/>
              </a:rPr>
              <a:t>B.  A</a:t>
            </a:r>
            <a:r>
              <a:rPr lang="zh-CN" altLang="en-US" sz="2800" dirty="0" smtClean="0">
                <a:ea typeface="华文楷体" panose="02010600040101010101" pitchFamily="2" charset="-122"/>
              </a:rPr>
              <a:t>放在倾角为</a:t>
            </a:r>
            <a:r>
              <a:rPr lang="en-US" altLang="zh-CN" sz="2800" i="1" dirty="0" smtClean="0">
                <a:latin typeface="Symbol" panose="05050102010706020507" pitchFamily="18" charset="2"/>
                <a:ea typeface="华文楷体" panose="02010600040101010101" pitchFamily="2" charset="-122"/>
              </a:rPr>
              <a:t>q</a:t>
            </a:r>
            <a:r>
              <a:rPr lang="zh-CN" altLang="en-US" sz="2800" dirty="0" smtClean="0">
                <a:ea typeface="华文楷体" panose="02010600040101010101" pitchFamily="2" charset="-122"/>
              </a:rPr>
              <a:t>的光滑斜面上，通过定滑轮由不可伸长的轻绳与</a:t>
            </a:r>
            <a:r>
              <a:rPr lang="en-US" altLang="zh-CN" sz="2800" dirty="0" smtClean="0">
                <a:ea typeface="华文楷体" panose="02010600040101010101" pitchFamily="2" charset="-122"/>
              </a:rPr>
              <a:t>B</a:t>
            </a:r>
            <a:r>
              <a:rPr lang="zh-CN" altLang="en-US" sz="2800" dirty="0" smtClean="0">
                <a:ea typeface="华文楷体" panose="02010600040101010101" pitchFamily="2" charset="-122"/>
              </a:rPr>
              <a:t>相连</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定滑轮是半径为</a:t>
            </a:r>
            <a:r>
              <a:rPr lang="en-US" altLang="zh-CN" sz="2800" i="1" dirty="0" smtClean="0">
                <a:ea typeface="华文楷体" panose="02010600040101010101" pitchFamily="2" charset="-122"/>
              </a:rPr>
              <a:t>R</a:t>
            </a:r>
            <a:r>
              <a:rPr lang="zh-CN" altLang="en-US" sz="2800" dirty="0" smtClean="0">
                <a:ea typeface="华文楷体" panose="02010600040101010101" pitchFamily="2" charset="-122"/>
              </a:rPr>
              <a:t>的圆盘，质量也为</a:t>
            </a:r>
            <a:r>
              <a:rPr lang="en-US" altLang="zh-CN" sz="2800" i="1" dirty="0" smtClean="0">
                <a:ea typeface="华文楷体" panose="02010600040101010101" pitchFamily="2" charset="-122"/>
              </a:rPr>
              <a:t>m</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物块运动时，绳与滑轮无相对滑动</a:t>
            </a:r>
            <a:r>
              <a:rPr lang="en-US" altLang="zh-CN" sz="2800" dirty="0" smtClean="0">
                <a:ea typeface="华文楷体" panose="02010600040101010101" pitchFamily="2" charset="-122"/>
              </a:rPr>
              <a:t>.</a:t>
            </a:r>
            <a:r>
              <a:rPr lang="zh-CN" altLang="en-US" sz="2800" dirty="0" smtClean="0">
                <a:ea typeface="华文楷体" panose="02010600040101010101" pitchFamily="2" charset="-122"/>
              </a:rPr>
              <a:t>求绳中张力</a:t>
            </a:r>
            <a:r>
              <a:rPr lang="en-US" altLang="zh-CN" sz="2800" i="1" dirty="0" smtClean="0">
                <a:ea typeface="华文楷体" panose="02010600040101010101" pitchFamily="2" charset="-122"/>
              </a:rPr>
              <a:t>T</a:t>
            </a:r>
            <a:r>
              <a:rPr lang="en-US" altLang="zh-CN" sz="2800" baseline="-25000" dirty="0" smtClean="0">
                <a:ea typeface="华文楷体" panose="02010600040101010101" pitchFamily="2" charset="-122"/>
              </a:rPr>
              <a:t>1</a:t>
            </a:r>
            <a:r>
              <a:rPr lang="zh-CN" altLang="en-US" sz="2800" dirty="0" smtClean="0">
                <a:ea typeface="华文楷体" panose="02010600040101010101" pitchFamily="2" charset="-122"/>
              </a:rPr>
              <a:t>和</a:t>
            </a:r>
            <a:r>
              <a:rPr lang="en-US" altLang="zh-CN" sz="2800" i="1" dirty="0" smtClean="0">
                <a:ea typeface="华文楷体" panose="02010600040101010101" pitchFamily="2" charset="-122"/>
              </a:rPr>
              <a:t>T</a:t>
            </a:r>
            <a:r>
              <a:rPr lang="en-US" altLang="zh-CN" sz="2800" baseline="-25000" dirty="0" smtClean="0">
                <a:ea typeface="华文楷体" panose="02010600040101010101" pitchFamily="2" charset="-122"/>
              </a:rPr>
              <a:t>2</a:t>
            </a:r>
            <a:r>
              <a:rPr lang="zh-CN" altLang="en-US" sz="2800" dirty="0" smtClean="0">
                <a:ea typeface="华文楷体" panose="02010600040101010101" pitchFamily="2" charset="-122"/>
              </a:rPr>
              <a:t>及物块的加速度</a:t>
            </a:r>
            <a:r>
              <a:rPr lang="en-US" altLang="zh-CN" sz="2800" i="1" dirty="0" smtClean="0">
                <a:ea typeface="华文楷体" panose="02010600040101010101" pitchFamily="2" charset="-122"/>
              </a:rPr>
              <a:t>a</a:t>
            </a:r>
            <a:r>
              <a:rPr lang="zh-CN" altLang="en-US" sz="2800" dirty="0" smtClean="0">
                <a:ea typeface="华文楷体" panose="02010600040101010101" pitchFamily="2" charset="-122"/>
              </a:rPr>
              <a:t>的大小（轮轴光滑）</a:t>
            </a:r>
            <a:r>
              <a:rPr lang="en-US" altLang="zh-CN" sz="2800" dirty="0" smtClean="0">
                <a:ea typeface="华文楷体" panose="02010600040101010101" pitchFamily="2" charset="-122"/>
              </a:rPr>
              <a:t>.</a:t>
            </a:r>
            <a:endParaRPr lang="zh-CN" altLang="en-US" sz="2800" dirty="0" smtClean="0">
              <a:ea typeface="华文楷体" panose="02010600040101010101" pitchFamily="2" charset="-122"/>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291" y="2492896"/>
            <a:ext cx="2541637" cy="145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 y="3140968"/>
            <a:ext cx="6069290" cy="523220"/>
          </a:xfrm>
          <a:prstGeom prst="rect">
            <a:avLst/>
          </a:prstGeom>
          <a:noFill/>
        </p:spPr>
        <p:txBody>
          <a:bodyPr wrap="none" rtlCol="0">
            <a:spAutoFit/>
          </a:bodyPr>
          <a:lstStyle/>
          <a:p>
            <a:r>
              <a:rPr lang="zh-CN" altLang="en-US" sz="2800" dirty="0" smtClean="0">
                <a:solidFill>
                  <a:srgbClr val="C00000"/>
                </a:solidFill>
                <a:ea typeface="华文楷体" panose="02010600040101010101" pitchFamily="2" charset="-122"/>
              </a:rPr>
              <a:t>解</a:t>
            </a:r>
            <a:r>
              <a:rPr lang="zh-CN" altLang="en-US" sz="2800" dirty="0" smtClean="0">
                <a:ea typeface="华文楷体" panose="02010600040101010101" pitchFamily="2" charset="-122"/>
              </a:rPr>
              <a:t>：物块</a:t>
            </a:r>
            <a:r>
              <a:rPr lang="en-US" altLang="zh-CN" sz="2800" dirty="0" smtClean="0">
                <a:ea typeface="华文楷体" panose="02010600040101010101" pitchFamily="2" charset="-122"/>
              </a:rPr>
              <a:t>A</a:t>
            </a:r>
            <a:r>
              <a:rPr lang="zh-CN" altLang="en-US" sz="2800" dirty="0" smtClean="0">
                <a:ea typeface="华文楷体" panose="02010600040101010101" pitchFamily="2" charset="-122"/>
              </a:rPr>
              <a:t>、</a:t>
            </a:r>
            <a:r>
              <a:rPr lang="en-US" altLang="zh-CN" sz="2800" dirty="0" smtClean="0">
                <a:ea typeface="华文楷体" panose="02010600040101010101" pitchFamily="2" charset="-122"/>
              </a:rPr>
              <a:t>B</a:t>
            </a:r>
            <a:r>
              <a:rPr lang="zh-CN" altLang="en-US" sz="2800" dirty="0" smtClean="0">
                <a:ea typeface="华文楷体" panose="02010600040101010101" pitchFamily="2" charset="-122"/>
              </a:rPr>
              <a:t>及定滑轮的受力如图：</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789040"/>
            <a:ext cx="18573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3664188"/>
            <a:ext cx="178117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340463"/>
            <a:ext cx="11811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0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38</a:t>
            </a:fld>
            <a:endParaRPr lang="en-US" altLang="zh-CN">
              <a:solidFill>
                <a:srgbClr val="FFFFCC">
                  <a:lumMod val="75000"/>
                </a:srgbClr>
              </a:solidFill>
            </a:endParaRPr>
          </a:p>
        </p:txBody>
      </p:sp>
      <p:grpSp>
        <p:nvGrpSpPr>
          <p:cNvPr id="18" name="组合 17"/>
          <p:cNvGrpSpPr/>
          <p:nvPr/>
        </p:nvGrpSpPr>
        <p:grpSpPr>
          <a:xfrm>
            <a:off x="1210300" y="620688"/>
            <a:ext cx="6746076" cy="523220"/>
            <a:chOff x="1210300" y="764704"/>
            <a:chExt cx="6746076" cy="523220"/>
          </a:xfrm>
        </p:grpSpPr>
        <p:sp>
          <p:nvSpPr>
            <p:cNvPr id="3" name="TextBox 2"/>
            <p:cNvSpPr txBox="1"/>
            <p:nvPr/>
          </p:nvSpPr>
          <p:spPr>
            <a:xfrm>
              <a:off x="1210300" y="764704"/>
              <a:ext cx="2957861"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en-US" altLang="zh-CN" sz="2800" dirty="0" smtClean="0">
                  <a:ea typeface="华文楷体" panose="02010600040101010101" pitchFamily="2" charset="-122"/>
                </a:rPr>
                <a:t>A</a:t>
              </a:r>
              <a:r>
                <a:rPr lang="zh-CN" altLang="en-US" sz="2800" dirty="0" smtClean="0">
                  <a:ea typeface="华文楷体" panose="02010600040101010101" pitchFamily="2" charset="-122"/>
                </a:rPr>
                <a:t>使用牛顿定律</a:t>
              </a:r>
            </a:p>
          </p:txBody>
        </p:sp>
        <mc:AlternateContent xmlns:mc="http://schemas.openxmlformats.org/markup-compatibility/2006" xmlns:a14="http://schemas.microsoft.com/office/drawing/2010/main">
          <mc:Choice Requires="a14">
            <p:sp>
              <p:nvSpPr>
                <p:cNvPr id="4" name="TextBox 3"/>
                <p:cNvSpPr txBox="1"/>
                <p:nvPr/>
              </p:nvSpPr>
              <p:spPr>
                <a:xfrm>
                  <a:off x="4272034" y="764704"/>
                  <a:ext cx="368434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800" i="1" smtClean="0">
                                <a:latin typeface="Cambria Math"/>
                                <a:ea typeface="华文楷体" panose="02010600040101010101" pitchFamily="2" charset="-122"/>
                              </a:rPr>
                            </m:ctrlPr>
                          </m:sSubSup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𝟏</m:t>
                            </m:r>
                          </m:sub>
                          <m:sup>
                            <m:r>
                              <a:rPr lang="en-US" altLang="zh-CN" sz="2800" b="1" i="1" smtClean="0">
                                <a:latin typeface="Cambria Math"/>
                                <a:ea typeface="华文楷体" panose="02010600040101010101" pitchFamily="2" charset="-122"/>
                              </a:rPr>
                              <m:t>′</m:t>
                            </m:r>
                          </m:sup>
                        </m:sSubSup>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𝒎𝒈</m:t>
                        </m:r>
                        <m:func>
                          <m:funcPr>
                            <m:ctrlPr>
                              <a:rPr lang="en-US" altLang="zh-CN" sz="2800" b="1" i="1" smtClean="0">
                                <a:latin typeface="Cambria Math"/>
                                <a:ea typeface="华文楷体" panose="02010600040101010101" pitchFamily="2" charset="-122"/>
                              </a:rPr>
                            </m:ctrlPr>
                          </m:funcPr>
                          <m:fName>
                            <m:r>
                              <m:rPr>
                                <m:sty m:val="p"/>
                              </m:rPr>
                              <a:rPr lang="en-US" altLang="zh-CN" sz="2800" b="0" i="0" smtClean="0">
                                <a:latin typeface="Cambria Math"/>
                                <a:ea typeface="华文楷体" panose="02010600040101010101" pitchFamily="2" charset="-122"/>
                              </a:rPr>
                              <m:t>sin</m:t>
                            </m:r>
                          </m:fName>
                          <m:e>
                            <m:r>
                              <a:rPr lang="en-US" altLang="zh-CN" sz="2800" b="0" i="1" smtClean="0">
                                <a:latin typeface="Cambria Math"/>
                                <a:ea typeface="Cambria Math"/>
                              </a:rPr>
                              <m:t>𝜽</m:t>
                            </m:r>
                          </m:e>
                        </m:func>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𝒎</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𝒂</m:t>
                            </m:r>
                          </m:e>
                          <m:sub>
                            <m:r>
                              <a:rPr lang="en-US" altLang="zh-CN" sz="2800" b="1" i="0" smtClean="0">
                                <a:latin typeface="Cambria Math"/>
                                <a:ea typeface="华文楷体" panose="02010600040101010101" pitchFamily="2" charset="-122"/>
                              </a:rPr>
                              <m:t>𝐀</m:t>
                            </m:r>
                          </m:sub>
                        </m:sSub>
                      </m:oMath>
                    </m:oMathPara>
                  </a14:m>
                  <a:endParaRPr lang="zh-CN" altLang="en-US" sz="2800" dirty="0" smtClean="0">
                    <a:ea typeface="华文楷体" panose="02010600040101010101" pitchFamily="2" charset="-122"/>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272034" y="764704"/>
                  <a:ext cx="3684342" cy="523220"/>
                </a:xfrm>
                <a:prstGeom prst="rect">
                  <a:avLst/>
                </a:prstGeom>
                <a:blipFill rotWithShape="1">
                  <a:blip r:embed="rId2"/>
                  <a:stretch>
                    <a:fillRect/>
                  </a:stretch>
                </a:blipFill>
              </p:spPr>
              <p:txBody>
                <a:bodyPr/>
                <a:lstStyle/>
                <a:p>
                  <a:r>
                    <a:rPr lang="zh-CN" altLang="en-US">
                      <a:noFill/>
                    </a:rPr>
                    <a:t> </a:t>
                  </a:r>
                </a:p>
              </p:txBody>
            </p:sp>
          </mc:Fallback>
        </mc:AlternateContent>
      </p:grpSp>
      <p:grpSp>
        <p:nvGrpSpPr>
          <p:cNvPr id="20" name="组合 19"/>
          <p:cNvGrpSpPr/>
          <p:nvPr/>
        </p:nvGrpSpPr>
        <p:grpSpPr>
          <a:xfrm>
            <a:off x="1233907" y="1772816"/>
            <a:ext cx="5992077" cy="523220"/>
            <a:chOff x="1233907" y="1988840"/>
            <a:chExt cx="5992077" cy="523220"/>
          </a:xfrm>
        </p:grpSpPr>
        <p:sp>
          <p:nvSpPr>
            <p:cNvPr id="5" name="TextBox 4"/>
            <p:cNvSpPr txBox="1"/>
            <p:nvPr/>
          </p:nvSpPr>
          <p:spPr>
            <a:xfrm>
              <a:off x="1233907" y="1988840"/>
              <a:ext cx="2937022"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en-US" altLang="zh-CN" sz="2800" dirty="0" smtClean="0">
                  <a:ea typeface="华文楷体" panose="02010600040101010101" pitchFamily="2" charset="-122"/>
                </a:rPr>
                <a:t>B</a:t>
              </a:r>
              <a:r>
                <a:rPr lang="zh-CN" altLang="en-US" sz="2800" dirty="0" smtClean="0">
                  <a:ea typeface="华文楷体" panose="02010600040101010101" pitchFamily="2" charset="-122"/>
                </a:rPr>
                <a:t>使用牛顿定律</a:t>
              </a:r>
            </a:p>
          </p:txBody>
        </p:sp>
        <mc:AlternateContent xmlns:mc="http://schemas.openxmlformats.org/markup-compatibility/2006" xmlns:a14="http://schemas.microsoft.com/office/drawing/2010/main">
          <mc:Choice Requires="a14">
            <p:sp>
              <p:nvSpPr>
                <p:cNvPr id="6" name="TextBox 5"/>
                <p:cNvSpPr txBox="1"/>
                <p:nvPr/>
              </p:nvSpPr>
              <p:spPr>
                <a:xfrm>
                  <a:off x="4272034" y="1988840"/>
                  <a:ext cx="295395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𝒎𝒈</m:t>
                        </m:r>
                        <m:r>
                          <a:rPr lang="en-US" altLang="zh-CN" sz="2800" b="1" i="1" smtClean="0">
                            <a:latin typeface="Cambria Math"/>
                            <a:ea typeface="华文楷体" panose="02010600040101010101" pitchFamily="2" charset="-122"/>
                          </a:rPr>
                          <m:t>−</m:t>
                        </m:r>
                        <m:sSubSup>
                          <m:sSubSupPr>
                            <m:ctrlPr>
                              <a:rPr lang="en-US" altLang="zh-CN" sz="2800" i="1" smtClean="0">
                                <a:latin typeface="Cambria Math"/>
                                <a:ea typeface="华文楷体" panose="02010600040101010101" pitchFamily="2" charset="-122"/>
                              </a:rPr>
                            </m:ctrlPr>
                          </m:sSubSup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𝟐</m:t>
                            </m:r>
                          </m:sub>
                          <m:sup>
                            <m:r>
                              <a:rPr lang="en-US" altLang="zh-CN" sz="2800" b="1" i="1" smtClean="0">
                                <a:latin typeface="Cambria Math"/>
                                <a:ea typeface="华文楷体" panose="02010600040101010101" pitchFamily="2" charset="-122"/>
                              </a:rPr>
                              <m:t>′</m:t>
                            </m:r>
                          </m:sup>
                        </m:sSubSup>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𝒎</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𝒂</m:t>
                            </m:r>
                          </m:e>
                          <m:sub>
                            <m:r>
                              <a:rPr lang="en-US" altLang="zh-CN" sz="2800" b="1" i="0" smtClean="0">
                                <a:latin typeface="Cambria Math"/>
                                <a:ea typeface="华文楷体" panose="02010600040101010101" pitchFamily="2" charset="-122"/>
                              </a:rPr>
                              <m:t>𝐁</m:t>
                            </m:r>
                          </m:sub>
                        </m:sSub>
                      </m:oMath>
                    </m:oMathPara>
                  </a14:m>
                  <a:endParaRPr lang="zh-CN" altLang="en-US" sz="2800" dirty="0" smtClean="0">
                    <a:ea typeface="华文楷体" panose="02010600040101010101" pitchFamily="2" charset="-122"/>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272034" y="1988840"/>
                  <a:ext cx="2953950" cy="523220"/>
                </a:xfrm>
                <a:prstGeom prst="rect">
                  <a:avLst/>
                </a:prstGeom>
                <a:blipFill rotWithShape="1">
                  <a:blip r:embed="rId3"/>
                  <a:stretch>
                    <a:fillRect/>
                  </a:stretch>
                </a:blipFill>
              </p:spPr>
              <p:txBody>
                <a:bodyPr/>
                <a:lstStyle/>
                <a:p>
                  <a:r>
                    <a:rPr lang="zh-CN" altLang="en-US">
                      <a:noFill/>
                    </a:rPr>
                    <a:t> </a:t>
                  </a:r>
                </a:p>
              </p:txBody>
            </p:sp>
          </mc:Fallback>
        </mc:AlternateContent>
      </p:grpSp>
      <p:grpSp>
        <p:nvGrpSpPr>
          <p:cNvPr id="19" name="组合 18"/>
          <p:cNvGrpSpPr/>
          <p:nvPr/>
        </p:nvGrpSpPr>
        <p:grpSpPr>
          <a:xfrm>
            <a:off x="395536" y="1196752"/>
            <a:ext cx="6729458" cy="523220"/>
            <a:chOff x="395536" y="1412776"/>
            <a:chExt cx="6729458" cy="523220"/>
          </a:xfrm>
        </p:grpSpPr>
        <p:sp>
          <p:nvSpPr>
            <p:cNvPr id="7" name="TextBox 6"/>
            <p:cNvSpPr txBox="1"/>
            <p:nvPr/>
          </p:nvSpPr>
          <p:spPr>
            <a:xfrm>
              <a:off x="395536" y="1412776"/>
              <a:ext cx="3775393" cy="523220"/>
            </a:xfrm>
            <a:prstGeom prst="rect">
              <a:avLst/>
            </a:prstGeom>
            <a:noFill/>
          </p:spPr>
          <p:txBody>
            <a:bodyPr wrap="none" rtlCol="0">
              <a:spAutoFit/>
            </a:bodyPr>
            <a:lstStyle/>
            <a:p>
              <a:r>
                <a:rPr lang="zh-CN" altLang="en-US" sz="2800" dirty="0" smtClean="0">
                  <a:ea typeface="华文楷体" panose="02010600040101010101" pitchFamily="2" charset="-122"/>
                </a:rPr>
                <a:t>对</a:t>
              </a:r>
              <a:r>
                <a:rPr lang="zh-CN" altLang="en-US" sz="2800" dirty="0">
                  <a:ea typeface="华文楷体" panose="02010600040101010101" pitchFamily="2" charset="-122"/>
                </a:rPr>
                <a:t>定滑轮</a:t>
              </a:r>
              <a:r>
                <a:rPr lang="zh-CN" altLang="en-US" sz="2800" dirty="0" smtClean="0">
                  <a:ea typeface="华文楷体" panose="02010600040101010101" pitchFamily="2" charset="-122"/>
                </a:rPr>
                <a:t>使用转动定律</a:t>
              </a:r>
            </a:p>
          </p:txBody>
        </p:sp>
        <mc:AlternateContent xmlns:mc="http://schemas.openxmlformats.org/markup-compatibility/2006" xmlns:a14="http://schemas.microsoft.com/office/drawing/2010/main">
          <mc:Choice Requires="a14">
            <p:sp>
              <p:nvSpPr>
                <p:cNvPr id="8" name="TextBox 7"/>
                <p:cNvSpPr txBox="1"/>
                <p:nvPr/>
              </p:nvSpPr>
              <p:spPr>
                <a:xfrm>
                  <a:off x="4272034" y="1412776"/>
                  <a:ext cx="285296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𝟐</m:t>
                            </m:r>
                          </m:sub>
                        </m:sSub>
                        <m:r>
                          <a:rPr lang="en-US" altLang="zh-CN" sz="2800" b="1" i="1" smtClean="0">
                            <a:latin typeface="Cambria Math"/>
                            <a:ea typeface="华文楷体" panose="02010600040101010101" pitchFamily="2" charset="-122"/>
                          </a:rPr>
                          <m:t>𝑹</m:t>
                        </m:r>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𝟏</m:t>
                            </m:r>
                          </m:sub>
                        </m:sSub>
                        <m:r>
                          <a:rPr lang="en-US" altLang="zh-CN" sz="2800" b="1" i="1" smtClean="0">
                            <a:latin typeface="Cambria Math"/>
                            <a:ea typeface="华文楷体" panose="02010600040101010101" pitchFamily="2" charset="-122"/>
                          </a:rPr>
                          <m:t>𝑹</m:t>
                        </m:r>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𝑱</m:t>
                        </m:r>
                        <m:r>
                          <a:rPr lang="en-US" altLang="zh-CN" sz="2800" b="1" i="1" smtClean="0">
                            <a:latin typeface="Cambria Math"/>
                            <a:ea typeface="Cambria Math"/>
                          </a:rPr>
                          <m:t>𝜶</m:t>
                        </m:r>
                      </m:oMath>
                    </m:oMathPara>
                  </a14:m>
                  <a:endParaRPr lang="zh-CN" altLang="en-US" sz="2800" dirty="0" smtClean="0">
                    <a:ea typeface="华文楷体" panose="0201060004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72034" y="1412776"/>
                  <a:ext cx="2852960" cy="523220"/>
                </a:xfrm>
                <a:prstGeom prst="rect">
                  <a:avLst/>
                </a:prstGeom>
                <a:blipFill rotWithShape="1">
                  <a:blip r:embed="rId4"/>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5" name="TextBox 14"/>
              <p:cNvSpPr txBox="1"/>
              <p:nvPr/>
            </p:nvSpPr>
            <p:spPr>
              <a:xfrm>
                <a:off x="1044286" y="4725144"/>
                <a:ext cx="3429529" cy="9055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𝟏</m:t>
                          </m:r>
                        </m:sub>
                      </m:sSub>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𝟐</m:t>
                          </m:r>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𝟑</m:t>
                          </m:r>
                          <m:func>
                            <m:funcPr>
                              <m:ctrlPr>
                                <a:rPr lang="en-US" altLang="zh-CN" sz="2800" b="1" i="1" smtClean="0">
                                  <a:latin typeface="Cambria Math"/>
                                  <a:ea typeface="华文楷体" panose="02010600040101010101" pitchFamily="2" charset="-122"/>
                                </a:rPr>
                              </m:ctrlPr>
                            </m:funcPr>
                            <m:fName>
                              <m:r>
                                <m:rPr>
                                  <m:sty m:val="p"/>
                                </m:rPr>
                                <a:rPr lang="en-US" altLang="zh-CN" sz="2800" b="0" i="0" smtClean="0">
                                  <a:latin typeface="Cambria Math"/>
                                  <a:ea typeface="华文楷体" panose="02010600040101010101" pitchFamily="2" charset="-122"/>
                                </a:rPr>
                                <m:t>sin</m:t>
                              </m:r>
                            </m:fName>
                            <m:e>
                              <m:r>
                                <a:rPr lang="en-US" altLang="zh-CN" sz="2800" b="0" i="1" smtClean="0">
                                  <a:latin typeface="Cambria Math"/>
                                  <a:ea typeface="Cambria Math"/>
                                </a:rPr>
                                <m:t>𝜽</m:t>
                              </m:r>
                            </m:e>
                          </m:func>
                        </m:num>
                        <m:den>
                          <m:r>
                            <a:rPr lang="en-US" altLang="zh-CN" sz="2800" b="1" i="1" smtClean="0">
                              <a:latin typeface="Cambria Math"/>
                              <a:ea typeface="华文楷体" panose="02010600040101010101" pitchFamily="2" charset="-122"/>
                            </a:rPr>
                            <m:t>𝟓</m:t>
                          </m:r>
                        </m:den>
                      </m:f>
                      <m:r>
                        <a:rPr lang="en-US" altLang="zh-CN" sz="2800" b="1" i="1" smtClean="0">
                          <a:latin typeface="Cambria Math"/>
                          <a:ea typeface="华文楷体" panose="02010600040101010101" pitchFamily="2" charset="-122"/>
                        </a:rPr>
                        <m:t>𝒎𝒈</m:t>
                      </m:r>
                    </m:oMath>
                  </m:oMathPara>
                </a14:m>
                <a:endParaRPr lang="zh-CN" altLang="en-US" sz="2800" dirty="0" smtClean="0">
                  <a:ea typeface="华文楷体" panose="02010600040101010101" pitchFamily="2" charset="-122"/>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4286" y="4725144"/>
                <a:ext cx="3429529" cy="905504"/>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875539" y="4725144"/>
                <a:ext cx="3512885" cy="9055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𝟐</m:t>
                          </m:r>
                        </m:sub>
                      </m:sSub>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𝟑</m:t>
                          </m:r>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𝟐</m:t>
                          </m:r>
                          <m:func>
                            <m:funcPr>
                              <m:ctrlPr>
                                <a:rPr lang="en-US" altLang="zh-CN" sz="2800" b="1" i="1" smtClean="0">
                                  <a:latin typeface="Cambria Math"/>
                                  <a:ea typeface="华文楷体" panose="02010600040101010101" pitchFamily="2" charset="-122"/>
                                </a:rPr>
                              </m:ctrlPr>
                            </m:funcPr>
                            <m:fName>
                              <m:r>
                                <m:rPr>
                                  <m:sty m:val="p"/>
                                </m:rPr>
                                <a:rPr lang="en-US" altLang="zh-CN" sz="2800" b="0" i="0" smtClean="0">
                                  <a:latin typeface="Cambria Math"/>
                                  <a:ea typeface="华文楷体" panose="02010600040101010101" pitchFamily="2" charset="-122"/>
                                </a:rPr>
                                <m:t>sin</m:t>
                              </m:r>
                            </m:fName>
                            <m:e>
                              <m:r>
                                <a:rPr lang="en-US" altLang="zh-CN" sz="2800" b="0" i="1" smtClean="0">
                                  <a:latin typeface="Cambria Math"/>
                                  <a:ea typeface="Cambria Math"/>
                                </a:rPr>
                                <m:t>𝜽</m:t>
                              </m:r>
                            </m:e>
                          </m:func>
                        </m:num>
                        <m:den>
                          <m:r>
                            <a:rPr lang="en-US" altLang="zh-CN" sz="2800" b="1" i="1" smtClean="0">
                              <a:latin typeface="Cambria Math"/>
                              <a:ea typeface="华文楷体" panose="02010600040101010101" pitchFamily="2" charset="-122"/>
                            </a:rPr>
                            <m:t>𝟓</m:t>
                          </m:r>
                        </m:den>
                      </m:f>
                      <m:r>
                        <a:rPr lang="en-US" altLang="zh-CN" sz="2800" b="1" i="1" smtClean="0">
                          <a:latin typeface="Cambria Math"/>
                          <a:ea typeface="华文楷体" panose="02010600040101010101" pitchFamily="2" charset="-122"/>
                        </a:rPr>
                        <m:t>𝒎𝒈</m:t>
                      </m:r>
                    </m:oMath>
                  </m:oMathPara>
                </a14:m>
                <a:endParaRPr lang="zh-CN" altLang="en-US" sz="2800" dirty="0" smtClean="0">
                  <a:ea typeface="华文楷体" panose="02010600040101010101" pitchFamily="2" charset="-122"/>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875539" y="4725144"/>
                <a:ext cx="3512885" cy="905504"/>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02863" y="5586572"/>
                <a:ext cx="3160737" cy="9285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𝒂</m:t>
                      </m:r>
                      <m:r>
                        <a:rPr lang="en-US" altLang="zh-CN" sz="2800" b="1" i="1" smtClean="0">
                          <a:latin typeface="Cambria Math"/>
                          <a:ea typeface="华文楷体" panose="02010600040101010101" pitchFamily="2" charset="-122"/>
                        </a:rPr>
                        <m:t>=</m:t>
                      </m:r>
                      <m:f>
                        <m:fPr>
                          <m:ctrlPr>
                            <a:rPr lang="en-US" altLang="zh-CN" sz="2800" b="1" i="1" smtClean="0">
                              <a:latin typeface="Cambria Math"/>
                              <a:ea typeface="华文楷体" panose="02010600040101010101" pitchFamily="2" charset="-122"/>
                            </a:rPr>
                          </m:ctrlPr>
                        </m:fPr>
                        <m:num>
                          <m:r>
                            <a:rPr lang="en-US" altLang="zh-CN" sz="2800" b="1" i="1" smtClean="0">
                              <a:latin typeface="Cambria Math"/>
                              <a:ea typeface="华文楷体" panose="02010600040101010101" pitchFamily="2" charset="-122"/>
                            </a:rPr>
                            <m:t>𝟐</m:t>
                          </m:r>
                          <m:d>
                            <m:dPr>
                              <m:ctrlPr>
                                <a:rPr lang="en-US" altLang="zh-CN" sz="2800" b="1" i="1" smtClean="0">
                                  <a:latin typeface="Cambria Math"/>
                                  <a:ea typeface="华文楷体" panose="02010600040101010101" pitchFamily="2" charset="-122"/>
                                </a:rPr>
                              </m:ctrlPr>
                            </m:dPr>
                            <m:e>
                              <m:r>
                                <a:rPr lang="en-US" altLang="zh-CN" sz="2800" b="1" i="1" smtClean="0">
                                  <a:latin typeface="Cambria Math"/>
                                  <a:ea typeface="华文楷体" panose="02010600040101010101" pitchFamily="2" charset="-122"/>
                                </a:rPr>
                                <m:t>𝟏</m:t>
                              </m:r>
                              <m:r>
                                <a:rPr lang="en-US" altLang="zh-CN" sz="2800" b="1" i="1" smtClean="0">
                                  <a:latin typeface="Cambria Math"/>
                                  <a:ea typeface="华文楷体" panose="02010600040101010101" pitchFamily="2" charset="-122"/>
                                </a:rPr>
                                <m:t>−</m:t>
                              </m:r>
                              <m:func>
                                <m:funcPr>
                                  <m:ctrlPr>
                                    <a:rPr lang="en-US" altLang="zh-CN" sz="2800" b="1" i="1" smtClean="0">
                                      <a:latin typeface="Cambria Math"/>
                                      <a:ea typeface="华文楷体" panose="02010600040101010101" pitchFamily="2" charset="-122"/>
                                    </a:rPr>
                                  </m:ctrlPr>
                                </m:funcPr>
                                <m:fName>
                                  <m:r>
                                    <m:rPr>
                                      <m:sty m:val="p"/>
                                    </m:rPr>
                                    <a:rPr lang="en-US" altLang="zh-CN" sz="2800" b="0" i="0" smtClean="0">
                                      <a:latin typeface="Cambria Math"/>
                                      <a:ea typeface="华文楷体" panose="02010600040101010101" pitchFamily="2" charset="-122"/>
                                    </a:rPr>
                                    <m:t>sin</m:t>
                                  </m:r>
                                </m:fName>
                                <m:e>
                                  <m:r>
                                    <a:rPr lang="en-US" altLang="zh-CN" sz="2800" i="1">
                                      <a:latin typeface="Cambria Math"/>
                                      <a:ea typeface="Cambria Math"/>
                                    </a:rPr>
                                    <m:t>𝜽</m:t>
                                  </m:r>
                                </m:e>
                              </m:func>
                            </m:e>
                          </m:d>
                        </m:num>
                        <m:den>
                          <m:r>
                            <a:rPr lang="en-US" altLang="zh-CN" sz="2800" b="1" i="1" smtClean="0">
                              <a:latin typeface="Cambria Math"/>
                              <a:ea typeface="华文楷体" panose="02010600040101010101" pitchFamily="2" charset="-122"/>
                            </a:rPr>
                            <m:t>𝟓</m:t>
                          </m:r>
                        </m:den>
                      </m:f>
                      <m:r>
                        <a:rPr lang="en-US" altLang="zh-CN" sz="2800" b="1" i="1" smtClean="0">
                          <a:latin typeface="Cambria Math"/>
                          <a:ea typeface="华文楷体" panose="02010600040101010101" pitchFamily="2" charset="-122"/>
                        </a:rPr>
                        <m:t>𝒈</m:t>
                      </m:r>
                    </m:oMath>
                  </m:oMathPara>
                </a14:m>
                <a:endParaRPr lang="zh-CN" altLang="en-US" sz="2800" dirty="0" smtClean="0">
                  <a:ea typeface="华文楷体" panose="02010600040101010101" pitchFamily="2" charset="-122"/>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702863" y="5586572"/>
                <a:ext cx="3160737" cy="928524"/>
              </a:xfrm>
              <a:prstGeom prst="rect">
                <a:avLst/>
              </a:prstGeom>
              <a:blipFill rotWithShape="1">
                <a:blip r:embed="rId7"/>
                <a:stretch>
                  <a:fillRect/>
                </a:stretch>
              </a:blipFill>
            </p:spPr>
            <p:txBody>
              <a:bodyPr/>
              <a:lstStyle/>
              <a:p>
                <a:r>
                  <a:rPr lang="zh-CN" altLang="en-US">
                    <a:noFill/>
                  </a:rPr>
                  <a:t> </a:t>
                </a:r>
              </a:p>
            </p:txBody>
          </p:sp>
        </mc:Fallback>
      </mc:AlternateContent>
      <p:grpSp>
        <p:nvGrpSpPr>
          <p:cNvPr id="22" name="组合 21"/>
          <p:cNvGrpSpPr/>
          <p:nvPr/>
        </p:nvGrpSpPr>
        <p:grpSpPr>
          <a:xfrm>
            <a:off x="1798915" y="2391978"/>
            <a:ext cx="4501277" cy="2117142"/>
            <a:chOff x="1798915" y="2276872"/>
            <a:chExt cx="4501277" cy="2117142"/>
          </a:xfrm>
        </p:grpSpPr>
        <p:sp>
          <p:nvSpPr>
            <p:cNvPr id="9" name="TextBox 8"/>
            <p:cNvSpPr txBox="1"/>
            <p:nvPr/>
          </p:nvSpPr>
          <p:spPr>
            <a:xfrm>
              <a:off x="1798915" y="3049796"/>
              <a:ext cx="1620957" cy="523220"/>
            </a:xfrm>
            <a:prstGeom prst="rect">
              <a:avLst/>
            </a:prstGeom>
            <a:noFill/>
          </p:spPr>
          <p:txBody>
            <a:bodyPr wrap="none" rtlCol="0">
              <a:spAutoFit/>
            </a:bodyPr>
            <a:lstStyle/>
            <a:p>
              <a:r>
                <a:rPr lang="zh-CN" altLang="en-US" sz="2800" dirty="0" smtClean="0">
                  <a:ea typeface="华文楷体" panose="02010600040101010101" pitchFamily="2" charset="-122"/>
                </a:rPr>
                <a:t>附加方程</a:t>
              </a:r>
            </a:p>
          </p:txBody>
        </p:sp>
        <mc:AlternateContent xmlns:mc="http://schemas.openxmlformats.org/markup-compatibility/2006" xmlns:a14="http://schemas.microsoft.com/office/drawing/2010/main">
          <mc:Choice Requires="a14">
            <p:sp>
              <p:nvSpPr>
                <p:cNvPr id="10" name="TextBox 9"/>
                <p:cNvSpPr txBox="1"/>
                <p:nvPr/>
              </p:nvSpPr>
              <p:spPr>
                <a:xfrm>
                  <a:off x="3763087" y="2276872"/>
                  <a:ext cx="253710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𝒂</m:t>
                            </m:r>
                          </m:e>
                          <m:sub>
                            <m:r>
                              <a:rPr lang="en-US" altLang="zh-CN" sz="2800" b="1" i="0" smtClean="0">
                                <a:latin typeface="Cambria Math"/>
                                <a:ea typeface="华文楷体" panose="02010600040101010101" pitchFamily="2" charset="-122"/>
                              </a:rPr>
                              <m:t>𝐀</m:t>
                            </m:r>
                          </m:sub>
                        </m:sSub>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𝒂</m:t>
                            </m:r>
                          </m:e>
                          <m:sub>
                            <m:r>
                              <a:rPr lang="en-US" altLang="zh-CN" sz="2800" b="1" i="0" smtClean="0">
                                <a:latin typeface="Cambria Math"/>
                                <a:ea typeface="华文楷体" panose="02010600040101010101" pitchFamily="2" charset="-122"/>
                              </a:rPr>
                              <m:t>𝐁</m:t>
                            </m:r>
                          </m:sub>
                        </m:sSub>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𝑹</m:t>
                        </m:r>
                        <m:r>
                          <a:rPr lang="en-US" altLang="zh-CN" sz="2800" b="1" i="1" smtClean="0">
                            <a:latin typeface="Cambria Math"/>
                            <a:ea typeface="Cambria Math"/>
                          </a:rPr>
                          <m:t>𝜶</m:t>
                        </m:r>
                      </m:oMath>
                    </m:oMathPara>
                  </a14:m>
                  <a:endParaRPr lang="zh-CN" altLang="en-US" sz="2800" dirty="0" smtClean="0">
                    <a:ea typeface="华文楷体" panose="02010600040101010101" pitchFamily="2" charset="-122"/>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763087" y="2276872"/>
                  <a:ext cx="2537105" cy="523220"/>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763087" y="2800092"/>
                  <a:ext cx="15344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800" i="1" smtClean="0">
                                <a:latin typeface="Cambria Math"/>
                                <a:ea typeface="华文楷体" panose="02010600040101010101" pitchFamily="2" charset="-122"/>
                              </a:rPr>
                            </m:ctrlPr>
                          </m:sSubSup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𝟏</m:t>
                            </m:r>
                          </m:sub>
                          <m:sup>
                            <m:r>
                              <a:rPr lang="en-US" altLang="zh-CN" sz="2800" b="1" i="1" smtClean="0">
                                <a:latin typeface="Cambria Math"/>
                                <a:ea typeface="华文楷体" panose="02010600040101010101" pitchFamily="2" charset="-122"/>
                              </a:rPr>
                              <m:t>′</m:t>
                            </m:r>
                          </m:sup>
                        </m:sSubSup>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𝟏</m:t>
                            </m:r>
                          </m:sub>
                        </m:sSub>
                      </m:oMath>
                    </m:oMathPara>
                  </a14:m>
                  <a:endParaRPr lang="zh-CN" altLang="en-US" sz="2800" dirty="0" smtClean="0">
                    <a:ea typeface="华文楷体" panose="02010600040101010101"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63087" y="2800092"/>
                  <a:ext cx="1534459" cy="523220"/>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763086" y="3323312"/>
                  <a:ext cx="15344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800" i="1" smtClean="0">
                                <a:latin typeface="Cambria Math"/>
                                <a:ea typeface="华文楷体" panose="02010600040101010101" pitchFamily="2" charset="-122"/>
                              </a:rPr>
                            </m:ctrlPr>
                          </m:sSubSup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𝟐</m:t>
                            </m:r>
                          </m:sub>
                          <m:sup>
                            <m:r>
                              <a:rPr lang="en-US" altLang="zh-CN" sz="2800" b="1" i="1" smtClean="0">
                                <a:latin typeface="Cambria Math"/>
                                <a:ea typeface="华文楷体" panose="02010600040101010101" pitchFamily="2" charset="-122"/>
                              </a:rPr>
                              <m:t>′</m:t>
                            </m:r>
                          </m:sup>
                        </m:sSubSup>
                        <m:r>
                          <a:rPr lang="en-US" altLang="zh-CN" sz="2800" b="1" i="1" smtClean="0">
                            <a:latin typeface="Cambria Math"/>
                            <a:ea typeface="华文楷体" panose="02010600040101010101" pitchFamily="2" charset="-122"/>
                          </a:rPr>
                          <m:t>=</m:t>
                        </m:r>
                        <m:sSub>
                          <m:sSubPr>
                            <m:ctrlPr>
                              <a:rPr lang="en-US" altLang="zh-CN" sz="2800" b="1" i="1" smtClean="0">
                                <a:latin typeface="Cambria Math"/>
                                <a:ea typeface="华文楷体" panose="02010600040101010101" pitchFamily="2" charset="-122"/>
                              </a:rPr>
                            </m:ctrlPr>
                          </m:sSubPr>
                          <m:e>
                            <m:r>
                              <a:rPr lang="en-US" altLang="zh-CN" sz="2800" b="1" i="1" smtClean="0">
                                <a:latin typeface="Cambria Math"/>
                                <a:ea typeface="华文楷体" panose="02010600040101010101" pitchFamily="2" charset="-122"/>
                              </a:rPr>
                              <m:t>𝑻</m:t>
                            </m:r>
                          </m:e>
                          <m:sub>
                            <m:r>
                              <a:rPr lang="en-US" altLang="zh-CN" sz="2800" b="1" i="1" smtClean="0">
                                <a:latin typeface="Cambria Math"/>
                                <a:ea typeface="华文楷体" panose="02010600040101010101" pitchFamily="2" charset="-122"/>
                              </a:rPr>
                              <m:t>𝟐</m:t>
                            </m:r>
                          </m:sub>
                        </m:sSub>
                      </m:oMath>
                    </m:oMathPara>
                  </a14:m>
                  <a:endParaRPr lang="zh-CN" altLang="en-US" sz="2800" dirty="0" smtClean="0">
                    <a:ea typeface="华文楷体" panose="02010600040101010101"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63086" y="3323312"/>
                  <a:ext cx="1534459" cy="523220"/>
                </a:xfrm>
                <a:prstGeom prst="rect">
                  <a:avLst/>
                </a:prstGeom>
                <a:blipFill rotWithShape="1">
                  <a:blip r:embed="rId10"/>
                  <a:stretch>
                    <a:fillRect/>
                  </a:stretch>
                </a:blipFill>
              </p:spPr>
              <p:txBody>
                <a:bodyPr/>
                <a:lstStyle/>
                <a:p>
                  <a:r>
                    <a:rPr lang="zh-CN" altLang="en-US">
                      <a:noFill/>
                    </a:rPr>
                    <a:t> </a:t>
                  </a:r>
                </a:p>
              </p:txBody>
            </p:sp>
          </mc:Fallback>
        </mc:AlternateContent>
        <p:sp>
          <p:nvSpPr>
            <p:cNvPr id="13" name="左大括号 12"/>
            <p:cNvSpPr/>
            <p:nvPr/>
          </p:nvSpPr>
          <p:spPr bwMode="auto">
            <a:xfrm>
              <a:off x="3520228" y="2538482"/>
              <a:ext cx="360040" cy="1584000"/>
            </a:xfrm>
            <a:prstGeom prst="leftBrac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1" i="0" u="none" strike="noStrike" cap="none" normalizeH="0" baseline="0" smtClean="0">
                <a:ln>
                  <a:noFill/>
                </a:ln>
                <a:solidFill>
                  <a:srgbClr val="1C1C1C"/>
                </a:solidFill>
                <a:effectLst/>
                <a:latin typeface="Times New Roman" pitchFamily="18" charset="0"/>
                <a:ea typeface="宋体" pitchFamily="2" charset="-122"/>
              </a:endParaRPr>
            </a:p>
          </p:txBody>
        </p:sp>
        <mc:AlternateContent xmlns:mc="http://schemas.openxmlformats.org/markup-compatibility/2006" xmlns:a14="http://schemas.microsoft.com/office/drawing/2010/main">
          <mc:Choice Requires="a14">
            <p:sp>
              <p:nvSpPr>
                <p:cNvPr id="21" name="TextBox 20"/>
                <p:cNvSpPr txBox="1"/>
                <p:nvPr/>
              </p:nvSpPr>
              <p:spPr>
                <a:xfrm>
                  <a:off x="3763086" y="3861048"/>
                  <a:ext cx="2038956"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1" i="1" smtClean="0">
                            <a:latin typeface="Cambria Math"/>
                            <a:ea typeface="华文楷体" panose="02010600040101010101" pitchFamily="2" charset="-122"/>
                          </a:rPr>
                          <m:t>𝑱</m:t>
                        </m:r>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𝒎</m:t>
                        </m:r>
                        <m:sSup>
                          <m:sSupPr>
                            <m:ctrlPr>
                              <a:rPr lang="en-US" altLang="zh-CN" sz="2800" b="1" i="1" smtClean="0">
                                <a:latin typeface="Cambria Math"/>
                                <a:ea typeface="华文楷体" panose="02010600040101010101" pitchFamily="2" charset="-122"/>
                              </a:rPr>
                            </m:ctrlPr>
                          </m:sSupPr>
                          <m:e>
                            <m:r>
                              <a:rPr lang="en-US" altLang="zh-CN" sz="2800" b="1" i="1" smtClean="0">
                                <a:latin typeface="Cambria Math"/>
                                <a:ea typeface="华文楷体" panose="02010600040101010101" pitchFamily="2" charset="-122"/>
                              </a:rPr>
                              <m:t>𝑹</m:t>
                            </m:r>
                          </m:e>
                          <m:sup>
                            <m:r>
                              <a:rPr lang="en-US" altLang="zh-CN" sz="2800" b="1" i="1" smtClean="0">
                                <a:latin typeface="Cambria Math"/>
                                <a:ea typeface="华文楷体" panose="02010600040101010101" pitchFamily="2" charset="-122"/>
                              </a:rPr>
                              <m:t>𝟐</m:t>
                            </m:r>
                          </m:sup>
                        </m:sSup>
                        <m:r>
                          <a:rPr lang="en-US" altLang="zh-CN" sz="2800" b="1" i="1" smtClean="0">
                            <a:latin typeface="Cambria Math"/>
                            <a:ea typeface="华文楷体" panose="02010600040101010101" pitchFamily="2" charset="-122"/>
                          </a:rPr>
                          <m:t>/</m:t>
                        </m:r>
                        <m:r>
                          <a:rPr lang="en-US" altLang="zh-CN" sz="2800" b="1" i="1" smtClean="0">
                            <a:latin typeface="Cambria Math"/>
                            <a:ea typeface="华文楷体" panose="02010600040101010101" pitchFamily="2" charset="-122"/>
                          </a:rPr>
                          <m:t>𝟐</m:t>
                        </m:r>
                      </m:oMath>
                    </m:oMathPara>
                  </a14:m>
                  <a:endParaRPr lang="zh-CN" altLang="en-US" sz="2800" dirty="0" smtClean="0">
                    <a:ea typeface="华文楷体" panose="02010600040101010101" pitchFamily="2" charset="-122"/>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763086" y="3861048"/>
                  <a:ext cx="2038956" cy="532966"/>
                </a:xfrm>
                <a:prstGeom prst="rect">
                  <a:avLst/>
                </a:prstGeom>
                <a:blipFill rotWithShape="1">
                  <a:blip r:embed="rId11"/>
                  <a:stretch>
                    <a:fillRect/>
                  </a:stretch>
                </a:blipFill>
              </p:spPr>
              <p:txBody>
                <a:bodyPr/>
                <a:lstStyle/>
                <a:p>
                  <a:r>
                    <a:rPr lang="zh-CN" altLang="en-US">
                      <a:noFill/>
                    </a:rPr>
                    <a:t> </a:t>
                  </a:r>
                </a:p>
              </p:txBody>
            </p:sp>
          </mc:Fallback>
        </mc:AlternateContent>
      </p:grpSp>
      <p:sp>
        <p:nvSpPr>
          <p:cNvPr id="23" name="TextBox 22"/>
          <p:cNvSpPr txBox="1"/>
          <p:nvPr/>
        </p:nvSpPr>
        <p:spPr>
          <a:xfrm>
            <a:off x="4427984" y="5786100"/>
            <a:ext cx="3877985" cy="461665"/>
          </a:xfrm>
          <a:prstGeom prst="rect">
            <a:avLst/>
          </a:prstGeom>
          <a:noFill/>
        </p:spPr>
        <p:txBody>
          <a:bodyPr wrap="none" rtlCol="0">
            <a:spAutoFit/>
          </a:bodyPr>
          <a:lstStyle/>
          <a:p>
            <a:r>
              <a:rPr lang="zh-CN" altLang="en-US" b="1" i="0" dirty="0">
                <a:solidFill>
                  <a:srgbClr val="C00000"/>
                </a:solidFill>
                <a:ea typeface="华文楷体" panose="02010600040101010101" pitchFamily="2" charset="-122"/>
              </a:rPr>
              <a:t>绳子两端的张力不再</a:t>
            </a:r>
            <a:r>
              <a:rPr lang="zh-CN" altLang="en-US" b="1" i="0" dirty="0" smtClean="0">
                <a:solidFill>
                  <a:srgbClr val="C00000"/>
                </a:solidFill>
                <a:ea typeface="华文楷体" panose="02010600040101010101" pitchFamily="2" charset="-122"/>
              </a:rPr>
              <a:t>相等！</a:t>
            </a:r>
            <a:endParaRPr lang="zh-CN" altLang="en-US" b="1" i="0" dirty="0">
              <a:solidFill>
                <a:srgbClr val="C00000"/>
              </a:solidFill>
              <a:ea typeface="华文楷体" panose="02010600040101010101" pitchFamily="2" charset="-122"/>
            </a:endParaRPr>
          </a:p>
        </p:txBody>
      </p:sp>
    </p:spTree>
    <p:extLst>
      <p:ext uri="{BB962C8B-B14F-4D97-AF65-F5344CB8AC3E}">
        <p14:creationId xmlns:p14="http://schemas.microsoft.com/office/powerpoint/2010/main" val="1817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39</a:t>
            </a:fld>
            <a:endParaRPr lang="en-US" altLang="zh-CN">
              <a:solidFill>
                <a:srgbClr val="FFFFCC">
                  <a:lumMod val="75000"/>
                </a:srgbClr>
              </a:solidFill>
            </a:endParaRPr>
          </a:p>
        </p:txBody>
      </p:sp>
      <p:sp>
        <p:nvSpPr>
          <p:cNvPr id="17" name="TextBox 16"/>
          <p:cNvSpPr txBox="1"/>
          <p:nvPr/>
        </p:nvSpPr>
        <p:spPr>
          <a:xfrm>
            <a:off x="107504" y="476672"/>
            <a:ext cx="9036496" cy="2092881"/>
          </a:xfrm>
          <a:prstGeom prst="rect">
            <a:avLst/>
          </a:prstGeom>
          <a:noFill/>
        </p:spPr>
        <p:txBody>
          <a:bodyPr wrap="square" rtlCol="0">
            <a:spAutoFit/>
          </a:bodyPr>
          <a:lstStyle/>
          <a:p>
            <a:r>
              <a:rPr kumimoji="1" lang="zh-CN" altLang="en-US" sz="2600" dirty="0" smtClean="0">
                <a:solidFill>
                  <a:srgbClr val="FF0000"/>
                </a:solidFill>
                <a:ea typeface="华文楷体" panose="02010600040101010101" pitchFamily="2" charset="-122"/>
              </a:rPr>
              <a:t>例</a:t>
            </a:r>
            <a:r>
              <a:rPr kumimoji="1" lang="en-US" altLang="zh-CN" sz="2600" dirty="0" smtClean="0">
                <a:solidFill>
                  <a:srgbClr val="FF0000"/>
                </a:solidFill>
                <a:ea typeface="华文楷体" panose="02010600040101010101" pitchFamily="2" charset="-122"/>
              </a:rPr>
              <a:t>3.</a:t>
            </a:r>
            <a:r>
              <a:rPr kumimoji="1" lang="zh-CN" altLang="en-US" sz="2600" dirty="0" smtClean="0">
                <a:solidFill>
                  <a:srgbClr val="FF0000"/>
                </a:solidFill>
                <a:ea typeface="华文楷体" panose="02010600040101010101" pitchFamily="2" charset="-122"/>
              </a:rPr>
              <a:t>附加</a:t>
            </a:r>
            <a:r>
              <a:rPr kumimoji="1" lang="en-US" altLang="zh-CN" sz="2600" dirty="0" smtClean="0">
                <a:solidFill>
                  <a:srgbClr val="FF0000"/>
                </a:solidFill>
                <a:ea typeface="华文楷体" panose="02010600040101010101" pitchFamily="2" charset="-122"/>
              </a:rPr>
              <a:t>1 </a:t>
            </a:r>
            <a:r>
              <a:rPr kumimoji="1" lang="zh-CN" altLang="en-US" sz="2600" dirty="0" smtClean="0">
                <a:solidFill>
                  <a:srgbClr val="000066"/>
                </a:solidFill>
                <a:ea typeface="华文楷体" panose="02010600040101010101" pitchFamily="2" charset="-122"/>
              </a:rPr>
              <a:t>用一细绳绕过定滑轮，在绳的两端分别悬挂质量为</a:t>
            </a:r>
            <a:r>
              <a:rPr kumimoji="1" lang="en-US" altLang="zh-CN" sz="2600" i="1" dirty="0" smtClean="0">
                <a:solidFill>
                  <a:srgbClr val="000066"/>
                </a:solidFill>
                <a:ea typeface="华文楷体" panose="02010600040101010101" pitchFamily="2" charset="-122"/>
              </a:rPr>
              <a:t>m</a:t>
            </a:r>
            <a:r>
              <a:rPr kumimoji="1" lang="en-US" altLang="zh-CN" sz="2600" baseline="-25000" dirty="0" smtClean="0">
                <a:solidFill>
                  <a:srgbClr val="000066"/>
                </a:solidFill>
                <a:ea typeface="华文楷体" panose="02010600040101010101" pitchFamily="2" charset="-122"/>
              </a:rPr>
              <a:t>1</a:t>
            </a:r>
            <a:r>
              <a:rPr kumimoji="1" lang="zh-CN" altLang="en-US" sz="2600" dirty="0" smtClean="0">
                <a:solidFill>
                  <a:srgbClr val="000066"/>
                </a:solidFill>
                <a:ea typeface="华文楷体" panose="02010600040101010101" pitchFamily="2" charset="-122"/>
              </a:rPr>
              <a:t>和</a:t>
            </a:r>
            <a:r>
              <a:rPr kumimoji="1" lang="en-US" altLang="zh-CN" sz="2600" i="1" dirty="0" smtClean="0">
                <a:solidFill>
                  <a:srgbClr val="000066"/>
                </a:solidFill>
                <a:ea typeface="华文楷体" panose="02010600040101010101" pitchFamily="2" charset="-122"/>
              </a:rPr>
              <a:t>m</a:t>
            </a:r>
            <a:r>
              <a:rPr kumimoji="1" lang="en-US" altLang="zh-CN" sz="2600" baseline="-25000" dirty="0" smtClean="0">
                <a:solidFill>
                  <a:srgbClr val="000066"/>
                </a:solidFill>
                <a:ea typeface="华文楷体" panose="02010600040101010101" pitchFamily="2" charset="-122"/>
              </a:rPr>
              <a:t>2</a:t>
            </a:r>
            <a:r>
              <a:rPr kumimoji="1" lang="zh-CN" altLang="en-US" sz="2600" dirty="0" smtClean="0">
                <a:solidFill>
                  <a:srgbClr val="000066"/>
                </a:solidFill>
                <a:ea typeface="华文楷体" panose="02010600040101010101" pitchFamily="2" charset="-122"/>
              </a:rPr>
              <a:t>的物体，其中</a:t>
            </a:r>
            <a:r>
              <a:rPr kumimoji="1" lang="en-US" altLang="zh-CN" sz="2600" i="1" dirty="0" smtClean="0">
                <a:solidFill>
                  <a:srgbClr val="000066"/>
                </a:solidFill>
                <a:ea typeface="华文楷体" panose="02010600040101010101" pitchFamily="2" charset="-122"/>
              </a:rPr>
              <a:t>m</a:t>
            </a:r>
            <a:r>
              <a:rPr kumimoji="1" lang="en-US" altLang="zh-CN" sz="2600" baseline="-25000" dirty="0" smtClean="0">
                <a:solidFill>
                  <a:srgbClr val="000066"/>
                </a:solidFill>
                <a:ea typeface="华文楷体" panose="02010600040101010101" pitchFamily="2" charset="-122"/>
              </a:rPr>
              <a:t>1</a:t>
            </a:r>
            <a:r>
              <a:rPr kumimoji="1" lang="en-US" altLang="zh-CN" sz="2600" dirty="0" smtClean="0">
                <a:solidFill>
                  <a:srgbClr val="000066"/>
                </a:solidFill>
                <a:ea typeface="华文楷体" panose="02010600040101010101" pitchFamily="2" charset="-122"/>
              </a:rPr>
              <a:t>&gt;</a:t>
            </a:r>
            <a:r>
              <a:rPr kumimoji="1" lang="en-US" altLang="zh-CN" sz="2600" i="1" dirty="0" smtClean="0">
                <a:solidFill>
                  <a:srgbClr val="000066"/>
                </a:solidFill>
                <a:ea typeface="华文楷体" panose="02010600040101010101" pitchFamily="2" charset="-122"/>
              </a:rPr>
              <a:t>m</a:t>
            </a:r>
            <a:r>
              <a:rPr kumimoji="1" lang="en-US" altLang="zh-CN" sz="2600" baseline="-25000" dirty="0" smtClean="0">
                <a:solidFill>
                  <a:srgbClr val="000066"/>
                </a:solidFill>
                <a:ea typeface="华文楷体" panose="02010600040101010101" pitchFamily="2" charset="-122"/>
              </a:rPr>
              <a:t>2</a:t>
            </a:r>
            <a:r>
              <a:rPr kumimoji="1" lang="zh-CN" altLang="en-US" sz="2600" dirty="0" smtClean="0">
                <a:solidFill>
                  <a:srgbClr val="000066"/>
                </a:solidFill>
                <a:ea typeface="华文楷体" panose="02010600040101010101" pitchFamily="2" charset="-122"/>
              </a:rPr>
              <a:t>，求它们的加速度及绳两端的张力</a:t>
            </a:r>
            <a:r>
              <a:rPr kumimoji="1" lang="en-US" altLang="zh-CN" sz="2600" i="1" dirty="0" smtClean="0">
                <a:solidFill>
                  <a:srgbClr val="000066"/>
                </a:solidFill>
                <a:ea typeface="华文楷体" panose="02010600040101010101" pitchFamily="2" charset="-122"/>
              </a:rPr>
              <a:t>F</a:t>
            </a:r>
            <a:r>
              <a:rPr kumimoji="1" lang="en-US" altLang="zh-CN" sz="2600" baseline="-25000" dirty="0" smtClean="0">
                <a:solidFill>
                  <a:srgbClr val="000066"/>
                </a:solidFill>
                <a:ea typeface="华文楷体" panose="02010600040101010101" pitchFamily="2" charset="-122"/>
              </a:rPr>
              <a:t>T1</a:t>
            </a:r>
            <a:r>
              <a:rPr kumimoji="1" lang="zh-CN" altLang="en-US" sz="2600" dirty="0" smtClean="0">
                <a:solidFill>
                  <a:srgbClr val="000066"/>
                </a:solidFill>
                <a:ea typeface="华文楷体" panose="02010600040101010101" pitchFamily="2" charset="-122"/>
              </a:rPr>
              <a:t>和</a:t>
            </a:r>
            <a:r>
              <a:rPr kumimoji="1" lang="en-US" altLang="zh-CN" sz="2600" i="1" dirty="0" smtClean="0">
                <a:solidFill>
                  <a:srgbClr val="000066"/>
                </a:solidFill>
                <a:ea typeface="华文楷体" panose="02010600040101010101" pitchFamily="2" charset="-122"/>
              </a:rPr>
              <a:t>F</a:t>
            </a:r>
            <a:r>
              <a:rPr kumimoji="1" lang="en-US" altLang="zh-CN" sz="2600" baseline="-25000" dirty="0" smtClean="0">
                <a:solidFill>
                  <a:srgbClr val="000066"/>
                </a:solidFill>
                <a:ea typeface="华文楷体" panose="02010600040101010101" pitchFamily="2" charset="-122"/>
              </a:rPr>
              <a:t>T2</a:t>
            </a:r>
            <a:r>
              <a:rPr kumimoji="1" lang="zh-CN" altLang="en-US" sz="2600" dirty="0" smtClean="0">
                <a:solidFill>
                  <a:srgbClr val="000066"/>
                </a:solidFill>
                <a:ea typeface="华文楷体" panose="02010600040101010101" pitchFamily="2" charset="-122"/>
              </a:rPr>
              <a:t>。设绳不可伸长且质量可以忽略，它与滑轮之间无相对滑动，滑轮可视为半径为</a:t>
            </a:r>
            <a:r>
              <a:rPr kumimoji="1" lang="en-US" altLang="zh-CN" sz="2600" i="1" dirty="0" smtClean="0">
                <a:solidFill>
                  <a:srgbClr val="000066"/>
                </a:solidFill>
                <a:ea typeface="华文楷体" panose="02010600040101010101" pitchFamily="2" charset="-122"/>
              </a:rPr>
              <a:t>R</a:t>
            </a:r>
            <a:r>
              <a:rPr kumimoji="1" lang="zh-CN" altLang="en-US" sz="2600" dirty="0" smtClean="0">
                <a:solidFill>
                  <a:srgbClr val="000066"/>
                </a:solidFill>
                <a:ea typeface="华文楷体" panose="02010600040101010101" pitchFamily="2" charset="-122"/>
              </a:rPr>
              <a:t>、质量为</a:t>
            </a:r>
            <a:r>
              <a:rPr kumimoji="1" lang="en-US" altLang="zh-CN" sz="2600" i="1" dirty="0" smtClean="0">
                <a:solidFill>
                  <a:srgbClr val="000066"/>
                </a:solidFill>
                <a:ea typeface="华文楷体" panose="02010600040101010101" pitchFamily="2" charset="-122"/>
              </a:rPr>
              <a:t>m</a:t>
            </a:r>
            <a:r>
              <a:rPr kumimoji="1" lang="en-US" altLang="zh-CN" sz="2600" baseline="-25000" dirty="0" smtClean="0">
                <a:solidFill>
                  <a:srgbClr val="000066"/>
                </a:solidFill>
                <a:ea typeface="华文楷体" panose="02010600040101010101" pitchFamily="2" charset="-122"/>
              </a:rPr>
              <a:t>0</a:t>
            </a:r>
            <a:r>
              <a:rPr kumimoji="1" lang="zh-CN" altLang="en-US" sz="2600" dirty="0" smtClean="0">
                <a:solidFill>
                  <a:srgbClr val="000066"/>
                </a:solidFill>
                <a:ea typeface="华文楷体" panose="02010600040101010101" pitchFamily="2" charset="-122"/>
              </a:rPr>
              <a:t>的均匀圆盘。</a:t>
            </a:r>
            <a:r>
              <a:rPr kumimoji="1" lang="en-US" altLang="zh-CN" sz="2600" dirty="0" smtClean="0">
                <a:solidFill>
                  <a:srgbClr val="000066"/>
                </a:solidFill>
                <a:ea typeface="华文楷体" panose="02010600040101010101" pitchFamily="2" charset="-122"/>
              </a:rPr>
              <a:t>(</a:t>
            </a:r>
            <a:r>
              <a:rPr kumimoji="1" lang="zh-CN" altLang="en-US" sz="2600" dirty="0" smtClean="0">
                <a:solidFill>
                  <a:srgbClr val="000066"/>
                </a:solidFill>
                <a:ea typeface="华文楷体" panose="02010600040101010101" pitchFamily="2" charset="-122"/>
              </a:rPr>
              <a:t>阿特伍德机</a:t>
            </a:r>
            <a:r>
              <a:rPr kumimoji="1" lang="en-US" altLang="zh-CN" sz="2600" dirty="0" smtClean="0">
                <a:solidFill>
                  <a:srgbClr val="000066"/>
                </a:solidFill>
                <a:ea typeface="华文楷体" panose="02010600040101010101" pitchFamily="2" charset="-122"/>
              </a:rPr>
              <a:t>)</a:t>
            </a:r>
            <a:endParaRPr kumimoji="1" lang="zh-CN" altLang="en-US" sz="2600" dirty="0">
              <a:solidFill>
                <a:srgbClr val="000066"/>
              </a:solidFill>
              <a:ea typeface="华文楷体" panose="02010600040101010101" pitchFamily="2" charset="-122"/>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276872"/>
            <a:ext cx="1944216" cy="263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5496" y="2636912"/>
            <a:ext cx="5926622" cy="492443"/>
          </a:xfrm>
          <a:prstGeom prst="rect">
            <a:avLst/>
          </a:prstGeom>
          <a:noFill/>
        </p:spPr>
        <p:txBody>
          <a:bodyPr wrap="none" rtlCol="0">
            <a:spAutoFit/>
          </a:bodyPr>
          <a:lstStyle/>
          <a:p>
            <a:r>
              <a:rPr kumimoji="1" lang="zh-CN" altLang="en-US" sz="2600" dirty="0" smtClean="0">
                <a:solidFill>
                  <a:srgbClr val="C00000"/>
                </a:solidFill>
                <a:ea typeface="华文中宋" pitchFamily="2" charset="-122"/>
              </a:rPr>
              <a:t>解：</a:t>
            </a:r>
            <a:r>
              <a:rPr kumimoji="1" lang="zh-CN" altLang="en-US" sz="2600" dirty="0" smtClean="0">
                <a:solidFill>
                  <a:srgbClr val="000066"/>
                </a:solidFill>
                <a:ea typeface="华文中宋" pitchFamily="2" charset="-122"/>
              </a:rPr>
              <a:t>首先对</a:t>
            </a:r>
            <a:r>
              <a:rPr kumimoji="1" lang="en-US" altLang="zh-CN" sz="2600" i="1" dirty="0" smtClean="0">
                <a:solidFill>
                  <a:srgbClr val="000066"/>
                </a:solidFill>
                <a:ea typeface="华文中宋" pitchFamily="2" charset="-122"/>
              </a:rPr>
              <a:t>m</a:t>
            </a:r>
            <a:r>
              <a:rPr kumimoji="1" lang="en-US" altLang="zh-CN" sz="2600" baseline="-25000" dirty="0" smtClean="0">
                <a:solidFill>
                  <a:srgbClr val="000066"/>
                </a:solidFill>
                <a:ea typeface="华文中宋" pitchFamily="2" charset="-122"/>
              </a:rPr>
              <a:t>1</a:t>
            </a:r>
            <a:r>
              <a:rPr kumimoji="1" lang="zh-CN" altLang="en-US" sz="2600" dirty="0" smtClean="0">
                <a:solidFill>
                  <a:srgbClr val="000066"/>
                </a:solidFill>
                <a:ea typeface="华文中宋" pitchFamily="2" charset="-122"/>
              </a:rPr>
              <a:t>、</a:t>
            </a:r>
            <a:r>
              <a:rPr kumimoji="1" lang="en-US" altLang="zh-CN" sz="2600" i="1" dirty="0" smtClean="0">
                <a:solidFill>
                  <a:srgbClr val="000066"/>
                </a:solidFill>
                <a:ea typeface="华文中宋" pitchFamily="2" charset="-122"/>
              </a:rPr>
              <a:t>m</a:t>
            </a:r>
            <a:r>
              <a:rPr kumimoji="1" lang="en-US" altLang="zh-CN" sz="2600" baseline="-25000" dirty="0" smtClean="0">
                <a:solidFill>
                  <a:srgbClr val="000066"/>
                </a:solidFill>
                <a:ea typeface="华文中宋" pitchFamily="2" charset="-122"/>
              </a:rPr>
              <a:t>2</a:t>
            </a:r>
            <a:r>
              <a:rPr kumimoji="1" lang="zh-CN" altLang="en-US" sz="2600" dirty="0" smtClean="0">
                <a:solidFill>
                  <a:srgbClr val="000066"/>
                </a:solidFill>
                <a:ea typeface="华文中宋" pitchFamily="2" charset="-122"/>
              </a:rPr>
              <a:t>和滑轮进行受力分析</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84984"/>
            <a:ext cx="1080120" cy="211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3284984"/>
            <a:ext cx="792088" cy="161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3284985"/>
            <a:ext cx="1368152" cy="205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76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页脚占位符 1"/>
          <p:cNvSpPr>
            <a:spLocks noGrp="1"/>
          </p:cNvSpPr>
          <p:nvPr>
            <p:ph type="ftr" sz="quarter" idx="10"/>
          </p:nvPr>
        </p:nvSpPr>
        <p:spPr/>
        <p:txBody>
          <a:bodyPr/>
          <a:lstStyle/>
          <a:p>
            <a:pPr>
              <a:defRPr/>
            </a:pPr>
            <a:fld id="{F3D18911-A1B5-40AE-BF8A-7749BB817308}" type="slidenum">
              <a:rPr lang="en-US" altLang="zh-CN"/>
              <a:pPr>
                <a:defRPr/>
              </a:pPr>
              <a:t>4</a:t>
            </a:fld>
            <a:endParaRPr lang="en-US" altLang="zh-CN"/>
          </a:p>
        </p:txBody>
      </p:sp>
      <p:sp>
        <p:nvSpPr>
          <p:cNvPr id="1028" name="Rectangle 3"/>
          <p:cNvSpPr>
            <a:spLocks noChangeArrowheads="1"/>
          </p:cNvSpPr>
          <p:nvPr/>
        </p:nvSpPr>
        <p:spPr bwMode="auto">
          <a:xfrm>
            <a:off x="990600" y="128587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kumimoji="1" lang="zh-CN" altLang="en-US" sz="2800">
                <a:solidFill>
                  <a:srgbClr val="000000"/>
                </a:solidFill>
              </a:rPr>
              <a:t>刚体的运动形式：平动、转动</a:t>
            </a:r>
            <a:r>
              <a:rPr kumimoji="1" lang="en-US" altLang="zh-CN" sz="2800">
                <a:solidFill>
                  <a:srgbClr val="000000"/>
                </a:solidFill>
              </a:rPr>
              <a:t>.</a:t>
            </a:r>
          </a:p>
        </p:txBody>
      </p:sp>
      <p:grpSp>
        <p:nvGrpSpPr>
          <p:cNvPr id="179204" name="Group 4"/>
          <p:cNvGrpSpPr>
            <a:grpSpLocks/>
          </p:cNvGrpSpPr>
          <p:nvPr/>
        </p:nvGrpSpPr>
        <p:grpSpPr bwMode="auto">
          <a:xfrm>
            <a:off x="223838" y="5084763"/>
            <a:ext cx="4419600" cy="528637"/>
            <a:chOff x="240" y="3504"/>
            <a:chExt cx="2784" cy="333"/>
          </a:xfrm>
        </p:grpSpPr>
        <p:sp>
          <p:nvSpPr>
            <p:cNvPr id="179205" name="Text Box 5"/>
            <p:cNvSpPr txBox="1">
              <a:spLocks noChangeArrowheads="1"/>
            </p:cNvSpPr>
            <p:nvPr/>
          </p:nvSpPr>
          <p:spPr bwMode="auto">
            <a:xfrm>
              <a:off x="240" y="3504"/>
              <a:ext cx="2784" cy="333"/>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defRPr/>
              </a:pPr>
              <a:r>
                <a:rPr kumimoji="1" lang="en-US" altLang="zh-CN" sz="2800">
                  <a:solidFill>
                    <a:schemeClr val="tx1"/>
                  </a:solidFill>
                </a:rPr>
                <a:t>  </a:t>
              </a:r>
              <a:r>
                <a:rPr kumimoji="1" lang="zh-CN" altLang="en-US" sz="2800">
                  <a:solidFill>
                    <a:schemeClr val="tx1"/>
                  </a:solidFill>
                </a:rPr>
                <a:t>刚体平动          质点运动</a:t>
              </a:r>
            </a:p>
          </p:txBody>
        </p:sp>
        <p:sp>
          <p:nvSpPr>
            <p:cNvPr id="1033" name="AutoShape 6"/>
            <p:cNvSpPr>
              <a:spLocks noChangeArrowheads="1"/>
            </p:cNvSpPr>
            <p:nvPr/>
          </p:nvSpPr>
          <p:spPr bwMode="auto">
            <a:xfrm>
              <a:off x="1344" y="3600"/>
              <a:ext cx="501" cy="144"/>
            </a:xfrm>
            <a:prstGeom prst="rightArrow">
              <a:avLst>
                <a:gd name="adj1" fmla="val 38889"/>
                <a:gd name="adj2" fmla="val 129857"/>
              </a:avLst>
            </a:prstGeom>
            <a:gradFill rotWithShape="0">
              <a:gsLst>
                <a:gs pos="0">
                  <a:srgbClr val="FFFFFF"/>
                </a:gs>
                <a:gs pos="50000">
                  <a:srgbClr val="FF3399"/>
                </a:gs>
                <a:gs pos="100000">
                  <a:srgbClr val="FFFFFF"/>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pSp>
      <p:sp>
        <p:nvSpPr>
          <p:cNvPr id="179207" name="Text Box 7"/>
          <p:cNvSpPr txBox="1">
            <a:spLocks noChangeArrowheads="1"/>
          </p:cNvSpPr>
          <p:nvPr/>
        </p:nvSpPr>
        <p:spPr bwMode="auto">
          <a:xfrm>
            <a:off x="304800" y="1881188"/>
            <a:ext cx="436562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spcBef>
                <a:spcPct val="0"/>
              </a:spcBef>
              <a:buClr>
                <a:srgbClr val="0000FF"/>
              </a:buClr>
            </a:pPr>
            <a:r>
              <a:rPr lang="en-US" altLang="zh-CN" sz="2800">
                <a:solidFill>
                  <a:srgbClr val="FF0066"/>
                </a:solidFill>
              </a:rPr>
              <a:t>1.</a:t>
            </a:r>
            <a:r>
              <a:rPr lang="zh-CN" altLang="en-US" sz="2800">
                <a:solidFill>
                  <a:srgbClr val="FF0066"/>
                </a:solidFill>
              </a:rPr>
              <a:t>刚体的平动</a:t>
            </a:r>
            <a:r>
              <a:rPr lang="zh-CN" altLang="en-US" sz="2800"/>
              <a:t>：若刚体中所有点的运动轨迹都保持完全相同，或者说刚体内任意两点间的连线总是平行于它们的初始位置间的连线</a:t>
            </a:r>
            <a:r>
              <a:rPr lang="en-US" altLang="zh-CN" sz="2800"/>
              <a:t>.</a:t>
            </a:r>
          </a:p>
        </p:txBody>
      </p:sp>
      <p:sp>
        <p:nvSpPr>
          <p:cNvPr id="1031" name="Text Box 11"/>
          <p:cNvSpPr txBox="1">
            <a:spLocks noChangeArrowheads="1"/>
          </p:cNvSpPr>
          <p:nvPr/>
        </p:nvSpPr>
        <p:spPr bwMode="auto">
          <a:xfrm>
            <a:off x="320675" y="692150"/>
            <a:ext cx="737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a:solidFill>
                  <a:srgbClr val="CC0000"/>
                </a:solidFill>
              </a:rPr>
              <a:t>二    刚体的基本运动</a:t>
            </a:r>
          </a:p>
        </p:txBody>
      </p:sp>
      <p:sp>
        <p:nvSpPr>
          <p:cNvPr id="2" name="TextBox 1"/>
          <p:cNvSpPr txBox="1"/>
          <p:nvPr/>
        </p:nvSpPr>
        <p:spPr>
          <a:xfrm>
            <a:off x="287842" y="5858108"/>
            <a:ext cx="8119530" cy="523220"/>
          </a:xfrm>
          <a:prstGeom prst="rect">
            <a:avLst/>
          </a:prstGeom>
          <a:noFill/>
        </p:spPr>
        <p:txBody>
          <a:bodyPr wrap="none" rtlCol="0">
            <a:spAutoFit/>
          </a:bodyPr>
          <a:lstStyle/>
          <a:p>
            <a:pPr lvl="0" algn="just"/>
            <a:r>
              <a:rPr kumimoji="1" lang="zh-CN" altLang="en-US" sz="2800" dirty="0" smtClean="0">
                <a:solidFill>
                  <a:srgbClr val="000066"/>
                </a:solidFill>
                <a:latin typeface="华文楷体" panose="02010600040101010101" pitchFamily="2" charset="-122"/>
              </a:rPr>
              <a:t>可用其上任一质元的</a:t>
            </a:r>
            <a:r>
              <a:rPr kumimoji="1" lang="zh-CN" altLang="en-US" sz="2800" dirty="0">
                <a:solidFill>
                  <a:srgbClr val="000066"/>
                </a:solidFill>
                <a:latin typeface="华文楷体" panose="02010600040101010101" pitchFamily="2" charset="-122"/>
              </a:rPr>
              <a:t>运动</a:t>
            </a:r>
            <a:r>
              <a:rPr kumimoji="1" lang="zh-CN" altLang="en-US" sz="2800" dirty="0" smtClean="0">
                <a:solidFill>
                  <a:srgbClr val="000066"/>
                </a:solidFill>
                <a:latin typeface="华文楷体" panose="02010600040101010101" pitchFamily="2" charset="-122"/>
              </a:rPr>
              <a:t>来</a:t>
            </a:r>
            <a:r>
              <a:rPr kumimoji="1" lang="zh-CN" altLang="en-US" sz="2800" dirty="0">
                <a:solidFill>
                  <a:srgbClr val="000066"/>
                </a:solidFill>
                <a:latin typeface="华文楷体" panose="02010600040101010101" pitchFamily="2" charset="-122"/>
              </a:rPr>
              <a:t>表示</a:t>
            </a:r>
            <a:r>
              <a:rPr kumimoji="1" lang="zh-CN" altLang="en-US" sz="2800" dirty="0" smtClean="0">
                <a:solidFill>
                  <a:srgbClr val="000066"/>
                </a:solidFill>
                <a:latin typeface="华文楷体" panose="02010600040101010101" pitchFamily="2" charset="-122"/>
              </a:rPr>
              <a:t>整个刚体的</a:t>
            </a:r>
            <a:r>
              <a:rPr kumimoji="1" lang="zh-CN" altLang="en-US" sz="2800" dirty="0">
                <a:solidFill>
                  <a:srgbClr val="000066"/>
                </a:solidFill>
                <a:latin typeface="华文楷体" panose="02010600040101010101" pitchFamily="2" charset="-122"/>
              </a:rPr>
              <a:t>运动。</a:t>
            </a:r>
            <a:endParaRPr kumimoji="1" lang="zh-CN" altLang="en-US" sz="2800" dirty="0">
              <a:solidFill>
                <a:srgbClr val="FFFFCC"/>
              </a:solidFill>
              <a:latin typeface="华文楷体" panose="02010600040101010101" pitchFamily="2" charset="-122"/>
            </a:endParaRPr>
          </a:p>
        </p:txBody>
      </p:sp>
    </p:spTree>
    <p:controls>
      <mc:AlternateContent xmlns:mc="http://schemas.openxmlformats.org/markup-compatibility/2006">
        <mc:Choice xmlns:v="urn:schemas-microsoft-com:vml" Requires="v">
          <p:control spid="1056" name="ShockwaveFlash1" r:id="rId2" imgW="4284581" imgH="3239809"/>
        </mc:Choice>
        <mc:Fallback>
          <p:control name="ShockwaveFlash1" r:id="rId2" imgW="4284581" imgH="3239809">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133600"/>
                  <a:ext cx="4284663" cy="32400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79207"/>
                                        </p:tgtEl>
                                        <p:attrNameLst>
                                          <p:attrName>style.visibility</p:attrName>
                                        </p:attrNameLst>
                                      </p:cBhvr>
                                      <p:to>
                                        <p:strVal val="visible"/>
                                      </p:to>
                                    </p:set>
                                    <p:animEffect transition="in" filter="blinds(vertical)">
                                      <p:cBhvr>
                                        <p:cTn id="7" dur="500"/>
                                        <p:tgtEl>
                                          <p:spTgt spid="1792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9204"/>
                                        </p:tgtEl>
                                        <p:attrNameLst>
                                          <p:attrName>style.visibility</p:attrName>
                                        </p:attrNameLst>
                                      </p:cBhvr>
                                      <p:to>
                                        <p:strVal val="visible"/>
                                      </p:to>
                                    </p:set>
                                    <p:animEffect transition="in" filter="blinds(horizontal)">
                                      <p:cBhvr>
                                        <p:cTn id="12" dur="500"/>
                                        <p:tgtEl>
                                          <p:spTgt spid="17920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utoUpdateAnimBg="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40</a:t>
            </a:fld>
            <a:endParaRPr lang="en-US" altLang="zh-CN">
              <a:solidFill>
                <a:srgbClr val="FFFFCC">
                  <a:lumMod val="75000"/>
                </a:srgbClr>
              </a:solidFill>
            </a:endParaRPr>
          </a:p>
        </p:txBody>
      </p:sp>
      <p:sp>
        <p:nvSpPr>
          <p:cNvPr id="4" name="TextBox 3"/>
          <p:cNvSpPr txBox="1"/>
          <p:nvPr/>
        </p:nvSpPr>
        <p:spPr>
          <a:xfrm>
            <a:off x="395536" y="836712"/>
            <a:ext cx="4134465" cy="523220"/>
          </a:xfrm>
          <a:prstGeom prst="rect">
            <a:avLst/>
          </a:prstGeom>
          <a:noFill/>
        </p:spPr>
        <p:txBody>
          <a:bodyPr wrap="none" rtlCol="0">
            <a:spAutoFit/>
          </a:bodyPr>
          <a:lstStyle/>
          <a:p>
            <a:r>
              <a:rPr kumimoji="1" lang="zh-CN" altLang="en-US" sz="2800" dirty="0" smtClean="0">
                <a:solidFill>
                  <a:srgbClr val="000066"/>
                </a:solidFill>
                <a:ea typeface="华文中宋" pitchFamily="2" charset="-122"/>
              </a:rPr>
              <a:t>对平动使用质心运动定理</a:t>
            </a:r>
          </a:p>
        </p:txBody>
      </p:sp>
      <mc:AlternateContent xmlns:mc="http://schemas.openxmlformats.org/markup-compatibility/2006" xmlns:a14="http://schemas.microsoft.com/office/drawing/2010/main">
        <mc:Choice Requires="a14">
          <p:sp>
            <p:nvSpPr>
              <p:cNvPr id="5" name="TextBox 4"/>
              <p:cNvSpPr txBox="1"/>
              <p:nvPr/>
            </p:nvSpPr>
            <p:spPr>
              <a:xfrm>
                <a:off x="4680012" y="567844"/>
                <a:ext cx="4009624" cy="523220"/>
              </a:xfrm>
              <a:prstGeom prst="rect">
                <a:avLst/>
              </a:prstGeom>
              <a:noFill/>
            </p:spPr>
            <p:txBody>
              <a:bodyPr wrap="none" rtlCol="0">
                <a:spAutoFit/>
              </a:bodyPr>
              <a:lstStyle/>
              <a:p>
                <a:r>
                  <a:rPr kumimoji="1" lang="en-US" altLang="zh-CN" sz="2800" i="1" dirty="0" smtClean="0">
                    <a:solidFill>
                      <a:srgbClr val="000066"/>
                    </a:solidFill>
                    <a:ea typeface="华文中宋" pitchFamily="2" charset="-122"/>
                  </a:rPr>
                  <a:t>m</a:t>
                </a:r>
                <a:r>
                  <a:rPr kumimoji="1" lang="en-US" altLang="zh-CN" sz="2800" baseline="-25000" dirty="0" smtClean="0">
                    <a:solidFill>
                      <a:srgbClr val="000066"/>
                    </a:solidFill>
                    <a:ea typeface="华文中宋" pitchFamily="2" charset="-122"/>
                  </a:rPr>
                  <a:t>1</a:t>
                </a:r>
                <a:r>
                  <a:rPr kumimoji="1" lang="zh-CN" altLang="en-US" sz="2800" dirty="0" smtClean="0">
                    <a:solidFill>
                      <a:srgbClr val="000066"/>
                    </a:solidFill>
                    <a:ea typeface="华文中宋" pitchFamily="2" charset="-122"/>
                  </a:rPr>
                  <a:t>：</a:t>
                </a:r>
                <a14:m>
                  <m:oMath xmlns:m="http://schemas.openxmlformats.org/officeDocument/2006/math">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𝒎</m:t>
                        </m:r>
                      </m:e>
                      <m:sub>
                        <m:r>
                          <a:rPr kumimoji="1" lang="en-US" altLang="zh-CN" sz="2800" i="1" smtClean="0">
                            <a:solidFill>
                              <a:srgbClr val="000066"/>
                            </a:solidFill>
                            <a:latin typeface="Cambria Math"/>
                            <a:ea typeface="华文中宋" pitchFamily="2" charset="-122"/>
                          </a:rPr>
                          <m:t>𝟏</m:t>
                        </m:r>
                      </m:sub>
                    </m:sSub>
                    <m:r>
                      <a:rPr kumimoji="1" lang="en-US" altLang="zh-CN" sz="2800" smtClean="0">
                        <a:solidFill>
                          <a:srgbClr val="000066"/>
                        </a:solidFill>
                        <a:latin typeface="Cambria Math"/>
                        <a:ea typeface="华文中宋" pitchFamily="2" charset="-122"/>
                      </a:rPr>
                      <m:t>𝐠</m:t>
                    </m:r>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𝑭</m:t>
                        </m:r>
                      </m:e>
                      <m:sub>
                        <m:r>
                          <a:rPr kumimoji="1" lang="en-US" altLang="zh-CN" sz="2800" smtClean="0">
                            <a:solidFill>
                              <a:srgbClr val="000066"/>
                            </a:solidFill>
                            <a:latin typeface="Cambria Math"/>
                            <a:ea typeface="华文中宋" pitchFamily="2" charset="-122"/>
                          </a:rPr>
                          <m:t>𝐓𝟏</m:t>
                        </m:r>
                      </m:sub>
                    </m:sSub>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𝒎</m:t>
                        </m:r>
                      </m:e>
                      <m:sub>
                        <m:r>
                          <a:rPr kumimoji="1" lang="en-US" altLang="zh-CN" sz="2800" i="1" smtClean="0">
                            <a:solidFill>
                              <a:srgbClr val="000066"/>
                            </a:solidFill>
                            <a:latin typeface="Cambria Math"/>
                            <a:ea typeface="华文中宋" pitchFamily="2" charset="-122"/>
                          </a:rPr>
                          <m:t>𝟏</m:t>
                        </m:r>
                      </m:sub>
                    </m:sSub>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𝒂</m:t>
                        </m:r>
                      </m:e>
                      <m:sub>
                        <m:r>
                          <a:rPr kumimoji="1" lang="en-US" altLang="zh-CN" sz="2800" i="1" smtClean="0">
                            <a:solidFill>
                              <a:srgbClr val="000066"/>
                            </a:solidFill>
                            <a:latin typeface="Cambria Math"/>
                            <a:ea typeface="华文中宋" pitchFamily="2" charset="-122"/>
                          </a:rPr>
                          <m:t>𝟏</m:t>
                        </m:r>
                      </m:sub>
                    </m:sSub>
                  </m:oMath>
                </a14:m>
                <a:endParaRPr kumimoji="1" lang="zh-CN" altLang="en-US" sz="2800" dirty="0" smtClean="0">
                  <a:solidFill>
                    <a:srgbClr val="000066"/>
                  </a:solidFill>
                  <a:ea typeface="华文中宋" pitchFamily="2" charset="-12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680012" y="567844"/>
                <a:ext cx="4009624" cy="523220"/>
              </a:xfrm>
              <a:prstGeom prst="rect">
                <a:avLst/>
              </a:prstGeom>
              <a:blipFill rotWithShape="1">
                <a:blip r:embed="rId2"/>
                <a:stretch>
                  <a:fillRect l="-3196" t="-11628" b="-313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644008" y="1052736"/>
                <a:ext cx="4009624" cy="523220"/>
              </a:xfrm>
              <a:prstGeom prst="rect">
                <a:avLst/>
              </a:prstGeom>
              <a:noFill/>
            </p:spPr>
            <p:txBody>
              <a:bodyPr wrap="none" rtlCol="0">
                <a:spAutoFit/>
              </a:bodyPr>
              <a:lstStyle/>
              <a:p>
                <a:r>
                  <a:rPr kumimoji="1" lang="en-US" altLang="zh-CN" sz="2800" i="1" dirty="0" smtClean="0">
                    <a:solidFill>
                      <a:srgbClr val="000066"/>
                    </a:solidFill>
                    <a:ea typeface="华文中宋" pitchFamily="2" charset="-122"/>
                  </a:rPr>
                  <a:t>m</a:t>
                </a:r>
                <a:r>
                  <a:rPr kumimoji="1" lang="en-US" altLang="zh-CN" sz="2800" baseline="-25000" dirty="0">
                    <a:solidFill>
                      <a:srgbClr val="000066"/>
                    </a:solidFill>
                    <a:ea typeface="华文中宋" pitchFamily="2" charset="-122"/>
                  </a:rPr>
                  <a:t>2</a:t>
                </a:r>
                <a:r>
                  <a:rPr kumimoji="1" lang="zh-CN" altLang="en-US" sz="2800" dirty="0" smtClean="0">
                    <a:solidFill>
                      <a:srgbClr val="000066"/>
                    </a:solidFill>
                    <a:ea typeface="华文中宋" pitchFamily="2" charset="-122"/>
                  </a:rPr>
                  <a:t>：</a:t>
                </a:r>
                <a14:m>
                  <m:oMath xmlns:m="http://schemas.openxmlformats.org/officeDocument/2006/math">
                    <m:sSub>
                      <m:sSubPr>
                        <m:ctrlPr>
                          <a:rPr kumimoji="1" lang="en-US" altLang="zh-CN" sz="2800" i="1" smtClean="0">
                            <a:solidFill>
                              <a:srgbClr val="000066"/>
                            </a:solidFill>
                            <a:latin typeface="Cambria Math"/>
                            <a:ea typeface="华文中宋" pitchFamily="2" charset="-122"/>
                          </a:rPr>
                        </m:ctrlPr>
                      </m:sSubPr>
                      <m:e>
                        <m:sSub>
                          <m:sSubPr>
                            <m:ctrlPr>
                              <a:rPr kumimoji="1" lang="en-US" altLang="zh-CN" sz="2800" i="1">
                                <a:solidFill>
                                  <a:srgbClr val="000066"/>
                                </a:solidFill>
                                <a:latin typeface="Cambria Math"/>
                                <a:ea typeface="华文中宋" pitchFamily="2" charset="-122"/>
                              </a:rPr>
                            </m:ctrlPr>
                          </m:sSubPr>
                          <m:e>
                            <m:r>
                              <a:rPr kumimoji="1" lang="en-US" altLang="zh-CN" sz="2800" i="1">
                                <a:solidFill>
                                  <a:srgbClr val="000066"/>
                                </a:solidFill>
                                <a:latin typeface="Cambria Math"/>
                                <a:ea typeface="华文中宋" pitchFamily="2" charset="-122"/>
                              </a:rPr>
                              <m:t>𝑭</m:t>
                            </m:r>
                          </m:e>
                          <m:sub>
                            <m:r>
                              <a:rPr kumimoji="1" lang="en-US" altLang="zh-CN" sz="2800">
                                <a:solidFill>
                                  <a:srgbClr val="000066"/>
                                </a:solidFill>
                                <a:latin typeface="Cambria Math"/>
                                <a:ea typeface="华文中宋" pitchFamily="2" charset="-122"/>
                              </a:rPr>
                              <m:t>𝐓</m:t>
                            </m:r>
                            <m:r>
                              <a:rPr kumimoji="1" lang="en-US" altLang="zh-CN" sz="2800" i="1" smtClean="0">
                                <a:solidFill>
                                  <a:srgbClr val="000066"/>
                                </a:solidFill>
                                <a:latin typeface="Cambria Math"/>
                                <a:ea typeface="华文中宋" pitchFamily="2" charset="-122"/>
                              </a:rPr>
                              <m:t>𝟐</m:t>
                            </m:r>
                          </m:sub>
                        </m:sSub>
                        <m:r>
                          <a:rPr kumimoji="1" lang="en-US" altLang="zh-CN" sz="2800" i="1">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𝒎</m:t>
                        </m:r>
                      </m:e>
                      <m:sub>
                        <m:r>
                          <a:rPr kumimoji="1" lang="en-US" altLang="zh-CN" sz="2800" i="1" smtClean="0">
                            <a:solidFill>
                              <a:srgbClr val="000066"/>
                            </a:solidFill>
                            <a:latin typeface="Cambria Math"/>
                            <a:ea typeface="华文中宋" pitchFamily="2" charset="-122"/>
                          </a:rPr>
                          <m:t>𝟐</m:t>
                        </m:r>
                      </m:sub>
                    </m:sSub>
                    <m:r>
                      <a:rPr kumimoji="1" lang="en-US" altLang="zh-CN" sz="2800" smtClean="0">
                        <a:solidFill>
                          <a:srgbClr val="000066"/>
                        </a:solidFill>
                        <a:latin typeface="Cambria Math"/>
                        <a:ea typeface="华文中宋" pitchFamily="2" charset="-122"/>
                      </a:rPr>
                      <m:t>𝐠</m:t>
                    </m:r>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𝒎</m:t>
                        </m:r>
                      </m:e>
                      <m:sub>
                        <m:r>
                          <a:rPr kumimoji="1" lang="en-US" altLang="zh-CN" sz="2800" i="1" smtClean="0">
                            <a:solidFill>
                              <a:srgbClr val="000066"/>
                            </a:solidFill>
                            <a:latin typeface="Cambria Math"/>
                            <a:ea typeface="华文中宋" pitchFamily="2" charset="-122"/>
                          </a:rPr>
                          <m:t>𝟐</m:t>
                        </m:r>
                      </m:sub>
                    </m:sSub>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𝒂</m:t>
                        </m:r>
                      </m:e>
                      <m:sub>
                        <m:r>
                          <a:rPr kumimoji="1" lang="en-US" altLang="zh-CN" sz="2800" i="1" smtClean="0">
                            <a:solidFill>
                              <a:srgbClr val="000066"/>
                            </a:solidFill>
                            <a:latin typeface="Cambria Math"/>
                            <a:ea typeface="华文中宋" pitchFamily="2" charset="-122"/>
                          </a:rPr>
                          <m:t>𝟐</m:t>
                        </m:r>
                      </m:sub>
                    </m:sSub>
                  </m:oMath>
                </a14:m>
                <a:endParaRPr kumimoji="1" lang="zh-CN" altLang="en-US" sz="2800" dirty="0" smtClean="0">
                  <a:solidFill>
                    <a:srgbClr val="000066"/>
                  </a:solidFill>
                  <a:ea typeface="华文中宋" pitchFamily="2" charset="-122"/>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644008" y="1052736"/>
                <a:ext cx="4009624" cy="523220"/>
              </a:xfrm>
              <a:prstGeom prst="rect">
                <a:avLst/>
              </a:prstGeom>
              <a:blipFill rotWithShape="1">
                <a:blip r:embed="rId3"/>
                <a:stretch>
                  <a:fillRect l="-3191" t="-11628" b="-31395"/>
                </a:stretch>
              </a:blipFill>
            </p:spPr>
            <p:txBody>
              <a:bodyPr/>
              <a:lstStyle/>
              <a:p>
                <a:r>
                  <a:rPr lang="zh-CN" altLang="en-US">
                    <a:noFill/>
                  </a:rPr>
                  <a:t> </a:t>
                </a:r>
              </a:p>
            </p:txBody>
          </p:sp>
        </mc:Fallback>
      </mc:AlternateContent>
      <p:sp>
        <p:nvSpPr>
          <p:cNvPr id="7" name="TextBox 6"/>
          <p:cNvSpPr txBox="1"/>
          <p:nvPr/>
        </p:nvSpPr>
        <p:spPr>
          <a:xfrm>
            <a:off x="467544" y="1556792"/>
            <a:ext cx="3775393" cy="523220"/>
          </a:xfrm>
          <a:prstGeom prst="rect">
            <a:avLst/>
          </a:prstGeom>
          <a:noFill/>
        </p:spPr>
        <p:txBody>
          <a:bodyPr wrap="none" rtlCol="0">
            <a:spAutoFit/>
          </a:bodyPr>
          <a:lstStyle/>
          <a:p>
            <a:r>
              <a:rPr kumimoji="1" lang="zh-CN" altLang="en-US" sz="2800" dirty="0" smtClean="0">
                <a:solidFill>
                  <a:srgbClr val="000066"/>
                </a:solidFill>
                <a:ea typeface="华文中宋" pitchFamily="2" charset="-122"/>
              </a:rPr>
              <a:t>对转动使用转动定律：</a:t>
            </a:r>
          </a:p>
        </p:txBody>
      </p:sp>
      <mc:AlternateContent xmlns:mc="http://schemas.openxmlformats.org/markup-compatibility/2006" xmlns:a14="http://schemas.microsoft.com/office/drawing/2010/main">
        <mc:Choice Requires="a14">
          <p:sp>
            <p:nvSpPr>
              <p:cNvPr id="8" name="TextBox 7"/>
              <p:cNvSpPr txBox="1"/>
              <p:nvPr/>
            </p:nvSpPr>
            <p:spPr>
              <a:xfrm>
                <a:off x="4095391" y="1609636"/>
                <a:ext cx="4365041" cy="523220"/>
              </a:xfrm>
              <a:prstGeom prst="rect">
                <a:avLst/>
              </a:prstGeom>
              <a:noFill/>
            </p:spPr>
            <p:txBody>
              <a:bodyPr wrap="none" rtlCol="0">
                <a:spAutoFit/>
              </a:bodyPr>
              <a:lstStyle/>
              <a:p>
                <a:r>
                  <a:rPr kumimoji="1" lang="zh-CN" altLang="en-US" sz="2800" dirty="0" smtClean="0">
                    <a:solidFill>
                      <a:srgbClr val="000066"/>
                    </a:solidFill>
                    <a:ea typeface="华文中宋" pitchFamily="2" charset="-122"/>
                  </a:rPr>
                  <a:t>滑轮：</a:t>
                </a:r>
                <a14:m>
                  <m:oMath xmlns:m="http://schemas.openxmlformats.org/officeDocument/2006/math">
                    <m:sSubSup>
                      <m:sSubSupPr>
                        <m:ctrlPr>
                          <a:rPr kumimoji="1" lang="en-US" altLang="zh-CN" sz="2800" i="1" smtClean="0">
                            <a:solidFill>
                              <a:srgbClr val="000066"/>
                            </a:solidFill>
                            <a:latin typeface="Cambria Math"/>
                            <a:ea typeface="华文中宋" pitchFamily="2" charset="-122"/>
                          </a:rPr>
                        </m:ctrlPr>
                      </m:sSubSupPr>
                      <m:e>
                        <m:r>
                          <a:rPr kumimoji="1" lang="en-US" altLang="zh-CN" sz="2800" i="1" smtClean="0">
                            <a:solidFill>
                              <a:srgbClr val="000066"/>
                            </a:solidFill>
                            <a:latin typeface="Cambria Math"/>
                            <a:ea typeface="华文中宋" pitchFamily="2" charset="-122"/>
                          </a:rPr>
                          <m:t>𝑭</m:t>
                        </m:r>
                      </m:e>
                      <m:sub>
                        <m:r>
                          <a:rPr kumimoji="1" lang="en-US" altLang="zh-CN" sz="2800" smtClean="0">
                            <a:solidFill>
                              <a:srgbClr val="000066"/>
                            </a:solidFill>
                            <a:latin typeface="Cambria Math"/>
                            <a:ea typeface="华文中宋" pitchFamily="2" charset="-122"/>
                          </a:rPr>
                          <m:t>𝐓𝟏</m:t>
                        </m:r>
                      </m:sub>
                      <m:sup>
                        <m:r>
                          <a:rPr kumimoji="1" lang="en-US" altLang="zh-CN" sz="2800" i="1" smtClean="0">
                            <a:solidFill>
                              <a:srgbClr val="000066"/>
                            </a:solidFill>
                            <a:latin typeface="Cambria Math"/>
                            <a:ea typeface="华文中宋" pitchFamily="2" charset="-122"/>
                          </a:rPr>
                          <m:t>′</m:t>
                        </m:r>
                      </m:sup>
                    </m:sSubSup>
                    <m:r>
                      <a:rPr kumimoji="1" lang="en-US" altLang="zh-CN" sz="2800" i="1" smtClean="0">
                        <a:solidFill>
                          <a:srgbClr val="000066"/>
                        </a:solidFill>
                        <a:latin typeface="Cambria Math"/>
                        <a:ea typeface="华文中宋" pitchFamily="2" charset="-122"/>
                      </a:rPr>
                      <m:t>𝑹</m:t>
                    </m:r>
                    <m:r>
                      <a:rPr kumimoji="1" lang="en-US" altLang="zh-CN" sz="2800" i="1" smtClean="0">
                        <a:solidFill>
                          <a:srgbClr val="000066"/>
                        </a:solidFill>
                        <a:latin typeface="Cambria Math"/>
                        <a:ea typeface="华文中宋" pitchFamily="2" charset="-122"/>
                      </a:rPr>
                      <m:t>−</m:t>
                    </m:r>
                    <m:sSubSup>
                      <m:sSubSupPr>
                        <m:ctrlPr>
                          <a:rPr kumimoji="1" lang="en-US" altLang="zh-CN" sz="2800" i="1">
                            <a:solidFill>
                              <a:srgbClr val="000066"/>
                            </a:solidFill>
                            <a:latin typeface="Cambria Math"/>
                            <a:ea typeface="华文中宋" pitchFamily="2" charset="-122"/>
                          </a:rPr>
                        </m:ctrlPr>
                      </m:sSubSupPr>
                      <m:e>
                        <m:r>
                          <a:rPr kumimoji="1" lang="en-US" altLang="zh-CN" sz="2800" i="1">
                            <a:solidFill>
                              <a:srgbClr val="000066"/>
                            </a:solidFill>
                            <a:latin typeface="Cambria Math"/>
                            <a:ea typeface="华文中宋" pitchFamily="2" charset="-122"/>
                          </a:rPr>
                          <m:t>𝑭</m:t>
                        </m:r>
                      </m:e>
                      <m:sub>
                        <m:r>
                          <a:rPr kumimoji="1" lang="en-US" altLang="zh-CN" sz="2800">
                            <a:solidFill>
                              <a:srgbClr val="000066"/>
                            </a:solidFill>
                            <a:latin typeface="Cambria Math"/>
                            <a:ea typeface="华文中宋" pitchFamily="2" charset="-122"/>
                          </a:rPr>
                          <m:t>𝐓</m:t>
                        </m:r>
                        <m:r>
                          <a:rPr kumimoji="1" lang="en-US" altLang="zh-CN" sz="2800" i="1" smtClean="0">
                            <a:solidFill>
                              <a:srgbClr val="000066"/>
                            </a:solidFill>
                            <a:latin typeface="Cambria Math"/>
                            <a:ea typeface="华文中宋" pitchFamily="2" charset="-122"/>
                          </a:rPr>
                          <m:t>𝟐</m:t>
                        </m:r>
                      </m:sub>
                      <m:sup>
                        <m:r>
                          <a:rPr kumimoji="1" lang="en-US" altLang="zh-CN" sz="2800" i="1">
                            <a:solidFill>
                              <a:srgbClr val="000066"/>
                            </a:solidFill>
                            <a:latin typeface="Cambria Math"/>
                            <a:ea typeface="华文中宋" pitchFamily="2" charset="-122"/>
                          </a:rPr>
                          <m:t>′</m:t>
                        </m:r>
                      </m:sup>
                    </m:sSubSup>
                    <m:r>
                      <a:rPr kumimoji="1" lang="en-US" altLang="zh-CN" sz="2800" i="1">
                        <a:solidFill>
                          <a:srgbClr val="000066"/>
                        </a:solidFill>
                        <a:latin typeface="Cambria Math"/>
                        <a:ea typeface="华文中宋" pitchFamily="2" charset="-122"/>
                      </a:rPr>
                      <m:t>𝑹</m:t>
                    </m:r>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𝑱</m:t>
                        </m:r>
                      </m:e>
                      <m:sub>
                        <m:r>
                          <a:rPr kumimoji="1" lang="en-US" altLang="zh-CN" sz="2800" i="1" smtClean="0">
                            <a:solidFill>
                              <a:srgbClr val="000066"/>
                            </a:solidFill>
                            <a:latin typeface="Cambria Math"/>
                            <a:ea typeface="华文中宋" pitchFamily="2" charset="-122"/>
                          </a:rPr>
                          <m:t>𝟎</m:t>
                        </m:r>
                      </m:sub>
                    </m:sSub>
                    <m:r>
                      <a:rPr kumimoji="1" lang="en-US" altLang="zh-CN" sz="2800" i="1" smtClean="0">
                        <a:solidFill>
                          <a:srgbClr val="000066"/>
                        </a:solidFill>
                        <a:latin typeface="Cambria Math"/>
                        <a:ea typeface="Cambria Math"/>
                      </a:rPr>
                      <m:t>𝜶</m:t>
                    </m:r>
                  </m:oMath>
                </a14:m>
                <a:endParaRPr kumimoji="1" lang="zh-CN" altLang="en-US" sz="2800" dirty="0" smtClean="0">
                  <a:solidFill>
                    <a:srgbClr val="000066"/>
                  </a:solidFill>
                  <a:ea typeface="华文中宋"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095391" y="1609636"/>
                <a:ext cx="4365041" cy="523220"/>
              </a:xfrm>
              <a:prstGeom prst="rect">
                <a:avLst/>
              </a:prstGeom>
              <a:blipFill rotWithShape="1">
                <a:blip r:embed="rId4"/>
                <a:stretch>
                  <a:fillRect l="-2933" t="-11628" b="-31395"/>
                </a:stretch>
              </a:blipFill>
            </p:spPr>
            <p:txBody>
              <a:bodyPr/>
              <a:lstStyle/>
              <a:p>
                <a:r>
                  <a:rPr lang="zh-CN" altLang="en-US">
                    <a:noFill/>
                  </a:rPr>
                  <a:t> </a:t>
                </a:r>
              </a:p>
            </p:txBody>
          </p:sp>
        </mc:Fallback>
      </mc:AlternateContent>
      <p:sp>
        <p:nvSpPr>
          <p:cNvPr id="9" name="左大括号 8"/>
          <p:cNvSpPr/>
          <p:nvPr/>
        </p:nvSpPr>
        <p:spPr bwMode="auto">
          <a:xfrm>
            <a:off x="4535996" y="878619"/>
            <a:ext cx="216024" cy="484892"/>
          </a:xfrm>
          <a:prstGeom prst="leftBrace">
            <a:avLst/>
          </a:prstGeom>
          <a:noFill/>
          <a:ln w="25400" cap="flat" cmpd="sng" algn="ctr">
            <a:solidFill>
              <a:srgbClr val="000066"/>
            </a:solidFill>
            <a:prstDash val="solid"/>
            <a:round/>
            <a:headEnd type="none" w="med" len="med"/>
            <a:tailEnd type="none" w="sm" len="lg"/>
          </a:ln>
          <a:effectLst/>
        </p:spPr>
        <p:txBody>
          <a:bodyPr vert="horz" wrap="square" lIns="90000" tIns="46800" rIns="90000" bIns="46800" numCol="1" rtlCol="0" anchor="t" anchorCtr="0" compatLnSpc="1">
            <a:prstTxWarp prst="textNoShape">
              <a:avLst/>
            </a:prstTxWarp>
            <a:spAutoFit/>
          </a:bodyPr>
          <a:lstStyle/>
          <a:p>
            <a:pPr>
              <a:spcBef>
                <a:spcPct val="0"/>
              </a:spcBef>
            </a:pPr>
            <a:endParaRPr lang="zh-CN" altLang="en-US" sz="2800" b="0" smtClean="0">
              <a:solidFill>
                <a:srgbClr val="402000"/>
              </a:solidFill>
              <a:effectLst>
                <a:outerShdw blurRad="38100" dist="38100" dir="2700000" algn="tl">
                  <a:srgbClr val="000000">
                    <a:alpha val="43137"/>
                  </a:srgbClr>
                </a:outerShdw>
              </a:effectLst>
              <a:latin typeface="Arial" charset="0"/>
              <a:ea typeface="楷体_GB2312" pitchFamily="49" charset="-122"/>
            </a:endParaRPr>
          </a:p>
        </p:txBody>
      </p:sp>
      <p:sp>
        <p:nvSpPr>
          <p:cNvPr id="10" name="TextBox 9"/>
          <p:cNvSpPr txBox="1"/>
          <p:nvPr/>
        </p:nvSpPr>
        <p:spPr>
          <a:xfrm>
            <a:off x="647755" y="2473732"/>
            <a:ext cx="1980029" cy="523220"/>
          </a:xfrm>
          <a:prstGeom prst="rect">
            <a:avLst/>
          </a:prstGeom>
          <a:noFill/>
        </p:spPr>
        <p:txBody>
          <a:bodyPr wrap="none" rtlCol="0">
            <a:spAutoFit/>
          </a:bodyPr>
          <a:lstStyle/>
          <a:p>
            <a:r>
              <a:rPr lang="zh-CN" altLang="en-US" dirty="0" smtClean="0">
                <a:ea typeface="华文中宋" pitchFamily="2" charset="-122"/>
              </a:rPr>
              <a:t>附加条件：</a:t>
            </a:r>
          </a:p>
        </p:txBody>
      </p:sp>
      <mc:AlternateContent xmlns:mc="http://schemas.openxmlformats.org/markup-compatibility/2006" xmlns:a14="http://schemas.microsoft.com/office/drawing/2010/main">
        <mc:Choice Requires="a14">
          <p:sp>
            <p:nvSpPr>
              <p:cNvPr id="11" name="TextBox 10"/>
              <p:cNvSpPr txBox="1"/>
              <p:nvPr/>
            </p:nvSpPr>
            <p:spPr>
              <a:xfrm>
                <a:off x="2459502" y="2204864"/>
                <a:ext cx="317907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𝒂</m:t>
                          </m:r>
                        </m:e>
                        <m:sub>
                          <m:r>
                            <a:rPr lang="en-US" altLang="zh-CN" i="1" smtClean="0">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𝒂</m:t>
                          </m:r>
                        </m:e>
                        <m:sub>
                          <m:r>
                            <a:rPr lang="en-US" altLang="zh-CN" i="1" smtClean="0">
                              <a:latin typeface="Cambria Math"/>
                              <a:ea typeface="华文中宋" pitchFamily="2" charset="-122"/>
                            </a:rPr>
                            <m:t>𝟐</m:t>
                          </m:r>
                        </m:sub>
                      </m:sSub>
                      <m:r>
                        <a:rPr lang="en-US" altLang="zh-CN" i="1" smtClean="0">
                          <a:latin typeface="Cambria Math"/>
                          <a:ea typeface="华文中宋" pitchFamily="2" charset="-122"/>
                        </a:rPr>
                        <m:t>=</m:t>
                      </m:r>
                      <m:r>
                        <a:rPr lang="en-US" altLang="zh-CN" i="1" smtClean="0">
                          <a:latin typeface="Cambria Math"/>
                          <a:ea typeface="华文中宋" pitchFamily="2" charset="-122"/>
                        </a:rPr>
                        <m:t>𝒂</m:t>
                      </m:r>
                      <m:r>
                        <a:rPr lang="en-US" altLang="zh-CN" i="1" smtClean="0">
                          <a:latin typeface="Cambria Math"/>
                          <a:ea typeface="华文中宋" pitchFamily="2" charset="-122"/>
                        </a:rPr>
                        <m:t>=</m:t>
                      </m:r>
                      <m:r>
                        <a:rPr lang="en-US" altLang="zh-CN" i="1" smtClean="0">
                          <a:latin typeface="Cambria Math"/>
                          <a:ea typeface="华文中宋" pitchFamily="2" charset="-122"/>
                        </a:rPr>
                        <m:t>𝑹</m:t>
                      </m:r>
                      <m:r>
                        <a:rPr lang="en-US" altLang="zh-CN" i="1" smtClean="0">
                          <a:latin typeface="Cambria Math"/>
                          <a:ea typeface="Cambria Math"/>
                        </a:rPr>
                        <m:t>𝜶</m:t>
                      </m:r>
                    </m:oMath>
                  </m:oMathPara>
                </a14:m>
                <a:endParaRPr lang="zh-CN" altLang="en-US" dirty="0" smtClean="0">
                  <a:ea typeface="华文中宋"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459502" y="2204864"/>
                <a:ext cx="3179075" cy="523220"/>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729347" y="2636912"/>
                <a:ext cx="3858877" cy="523220"/>
              </a:xfrm>
              <a:prstGeom prst="rect">
                <a:avLst/>
              </a:prstGeom>
              <a:noFill/>
            </p:spPr>
            <p:txBody>
              <a:bodyPr wrap="none" rtlCol="0">
                <a:spAutoFit/>
              </a:bodyPr>
              <a:lstStyle/>
              <a:p>
                <a14:m>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𝑭</m:t>
                        </m:r>
                      </m:e>
                      <m:sub>
                        <m:r>
                          <a:rPr lang="en-US" altLang="zh-CN" smtClean="0">
                            <a:latin typeface="Cambria Math"/>
                            <a:ea typeface="华文中宋" pitchFamily="2" charset="-122"/>
                          </a:rPr>
                          <m:t>𝐓𝟏</m:t>
                        </m:r>
                      </m:sub>
                    </m:sSub>
                    <m:r>
                      <a:rPr lang="en-US" altLang="zh-CN" i="1" smtClean="0">
                        <a:latin typeface="Cambria Math"/>
                        <a:ea typeface="华文中宋" pitchFamily="2" charset="-122"/>
                      </a:rPr>
                      <m:t>=</m:t>
                    </m:r>
                    <m:sSubSup>
                      <m:sSubSupPr>
                        <m:ctrlPr>
                          <a:rPr lang="en-US" altLang="zh-CN" i="1" smtClean="0">
                            <a:latin typeface="Cambria Math"/>
                            <a:ea typeface="华文中宋" pitchFamily="2" charset="-122"/>
                          </a:rPr>
                        </m:ctrlPr>
                      </m:sSubSupPr>
                      <m:e>
                        <m:r>
                          <a:rPr lang="en-US" altLang="zh-CN" i="1" smtClean="0">
                            <a:latin typeface="Cambria Math"/>
                            <a:ea typeface="华文中宋" pitchFamily="2" charset="-122"/>
                          </a:rPr>
                          <m:t>𝑭</m:t>
                        </m:r>
                      </m:e>
                      <m:sub>
                        <m:r>
                          <a:rPr lang="en-US" altLang="zh-CN" smtClean="0">
                            <a:latin typeface="Cambria Math"/>
                            <a:ea typeface="华文中宋" pitchFamily="2" charset="-122"/>
                          </a:rPr>
                          <m:t>𝐓</m:t>
                        </m:r>
                        <m:r>
                          <a:rPr lang="en-US" altLang="zh-CN" i="1" smtClean="0">
                            <a:latin typeface="Cambria Math"/>
                            <a:ea typeface="华文中宋" pitchFamily="2" charset="-122"/>
                          </a:rPr>
                          <m:t>𝟏</m:t>
                        </m:r>
                      </m:sub>
                      <m:sup>
                        <m:r>
                          <a:rPr lang="en-US" altLang="zh-CN" i="1" smtClean="0">
                            <a:latin typeface="Cambria Math"/>
                            <a:ea typeface="华文中宋" pitchFamily="2" charset="-122"/>
                          </a:rPr>
                          <m:t>′</m:t>
                        </m:r>
                      </m:sup>
                    </m:sSubSup>
                    <m:r>
                      <a:rPr lang="zh-CN" altLang="en-US" i="1" smtClean="0">
                        <a:latin typeface="Cambria Math"/>
                        <a:ea typeface="华文中宋" pitchFamily="2" charset="-122"/>
                      </a:rPr>
                      <m:t>；</m:t>
                    </m:r>
                  </m:oMath>
                </a14:m>
                <a:r>
                  <a:rPr lang="en-US" altLang="zh-CN" dirty="0">
                    <a:ea typeface="华文中宋" pitchFamily="2" charset="-122"/>
                  </a:rPr>
                  <a:t> </a:t>
                </a:r>
                <a14:m>
                  <m:oMath xmlns:m="http://schemas.openxmlformats.org/officeDocument/2006/math">
                    <m:sSub>
                      <m:sSubPr>
                        <m:ctrlPr>
                          <a:rPr lang="en-US" altLang="zh-CN" i="1">
                            <a:latin typeface="Cambria Math"/>
                            <a:ea typeface="华文中宋" pitchFamily="2" charset="-122"/>
                          </a:rPr>
                        </m:ctrlPr>
                      </m:sSubPr>
                      <m:e>
                        <m:r>
                          <a:rPr lang="en-US" altLang="zh-CN">
                            <a:latin typeface="Cambria Math"/>
                            <a:ea typeface="华文中宋" pitchFamily="2" charset="-122"/>
                          </a:rPr>
                          <m:t>𝑭</m:t>
                        </m:r>
                      </m:e>
                      <m:sub>
                        <m:r>
                          <a:rPr lang="en-US" altLang="zh-CN">
                            <a:latin typeface="Cambria Math"/>
                            <a:ea typeface="华文中宋" pitchFamily="2" charset="-122"/>
                          </a:rPr>
                          <m:t>𝐓</m:t>
                        </m:r>
                        <m:r>
                          <a:rPr lang="en-US" altLang="zh-CN" i="1" smtClean="0">
                            <a:latin typeface="Cambria Math"/>
                            <a:ea typeface="华文中宋" pitchFamily="2" charset="-122"/>
                          </a:rPr>
                          <m:t>𝟐</m:t>
                        </m:r>
                      </m:sub>
                    </m:sSub>
                    <m:r>
                      <a:rPr lang="en-US" altLang="zh-CN">
                        <a:latin typeface="Cambria Math"/>
                        <a:ea typeface="华文中宋" pitchFamily="2" charset="-122"/>
                      </a:rPr>
                      <m:t>=</m:t>
                    </m:r>
                    <m:sSubSup>
                      <m:sSubSupPr>
                        <m:ctrlPr>
                          <a:rPr lang="en-US" altLang="zh-CN" i="1">
                            <a:latin typeface="Cambria Math"/>
                            <a:ea typeface="华文中宋" pitchFamily="2" charset="-122"/>
                          </a:rPr>
                        </m:ctrlPr>
                      </m:sSubSupPr>
                      <m:e>
                        <m:r>
                          <a:rPr lang="en-US" altLang="zh-CN">
                            <a:latin typeface="Cambria Math"/>
                            <a:ea typeface="华文中宋" pitchFamily="2" charset="-122"/>
                          </a:rPr>
                          <m:t>𝑭</m:t>
                        </m:r>
                      </m:e>
                      <m:sub>
                        <m:r>
                          <a:rPr lang="en-US" altLang="zh-CN">
                            <a:latin typeface="Cambria Math"/>
                            <a:ea typeface="华文中宋" pitchFamily="2" charset="-122"/>
                          </a:rPr>
                          <m:t>𝐓</m:t>
                        </m:r>
                        <m:r>
                          <a:rPr lang="en-US" altLang="zh-CN" i="1" smtClean="0">
                            <a:latin typeface="Cambria Math"/>
                            <a:ea typeface="华文中宋" pitchFamily="2" charset="-122"/>
                          </a:rPr>
                          <m:t>𝟐</m:t>
                        </m:r>
                      </m:sub>
                      <m:sup>
                        <m:r>
                          <a:rPr lang="en-US" altLang="zh-CN">
                            <a:latin typeface="Cambria Math"/>
                            <a:ea typeface="华文中宋" pitchFamily="2" charset="-122"/>
                          </a:rPr>
                          <m:t>′</m:t>
                        </m:r>
                      </m:sup>
                    </m:sSubSup>
                  </m:oMath>
                </a14:m>
                <a:endParaRPr lang="zh-CN" altLang="en-US" dirty="0" smtClean="0">
                  <a:ea typeface="华文中宋"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729347" y="2636912"/>
                <a:ext cx="3858877" cy="523220"/>
              </a:xfrm>
              <a:prstGeom prst="rect">
                <a:avLst/>
              </a:prstGeom>
              <a:blipFill rotWithShape="1">
                <a:blip r:embed="rId6"/>
                <a:stretch>
                  <a:fillRect l="-4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771800" y="3140968"/>
                <a:ext cx="2141163" cy="470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𝑱</m:t>
                          </m:r>
                        </m:e>
                        <m:sub>
                          <m:r>
                            <a:rPr lang="en-US" altLang="zh-CN" i="1" smtClean="0">
                              <a:latin typeface="Cambria Math"/>
                              <a:ea typeface="华文中宋" pitchFamily="2" charset="-122"/>
                            </a:rPr>
                            <m:t>𝟎</m:t>
                          </m:r>
                        </m:sub>
                      </m:sSub>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sSub>
                            <m:sSubPr>
                              <m:ctrlPr>
                                <a:rPr lang="en-US" altLang="zh-CN" i="1" smtClean="0">
                                  <a:latin typeface="Cambria Math"/>
                                  <a:ea typeface="华文中宋" pitchFamily="2" charset="-122"/>
                                </a:rPr>
                              </m:ctrlPr>
                            </m:sSubPr>
                            <m:e>
                              <m:r>
                                <a:rPr lang="en-US" altLang="zh-CN" i="1">
                                  <a:latin typeface="Cambria Math"/>
                                  <a:ea typeface="华文中宋" pitchFamily="2" charset="-122"/>
                                </a:rPr>
                                <m:t>𝒎</m:t>
                              </m:r>
                            </m:e>
                            <m:sub>
                              <m:r>
                                <a:rPr lang="en-US" altLang="zh-CN" b="1" i="1" smtClean="0">
                                  <a:latin typeface="Cambria Math"/>
                                  <a:ea typeface="华文中宋" pitchFamily="2" charset="-122"/>
                                </a:rPr>
                                <m:t>𝟎</m:t>
                              </m:r>
                            </m:sub>
                          </m:sSub>
                          <m:sSup>
                            <m:sSupPr>
                              <m:ctrlPr>
                                <a:rPr lang="en-US" altLang="zh-CN" i="1">
                                  <a:latin typeface="Cambria Math"/>
                                  <a:ea typeface="华文中宋" pitchFamily="2" charset="-122"/>
                                </a:rPr>
                              </m:ctrlPr>
                            </m:sSupPr>
                            <m:e>
                              <m:r>
                                <a:rPr lang="en-US" altLang="zh-CN" i="1">
                                  <a:latin typeface="Cambria Math"/>
                                  <a:ea typeface="华文中宋" pitchFamily="2" charset="-122"/>
                                </a:rPr>
                                <m:t>𝑹</m:t>
                              </m:r>
                            </m:e>
                            <m:sup>
                              <m:r>
                                <a:rPr lang="en-US" altLang="zh-CN" i="1">
                                  <a:latin typeface="Cambria Math"/>
                                  <a:ea typeface="华文中宋" pitchFamily="2" charset="-122"/>
                                </a:rPr>
                                <m:t>𝟐</m:t>
                              </m:r>
                            </m:sup>
                          </m:sSup>
                        </m:e>
                      </m:box>
                      <m:r>
                        <a:rPr lang="en-US" altLang="zh-CN" i="1" smtClean="0">
                          <a:latin typeface="Cambria Math"/>
                          <a:ea typeface="华文中宋" pitchFamily="2" charset="-122"/>
                        </a:rPr>
                        <m:t>/</m:t>
                      </m:r>
                      <m:r>
                        <a:rPr lang="en-US" altLang="zh-CN" i="1" smtClean="0">
                          <a:latin typeface="Cambria Math"/>
                          <a:ea typeface="华文中宋" pitchFamily="2" charset="-122"/>
                        </a:rPr>
                        <m:t>𝟐</m:t>
                      </m:r>
                    </m:oMath>
                  </m:oMathPara>
                </a14:m>
                <a:endParaRPr lang="zh-CN" altLang="en-US" dirty="0" smtClean="0">
                  <a:ea typeface="华文中宋" pitchFamily="2" charset="-122"/>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771800" y="3140968"/>
                <a:ext cx="2141163" cy="470000"/>
              </a:xfrm>
              <a:prstGeom prst="rect">
                <a:avLst/>
              </a:prstGeom>
              <a:blipFill rotWithShape="1">
                <a:blip r:embed="rId7"/>
                <a:stretch>
                  <a:fillRect b="-19481"/>
                </a:stretch>
              </a:blipFill>
            </p:spPr>
            <p:txBody>
              <a:bodyPr/>
              <a:lstStyle/>
              <a:p>
                <a:r>
                  <a:rPr lang="zh-CN" altLang="en-US">
                    <a:noFill/>
                  </a:rPr>
                  <a:t> </a:t>
                </a:r>
              </a:p>
            </p:txBody>
          </p:sp>
        </mc:Fallback>
      </mc:AlternateContent>
      <p:sp>
        <p:nvSpPr>
          <p:cNvPr id="14" name="TextBox 13"/>
          <p:cNvSpPr txBox="1"/>
          <p:nvPr/>
        </p:nvSpPr>
        <p:spPr>
          <a:xfrm>
            <a:off x="683568" y="3717032"/>
            <a:ext cx="1261884" cy="523220"/>
          </a:xfrm>
          <a:prstGeom prst="rect">
            <a:avLst/>
          </a:prstGeom>
          <a:noFill/>
        </p:spPr>
        <p:txBody>
          <a:bodyPr wrap="none" rtlCol="0">
            <a:spAutoFit/>
          </a:bodyPr>
          <a:lstStyle/>
          <a:p>
            <a:r>
              <a:rPr lang="zh-CN" altLang="en-US" dirty="0">
                <a:solidFill>
                  <a:srgbClr val="0000CC"/>
                </a:solidFill>
                <a:ea typeface="华文中宋" pitchFamily="2" charset="-122"/>
              </a:rPr>
              <a:t>解</a:t>
            </a:r>
            <a:r>
              <a:rPr lang="zh-CN" altLang="en-US" dirty="0" smtClean="0">
                <a:solidFill>
                  <a:srgbClr val="0000CC"/>
                </a:solidFill>
                <a:ea typeface="华文中宋" pitchFamily="2" charset="-122"/>
              </a:rPr>
              <a:t>得：</a:t>
            </a:r>
          </a:p>
        </p:txBody>
      </p:sp>
      <mc:AlternateContent xmlns:mc="http://schemas.openxmlformats.org/markup-compatibility/2006" xmlns:a14="http://schemas.microsoft.com/office/drawing/2010/main">
        <mc:Choice Requires="a14">
          <p:sp>
            <p:nvSpPr>
              <p:cNvPr id="15" name="TextBox 14"/>
              <p:cNvSpPr txBox="1"/>
              <p:nvPr/>
            </p:nvSpPr>
            <p:spPr>
              <a:xfrm>
                <a:off x="1763688" y="3645024"/>
                <a:ext cx="3136436" cy="894669"/>
              </a:xfrm>
              <a:prstGeom prst="rect">
                <a:avLst/>
              </a:prstGeom>
              <a:noFill/>
            </p:spPr>
            <p:txBody>
              <a:bodyPr wrap="none" rtlCol="0">
                <a:spAutoFit/>
              </a:bodyPr>
              <a:lstStyle/>
              <a:p>
                <a14:m>
                  <m:oMath xmlns:m="http://schemas.openxmlformats.org/officeDocument/2006/math">
                    <m:r>
                      <a:rPr lang="zh-CN" altLang="en-US" i="1" smtClean="0">
                        <a:latin typeface="Cambria Math"/>
                        <a:ea typeface="华文中宋" pitchFamily="2" charset="-122"/>
                      </a:rPr>
                      <m:t>𝜶</m:t>
                    </m:r>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𝑹</m:t>
                            </m:r>
                          </m:den>
                        </m:f>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𝟐</m:t>
                                    </m:r>
                                  </m:sub>
                                </m:sSub>
                              </m:num>
                              <m:den>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den>
                            </m:f>
                            <m:r>
                              <a:rPr lang="en-US" altLang="zh-CN" smtClean="0">
                                <a:latin typeface="Cambria Math"/>
                                <a:ea typeface="华文中宋" pitchFamily="2" charset="-122"/>
                              </a:rPr>
                              <m:t>𝐠</m:t>
                            </m:r>
                          </m:e>
                        </m:box>
                      </m:e>
                    </m:box>
                  </m:oMath>
                </a14:m>
                <a:r>
                  <a:rPr lang="zh-CN" altLang="en-US" dirty="0" smtClean="0">
                    <a:ea typeface="华文中宋" pitchFamily="2" charset="-122"/>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1763688" y="3645024"/>
                <a:ext cx="3136436" cy="894669"/>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835696" y="4509120"/>
                <a:ext cx="2293769" cy="739370"/>
              </a:xfrm>
              <a:prstGeom prst="rect">
                <a:avLst/>
              </a:prstGeom>
              <a:noFill/>
            </p:spPr>
            <p:txBody>
              <a:bodyPr wrap="none" rtlCol="0">
                <a:spAutoFit/>
              </a:bodyPr>
              <a:lstStyle/>
              <a:p>
                <a:r>
                  <a:rPr lang="en-US" altLang="zh-CN" i="1" dirty="0" smtClean="0">
                    <a:ea typeface="华文中宋" pitchFamily="2" charset="-122"/>
                  </a:rPr>
                  <a:t>a</a:t>
                </a:r>
                <a14:m>
                  <m:oMath xmlns:m="http://schemas.openxmlformats.org/officeDocument/2006/math">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𝟐</m:t>
                                    </m:r>
                                  </m:sub>
                                </m:sSub>
                              </m:num>
                              <m:den>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den>
                            </m:f>
                            <m:r>
                              <a:rPr lang="en-US" altLang="zh-CN" smtClean="0">
                                <a:latin typeface="Cambria Math"/>
                                <a:ea typeface="华文中宋" pitchFamily="2" charset="-122"/>
                              </a:rPr>
                              <m:t>𝐠</m:t>
                            </m:r>
                          </m:e>
                        </m:box>
                      </m:e>
                    </m:box>
                  </m:oMath>
                </a14:m>
                <a:endParaRPr lang="zh-CN" altLang="en-US" dirty="0" smtClean="0">
                  <a:ea typeface="华文中宋" pitchFamily="2" charset="-122"/>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835696" y="4509120"/>
                <a:ext cx="2293769" cy="739370"/>
              </a:xfrm>
              <a:prstGeom prst="rect">
                <a:avLst/>
              </a:prstGeom>
              <a:blipFill rotWithShape="1">
                <a:blip r:embed="rId9"/>
                <a:stretch>
                  <a:fillRect l="-3989" t="-8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83568" y="5445224"/>
                <a:ext cx="3575209" cy="1075294"/>
              </a:xfrm>
              <a:prstGeom prst="rect">
                <a:avLst/>
              </a:prstGeom>
              <a:noFill/>
            </p:spPr>
            <p:txBody>
              <a:bodyPr wrap="none" rtlCol="0">
                <a:spAutoFit/>
              </a:bodyPr>
              <a:lstStyle/>
              <a:p>
                <a14:m>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𝑭</m:t>
                        </m:r>
                      </m:e>
                      <m:sub>
                        <m:r>
                          <a:rPr lang="en-US" altLang="zh-CN" smtClean="0">
                            <a:latin typeface="Cambria Math"/>
                            <a:ea typeface="华文中宋" pitchFamily="2" charset="-122"/>
                          </a:rPr>
                          <m:t>𝐓𝟏</m:t>
                        </m:r>
                      </m:sub>
                    </m:sSub>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𝟐</m:t>
                                    </m:r>
                                    <m:r>
                                      <a:rPr lang="en-US" altLang="zh-CN" i="1" smtClean="0">
                                        <a:latin typeface="Cambria Math"/>
                                        <a:ea typeface="华文中宋" pitchFamily="2" charset="-122"/>
                                      </a:rPr>
                                      <m:t>𝒎</m:t>
                                    </m:r>
                                  </m:e>
                                  <m:sub>
                                    <m:r>
                                      <a:rPr lang="en-US" altLang="zh-CN" i="1" smtClean="0">
                                        <a:latin typeface="Cambria Math"/>
                                        <a:ea typeface="华文中宋" pitchFamily="2" charset="-122"/>
                                      </a:rPr>
                                      <m:t>𝟏</m:t>
                                    </m:r>
                                  </m:sub>
                                </m:sSub>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i="1" smtClean="0">
                                        <a:latin typeface="Cambria Math"/>
                                        <a:ea typeface="华文中宋" pitchFamily="2" charset="-122"/>
                                      </a:rPr>
                                      <m:t>𝟏</m:t>
                                    </m:r>
                                  </m:sub>
                                </m:sSub>
                              </m:num>
                              <m:den>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den>
                            </m:f>
                            <m:r>
                              <a:rPr lang="en-US" altLang="zh-CN" smtClean="0">
                                <a:latin typeface="Cambria Math"/>
                                <a:ea typeface="华文中宋" pitchFamily="2" charset="-122"/>
                              </a:rPr>
                              <m:t>𝐠</m:t>
                            </m:r>
                          </m:e>
                        </m:box>
                      </m:e>
                    </m:box>
                  </m:oMath>
                </a14:m>
                <a:r>
                  <a:rPr lang="zh-CN" altLang="en-US" dirty="0" smtClean="0">
                    <a:ea typeface="华文中宋" pitchFamily="2" charset="-122"/>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683568" y="5445224"/>
                <a:ext cx="3575209" cy="1075294"/>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670674" y="5445224"/>
                <a:ext cx="3645742" cy="1075294"/>
              </a:xfrm>
              <a:prstGeom prst="rect">
                <a:avLst/>
              </a:prstGeom>
              <a:noFill/>
            </p:spPr>
            <p:txBody>
              <a:bodyPr wrap="none" rtlCol="0">
                <a:spAutoFit/>
              </a:bodyPr>
              <a:lstStyle/>
              <a:p>
                <a14:m>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𝑭</m:t>
                        </m:r>
                      </m:e>
                      <m:sub>
                        <m:r>
                          <a:rPr lang="en-US" altLang="zh-CN" smtClean="0">
                            <a:latin typeface="Cambria Math"/>
                            <a:ea typeface="华文中宋" pitchFamily="2" charset="-122"/>
                          </a:rPr>
                          <m:t>𝐓</m:t>
                        </m:r>
                        <m:r>
                          <a:rPr lang="en-US" altLang="zh-CN" i="1" smtClean="0">
                            <a:latin typeface="Cambria Math"/>
                            <a:ea typeface="华文中宋" pitchFamily="2" charset="-122"/>
                          </a:rPr>
                          <m:t>𝟐</m:t>
                        </m:r>
                      </m:sub>
                    </m:sSub>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𝟐</m:t>
                                    </m:r>
                                    <m:r>
                                      <a:rPr lang="en-US" altLang="zh-CN" i="1" smtClean="0">
                                        <a:latin typeface="Cambria Math"/>
                                        <a:ea typeface="华文中宋" pitchFamily="2" charset="-122"/>
                                      </a:rPr>
                                      <m:t>𝒎</m:t>
                                    </m:r>
                                  </m:e>
                                  <m:sub>
                                    <m:r>
                                      <a:rPr lang="en-US" altLang="zh-CN" i="1" smtClean="0">
                                        <a:latin typeface="Cambria Math"/>
                                        <a:ea typeface="华文中宋" pitchFamily="2" charset="-122"/>
                                      </a:rPr>
                                      <m:t>𝟏</m:t>
                                    </m:r>
                                  </m:sub>
                                </m:sSub>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i="1" smtClean="0">
                                        <a:latin typeface="Cambria Math"/>
                                        <a:ea typeface="华文中宋" pitchFamily="2" charset="-122"/>
                                      </a:rPr>
                                      <m:t>𝟐</m:t>
                                    </m:r>
                                  </m:sub>
                                </m:sSub>
                              </m:num>
                              <m:den>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𝟏</m:t>
                                    </m:r>
                                  </m:sub>
                                </m:sSub>
                                <m:r>
                                  <a:rPr lang="en-US" altLang="zh-CN" i="1" smtClean="0">
                                    <a:latin typeface="Cambria Math"/>
                                    <a:ea typeface="华文中宋" pitchFamily="2" charset="-122"/>
                                  </a:rPr>
                                  <m:t>+</m:t>
                                </m:r>
                                <m:sSub>
                                  <m:sSubPr>
                                    <m:ctrlPr>
                                      <a:rPr lang="en-US" altLang="zh-CN" i="1">
                                        <a:latin typeface="Cambria Math"/>
                                        <a:ea typeface="华文中宋" pitchFamily="2" charset="-122"/>
                                      </a:rPr>
                                    </m:ctrlPr>
                                  </m:sSubPr>
                                  <m:e>
                                    <m:r>
                                      <a:rPr lang="en-US" altLang="zh-CN">
                                        <a:latin typeface="Cambria Math"/>
                                        <a:ea typeface="华文中宋" pitchFamily="2" charset="-122"/>
                                      </a:rPr>
                                      <m:t>𝒎</m:t>
                                    </m:r>
                                  </m:e>
                                  <m:sub>
                                    <m:r>
                                      <a:rPr lang="en-US" altLang="zh-CN">
                                        <a:latin typeface="Cambria Math"/>
                                        <a:ea typeface="华文中宋" pitchFamily="2" charset="-122"/>
                                      </a:rPr>
                                      <m:t>𝟐</m:t>
                                    </m:r>
                                  </m:sub>
                                </m:sSub>
                                <m:r>
                                  <a:rPr lang="en-US" altLang="zh-CN" i="1" smtClean="0">
                                    <a:latin typeface="Cambria Math"/>
                                    <a:ea typeface="华文中宋" pitchFamily="2" charset="-122"/>
                                  </a:rPr>
                                  <m:t>+</m:t>
                                </m:r>
                                <m:sSub>
                                  <m:sSubPr>
                                    <m:ctrlPr>
                                      <a:rPr lang="en-US" altLang="zh-CN" i="1" smtClean="0">
                                        <a:latin typeface="Cambria Math"/>
                                        <a:ea typeface="华文中宋" pitchFamily="2" charset="-122"/>
                                      </a:rPr>
                                    </m:ctrlPr>
                                  </m:sSubPr>
                                  <m:e>
                                    <m:box>
                                      <m:boxPr>
                                        <m:ctrlPr>
                                          <a:rPr lang="en-US" altLang="zh-CN" i="1" smtClean="0">
                                            <a:latin typeface="Cambria Math"/>
                                            <a:ea typeface="华文中宋" pitchFamily="2" charset="-122"/>
                                          </a:rPr>
                                        </m:ctrlPr>
                                      </m:boxPr>
                                      <m:e>
                                        <m:f>
                                          <m:fPr>
                                            <m:ctrlPr>
                                              <a:rPr lang="en-US" altLang="zh-CN" i="1" smtClean="0">
                                                <a:latin typeface="Cambria Math"/>
                                                <a:ea typeface="华文中宋" pitchFamily="2" charset="-122"/>
                                              </a:rPr>
                                            </m:ctrlPr>
                                          </m:fPr>
                                          <m:num>
                                            <m:r>
                                              <a:rPr lang="en-US" altLang="zh-CN" i="1" smtClean="0">
                                                <a:latin typeface="Cambria Math"/>
                                                <a:ea typeface="华文中宋" pitchFamily="2" charset="-122"/>
                                              </a:rPr>
                                              <m:t>𝟏</m:t>
                                            </m:r>
                                          </m:num>
                                          <m:den>
                                            <m:r>
                                              <a:rPr lang="en-US" altLang="zh-CN" i="1" smtClean="0">
                                                <a:latin typeface="Cambria Math"/>
                                                <a:ea typeface="华文中宋" pitchFamily="2" charset="-122"/>
                                              </a:rPr>
                                              <m:t>𝟐</m:t>
                                            </m:r>
                                          </m:den>
                                        </m:f>
                                      </m:e>
                                    </m:box>
                                    <m:r>
                                      <a:rPr lang="en-US" altLang="zh-CN" i="1" smtClean="0">
                                        <a:latin typeface="Cambria Math"/>
                                        <a:ea typeface="华文中宋" pitchFamily="2" charset="-122"/>
                                      </a:rPr>
                                      <m:t>𝒎</m:t>
                                    </m:r>
                                  </m:e>
                                  <m:sub>
                                    <m:r>
                                      <a:rPr lang="en-US" altLang="zh-CN" i="1" smtClean="0">
                                        <a:latin typeface="Cambria Math"/>
                                        <a:ea typeface="华文中宋" pitchFamily="2" charset="-122"/>
                                      </a:rPr>
                                      <m:t>𝟎</m:t>
                                    </m:r>
                                  </m:sub>
                                </m:sSub>
                              </m:den>
                            </m:f>
                            <m:r>
                              <a:rPr lang="en-US" altLang="zh-CN" smtClean="0">
                                <a:latin typeface="Cambria Math"/>
                                <a:ea typeface="华文中宋" pitchFamily="2" charset="-122"/>
                              </a:rPr>
                              <m:t>𝐠</m:t>
                            </m:r>
                          </m:e>
                        </m:box>
                      </m:e>
                    </m:box>
                  </m:oMath>
                </a14:m>
                <a:r>
                  <a:rPr lang="zh-CN" altLang="en-US" dirty="0" smtClean="0">
                    <a:ea typeface="华文中宋" pitchFamily="2" charset="-122"/>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4670674" y="5445224"/>
                <a:ext cx="3645742" cy="1075294"/>
              </a:xfrm>
              <a:prstGeom prst="rect">
                <a:avLst/>
              </a:prstGeom>
              <a:blipFill rotWithShape="1">
                <a:blip r:embed="rId1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272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p:bldP spid="11" grpId="0"/>
      <p:bldP spid="12" grpId="0"/>
      <p:bldP spid="13"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页脚占位符 1"/>
          <p:cNvSpPr>
            <a:spLocks noGrp="1"/>
          </p:cNvSpPr>
          <p:nvPr>
            <p:ph type="ftr" sz="quarter" idx="10"/>
          </p:nvPr>
        </p:nvSpPr>
        <p:spPr/>
        <p:txBody>
          <a:bodyPr/>
          <a:lstStyle/>
          <a:p>
            <a:pPr>
              <a:defRPr/>
            </a:pPr>
            <a:fld id="{B1FBA122-AEB2-4DD4-8BA5-AE5FFAC17FDB}" type="slidenum">
              <a:rPr lang="en-US" altLang="zh-CN">
                <a:solidFill>
                  <a:srgbClr val="FFFFCC">
                    <a:lumMod val="75000"/>
                  </a:srgbClr>
                </a:solidFill>
              </a:rPr>
              <a:pPr>
                <a:defRPr/>
              </a:pPr>
              <a:t>41</a:t>
            </a:fld>
            <a:endParaRPr lang="en-US" altLang="zh-CN">
              <a:solidFill>
                <a:srgbClr val="FFFFCC">
                  <a:lumMod val="75000"/>
                </a:srgbClr>
              </a:solidFill>
            </a:endParaRPr>
          </a:p>
        </p:txBody>
      </p:sp>
      <p:sp>
        <p:nvSpPr>
          <p:cNvPr id="13315" name="Text Box 3"/>
          <p:cNvSpPr txBox="1">
            <a:spLocks noChangeArrowheads="1"/>
          </p:cNvSpPr>
          <p:nvPr/>
        </p:nvSpPr>
        <p:spPr bwMode="auto">
          <a:xfrm>
            <a:off x="485775" y="773113"/>
            <a:ext cx="8334375"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spcBef>
                <a:spcPct val="0"/>
              </a:spcBef>
            </a:pPr>
            <a:r>
              <a:rPr kumimoji="1" lang="zh-CN" altLang="en-US" sz="2800" dirty="0">
                <a:solidFill>
                  <a:srgbClr val="CC0000"/>
                </a:solidFill>
                <a:latin typeface="宋体" pitchFamily="2" charset="-122"/>
              </a:rPr>
              <a:t>例</a:t>
            </a:r>
            <a:r>
              <a:rPr kumimoji="1" lang="en-US" altLang="zh-CN" sz="2800" dirty="0">
                <a:solidFill>
                  <a:srgbClr val="CC0000"/>
                </a:solidFill>
                <a:latin typeface="宋体" pitchFamily="2" charset="-122"/>
              </a:rPr>
              <a:t>3.4</a:t>
            </a:r>
            <a:r>
              <a:rPr kumimoji="1" lang="zh-CN" altLang="en-US" sz="2800" dirty="0">
                <a:solidFill>
                  <a:srgbClr val="000000"/>
                </a:solidFill>
                <a:latin typeface="宋体" pitchFamily="2" charset="-122"/>
              </a:rPr>
              <a:t>　转动着的飞轮的转动惯量为</a:t>
            </a:r>
            <a:r>
              <a:rPr kumimoji="1" lang="en-US" altLang="zh-CN" sz="2800" i="1" dirty="0">
                <a:solidFill>
                  <a:srgbClr val="000000"/>
                </a:solidFill>
              </a:rPr>
              <a:t>J</a:t>
            </a:r>
            <a:r>
              <a:rPr kumimoji="1" lang="zh-CN" altLang="en-US" sz="2800" dirty="0">
                <a:solidFill>
                  <a:srgbClr val="000000"/>
                </a:solidFill>
                <a:latin typeface="宋体" pitchFamily="2" charset="-122"/>
              </a:rPr>
              <a:t>，在</a:t>
            </a:r>
            <a:r>
              <a:rPr kumimoji="1" lang="en-US" altLang="zh-CN" sz="2800" i="1" dirty="0">
                <a:solidFill>
                  <a:srgbClr val="000000"/>
                </a:solidFill>
              </a:rPr>
              <a:t>t</a:t>
            </a:r>
            <a:r>
              <a:rPr kumimoji="1" lang="zh-CN" altLang="en-US" sz="2800" dirty="0">
                <a:solidFill>
                  <a:srgbClr val="000000"/>
                </a:solidFill>
              </a:rPr>
              <a:t>＝</a:t>
            </a:r>
            <a:r>
              <a:rPr kumimoji="1" lang="en-US" altLang="zh-CN" sz="2800" dirty="0">
                <a:solidFill>
                  <a:srgbClr val="000000"/>
                </a:solidFill>
              </a:rPr>
              <a:t>0</a:t>
            </a:r>
            <a:r>
              <a:rPr kumimoji="1" lang="zh-CN" altLang="en-US" sz="2800" dirty="0">
                <a:solidFill>
                  <a:srgbClr val="000000"/>
                </a:solidFill>
                <a:latin typeface="宋体" pitchFamily="2" charset="-122"/>
              </a:rPr>
              <a:t>时角速度为   </a:t>
            </a:r>
            <a:r>
              <a:rPr kumimoji="1" lang="en-US" altLang="zh-CN" sz="2800" dirty="0">
                <a:solidFill>
                  <a:srgbClr val="000000"/>
                </a:solidFill>
                <a:latin typeface="宋体" pitchFamily="2" charset="-122"/>
              </a:rPr>
              <a:t>.</a:t>
            </a:r>
            <a:r>
              <a:rPr kumimoji="1" lang="zh-CN" altLang="en-US" sz="2800" dirty="0">
                <a:solidFill>
                  <a:srgbClr val="000000"/>
                </a:solidFill>
                <a:latin typeface="宋体" pitchFamily="2" charset="-122"/>
              </a:rPr>
              <a:t>此后飞轮经历制动过程，阻力矩</a:t>
            </a:r>
            <a:r>
              <a:rPr kumimoji="1" lang="en-US" altLang="zh-CN" sz="2800" i="1" dirty="0">
                <a:solidFill>
                  <a:srgbClr val="000000"/>
                </a:solidFill>
              </a:rPr>
              <a:t>M</a:t>
            </a:r>
            <a:r>
              <a:rPr kumimoji="1" lang="zh-CN" altLang="en-US" sz="2800" dirty="0">
                <a:solidFill>
                  <a:srgbClr val="000000"/>
                </a:solidFill>
                <a:latin typeface="宋体" pitchFamily="2" charset="-122"/>
              </a:rPr>
              <a:t>的大小与角速度</a:t>
            </a:r>
            <a:r>
              <a:rPr kumimoji="1" lang="en-US" altLang="zh-CN" sz="2800" i="1" dirty="0">
                <a:solidFill>
                  <a:srgbClr val="000000"/>
                </a:solidFill>
              </a:rPr>
              <a:t>ω</a:t>
            </a:r>
            <a:r>
              <a:rPr kumimoji="1" lang="zh-CN" altLang="en-US" sz="2800" dirty="0">
                <a:solidFill>
                  <a:srgbClr val="000000"/>
                </a:solidFill>
                <a:latin typeface="宋体" pitchFamily="2" charset="-122"/>
              </a:rPr>
              <a:t>的平方成正比，比例系数为</a:t>
            </a:r>
            <a:r>
              <a:rPr kumimoji="1" lang="en-US" altLang="zh-CN" sz="2800" i="1" dirty="0">
                <a:solidFill>
                  <a:srgbClr val="000000"/>
                </a:solidFill>
              </a:rPr>
              <a:t>k</a:t>
            </a:r>
            <a:r>
              <a:rPr kumimoji="1" lang="en-US" altLang="zh-CN" sz="2800" dirty="0">
                <a:solidFill>
                  <a:srgbClr val="000000"/>
                </a:solidFill>
              </a:rPr>
              <a:t>(</a:t>
            </a:r>
            <a:r>
              <a:rPr kumimoji="1" lang="en-US" altLang="zh-CN" sz="2800" i="1" dirty="0">
                <a:solidFill>
                  <a:srgbClr val="000000"/>
                </a:solidFill>
              </a:rPr>
              <a:t>k</a:t>
            </a:r>
            <a:r>
              <a:rPr kumimoji="1" lang="zh-CN" altLang="en-US" sz="2800" dirty="0">
                <a:solidFill>
                  <a:srgbClr val="000000"/>
                </a:solidFill>
                <a:latin typeface="宋体" pitchFamily="2" charset="-122"/>
              </a:rPr>
              <a:t>为大于零的常数</a:t>
            </a:r>
            <a:r>
              <a:rPr kumimoji="1" lang="en-US" altLang="zh-CN" sz="2800" dirty="0">
                <a:solidFill>
                  <a:srgbClr val="000000"/>
                </a:solidFill>
                <a:latin typeface="宋体" pitchFamily="2" charset="-122"/>
              </a:rPr>
              <a:t>)</a:t>
            </a:r>
            <a:r>
              <a:rPr kumimoji="1" lang="zh-CN" altLang="en-US" sz="2800" dirty="0">
                <a:solidFill>
                  <a:srgbClr val="000000"/>
                </a:solidFill>
                <a:latin typeface="宋体" pitchFamily="2" charset="-122"/>
              </a:rPr>
              <a:t>，当</a:t>
            </a:r>
            <a:r>
              <a:rPr kumimoji="1" lang="zh-CN" altLang="en-US" sz="2800" i="1" dirty="0">
                <a:solidFill>
                  <a:srgbClr val="000000"/>
                </a:solidFill>
                <a:latin typeface="宋体" pitchFamily="2" charset="-122"/>
              </a:rPr>
              <a:t>       </a:t>
            </a:r>
            <a:r>
              <a:rPr kumimoji="1" lang="zh-CN" altLang="en-US" sz="2800" dirty="0">
                <a:solidFill>
                  <a:srgbClr val="000000"/>
                </a:solidFill>
                <a:latin typeface="宋体" pitchFamily="2" charset="-122"/>
              </a:rPr>
              <a:t>时，飞轮的角加速度是多少？从开始制动到现在经历的时间是多少？</a:t>
            </a:r>
          </a:p>
        </p:txBody>
      </p:sp>
      <p:graphicFrame>
        <p:nvGraphicFramePr>
          <p:cNvPr id="13316" name="Object 4"/>
          <p:cNvGraphicFramePr>
            <a:graphicFrameLocks noChangeAspect="1"/>
          </p:cNvGraphicFramePr>
          <p:nvPr>
            <p:extLst>
              <p:ext uri="{D42A27DB-BD31-4B8C-83A1-F6EECF244321}">
                <p14:modId xmlns:p14="http://schemas.microsoft.com/office/powerpoint/2010/main" val="1781295714"/>
              </p:ext>
            </p:extLst>
          </p:nvPr>
        </p:nvGraphicFramePr>
        <p:xfrm>
          <a:off x="1331913" y="1290638"/>
          <a:ext cx="477837" cy="576262"/>
        </p:xfrm>
        <a:graphic>
          <a:graphicData uri="http://schemas.openxmlformats.org/presentationml/2006/ole">
            <mc:AlternateContent xmlns:mc="http://schemas.openxmlformats.org/markup-compatibility/2006">
              <mc:Choice xmlns:v="urn:schemas-microsoft-com:vml" Requires="v">
                <p:oleObj spid="_x0000_s133184" name="Equation" r:id="rId3" imgW="190500" imgH="228600" progId="Equation.DSMT4">
                  <p:embed/>
                </p:oleObj>
              </mc:Choice>
              <mc:Fallback>
                <p:oleObj name="Equation" r:id="rId3" imgW="1905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290638"/>
                        <a:ext cx="47783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7" name="Object 5"/>
          <p:cNvGraphicFramePr>
            <a:graphicFrameLocks noChangeAspect="1"/>
          </p:cNvGraphicFramePr>
          <p:nvPr>
            <p:extLst>
              <p:ext uri="{D42A27DB-BD31-4B8C-83A1-F6EECF244321}">
                <p14:modId xmlns:p14="http://schemas.microsoft.com/office/powerpoint/2010/main" val="3447160566"/>
              </p:ext>
            </p:extLst>
          </p:nvPr>
        </p:nvGraphicFramePr>
        <p:xfrm>
          <a:off x="2657475" y="2236788"/>
          <a:ext cx="1081088" cy="768350"/>
        </p:xfrm>
        <a:graphic>
          <a:graphicData uri="http://schemas.openxmlformats.org/presentationml/2006/ole">
            <mc:AlternateContent xmlns:mc="http://schemas.openxmlformats.org/markup-compatibility/2006">
              <mc:Choice xmlns:v="urn:schemas-microsoft-com:vml" Requires="v">
                <p:oleObj spid="_x0000_s133185" name="Equation" r:id="rId5" imgW="558558" imgH="393529" progId="Equation.DSMT4">
                  <p:embed/>
                </p:oleObj>
              </mc:Choice>
              <mc:Fallback>
                <p:oleObj name="Equation" r:id="rId5" imgW="558558" imgH="39352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475" y="2236788"/>
                        <a:ext cx="1081088"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2530" name="Group 18"/>
          <p:cNvGrpSpPr>
            <a:grpSpLocks/>
          </p:cNvGrpSpPr>
          <p:nvPr/>
        </p:nvGrpSpPr>
        <p:grpSpPr bwMode="auto">
          <a:xfrm>
            <a:off x="566738" y="3645024"/>
            <a:ext cx="7534275" cy="601662"/>
            <a:chOff x="357" y="2144"/>
            <a:chExt cx="4746" cy="379"/>
          </a:xfrm>
        </p:grpSpPr>
        <p:sp>
          <p:nvSpPr>
            <p:cNvPr id="13323" name="Text Box 7"/>
            <p:cNvSpPr txBox="1">
              <a:spLocks noChangeArrowheads="1"/>
            </p:cNvSpPr>
            <p:nvPr/>
          </p:nvSpPr>
          <p:spPr bwMode="auto">
            <a:xfrm>
              <a:off x="357" y="2144"/>
              <a:ext cx="4746"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zh-CN" altLang="en-US" sz="2800">
                  <a:solidFill>
                    <a:srgbClr val="FF0066"/>
                  </a:solidFill>
                  <a:latin typeface="宋体" pitchFamily="2" charset="-122"/>
                </a:rPr>
                <a:t>解</a:t>
              </a:r>
              <a:r>
                <a:rPr kumimoji="1" lang="zh-CN" altLang="en-US" sz="2800">
                  <a:solidFill>
                    <a:srgbClr val="000000"/>
                  </a:solidFill>
                  <a:latin typeface="宋体" pitchFamily="2" charset="-122"/>
                </a:rPr>
                <a:t>　</a:t>
              </a:r>
              <a:r>
                <a:rPr kumimoji="1" lang="en-US" altLang="zh-CN" sz="2800">
                  <a:solidFill>
                    <a:srgbClr val="CC0000"/>
                  </a:solidFill>
                  <a:latin typeface="宋体" pitchFamily="2" charset="-122"/>
                </a:rPr>
                <a:t>(1)</a:t>
              </a:r>
              <a:r>
                <a:rPr kumimoji="1" lang="en-US" altLang="zh-CN" sz="2800">
                  <a:solidFill>
                    <a:srgbClr val="000000"/>
                  </a:solidFill>
                  <a:latin typeface="宋体" pitchFamily="2" charset="-122"/>
                </a:rPr>
                <a:t>           </a:t>
              </a:r>
              <a:r>
                <a:rPr kumimoji="1" lang="zh-CN" altLang="en-US" sz="2800">
                  <a:solidFill>
                    <a:srgbClr val="000000"/>
                  </a:solidFill>
                  <a:latin typeface="宋体" pitchFamily="2" charset="-122"/>
                </a:rPr>
                <a:t>，故由转动定律有 </a:t>
              </a:r>
            </a:p>
          </p:txBody>
        </p:sp>
        <p:graphicFrame>
          <p:nvGraphicFramePr>
            <p:cNvPr id="13324" name="Object 8"/>
            <p:cNvGraphicFramePr>
              <a:graphicFrameLocks noChangeAspect="1"/>
            </p:cNvGraphicFramePr>
            <p:nvPr/>
          </p:nvGraphicFramePr>
          <p:xfrm>
            <a:off x="1293" y="2195"/>
            <a:ext cx="1088" cy="328"/>
          </p:xfrm>
          <a:graphic>
            <a:graphicData uri="http://schemas.openxmlformats.org/presentationml/2006/ole">
              <mc:AlternateContent xmlns:mc="http://schemas.openxmlformats.org/markup-compatibility/2006">
                <mc:Choice xmlns:v="urn:schemas-microsoft-com:vml" Requires="v">
                  <p:oleObj spid="_x0000_s133186" name="Equation" r:id="rId7" imgW="672808" imgH="203112" progId="Equation.DSMT4">
                    <p:embed/>
                  </p:oleObj>
                </mc:Choice>
                <mc:Fallback>
                  <p:oleObj name="Equation" r:id="rId7" imgW="672808" imgH="203112"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3" y="2195"/>
                          <a:ext cx="1088"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92521" name="Object 9"/>
          <p:cNvGraphicFramePr>
            <a:graphicFrameLocks noChangeAspect="1"/>
          </p:cNvGraphicFramePr>
          <p:nvPr>
            <p:extLst>
              <p:ext uri="{D42A27DB-BD31-4B8C-83A1-F6EECF244321}">
                <p14:modId xmlns:p14="http://schemas.microsoft.com/office/powerpoint/2010/main" val="1854664091"/>
              </p:ext>
            </p:extLst>
          </p:nvPr>
        </p:nvGraphicFramePr>
        <p:xfrm>
          <a:off x="2339975" y="4175249"/>
          <a:ext cx="4464050" cy="1104900"/>
        </p:xfrm>
        <a:graphic>
          <a:graphicData uri="http://schemas.openxmlformats.org/presentationml/2006/ole">
            <mc:AlternateContent xmlns:mc="http://schemas.openxmlformats.org/markup-compatibility/2006">
              <mc:Choice xmlns:v="urn:schemas-microsoft-com:vml" Requires="v">
                <p:oleObj spid="_x0000_s133187" name="Equation" r:id="rId9" imgW="1689100" imgH="419100" progId="Equation.DSMT4">
                  <p:embed/>
                </p:oleObj>
              </mc:Choice>
              <mc:Fallback>
                <p:oleObj name="Equation" r:id="rId9" imgW="1689100" imgH="4191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4175249"/>
                        <a:ext cx="4464050" cy="110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2527" name="Object 15"/>
          <p:cNvGraphicFramePr>
            <a:graphicFrameLocks noChangeAspect="1"/>
          </p:cNvGraphicFramePr>
          <p:nvPr>
            <p:extLst>
              <p:ext uri="{D42A27DB-BD31-4B8C-83A1-F6EECF244321}">
                <p14:modId xmlns:p14="http://schemas.microsoft.com/office/powerpoint/2010/main" val="3595695043"/>
              </p:ext>
            </p:extLst>
          </p:nvPr>
        </p:nvGraphicFramePr>
        <p:xfrm>
          <a:off x="1830388" y="5132511"/>
          <a:ext cx="1828800" cy="1058863"/>
        </p:xfrm>
        <a:graphic>
          <a:graphicData uri="http://schemas.openxmlformats.org/presentationml/2006/ole">
            <mc:AlternateContent xmlns:mc="http://schemas.openxmlformats.org/markup-compatibility/2006">
              <mc:Choice xmlns:v="urn:schemas-microsoft-com:vml" Requires="v">
                <p:oleObj spid="_x0000_s133188" name="Equation" r:id="rId11" imgW="685800" imgH="393700" progId="Equation.DSMT4">
                  <p:embed/>
                </p:oleObj>
              </mc:Choice>
              <mc:Fallback>
                <p:oleObj name="Equation" r:id="rId11" imgW="685800" imgH="3937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0388" y="5132511"/>
                        <a:ext cx="182880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1483430568"/>
              </p:ext>
            </p:extLst>
          </p:nvPr>
        </p:nvGraphicFramePr>
        <p:xfrm>
          <a:off x="4427538" y="5149974"/>
          <a:ext cx="2270125" cy="1127125"/>
        </p:xfrm>
        <a:graphic>
          <a:graphicData uri="http://schemas.openxmlformats.org/presentationml/2006/ole">
            <mc:AlternateContent xmlns:mc="http://schemas.openxmlformats.org/markup-compatibility/2006">
              <mc:Choice xmlns:v="urn:schemas-microsoft-com:vml" Requires="v">
                <p:oleObj spid="_x0000_s133189" name="Equation" r:id="rId13" imgW="850680" imgH="419040" progId="Equation.DSMT4">
                  <p:embed/>
                </p:oleObj>
              </mc:Choice>
              <mc:Fallback>
                <p:oleObj name="Equation" r:id="rId13" imgW="850680" imgH="419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5149974"/>
                        <a:ext cx="2270125" cy="112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4589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slide(fromBottom)">
                                      <p:cBhvr>
                                        <p:cTn id="7" dur="500"/>
                                        <p:tgtEl>
                                          <p:spTgt spid="19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92521"/>
                                        </p:tgtEl>
                                        <p:attrNameLst>
                                          <p:attrName>style.visibility</p:attrName>
                                        </p:attrNameLst>
                                      </p:cBhvr>
                                      <p:to>
                                        <p:strVal val="visible"/>
                                      </p:to>
                                    </p:set>
                                    <p:anim calcmode="lin" valueType="num">
                                      <p:cBhvr>
                                        <p:cTn id="12" dur="500" fill="hold"/>
                                        <p:tgtEl>
                                          <p:spTgt spid="192521"/>
                                        </p:tgtEl>
                                        <p:attrNameLst>
                                          <p:attrName>ppt_w</p:attrName>
                                        </p:attrNameLst>
                                      </p:cBhvr>
                                      <p:tavLst>
                                        <p:tav tm="0">
                                          <p:val>
                                            <p:fltVal val="0"/>
                                          </p:val>
                                        </p:tav>
                                        <p:tav tm="100000">
                                          <p:val>
                                            <p:strVal val="#ppt_w"/>
                                          </p:val>
                                        </p:tav>
                                      </p:tavLst>
                                    </p:anim>
                                    <p:anim calcmode="lin" valueType="num">
                                      <p:cBhvr>
                                        <p:cTn id="13" dur="500" fill="hold"/>
                                        <p:tgtEl>
                                          <p:spTgt spid="192521"/>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92527"/>
                                        </p:tgtEl>
                                        <p:attrNameLst>
                                          <p:attrName>style.visibility</p:attrName>
                                        </p:attrNameLst>
                                      </p:cBhvr>
                                      <p:to>
                                        <p:strVal val="visible"/>
                                      </p:to>
                                    </p:set>
                                    <p:anim calcmode="lin" valueType="num">
                                      <p:cBhvr additive="base">
                                        <p:cTn id="18" dur="500" fill="hold"/>
                                        <p:tgtEl>
                                          <p:spTgt spid="192527"/>
                                        </p:tgtEl>
                                        <p:attrNameLst>
                                          <p:attrName>ppt_x</p:attrName>
                                        </p:attrNameLst>
                                      </p:cBhvr>
                                      <p:tavLst>
                                        <p:tav tm="0">
                                          <p:val>
                                            <p:strVal val="0-#ppt_w/2"/>
                                          </p:val>
                                        </p:tav>
                                        <p:tav tm="100000">
                                          <p:val>
                                            <p:strVal val="#ppt_x"/>
                                          </p:val>
                                        </p:tav>
                                      </p:tavLst>
                                    </p:anim>
                                    <p:anim calcmode="lin" valueType="num">
                                      <p:cBhvr additive="base">
                                        <p:cTn id="19" dur="500" fill="hold"/>
                                        <p:tgtEl>
                                          <p:spTgt spid="19252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页脚占位符 1"/>
          <p:cNvSpPr>
            <a:spLocks noGrp="1"/>
          </p:cNvSpPr>
          <p:nvPr>
            <p:ph type="ftr" sz="quarter" idx="10"/>
          </p:nvPr>
        </p:nvSpPr>
        <p:spPr/>
        <p:txBody>
          <a:bodyPr/>
          <a:lstStyle/>
          <a:p>
            <a:pPr>
              <a:defRPr/>
            </a:pPr>
            <a:fld id="{7850E746-70A1-4086-A752-8E24BEECE07E}" type="slidenum">
              <a:rPr lang="en-US" altLang="zh-CN">
                <a:solidFill>
                  <a:srgbClr val="FFFFCC">
                    <a:lumMod val="75000"/>
                  </a:srgbClr>
                </a:solidFill>
              </a:rPr>
              <a:pPr>
                <a:defRPr/>
              </a:pPr>
              <a:t>42</a:t>
            </a:fld>
            <a:endParaRPr lang="en-US" altLang="zh-CN">
              <a:solidFill>
                <a:srgbClr val="FFFFCC">
                  <a:lumMod val="75000"/>
                </a:srgbClr>
              </a:solidFill>
            </a:endParaRPr>
          </a:p>
        </p:txBody>
      </p:sp>
      <p:grpSp>
        <p:nvGrpSpPr>
          <p:cNvPr id="14339" name="Group 14"/>
          <p:cNvGrpSpPr>
            <a:grpSpLocks/>
          </p:cNvGrpSpPr>
          <p:nvPr/>
        </p:nvGrpSpPr>
        <p:grpSpPr bwMode="auto">
          <a:xfrm>
            <a:off x="827088" y="765175"/>
            <a:ext cx="6175375" cy="1011238"/>
            <a:chOff x="703" y="482"/>
            <a:chExt cx="3890" cy="637"/>
          </a:xfrm>
        </p:grpSpPr>
        <p:sp>
          <p:nvSpPr>
            <p:cNvPr id="14348" name="Text Box 2"/>
            <p:cNvSpPr txBox="1">
              <a:spLocks noChangeArrowheads="1"/>
            </p:cNvSpPr>
            <p:nvPr/>
          </p:nvSpPr>
          <p:spPr bwMode="auto">
            <a:xfrm>
              <a:off x="703" y="536"/>
              <a:ext cx="45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en-US" altLang="zh-CN" sz="2800">
                  <a:solidFill>
                    <a:srgbClr val="CC0000"/>
                  </a:solidFill>
                  <a:latin typeface="宋体" pitchFamily="2" charset="-122"/>
                </a:rPr>
                <a:t>(2)</a:t>
              </a:r>
            </a:p>
          </p:txBody>
        </p:sp>
        <p:graphicFrame>
          <p:nvGraphicFramePr>
            <p:cNvPr id="14349" name="Object 3"/>
            <p:cNvGraphicFramePr>
              <a:graphicFrameLocks noChangeAspect="1"/>
            </p:cNvGraphicFramePr>
            <p:nvPr/>
          </p:nvGraphicFramePr>
          <p:xfrm>
            <a:off x="1364" y="482"/>
            <a:ext cx="1534" cy="587"/>
          </p:xfrm>
          <a:graphic>
            <a:graphicData uri="http://schemas.openxmlformats.org/presentationml/2006/ole">
              <mc:AlternateContent xmlns:mc="http://schemas.openxmlformats.org/markup-compatibility/2006">
                <mc:Choice xmlns:v="urn:schemas-microsoft-com:vml" Requires="v">
                  <p:oleObj spid="_x0000_s131142" name="Equation" r:id="rId3" imgW="1028520" imgH="393480" progId="Equation.DSMT4">
                    <p:embed/>
                  </p:oleObj>
                </mc:Choice>
                <mc:Fallback>
                  <p:oleObj name="Equation" r:id="rId3" imgW="102852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 y="482"/>
                          <a:ext cx="1534" cy="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50" name="Object 4"/>
            <p:cNvGraphicFramePr>
              <a:graphicFrameLocks noChangeAspect="1"/>
            </p:cNvGraphicFramePr>
            <p:nvPr/>
          </p:nvGraphicFramePr>
          <p:xfrm>
            <a:off x="3192" y="482"/>
            <a:ext cx="1401" cy="637"/>
          </p:xfrm>
          <a:graphic>
            <a:graphicData uri="http://schemas.openxmlformats.org/presentationml/2006/ole">
              <mc:AlternateContent xmlns:mc="http://schemas.openxmlformats.org/markup-compatibility/2006">
                <mc:Choice xmlns:v="urn:schemas-microsoft-com:vml" Requires="v">
                  <p:oleObj spid="_x0000_s131143" name="Equation" r:id="rId5" imgW="863225" imgH="393529" progId="Equation.DSMT4">
                    <p:embed/>
                  </p:oleObj>
                </mc:Choice>
                <mc:Fallback>
                  <p:oleObj name="Equation" r:id="rId5" imgW="863225" imgH="39352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 y="482"/>
                          <a:ext cx="1401" cy="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3549" name="Group 13"/>
          <p:cNvGrpSpPr>
            <a:grpSpLocks/>
          </p:cNvGrpSpPr>
          <p:nvPr/>
        </p:nvGrpSpPr>
        <p:grpSpPr bwMode="auto">
          <a:xfrm>
            <a:off x="1187450" y="1946275"/>
            <a:ext cx="4618038" cy="619125"/>
            <a:chOff x="1474" y="1452"/>
            <a:chExt cx="2909" cy="390"/>
          </a:xfrm>
        </p:grpSpPr>
        <p:sp>
          <p:nvSpPr>
            <p:cNvPr id="14346" name="Text Box 6"/>
            <p:cNvSpPr txBox="1">
              <a:spLocks noChangeArrowheads="1"/>
            </p:cNvSpPr>
            <p:nvPr/>
          </p:nvSpPr>
          <p:spPr bwMode="auto">
            <a:xfrm>
              <a:off x="1474" y="1453"/>
              <a:ext cx="2909"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en-US" altLang="zh-CN" sz="2800" i="1">
                  <a:solidFill>
                    <a:srgbClr val="000000"/>
                  </a:solidFill>
                  <a:cs typeface="Times New Roman" pitchFamily="18" charset="0"/>
                </a:rPr>
                <a:t>t</a:t>
              </a:r>
              <a:r>
                <a:rPr kumimoji="1" lang="zh-CN" altLang="en-US" sz="2800">
                  <a:solidFill>
                    <a:srgbClr val="000000"/>
                  </a:solidFill>
                  <a:latin typeface="宋体" pitchFamily="2" charset="-122"/>
                </a:rPr>
                <a:t>＝</a:t>
              </a:r>
              <a:r>
                <a:rPr kumimoji="1" lang="en-US" altLang="zh-CN" sz="2800">
                  <a:solidFill>
                    <a:srgbClr val="000000"/>
                  </a:solidFill>
                  <a:latin typeface="宋体" pitchFamily="2" charset="-122"/>
                </a:rPr>
                <a:t>0</a:t>
              </a:r>
              <a:r>
                <a:rPr kumimoji="1" lang="zh-CN" altLang="en-US" sz="2800">
                  <a:solidFill>
                    <a:srgbClr val="000000"/>
                  </a:solidFill>
                  <a:latin typeface="宋体" pitchFamily="2" charset="-122"/>
                </a:rPr>
                <a:t>时，</a:t>
              </a:r>
              <a:r>
                <a:rPr kumimoji="1" lang="zh-CN" altLang="en-US" sz="2800" i="1">
                  <a:solidFill>
                    <a:srgbClr val="000000"/>
                  </a:solidFill>
                  <a:latin typeface="宋体" pitchFamily="2" charset="-122"/>
                </a:rPr>
                <a:t>       </a:t>
              </a:r>
              <a:r>
                <a:rPr kumimoji="1" lang="zh-CN" altLang="en-US" sz="2800">
                  <a:solidFill>
                    <a:srgbClr val="000000"/>
                  </a:solidFill>
                  <a:latin typeface="宋体" pitchFamily="2" charset="-122"/>
                </a:rPr>
                <a:t>，两边积分</a:t>
              </a:r>
            </a:p>
          </p:txBody>
        </p:sp>
        <p:graphicFrame>
          <p:nvGraphicFramePr>
            <p:cNvPr id="14347" name="Object 7"/>
            <p:cNvGraphicFramePr>
              <a:graphicFrameLocks noChangeAspect="1"/>
            </p:cNvGraphicFramePr>
            <p:nvPr/>
          </p:nvGraphicFramePr>
          <p:xfrm>
            <a:off x="2426" y="1452"/>
            <a:ext cx="772" cy="390"/>
          </p:xfrm>
          <a:graphic>
            <a:graphicData uri="http://schemas.openxmlformats.org/presentationml/2006/ole">
              <mc:AlternateContent xmlns:mc="http://schemas.openxmlformats.org/markup-compatibility/2006">
                <mc:Choice xmlns:v="urn:schemas-microsoft-com:vml" Requires="v">
                  <p:oleObj spid="_x0000_s131144" name="Equation" r:id="rId7" imgW="457200" imgH="228600" progId="Equation.DSMT4">
                    <p:embed/>
                  </p:oleObj>
                </mc:Choice>
                <mc:Fallback>
                  <p:oleObj name="Equation" r:id="rId7" imgW="4572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6" y="1452"/>
                          <a:ext cx="772" cy="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93544" name="Object 8"/>
          <p:cNvGraphicFramePr>
            <a:graphicFrameLocks noChangeAspect="1"/>
          </p:cNvGraphicFramePr>
          <p:nvPr/>
        </p:nvGraphicFramePr>
        <p:xfrm>
          <a:off x="2824163" y="2781300"/>
          <a:ext cx="3497262" cy="1292225"/>
        </p:xfrm>
        <a:graphic>
          <a:graphicData uri="http://schemas.openxmlformats.org/presentationml/2006/ole">
            <mc:AlternateContent xmlns:mc="http://schemas.openxmlformats.org/markup-compatibility/2006">
              <mc:Choice xmlns:v="urn:schemas-microsoft-com:vml" Requires="v">
                <p:oleObj spid="_x0000_s131145" name="Equation" r:id="rId9" imgW="1130040" imgH="419040" progId="Equation.DSMT4">
                  <p:embed/>
                </p:oleObj>
              </mc:Choice>
              <mc:Fallback>
                <p:oleObj name="Equation" r:id="rId9" imgW="1130040" imgH="419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4163" y="2781300"/>
                        <a:ext cx="3497262"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3551" name="Group 15"/>
          <p:cNvGrpSpPr>
            <a:grpSpLocks/>
          </p:cNvGrpSpPr>
          <p:nvPr/>
        </p:nvGrpSpPr>
        <p:grpSpPr bwMode="auto">
          <a:xfrm>
            <a:off x="566738" y="4332289"/>
            <a:ext cx="7523163" cy="1193800"/>
            <a:chOff x="357" y="2729"/>
            <a:chExt cx="4739" cy="752"/>
          </a:xfrm>
        </p:grpSpPr>
        <p:graphicFrame>
          <p:nvGraphicFramePr>
            <p:cNvPr id="14343" name="Object 10"/>
            <p:cNvGraphicFramePr>
              <a:graphicFrameLocks noChangeAspect="1"/>
            </p:cNvGraphicFramePr>
            <p:nvPr>
              <p:extLst>
                <p:ext uri="{D42A27DB-BD31-4B8C-83A1-F6EECF244321}">
                  <p14:modId xmlns:p14="http://schemas.microsoft.com/office/powerpoint/2010/main" val="2859708551"/>
                </p:ext>
              </p:extLst>
            </p:nvPr>
          </p:nvGraphicFramePr>
          <p:xfrm>
            <a:off x="884" y="2795"/>
            <a:ext cx="771" cy="541"/>
          </p:xfrm>
          <a:graphic>
            <a:graphicData uri="http://schemas.openxmlformats.org/presentationml/2006/ole">
              <mc:AlternateContent xmlns:mc="http://schemas.openxmlformats.org/markup-compatibility/2006">
                <mc:Choice xmlns:v="urn:schemas-microsoft-com:vml" Requires="v">
                  <p:oleObj spid="_x0000_s131146" name="Equation" r:id="rId11" imgW="558558" imgH="393529" progId="Equation.DSMT4">
                    <p:embed/>
                  </p:oleObj>
                </mc:Choice>
                <mc:Fallback>
                  <p:oleObj name="Equation" r:id="rId11" imgW="558558" imgH="393529"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4" y="2795"/>
                          <a:ext cx="771" cy="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Text Box 11"/>
            <p:cNvSpPr txBox="1">
              <a:spLocks noChangeArrowheads="1"/>
            </p:cNvSpPr>
            <p:nvPr/>
          </p:nvSpPr>
          <p:spPr bwMode="auto">
            <a:xfrm>
              <a:off x="357" y="2882"/>
              <a:ext cx="3720"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zh-CN" altLang="en-US" sz="2800" dirty="0">
                  <a:solidFill>
                    <a:srgbClr val="000000"/>
                  </a:solidFill>
                  <a:latin typeface="宋体" pitchFamily="2" charset="-122"/>
                </a:rPr>
                <a:t>故当        时，制动经历的时间为</a:t>
              </a:r>
            </a:p>
          </p:txBody>
        </p:sp>
        <p:graphicFrame>
          <p:nvGraphicFramePr>
            <p:cNvPr id="14345" name="Object 12"/>
            <p:cNvGraphicFramePr>
              <a:graphicFrameLocks noChangeAspect="1"/>
            </p:cNvGraphicFramePr>
            <p:nvPr>
              <p:extLst>
                <p:ext uri="{D42A27DB-BD31-4B8C-83A1-F6EECF244321}">
                  <p14:modId xmlns:p14="http://schemas.microsoft.com/office/powerpoint/2010/main" val="1747353145"/>
                </p:ext>
              </p:extLst>
            </p:nvPr>
          </p:nvGraphicFramePr>
          <p:xfrm>
            <a:off x="4143" y="2729"/>
            <a:ext cx="953" cy="752"/>
          </p:xfrm>
          <a:graphic>
            <a:graphicData uri="http://schemas.openxmlformats.org/presentationml/2006/ole">
              <mc:AlternateContent xmlns:mc="http://schemas.openxmlformats.org/markup-compatibility/2006">
                <mc:Choice xmlns:v="urn:schemas-microsoft-com:vml" Requires="v">
                  <p:oleObj spid="_x0000_s131147" name="Equation" r:id="rId13" imgW="545760" imgH="431640" progId="Equation.DSMT4">
                    <p:embed/>
                  </p:oleObj>
                </mc:Choice>
                <mc:Fallback>
                  <p:oleObj name="Equation" r:id="rId13" imgW="545760" imgH="4316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3" y="2729"/>
                          <a:ext cx="953" cy="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153531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93549"/>
                                        </p:tgtEl>
                                        <p:attrNameLst>
                                          <p:attrName>style.visibility</p:attrName>
                                        </p:attrNameLst>
                                      </p:cBhvr>
                                      <p:to>
                                        <p:strVal val="visible"/>
                                      </p:to>
                                    </p:set>
                                    <p:animEffect transition="in" filter="slide(fromBottom)">
                                      <p:cBhvr>
                                        <p:cTn id="7" dur="500"/>
                                        <p:tgtEl>
                                          <p:spTgt spid="193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93544"/>
                                        </p:tgtEl>
                                        <p:attrNameLst>
                                          <p:attrName>style.visibility</p:attrName>
                                        </p:attrNameLst>
                                      </p:cBhvr>
                                      <p:to>
                                        <p:strVal val="visible"/>
                                      </p:to>
                                    </p:set>
                                    <p:anim calcmode="lin" valueType="num">
                                      <p:cBhvr>
                                        <p:cTn id="12" dur="500" fill="hold"/>
                                        <p:tgtEl>
                                          <p:spTgt spid="193544"/>
                                        </p:tgtEl>
                                        <p:attrNameLst>
                                          <p:attrName>ppt_w</p:attrName>
                                        </p:attrNameLst>
                                      </p:cBhvr>
                                      <p:tavLst>
                                        <p:tav tm="0">
                                          <p:val>
                                            <p:fltVal val="0"/>
                                          </p:val>
                                        </p:tav>
                                        <p:tav tm="100000">
                                          <p:val>
                                            <p:strVal val="#ppt_w"/>
                                          </p:val>
                                        </p:tav>
                                      </p:tavLst>
                                    </p:anim>
                                    <p:anim calcmode="lin" valueType="num">
                                      <p:cBhvr>
                                        <p:cTn id="13" dur="500" fill="hold"/>
                                        <p:tgtEl>
                                          <p:spTgt spid="19354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93551"/>
                                        </p:tgtEl>
                                        <p:attrNameLst>
                                          <p:attrName>style.visibility</p:attrName>
                                        </p:attrNameLst>
                                      </p:cBhvr>
                                      <p:to>
                                        <p:strVal val="visible"/>
                                      </p:to>
                                    </p:set>
                                    <p:animEffect transition="in" filter="box(in)">
                                      <p:cBhvr>
                                        <p:cTn id="18" dur="500"/>
                                        <p:tgtEl>
                                          <p:spTgt spid="193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43</a:t>
            </a:fld>
            <a:endParaRPr lang="en-US" altLang="zh-CN">
              <a:solidFill>
                <a:srgbClr val="FFFFCC">
                  <a:lumMod val="75000"/>
                </a:srgbClr>
              </a:solidFill>
            </a:endParaRPr>
          </a:p>
        </p:txBody>
      </p:sp>
      <mc:AlternateContent xmlns:mc="http://schemas.openxmlformats.org/markup-compatibility/2006" xmlns:a14="http://schemas.microsoft.com/office/drawing/2010/main">
        <mc:Choice Requires="a14">
          <p:sp>
            <p:nvSpPr>
              <p:cNvPr id="3" name="TextBox 2"/>
              <p:cNvSpPr txBox="1"/>
              <p:nvPr/>
            </p:nvSpPr>
            <p:spPr>
              <a:xfrm>
                <a:off x="3694" y="548680"/>
                <a:ext cx="9140305" cy="1292662"/>
              </a:xfrm>
              <a:prstGeom prst="rect">
                <a:avLst/>
              </a:prstGeom>
              <a:noFill/>
            </p:spPr>
            <p:txBody>
              <a:bodyPr wrap="square" rtlCol="0">
                <a:spAutoFit/>
              </a:bodyPr>
              <a:lstStyle/>
              <a:p>
                <a:r>
                  <a:rPr kumimoji="1" lang="zh-CN" altLang="en-US" sz="2600" dirty="0" smtClean="0">
                    <a:solidFill>
                      <a:srgbClr val="C00000"/>
                    </a:solidFill>
                    <a:ea typeface="华文楷体" panose="02010600040101010101" pitchFamily="2" charset="-122"/>
                  </a:rPr>
                  <a:t>例</a:t>
                </a:r>
                <a:r>
                  <a:rPr kumimoji="1" lang="en-US" altLang="zh-CN" sz="2600" dirty="0" smtClean="0">
                    <a:solidFill>
                      <a:srgbClr val="C00000"/>
                    </a:solidFill>
                    <a:ea typeface="华文楷体" panose="02010600040101010101" pitchFamily="2" charset="-122"/>
                  </a:rPr>
                  <a:t>3.</a:t>
                </a:r>
                <a:r>
                  <a:rPr kumimoji="1" lang="zh-CN" altLang="en-US" sz="2600" dirty="0" smtClean="0">
                    <a:solidFill>
                      <a:srgbClr val="C00000"/>
                    </a:solidFill>
                    <a:ea typeface="华文楷体" panose="02010600040101010101" pitchFamily="2" charset="-122"/>
                  </a:rPr>
                  <a:t>附加</a:t>
                </a:r>
                <a:r>
                  <a:rPr kumimoji="1" lang="en-US" altLang="zh-CN" sz="2600" dirty="0" smtClean="0">
                    <a:solidFill>
                      <a:srgbClr val="C00000"/>
                    </a:solidFill>
                    <a:ea typeface="华文楷体" panose="02010600040101010101" pitchFamily="2" charset="-122"/>
                  </a:rPr>
                  <a:t>2 </a:t>
                </a:r>
                <a:r>
                  <a:rPr kumimoji="1" lang="zh-CN" altLang="en-US" sz="2600" dirty="0" smtClean="0">
                    <a:solidFill>
                      <a:srgbClr val="000066"/>
                    </a:solidFill>
                    <a:ea typeface="华文楷体" panose="02010600040101010101" pitchFamily="2" charset="-122"/>
                  </a:rPr>
                  <a:t>质量为</a:t>
                </a:r>
                <a:r>
                  <a:rPr kumimoji="1" lang="en-US" altLang="zh-CN" sz="2600" i="1" dirty="0" smtClean="0">
                    <a:solidFill>
                      <a:srgbClr val="000066"/>
                    </a:solidFill>
                    <a:ea typeface="华文楷体" panose="02010600040101010101" pitchFamily="2" charset="-122"/>
                  </a:rPr>
                  <a:t>m</a:t>
                </a:r>
                <a:r>
                  <a:rPr kumimoji="1" lang="zh-CN" altLang="en-US" sz="2600" dirty="0" smtClean="0">
                    <a:solidFill>
                      <a:srgbClr val="000066"/>
                    </a:solidFill>
                    <a:ea typeface="华文楷体" panose="02010600040101010101" pitchFamily="2" charset="-122"/>
                  </a:rPr>
                  <a:t>、半径为</a:t>
                </a:r>
                <a:r>
                  <a:rPr kumimoji="1" lang="en-US" altLang="zh-CN" sz="2600" i="1" dirty="0" smtClean="0">
                    <a:solidFill>
                      <a:srgbClr val="000066"/>
                    </a:solidFill>
                    <a:ea typeface="华文楷体" panose="02010600040101010101" pitchFamily="2" charset="-122"/>
                  </a:rPr>
                  <a:t>R</a:t>
                </a:r>
                <a:r>
                  <a:rPr kumimoji="1" lang="zh-CN" altLang="en-US" sz="2600" dirty="0" smtClean="0">
                    <a:solidFill>
                      <a:srgbClr val="000066"/>
                    </a:solidFill>
                    <a:ea typeface="华文楷体" panose="02010600040101010101" pitchFamily="2" charset="-122"/>
                  </a:rPr>
                  <a:t>的圆盘放在粗糙的水平面上，若使其以角速度</a:t>
                </a:r>
                <a14:m>
                  <m:oMath xmlns:m="http://schemas.openxmlformats.org/officeDocument/2006/math">
                    <m:sSub>
                      <m:sSubPr>
                        <m:ctrlPr>
                          <a:rPr kumimoji="1" lang="en-US" altLang="zh-CN" sz="2600" i="1" smtClean="0">
                            <a:solidFill>
                              <a:srgbClr val="000066"/>
                            </a:solidFill>
                            <a:latin typeface="Cambria Math"/>
                            <a:ea typeface="华文中宋" pitchFamily="2" charset="-122"/>
                          </a:rPr>
                        </m:ctrlPr>
                      </m:sSubPr>
                      <m:e>
                        <m:r>
                          <a:rPr kumimoji="1" lang="en-US" altLang="zh-CN" sz="2600" i="1" smtClean="0">
                            <a:solidFill>
                              <a:srgbClr val="000066"/>
                            </a:solidFill>
                            <a:latin typeface="Cambria Math"/>
                            <a:ea typeface="Cambria Math"/>
                          </a:rPr>
                          <m:t>𝝎</m:t>
                        </m:r>
                      </m:e>
                      <m:sub>
                        <m:r>
                          <a:rPr kumimoji="1" lang="en-US" altLang="zh-CN" sz="2600" i="1" smtClean="0">
                            <a:solidFill>
                              <a:srgbClr val="000066"/>
                            </a:solidFill>
                            <a:latin typeface="Cambria Math"/>
                            <a:ea typeface="华文中宋" pitchFamily="2" charset="-122"/>
                          </a:rPr>
                          <m:t>𝟎</m:t>
                        </m:r>
                      </m:sub>
                    </m:sSub>
                  </m:oMath>
                </a14:m>
                <a:r>
                  <a:rPr kumimoji="1" lang="zh-CN" altLang="en-US" sz="2600" dirty="0" smtClean="0">
                    <a:solidFill>
                      <a:srgbClr val="000066"/>
                    </a:solidFill>
                    <a:ea typeface="华文楷体" panose="02010600040101010101" pitchFamily="2" charset="-122"/>
                  </a:rPr>
                  <a:t>开始旋转，问经过多长时间圆盘才能停下来。已知圆盘与水平面间的摩擦系数为</a:t>
                </a:r>
                <a14:m>
                  <m:oMath xmlns:m="http://schemas.openxmlformats.org/officeDocument/2006/math">
                    <m:r>
                      <a:rPr kumimoji="1" lang="zh-CN" altLang="en-US" sz="2600" i="1" smtClean="0">
                        <a:solidFill>
                          <a:srgbClr val="000066"/>
                        </a:solidFill>
                        <a:latin typeface="Cambria Math"/>
                        <a:ea typeface="华文中宋" pitchFamily="2" charset="-122"/>
                      </a:rPr>
                      <m:t>𝝁</m:t>
                    </m:r>
                  </m:oMath>
                </a14:m>
                <a:r>
                  <a:rPr kumimoji="1" lang="zh-CN" altLang="en-US" sz="2600" dirty="0" smtClean="0">
                    <a:solidFill>
                      <a:srgbClr val="000066"/>
                    </a:solidFill>
                    <a:ea typeface="华文楷体" panose="02010600040101010101" pitchFamily="2" charset="-122"/>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3694" y="548680"/>
                <a:ext cx="9140305" cy="1292662"/>
              </a:xfrm>
              <a:prstGeom prst="rect">
                <a:avLst/>
              </a:prstGeom>
              <a:blipFill rotWithShape="1">
                <a:blip r:embed="rId2"/>
                <a:stretch>
                  <a:fillRect l="-1201" t="-5189" r="-4803" b="-10849"/>
                </a:stretch>
              </a:blipFill>
            </p:spPr>
            <p:txBody>
              <a:bodyPr/>
              <a:lstStyle/>
              <a:p>
                <a:r>
                  <a:rPr lang="zh-CN" alt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58362"/>
            <a:ext cx="2693280" cy="234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94" y="1916832"/>
            <a:ext cx="5976664" cy="892552"/>
          </a:xfrm>
          <a:prstGeom prst="rect">
            <a:avLst/>
          </a:prstGeom>
          <a:noFill/>
        </p:spPr>
        <p:txBody>
          <a:bodyPr wrap="square" rtlCol="0">
            <a:spAutoFit/>
          </a:bodyPr>
          <a:lstStyle/>
          <a:p>
            <a:r>
              <a:rPr kumimoji="1" lang="zh-CN" altLang="en-US" sz="2600" dirty="0" smtClean="0">
                <a:solidFill>
                  <a:srgbClr val="FF0000"/>
                </a:solidFill>
                <a:ea typeface="华文楷体" panose="02010600040101010101" pitchFamily="2" charset="-122"/>
              </a:rPr>
              <a:t>解</a:t>
            </a:r>
            <a:r>
              <a:rPr kumimoji="1" lang="zh-CN" altLang="en-US" sz="2600" dirty="0" smtClean="0">
                <a:solidFill>
                  <a:srgbClr val="000066"/>
                </a:solidFill>
                <a:ea typeface="华文楷体" panose="02010600040101010101" pitchFamily="2" charset="-122"/>
              </a:rPr>
              <a:t>：计算摩擦力矩时，将圆盘分成一系列以转轴</a:t>
            </a:r>
            <a:r>
              <a:rPr kumimoji="1" lang="en-US" altLang="zh-CN" sz="2600" i="1" dirty="0" smtClean="0">
                <a:solidFill>
                  <a:srgbClr val="000066"/>
                </a:solidFill>
                <a:ea typeface="华文楷体" panose="02010600040101010101" pitchFamily="2" charset="-122"/>
              </a:rPr>
              <a:t>O</a:t>
            </a:r>
            <a:r>
              <a:rPr kumimoji="1" lang="zh-CN" altLang="en-US" sz="2600" dirty="0" smtClean="0">
                <a:solidFill>
                  <a:srgbClr val="000066"/>
                </a:solidFill>
                <a:ea typeface="华文楷体" panose="02010600040101010101" pitchFamily="2" charset="-122"/>
              </a:rPr>
              <a:t>为圆心的同心圆环。</a:t>
            </a:r>
          </a:p>
        </p:txBody>
      </p:sp>
      <p:sp>
        <p:nvSpPr>
          <p:cNvPr id="6" name="TextBox 5"/>
          <p:cNvSpPr txBox="1"/>
          <p:nvPr/>
        </p:nvSpPr>
        <p:spPr>
          <a:xfrm>
            <a:off x="827584" y="2977788"/>
            <a:ext cx="1601721" cy="492443"/>
          </a:xfrm>
          <a:prstGeom prst="rect">
            <a:avLst/>
          </a:prstGeom>
          <a:noFill/>
        </p:spPr>
        <p:txBody>
          <a:bodyPr wrap="none" rtlCol="0">
            <a:spAutoFit/>
          </a:bodyPr>
          <a:lstStyle/>
          <a:p>
            <a:r>
              <a:rPr kumimoji="1" lang="zh-CN" altLang="en-US" sz="2600" dirty="0" smtClean="0">
                <a:solidFill>
                  <a:srgbClr val="000066"/>
                </a:solidFill>
                <a:ea typeface="华文中宋" pitchFamily="2" charset="-122"/>
              </a:rPr>
              <a:t>摩擦力</a:t>
            </a:r>
            <a:r>
              <a:rPr kumimoji="1" lang="zh-CN" altLang="en-US" sz="2600" dirty="0">
                <a:solidFill>
                  <a:srgbClr val="000066"/>
                </a:solidFill>
                <a:ea typeface="华文中宋" pitchFamily="2" charset="-122"/>
              </a:rPr>
              <a:t>元</a:t>
            </a:r>
            <a:r>
              <a:rPr kumimoji="1" lang="zh-CN" altLang="en-US" sz="2600" dirty="0" smtClean="0">
                <a:solidFill>
                  <a:srgbClr val="000066"/>
                </a:solidFill>
                <a:ea typeface="华文中宋" pitchFamily="2" charset="-122"/>
              </a:rPr>
              <a:t> </a:t>
            </a:r>
          </a:p>
        </p:txBody>
      </p:sp>
      <mc:AlternateContent xmlns:mc="http://schemas.openxmlformats.org/markup-compatibility/2006" xmlns:a14="http://schemas.microsoft.com/office/drawing/2010/main">
        <mc:Choice Requires="a14">
          <p:sp>
            <p:nvSpPr>
              <p:cNvPr id="7" name="TextBox 6"/>
              <p:cNvSpPr txBox="1"/>
              <p:nvPr/>
            </p:nvSpPr>
            <p:spPr>
              <a:xfrm>
                <a:off x="2406729" y="2977788"/>
                <a:ext cx="22372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𝒅𝑭</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Cambria Math"/>
                        </a:rPr>
                        <m:t>𝝁</m:t>
                      </m:r>
                      <m:r>
                        <a:rPr kumimoji="1" lang="en-US" altLang="zh-CN" sz="2800" smtClean="0">
                          <a:solidFill>
                            <a:srgbClr val="000066"/>
                          </a:solidFill>
                          <a:latin typeface="Cambria Math"/>
                          <a:ea typeface="Cambria Math"/>
                        </a:rPr>
                        <m:t>𝐠</m:t>
                      </m:r>
                      <m:r>
                        <a:rPr kumimoji="1" lang="en-US" altLang="zh-CN" sz="2800" i="1" smtClean="0">
                          <a:solidFill>
                            <a:srgbClr val="000066"/>
                          </a:solidFill>
                          <a:latin typeface="Cambria Math"/>
                          <a:ea typeface="Cambria Math"/>
                        </a:rPr>
                        <m:t>𝒅𝒎</m:t>
                      </m:r>
                    </m:oMath>
                  </m:oMathPara>
                </a14:m>
                <a:endParaRPr kumimoji="1" lang="zh-CN" altLang="en-US" sz="2800" dirty="0" smtClean="0">
                  <a:solidFill>
                    <a:srgbClr val="000066"/>
                  </a:solidFill>
                  <a:ea typeface="华文中宋"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406729" y="2977788"/>
                <a:ext cx="2237279" cy="523220"/>
              </a:xfrm>
              <a:prstGeom prst="rect">
                <a:avLst/>
              </a:prstGeom>
              <a:blipFill rotWithShape="1">
                <a:blip r:embed="rId4"/>
                <a:stretch>
                  <a:fillRect/>
                </a:stretch>
              </a:blipFill>
            </p:spPr>
            <p:txBody>
              <a:bodyPr/>
              <a:lstStyle/>
              <a:p>
                <a:r>
                  <a:rPr lang="zh-CN" altLang="en-US">
                    <a:noFill/>
                  </a:rPr>
                  <a:t> </a:t>
                </a:r>
              </a:p>
            </p:txBody>
          </p:sp>
        </mc:Fallback>
      </mc:AlternateContent>
      <p:sp>
        <p:nvSpPr>
          <p:cNvPr id="8" name="TextBox 7"/>
          <p:cNvSpPr txBox="1"/>
          <p:nvPr/>
        </p:nvSpPr>
        <p:spPr>
          <a:xfrm>
            <a:off x="539552" y="3645024"/>
            <a:ext cx="1184940" cy="492443"/>
          </a:xfrm>
          <a:prstGeom prst="rect">
            <a:avLst/>
          </a:prstGeom>
          <a:noFill/>
        </p:spPr>
        <p:txBody>
          <a:bodyPr wrap="none" rtlCol="0">
            <a:spAutoFit/>
          </a:bodyPr>
          <a:lstStyle/>
          <a:p>
            <a:r>
              <a:rPr kumimoji="1" lang="zh-CN" altLang="en-US" sz="2600" dirty="0" smtClean="0">
                <a:solidFill>
                  <a:srgbClr val="000066"/>
                </a:solidFill>
                <a:ea typeface="华文中宋" pitchFamily="2" charset="-122"/>
              </a:rPr>
              <a:t>力矩元</a:t>
            </a:r>
          </a:p>
        </p:txBody>
      </p:sp>
      <mc:AlternateContent xmlns:mc="http://schemas.openxmlformats.org/markup-compatibility/2006" xmlns:a14="http://schemas.microsoft.com/office/drawing/2010/main">
        <mc:Choice Requires="a14">
          <p:sp>
            <p:nvSpPr>
              <p:cNvPr id="9" name="TextBox 8"/>
              <p:cNvSpPr txBox="1"/>
              <p:nvPr/>
            </p:nvSpPr>
            <p:spPr>
              <a:xfrm>
                <a:off x="1772095" y="3697868"/>
                <a:ext cx="460010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𝒅𝑴</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𝒓</m:t>
                      </m:r>
                      <m:r>
                        <a:rPr kumimoji="1" lang="en-US" altLang="zh-CN" sz="2800" i="1" smtClean="0">
                          <a:solidFill>
                            <a:srgbClr val="000066"/>
                          </a:solidFill>
                          <a:latin typeface="Cambria Math"/>
                          <a:ea typeface="Cambria Math"/>
                        </a:rPr>
                        <m:t>×</m:t>
                      </m:r>
                      <m:r>
                        <a:rPr kumimoji="1" lang="en-US" altLang="zh-CN" sz="2800" i="1" smtClean="0">
                          <a:solidFill>
                            <a:srgbClr val="000066"/>
                          </a:solidFill>
                          <a:latin typeface="Cambria Math"/>
                          <a:ea typeface="Cambria Math"/>
                        </a:rPr>
                        <m:t>𝒅𝑭</m:t>
                      </m:r>
                      <m:r>
                        <a:rPr kumimoji="1" lang="en-US" altLang="zh-CN" sz="2800" i="1" smtClean="0">
                          <a:solidFill>
                            <a:srgbClr val="000066"/>
                          </a:solidFill>
                          <a:latin typeface="Cambria Math"/>
                          <a:ea typeface="Cambria Math"/>
                        </a:rPr>
                        <m:t>=−</m:t>
                      </m:r>
                      <m:r>
                        <a:rPr kumimoji="1" lang="en-US" altLang="zh-CN" sz="2800" i="1" smtClean="0">
                          <a:solidFill>
                            <a:srgbClr val="000066"/>
                          </a:solidFill>
                          <a:latin typeface="Cambria Math"/>
                          <a:ea typeface="Cambria Math"/>
                        </a:rPr>
                        <m:t>𝝁</m:t>
                      </m:r>
                      <m:r>
                        <a:rPr kumimoji="1" lang="en-US" altLang="zh-CN" sz="2800" smtClean="0">
                          <a:solidFill>
                            <a:srgbClr val="000066"/>
                          </a:solidFill>
                          <a:latin typeface="Cambria Math"/>
                          <a:ea typeface="Cambria Math"/>
                        </a:rPr>
                        <m:t>𝐠</m:t>
                      </m:r>
                      <m:r>
                        <a:rPr kumimoji="1" lang="en-US" altLang="zh-CN" sz="2800" i="1" smtClean="0">
                          <a:solidFill>
                            <a:srgbClr val="000066"/>
                          </a:solidFill>
                          <a:latin typeface="Cambria Math"/>
                          <a:ea typeface="Cambria Math"/>
                        </a:rPr>
                        <m:t>𝒓𝒅𝒎</m:t>
                      </m:r>
                    </m:oMath>
                  </m:oMathPara>
                </a14:m>
                <a:endParaRPr kumimoji="1" lang="zh-CN" altLang="en-US" sz="2800" dirty="0" smtClean="0">
                  <a:solidFill>
                    <a:srgbClr val="000066"/>
                  </a:solidFill>
                  <a:ea typeface="华文中宋" pitchFamily="2" charset="-122"/>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72095" y="3697868"/>
                <a:ext cx="4600105" cy="523220"/>
              </a:xfrm>
              <a:prstGeom prst="rect">
                <a:avLst/>
              </a:prstGeom>
              <a:blipFill rotWithShape="1">
                <a:blip r:embed="rId5"/>
                <a:stretch>
                  <a:fillRect/>
                </a:stretch>
              </a:blipFill>
            </p:spPr>
            <p:txBody>
              <a:bodyPr/>
              <a:lstStyle/>
              <a:p>
                <a:r>
                  <a:rPr lang="zh-CN" altLang="en-US">
                    <a:noFill/>
                  </a:rPr>
                  <a:t> </a:t>
                </a:r>
              </a:p>
            </p:txBody>
          </p:sp>
        </mc:Fallback>
      </mc:AlternateContent>
      <p:sp>
        <p:nvSpPr>
          <p:cNvPr id="10" name="TextBox 9"/>
          <p:cNvSpPr txBox="1"/>
          <p:nvPr/>
        </p:nvSpPr>
        <p:spPr>
          <a:xfrm>
            <a:off x="755576" y="4509120"/>
            <a:ext cx="1184940" cy="492443"/>
          </a:xfrm>
          <a:prstGeom prst="rect">
            <a:avLst/>
          </a:prstGeom>
          <a:noFill/>
        </p:spPr>
        <p:txBody>
          <a:bodyPr wrap="none" rtlCol="0">
            <a:spAutoFit/>
          </a:bodyPr>
          <a:lstStyle/>
          <a:p>
            <a:r>
              <a:rPr kumimoji="1" lang="zh-CN" altLang="en-US" sz="2600" dirty="0" smtClean="0">
                <a:solidFill>
                  <a:srgbClr val="000066"/>
                </a:solidFill>
                <a:ea typeface="华文中宋" pitchFamily="2" charset="-122"/>
              </a:rPr>
              <a:t>总力矩</a:t>
            </a:r>
          </a:p>
        </p:txBody>
      </p:sp>
      <mc:AlternateContent xmlns:mc="http://schemas.openxmlformats.org/markup-compatibility/2006" xmlns:a14="http://schemas.microsoft.com/office/drawing/2010/main">
        <mc:Choice Requires="a14">
          <p:sp>
            <p:nvSpPr>
              <p:cNvPr id="11" name="TextBox 10"/>
              <p:cNvSpPr txBox="1"/>
              <p:nvPr/>
            </p:nvSpPr>
            <p:spPr>
              <a:xfrm>
                <a:off x="1907704" y="4293096"/>
                <a:ext cx="2925481" cy="12225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𝑴</m:t>
                      </m:r>
                      <m:r>
                        <a:rPr kumimoji="1" lang="en-US" altLang="zh-CN" sz="2800" i="1" smtClean="0">
                          <a:solidFill>
                            <a:srgbClr val="000066"/>
                          </a:solidFill>
                          <a:latin typeface="Cambria Math"/>
                          <a:ea typeface="华文中宋" pitchFamily="2" charset="-122"/>
                        </a:rPr>
                        <m:t>=−</m:t>
                      </m:r>
                      <m:nary>
                        <m:naryPr>
                          <m:limLoc m:val="undOvr"/>
                          <m:subHide m:val="on"/>
                          <m:supHide m:val="on"/>
                          <m:ctrlPr>
                            <a:rPr kumimoji="1" lang="en-US" altLang="zh-CN" sz="2800" i="1" smtClean="0">
                              <a:solidFill>
                                <a:srgbClr val="000066"/>
                              </a:solidFill>
                              <a:latin typeface="Cambria Math"/>
                              <a:ea typeface="华文中宋" pitchFamily="2" charset="-122"/>
                            </a:rPr>
                          </m:ctrlPr>
                        </m:naryPr>
                        <m:sub/>
                        <m:sup/>
                        <m:e>
                          <m:r>
                            <a:rPr kumimoji="1" lang="en-US" altLang="zh-CN" sz="2800" i="1" smtClean="0">
                              <a:solidFill>
                                <a:srgbClr val="000066"/>
                              </a:solidFill>
                              <a:latin typeface="Cambria Math"/>
                              <a:ea typeface="Cambria Math"/>
                            </a:rPr>
                            <m:t>𝝁</m:t>
                          </m:r>
                          <m:r>
                            <a:rPr kumimoji="1" lang="en-US" altLang="zh-CN" sz="2800" smtClean="0">
                              <a:solidFill>
                                <a:srgbClr val="000066"/>
                              </a:solidFill>
                              <a:latin typeface="Cambria Math"/>
                              <a:ea typeface="Cambria Math"/>
                            </a:rPr>
                            <m:t>𝐠</m:t>
                          </m:r>
                          <m:r>
                            <a:rPr kumimoji="1" lang="en-US" altLang="zh-CN" sz="2800" i="1" smtClean="0">
                              <a:solidFill>
                                <a:srgbClr val="000066"/>
                              </a:solidFill>
                              <a:latin typeface="Cambria Math"/>
                              <a:ea typeface="Cambria Math"/>
                            </a:rPr>
                            <m:t>𝒓𝒅𝒎</m:t>
                          </m:r>
                        </m:e>
                      </m:nary>
                    </m:oMath>
                  </m:oMathPara>
                </a14:m>
                <a:endParaRPr kumimoji="1" lang="zh-CN" altLang="en-US" sz="2800" dirty="0" smtClean="0">
                  <a:solidFill>
                    <a:srgbClr val="000066"/>
                  </a:solidFill>
                  <a:ea typeface="华文中宋"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907704" y="4293096"/>
                <a:ext cx="2925481" cy="1222514"/>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525372" y="4303756"/>
                <a:ext cx="3358996" cy="10694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m:t>
                      </m:r>
                      <m:nary>
                        <m:naryPr>
                          <m:ctrlPr>
                            <a:rPr kumimoji="1" lang="en-US" altLang="zh-CN" sz="2800" i="1" smtClean="0">
                              <a:solidFill>
                                <a:srgbClr val="000066"/>
                              </a:solidFill>
                              <a:latin typeface="Cambria Math"/>
                              <a:ea typeface="华文中宋" pitchFamily="2" charset="-122"/>
                            </a:rPr>
                          </m:ctrlPr>
                        </m:naryPr>
                        <m:sub>
                          <m:r>
                            <m:rPr>
                              <m:brk m:alnAt="23"/>
                            </m:rPr>
                            <a:rPr kumimoji="1" lang="en-US" altLang="zh-CN" sz="2800" i="1" smtClean="0">
                              <a:solidFill>
                                <a:srgbClr val="000066"/>
                              </a:solidFill>
                              <a:latin typeface="Cambria Math"/>
                              <a:ea typeface="华文中宋" pitchFamily="2" charset="-122"/>
                            </a:rPr>
                            <m:t>𝟎</m:t>
                          </m:r>
                        </m:sub>
                        <m:sup>
                          <m:r>
                            <a:rPr kumimoji="1" lang="en-US" altLang="zh-CN" sz="2800" i="1" smtClean="0">
                              <a:solidFill>
                                <a:srgbClr val="000066"/>
                              </a:solidFill>
                              <a:latin typeface="Cambria Math"/>
                              <a:ea typeface="华文中宋" pitchFamily="2" charset="-122"/>
                            </a:rPr>
                            <m:t>𝑹</m:t>
                          </m:r>
                        </m:sup>
                        <m:e>
                          <m:r>
                            <a:rPr kumimoji="1" lang="en-US" altLang="zh-CN" sz="2800" i="1">
                              <a:solidFill>
                                <a:srgbClr val="000066"/>
                              </a:solidFill>
                              <a:latin typeface="Cambria Math"/>
                              <a:ea typeface="Cambria Math"/>
                            </a:rPr>
                            <m:t>𝝁</m:t>
                          </m:r>
                          <m:r>
                            <a:rPr kumimoji="1" lang="en-US" altLang="zh-CN" sz="2800">
                              <a:solidFill>
                                <a:srgbClr val="000066"/>
                              </a:solidFill>
                              <a:latin typeface="Cambria Math"/>
                              <a:ea typeface="Cambria Math"/>
                            </a:rPr>
                            <m:t>𝐠</m:t>
                          </m:r>
                          <m:r>
                            <a:rPr kumimoji="1" lang="en-US" altLang="zh-CN" sz="2800" i="1">
                              <a:solidFill>
                                <a:srgbClr val="000066"/>
                              </a:solidFill>
                              <a:latin typeface="Cambria Math"/>
                              <a:ea typeface="Cambria Math"/>
                            </a:rPr>
                            <m:t>𝒓</m:t>
                          </m:r>
                          <m:r>
                            <a:rPr kumimoji="1" lang="en-US" altLang="zh-CN" sz="2800" i="1">
                              <a:solidFill>
                                <a:srgbClr val="000066"/>
                              </a:solidFill>
                              <a:latin typeface="Cambria Math"/>
                              <a:ea typeface="Cambria Math"/>
                            </a:rPr>
                            <m:t>𝝈</m:t>
                          </m:r>
                          <m:r>
                            <a:rPr kumimoji="1" lang="en-US" altLang="zh-CN" sz="2800" i="1">
                              <a:solidFill>
                                <a:srgbClr val="000066"/>
                              </a:solidFill>
                              <a:latin typeface="Cambria Math"/>
                              <a:ea typeface="Cambria Math"/>
                            </a:rPr>
                            <m:t>𝟐</m:t>
                          </m:r>
                          <m:r>
                            <a:rPr kumimoji="1" lang="en-US" altLang="zh-CN" sz="2800" i="1">
                              <a:solidFill>
                                <a:srgbClr val="000066"/>
                              </a:solidFill>
                              <a:latin typeface="Cambria Math"/>
                              <a:ea typeface="Cambria Math"/>
                            </a:rPr>
                            <m:t>𝝅</m:t>
                          </m:r>
                          <m:r>
                            <a:rPr kumimoji="1" lang="en-US" altLang="zh-CN" sz="2800" i="1">
                              <a:solidFill>
                                <a:srgbClr val="000066"/>
                              </a:solidFill>
                              <a:latin typeface="Cambria Math"/>
                              <a:ea typeface="Cambria Math"/>
                            </a:rPr>
                            <m:t>𝒓𝒅𝒓</m:t>
                          </m:r>
                        </m:e>
                      </m:nary>
                    </m:oMath>
                  </m:oMathPara>
                </a14:m>
                <a:endParaRPr kumimoji="1" lang="zh-CN" altLang="en-US" sz="2800" dirty="0" smtClean="0">
                  <a:solidFill>
                    <a:srgbClr val="000066"/>
                  </a:solidFill>
                  <a:ea typeface="华文中宋"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25372" y="4303756"/>
                <a:ext cx="3358996" cy="1069460"/>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339752" y="5479543"/>
                <a:ext cx="4565096"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m:t>
                      </m:r>
                      <m:box>
                        <m:boxPr>
                          <m:ctrlPr>
                            <a:rPr kumimoji="1" lang="en-US" altLang="zh-CN" sz="2800" i="1" smtClean="0">
                              <a:solidFill>
                                <a:srgbClr val="000066"/>
                              </a:solidFill>
                              <a:latin typeface="Cambria Math"/>
                              <a:ea typeface="华文中宋" pitchFamily="2" charset="-122"/>
                            </a:rPr>
                          </m:ctrlPr>
                        </m:boxPr>
                        <m:e>
                          <m:f>
                            <m:fPr>
                              <m:ctrlPr>
                                <a:rPr kumimoji="1" lang="en-US" altLang="zh-CN" sz="2800" i="1" smtClean="0">
                                  <a:solidFill>
                                    <a:srgbClr val="000066"/>
                                  </a:solidFill>
                                  <a:latin typeface="Cambria Math"/>
                                  <a:ea typeface="华文中宋" pitchFamily="2" charset="-122"/>
                                </a:rPr>
                              </m:ctrlPr>
                            </m:fPr>
                            <m:num>
                              <m:r>
                                <a:rPr kumimoji="1" lang="en-US" altLang="zh-CN" sz="2800" i="1" smtClean="0">
                                  <a:solidFill>
                                    <a:srgbClr val="000066"/>
                                  </a:solidFill>
                                  <a:latin typeface="Cambria Math"/>
                                  <a:ea typeface="华文中宋" pitchFamily="2" charset="-122"/>
                                </a:rPr>
                                <m:t>𝟐</m:t>
                              </m:r>
                            </m:num>
                            <m:den>
                              <m:r>
                                <a:rPr kumimoji="1" lang="en-US" altLang="zh-CN" sz="2800" i="1" smtClean="0">
                                  <a:solidFill>
                                    <a:srgbClr val="000066"/>
                                  </a:solidFill>
                                  <a:latin typeface="Cambria Math"/>
                                  <a:ea typeface="华文中宋" pitchFamily="2" charset="-122"/>
                                </a:rPr>
                                <m:t>𝟑</m:t>
                              </m:r>
                            </m:den>
                          </m:f>
                          <m:r>
                            <a:rPr kumimoji="1" lang="en-US" altLang="zh-CN" sz="2800" i="1" smtClean="0">
                              <a:solidFill>
                                <a:srgbClr val="000066"/>
                              </a:solidFill>
                              <a:latin typeface="Cambria Math"/>
                              <a:ea typeface="Cambria Math"/>
                            </a:rPr>
                            <m:t>𝝅𝝁</m:t>
                          </m:r>
                          <m:r>
                            <a:rPr kumimoji="1" lang="en-US" altLang="zh-CN" sz="2800" smtClean="0">
                              <a:solidFill>
                                <a:srgbClr val="000066"/>
                              </a:solidFill>
                              <a:latin typeface="Cambria Math"/>
                              <a:ea typeface="Cambria Math"/>
                            </a:rPr>
                            <m:t>𝐠</m:t>
                          </m:r>
                          <m:r>
                            <a:rPr kumimoji="1" lang="en-US" altLang="zh-CN" sz="2800" i="1" smtClean="0">
                              <a:solidFill>
                                <a:srgbClr val="000066"/>
                              </a:solidFill>
                              <a:latin typeface="Cambria Math"/>
                              <a:ea typeface="Cambria Math"/>
                            </a:rPr>
                            <m:t>𝝈</m:t>
                          </m:r>
                          <m:sSup>
                            <m:sSupPr>
                              <m:ctrlPr>
                                <a:rPr kumimoji="1" lang="en-US" altLang="zh-CN" sz="2800" i="1" smtClean="0">
                                  <a:solidFill>
                                    <a:srgbClr val="000066"/>
                                  </a:solidFill>
                                  <a:latin typeface="Cambria Math"/>
                                  <a:ea typeface="Cambria Math"/>
                                </a:rPr>
                              </m:ctrlPr>
                            </m:sSupPr>
                            <m:e>
                              <m:r>
                                <a:rPr kumimoji="1" lang="en-US" altLang="zh-CN" sz="2800" i="1" smtClean="0">
                                  <a:solidFill>
                                    <a:srgbClr val="000066"/>
                                  </a:solidFill>
                                  <a:latin typeface="Cambria Math"/>
                                  <a:ea typeface="Cambria Math"/>
                                </a:rPr>
                                <m:t>𝑹</m:t>
                              </m:r>
                            </m:e>
                            <m:sup>
                              <m:r>
                                <a:rPr kumimoji="1" lang="en-US" altLang="zh-CN" sz="2800" i="1" smtClean="0">
                                  <a:solidFill>
                                    <a:srgbClr val="000066"/>
                                  </a:solidFill>
                                  <a:latin typeface="Cambria Math"/>
                                  <a:ea typeface="Cambria Math"/>
                                </a:rPr>
                                <m:t>𝟑</m:t>
                              </m:r>
                            </m:sup>
                          </m:sSup>
                        </m:e>
                      </m:box>
                      <m:r>
                        <a:rPr kumimoji="1" lang="en-US" altLang="zh-CN" sz="2800" i="1" smtClean="0">
                          <a:solidFill>
                            <a:srgbClr val="000066"/>
                          </a:solidFill>
                          <a:latin typeface="Cambria Math"/>
                          <a:ea typeface="华文中宋" pitchFamily="2" charset="-122"/>
                        </a:rPr>
                        <m:t>=</m:t>
                      </m:r>
                      <m:r>
                        <a:rPr kumimoji="1" lang="en-US" altLang="zh-CN" sz="2800" i="1">
                          <a:solidFill>
                            <a:srgbClr val="000066"/>
                          </a:solidFill>
                          <a:latin typeface="Cambria Math"/>
                          <a:ea typeface="华文中宋" pitchFamily="2" charset="-122"/>
                        </a:rPr>
                        <m:t>−</m:t>
                      </m:r>
                      <m:box>
                        <m:boxPr>
                          <m:ctrlPr>
                            <a:rPr kumimoji="1" lang="en-US" altLang="zh-CN" sz="2800" i="1">
                              <a:solidFill>
                                <a:srgbClr val="000066"/>
                              </a:solidFill>
                              <a:latin typeface="Cambria Math"/>
                              <a:ea typeface="华文中宋" pitchFamily="2" charset="-122"/>
                            </a:rPr>
                          </m:ctrlPr>
                        </m:boxPr>
                        <m:e>
                          <m:f>
                            <m:fPr>
                              <m:ctrlPr>
                                <a:rPr kumimoji="1" lang="en-US" altLang="zh-CN" sz="2800" i="1">
                                  <a:solidFill>
                                    <a:srgbClr val="000066"/>
                                  </a:solidFill>
                                  <a:latin typeface="Cambria Math"/>
                                  <a:ea typeface="华文中宋" pitchFamily="2" charset="-122"/>
                                </a:rPr>
                              </m:ctrlPr>
                            </m:fPr>
                            <m:num>
                              <m:r>
                                <a:rPr kumimoji="1" lang="en-US" altLang="zh-CN" sz="2800" i="1">
                                  <a:solidFill>
                                    <a:srgbClr val="000066"/>
                                  </a:solidFill>
                                  <a:latin typeface="Cambria Math"/>
                                  <a:ea typeface="华文中宋" pitchFamily="2" charset="-122"/>
                                </a:rPr>
                                <m:t>𝟐</m:t>
                              </m:r>
                            </m:num>
                            <m:den>
                              <m:r>
                                <a:rPr kumimoji="1" lang="en-US" altLang="zh-CN" sz="2800" i="1">
                                  <a:solidFill>
                                    <a:srgbClr val="000066"/>
                                  </a:solidFill>
                                  <a:latin typeface="Cambria Math"/>
                                  <a:ea typeface="华文中宋" pitchFamily="2" charset="-122"/>
                                </a:rPr>
                                <m:t>𝟑</m:t>
                              </m:r>
                            </m:den>
                          </m:f>
                          <m:r>
                            <a:rPr kumimoji="1" lang="en-US" altLang="zh-CN" sz="2800" i="1">
                              <a:solidFill>
                                <a:srgbClr val="000066"/>
                              </a:solidFill>
                              <a:latin typeface="Cambria Math"/>
                              <a:ea typeface="Cambria Math"/>
                            </a:rPr>
                            <m:t>𝝁</m:t>
                          </m:r>
                          <m:r>
                            <a:rPr kumimoji="1" lang="en-US" altLang="zh-CN" sz="2800">
                              <a:solidFill>
                                <a:srgbClr val="000066"/>
                              </a:solidFill>
                              <a:latin typeface="Cambria Math"/>
                              <a:ea typeface="Cambria Math"/>
                            </a:rPr>
                            <m:t>𝐠</m:t>
                          </m:r>
                          <m:r>
                            <a:rPr kumimoji="1" lang="en-US" altLang="zh-CN" sz="2800" i="1">
                              <a:solidFill>
                                <a:srgbClr val="000066"/>
                              </a:solidFill>
                              <a:latin typeface="Cambria Math"/>
                              <a:ea typeface="Cambria Math"/>
                            </a:rPr>
                            <m:t>𝒎𝑹</m:t>
                          </m:r>
                        </m:e>
                      </m:box>
                    </m:oMath>
                  </m:oMathPara>
                </a14:m>
                <a:endParaRPr kumimoji="1" lang="zh-CN" altLang="en-US" sz="2800" dirty="0" smtClean="0">
                  <a:solidFill>
                    <a:srgbClr val="000066"/>
                  </a:solidFill>
                  <a:ea typeface="华文中宋" pitchFamily="2" charset="-122"/>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339752" y="5479543"/>
                <a:ext cx="4565096" cy="901785"/>
              </a:xfrm>
              <a:prstGeom prst="rect">
                <a:avLst/>
              </a:prstGeom>
              <a:blipFill rotWithShape="1">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94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44</a:t>
            </a:fld>
            <a:endParaRPr lang="en-US" altLang="zh-CN">
              <a:solidFill>
                <a:srgbClr val="FFFFCC">
                  <a:lumMod val="75000"/>
                </a:srgbClr>
              </a:solidFill>
            </a:endParaRPr>
          </a:p>
        </p:txBody>
      </p:sp>
      <mc:AlternateContent xmlns:mc="http://schemas.openxmlformats.org/markup-compatibility/2006" xmlns:a14="http://schemas.microsoft.com/office/drawing/2010/main">
        <mc:Choice Requires="a14">
          <p:sp>
            <p:nvSpPr>
              <p:cNvPr id="3" name="TextBox 2"/>
              <p:cNvSpPr txBox="1"/>
              <p:nvPr/>
            </p:nvSpPr>
            <p:spPr>
              <a:xfrm>
                <a:off x="2586302" y="2636912"/>
                <a:ext cx="3555269" cy="11245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kumimoji="1" lang="zh-CN" altLang="en-US" sz="2800" i="1" smtClean="0">
                              <a:solidFill>
                                <a:srgbClr val="000066"/>
                              </a:solidFill>
                              <a:latin typeface="Cambria Math"/>
                              <a:ea typeface="华文中宋" pitchFamily="2" charset="-122"/>
                            </a:rPr>
                          </m:ctrlPr>
                        </m:naryPr>
                        <m:sub>
                          <m:r>
                            <m:rPr>
                              <m:brk m:alnAt="23"/>
                            </m:rPr>
                            <a:rPr kumimoji="1" lang="en-US" altLang="zh-CN" sz="2800" i="1" smtClean="0">
                              <a:solidFill>
                                <a:srgbClr val="000066"/>
                              </a:solidFill>
                              <a:latin typeface="Cambria Math"/>
                              <a:ea typeface="华文中宋" pitchFamily="2" charset="-122"/>
                            </a:rPr>
                            <m:t>𝟎</m:t>
                          </m:r>
                        </m:sub>
                        <m:sup>
                          <m:r>
                            <a:rPr kumimoji="1" lang="en-US" altLang="zh-CN" sz="2800" i="1" smtClean="0">
                              <a:solidFill>
                                <a:srgbClr val="000066"/>
                              </a:solidFill>
                              <a:latin typeface="Cambria Math"/>
                              <a:ea typeface="华文中宋" pitchFamily="2" charset="-122"/>
                            </a:rPr>
                            <m:t>𝒕</m:t>
                          </m:r>
                        </m:sup>
                        <m:e>
                          <m:r>
                            <a:rPr kumimoji="1" lang="en-US" altLang="zh-CN" sz="2800" i="1" smtClean="0">
                              <a:solidFill>
                                <a:srgbClr val="000066"/>
                              </a:solidFill>
                              <a:latin typeface="Cambria Math"/>
                              <a:ea typeface="华文中宋" pitchFamily="2" charset="-122"/>
                            </a:rPr>
                            <m:t>𝒅𝒕</m:t>
                          </m:r>
                        </m:e>
                      </m:nary>
                      <m:r>
                        <a:rPr kumimoji="1" lang="en-US" altLang="zh-CN" sz="2800" i="1" smtClean="0">
                          <a:solidFill>
                            <a:srgbClr val="000066"/>
                          </a:solidFill>
                          <a:latin typeface="Cambria Math"/>
                          <a:ea typeface="华文中宋" pitchFamily="2" charset="-122"/>
                        </a:rPr>
                        <m:t>=−</m:t>
                      </m:r>
                      <m:f>
                        <m:fPr>
                          <m:ctrlPr>
                            <a:rPr kumimoji="1" lang="en-US" altLang="zh-CN" sz="2800" i="1" smtClean="0">
                              <a:solidFill>
                                <a:srgbClr val="000066"/>
                              </a:solidFill>
                              <a:latin typeface="Cambria Math"/>
                              <a:ea typeface="华文中宋" pitchFamily="2" charset="-122"/>
                            </a:rPr>
                          </m:ctrlPr>
                        </m:fPr>
                        <m:num>
                          <m:r>
                            <a:rPr kumimoji="1" lang="en-US" altLang="zh-CN" sz="2800" i="1" smtClean="0">
                              <a:solidFill>
                                <a:srgbClr val="000066"/>
                              </a:solidFill>
                              <a:latin typeface="Cambria Math"/>
                              <a:ea typeface="华文中宋" pitchFamily="2" charset="-122"/>
                            </a:rPr>
                            <m:t>𝟑</m:t>
                          </m:r>
                          <m:r>
                            <a:rPr kumimoji="1" lang="en-US" altLang="zh-CN" sz="2800" i="1" smtClean="0">
                              <a:solidFill>
                                <a:srgbClr val="000066"/>
                              </a:solidFill>
                              <a:latin typeface="Cambria Math"/>
                              <a:ea typeface="华文中宋" pitchFamily="2" charset="-122"/>
                            </a:rPr>
                            <m:t>𝑹</m:t>
                          </m:r>
                        </m:num>
                        <m:den>
                          <m:r>
                            <a:rPr kumimoji="1" lang="en-US" altLang="zh-CN" sz="2800" i="1" smtClean="0">
                              <a:solidFill>
                                <a:srgbClr val="000066"/>
                              </a:solidFill>
                              <a:latin typeface="Cambria Math"/>
                              <a:ea typeface="华文中宋" pitchFamily="2" charset="-122"/>
                            </a:rPr>
                            <m:t>𝟒</m:t>
                          </m:r>
                          <m:r>
                            <a:rPr kumimoji="1" lang="en-US" altLang="zh-CN" sz="2800" i="1" smtClean="0">
                              <a:solidFill>
                                <a:srgbClr val="000066"/>
                              </a:solidFill>
                              <a:latin typeface="Cambria Math"/>
                              <a:ea typeface="Cambria Math"/>
                            </a:rPr>
                            <m:t>𝝁</m:t>
                          </m:r>
                          <m:r>
                            <m:rPr>
                              <m:sty m:val="p"/>
                            </m:rPr>
                            <a:rPr kumimoji="1" lang="en-US" altLang="zh-CN" sz="2800" b="0" smtClean="0">
                              <a:solidFill>
                                <a:srgbClr val="000066"/>
                              </a:solidFill>
                              <a:latin typeface="Cambria Math"/>
                              <a:ea typeface="Cambria Math"/>
                            </a:rPr>
                            <m:t>g</m:t>
                          </m:r>
                        </m:den>
                      </m:f>
                      <m:nary>
                        <m:naryPr>
                          <m:ctrlPr>
                            <a:rPr kumimoji="1" lang="en-US" altLang="zh-CN" sz="2800" i="1" smtClean="0">
                              <a:solidFill>
                                <a:srgbClr val="000066"/>
                              </a:solidFill>
                              <a:latin typeface="Cambria Math"/>
                              <a:ea typeface="华文中宋" pitchFamily="2" charset="-122"/>
                            </a:rPr>
                          </m:ctrlPr>
                        </m:naryPr>
                        <m:sub>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Cambria Math"/>
                                </a:rPr>
                                <m:t>𝝎</m:t>
                              </m:r>
                            </m:e>
                            <m:sub>
                              <m:r>
                                <a:rPr kumimoji="1" lang="en-US" altLang="zh-CN" sz="2800" i="1" smtClean="0">
                                  <a:solidFill>
                                    <a:srgbClr val="000066"/>
                                  </a:solidFill>
                                  <a:latin typeface="Cambria Math"/>
                                  <a:ea typeface="华文中宋" pitchFamily="2" charset="-122"/>
                                </a:rPr>
                                <m:t>𝟎</m:t>
                              </m:r>
                            </m:sub>
                          </m:sSub>
                        </m:sub>
                        <m:sup>
                          <m:r>
                            <a:rPr kumimoji="1" lang="en-US" altLang="zh-CN" sz="2800" i="1" smtClean="0">
                              <a:solidFill>
                                <a:srgbClr val="000066"/>
                              </a:solidFill>
                              <a:latin typeface="Cambria Math"/>
                              <a:ea typeface="华文中宋" pitchFamily="2" charset="-122"/>
                            </a:rPr>
                            <m:t>𝟎</m:t>
                          </m:r>
                        </m:sup>
                        <m:e>
                          <m:r>
                            <a:rPr kumimoji="1" lang="en-US" altLang="zh-CN" sz="2800" i="1" smtClean="0">
                              <a:solidFill>
                                <a:srgbClr val="000066"/>
                              </a:solidFill>
                              <a:latin typeface="Cambria Math"/>
                              <a:ea typeface="华文中宋" pitchFamily="2" charset="-122"/>
                            </a:rPr>
                            <m:t>𝒅</m:t>
                          </m:r>
                          <m:r>
                            <a:rPr kumimoji="1" lang="en-US" altLang="zh-CN" sz="2800" i="1" smtClean="0">
                              <a:solidFill>
                                <a:srgbClr val="000066"/>
                              </a:solidFill>
                              <a:latin typeface="Cambria Math"/>
                              <a:ea typeface="Cambria Math"/>
                            </a:rPr>
                            <m:t>𝝎</m:t>
                          </m:r>
                        </m:e>
                      </m:nary>
                    </m:oMath>
                  </m:oMathPara>
                </a14:m>
                <a:endParaRPr kumimoji="1" lang="zh-CN" altLang="en-US" sz="2800" dirty="0" smtClean="0">
                  <a:solidFill>
                    <a:srgbClr val="000066"/>
                  </a:solidFill>
                  <a:ea typeface="华文中宋" pitchFamily="2" charset="-122"/>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586302" y="2636912"/>
                <a:ext cx="3555269" cy="1124539"/>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108291" y="4149080"/>
                <a:ext cx="2097176" cy="977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𝒕</m:t>
                      </m:r>
                      <m:r>
                        <a:rPr kumimoji="1" lang="en-US" altLang="zh-CN" sz="2800" i="1" smtClean="0">
                          <a:solidFill>
                            <a:srgbClr val="000066"/>
                          </a:solidFill>
                          <a:latin typeface="Cambria Math"/>
                          <a:ea typeface="华文中宋" pitchFamily="2" charset="-122"/>
                        </a:rPr>
                        <m:t>=</m:t>
                      </m:r>
                      <m:f>
                        <m:fPr>
                          <m:ctrlPr>
                            <a:rPr kumimoji="1" lang="en-US" altLang="zh-CN" sz="2800" i="1" smtClean="0">
                              <a:solidFill>
                                <a:srgbClr val="000066"/>
                              </a:solidFill>
                              <a:latin typeface="Cambria Math"/>
                              <a:ea typeface="华文中宋" pitchFamily="2" charset="-122"/>
                            </a:rPr>
                          </m:ctrlPr>
                        </m:fPr>
                        <m:num>
                          <m:r>
                            <a:rPr kumimoji="1" lang="en-US" altLang="zh-CN" sz="2800" i="1" smtClean="0">
                              <a:solidFill>
                                <a:srgbClr val="000066"/>
                              </a:solidFill>
                              <a:latin typeface="Cambria Math"/>
                              <a:ea typeface="华文中宋" pitchFamily="2" charset="-122"/>
                            </a:rPr>
                            <m:t>𝟑</m:t>
                          </m:r>
                          <m:r>
                            <a:rPr kumimoji="1" lang="en-US" altLang="zh-CN" sz="2800" i="1" smtClean="0">
                              <a:solidFill>
                                <a:srgbClr val="000066"/>
                              </a:solidFill>
                              <a:latin typeface="Cambria Math"/>
                              <a:ea typeface="华文中宋" pitchFamily="2" charset="-122"/>
                            </a:rPr>
                            <m:t>𝑹</m:t>
                          </m:r>
                        </m:num>
                        <m:den>
                          <m:r>
                            <a:rPr kumimoji="1" lang="en-US" altLang="zh-CN" sz="2800" i="1" smtClean="0">
                              <a:solidFill>
                                <a:srgbClr val="000066"/>
                              </a:solidFill>
                              <a:latin typeface="Cambria Math"/>
                              <a:ea typeface="华文中宋" pitchFamily="2" charset="-122"/>
                            </a:rPr>
                            <m:t>𝟒</m:t>
                          </m:r>
                          <m:r>
                            <a:rPr kumimoji="1" lang="en-US" altLang="zh-CN" sz="2800" i="1" smtClean="0">
                              <a:solidFill>
                                <a:srgbClr val="000066"/>
                              </a:solidFill>
                              <a:latin typeface="Cambria Math"/>
                              <a:ea typeface="Cambria Math"/>
                            </a:rPr>
                            <m:t>𝝁</m:t>
                          </m:r>
                          <m:r>
                            <a:rPr kumimoji="1" lang="en-US" altLang="zh-CN" sz="2800" smtClean="0">
                              <a:solidFill>
                                <a:srgbClr val="000066"/>
                              </a:solidFill>
                              <a:latin typeface="Cambria Math"/>
                              <a:ea typeface="Cambria Math"/>
                            </a:rPr>
                            <m:t>𝐠</m:t>
                          </m:r>
                        </m:den>
                      </m:f>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Cambria Math"/>
                            </a:rPr>
                            <m:t>𝝎</m:t>
                          </m:r>
                        </m:e>
                        <m:sub>
                          <m:r>
                            <a:rPr kumimoji="1" lang="en-US" altLang="zh-CN" sz="2800" i="1" smtClean="0">
                              <a:solidFill>
                                <a:srgbClr val="000066"/>
                              </a:solidFill>
                              <a:latin typeface="Cambria Math"/>
                              <a:ea typeface="华文中宋" pitchFamily="2" charset="-122"/>
                            </a:rPr>
                            <m:t>𝟎</m:t>
                          </m:r>
                        </m:sub>
                      </m:sSub>
                    </m:oMath>
                  </m:oMathPara>
                </a14:m>
                <a:endParaRPr kumimoji="1" lang="zh-CN" altLang="en-US" sz="2800" dirty="0" smtClean="0">
                  <a:solidFill>
                    <a:srgbClr val="000066"/>
                  </a:solidFill>
                  <a:ea typeface="华文中宋" pitchFamily="2" charset="-122"/>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08291" y="4149080"/>
                <a:ext cx="2097176" cy="977383"/>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124876" y="1315426"/>
                <a:ext cx="146142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𝑴</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𝑱</m:t>
                      </m:r>
                      <m:r>
                        <a:rPr kumimoji="1" lang="en-US" altLang="zh-CN" sz="2800" i="1" smtClean="0">
                          <a:solidFill>
                            <a:srgbClr val="000066"/>
                          </a:solidFill>
                          <a:latin typeface="Cambria Math"/>
                          <a:ea typeface="Cambria Math"/>
                        </a:rPr>
                        <m:t>𝜶</m:t>
                      </m:r>
                    </m:oMath>
                  </m:oMathPara>
                </a14:m>
                <a:endParaRPr kumimoji="1" lang="zh-CN" altLang="en-US" sz="2800" dirty="0" smtClean="0">
                  <a:solidFill>
                    <a:srgbClr val="000066"/>
                  </a:solidFill>
                  <a:ea typeface="华文中宋"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24876" y="1315426"/>
                <a:ext cx="1461426" cy="523220"/>
              </a:xfrm>
              <a:prstGeom prst="rect">
                <a:avLst/>
              </a:prstGeom>
              <a:blipFill rotWithShape="1">
                <a:blip r:embed="rId4"/>
                <a:stretch>
                  <a:fillRect/>
                </a:stretch>
              </a:blipFill>
            </p:spPr>
            <p:txBody>
              <a:bodyPr/>
              <a:lstStyle/>
              <a:p>
                <a:r>
                  <a:rPr lang="zh-CN" altLang="en-US">
                    <a:noFill/>
                  </a:rPr>
                  <a:t> </a:t>
                </a:r>
              </a:p>
            </p:txBody>
          </p:sp>
        </mc:Fallback>
      </mc:AlternateContent>
      <p:sp>
        <p:nvSpPr>
          <p:cNvPr id="8" name="右箭头 7"/>
          <p:cNvSpPr/>
          <p:nvPr/>
        </p:nvSpPr>
        <p:spPr bwMode="auto">
          <a:xfrm>
            <a:off x="2658310" y="1459442"/>
            <a:ext cx="554798" cy="261610"/>
          </a:xfrm>
          <a:prstGeom prst="rightArrow">
            <a:avLst/>
          </a:prstGeom>
          <a:solidFill>
            <a:srgbClr val="FF00FF"/>
          </a:solidFill>
          <a:ln w="19050" cap="flat" cmpd="sng" algn="ctr">
            <a:solidFill>
              <a:srgbClr val="000066"/>
            </a:solidFill>
            <a:prstDash val="solid"/>
            <a:round/>
            <a:headEnd type="none" w="med" len="med"/>
            <a:tailEnd type="triangle" w="sm" len="lg"/>
          </a:ln>
          <a:effectLst/>
        </p:spPr>
        <p:txBody>
          <a:bodyPr vert="horz" wrap="square" lIns="90000" tIns="46800" rIns="90000" bIns="46800" numCol="1" rtlCol="0" anchor="t" anchorCtr="0" compatLnSpc="1">
            <a:prstTxWarp prst="textNoShape">
              <a:avLst/>
            </a:prstTxWarp>
            <a:spAutoFit/>
          </a:bodyPr>
          <a:lstStyle/>
          <a:p>
            <a:pPr>
              <a:spcBef>
                <a:spcPct val="0"/>
              </a:spcBef>
            </a:pPr>
            <a:endParaRPr lang="zh-CN" altLang="en-US" sz="2800" b="0" smtClean="0">
              <a:solidFill>
                <a:srgbClr val="402000"/>
              </a:solidFill>
              <a:effectLst>
                <a:outerShdw blurRad="38100" dist="38100" dir="2700000" algn="tl">
                  <a:srgbClr val="000000">
                    <a:alpha val="43137"/>
                  </a:srgbClr>
                </a:outerShdw>
              </a:effectLst>
              <a:latin typeface="Arial" charset="0"/>
              <a:ea typeface="楷体_GB2312" pitchFamily="49" charset="-122"/>
            </a:endParaRPr>
          </a:p>
        </p:txBody>
      </p:sp>
      <mc:AlternateContent xmlns:mc="http://schemas.openxmlformats.org/markup-compatibility/2006" xmlns:a14="http://schemas.microsoft.com/office/drawing/2010/main">
        <mc:Choice Requires="a14">
          <p:sp>
            <p:nvSpPr>
              <p:cNvPr id="9" name="TextBox 8"/>
              <p:cNvSpPr txBox="1"/>
              <p:nvPr/>
            </p:nvSpPr>
            <p:spPr>
              <a:xfrm>
                <a:off x="3249782" y="1124744"/>
                <a:ext cx="3946465" cy="910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m:t>
                      </m:r>
                      <m:box>
                        <m:boxPr>
                          <m:ctrlPr>
                            <a:rPr kumimoji="1" lang="en-US" altLang="zh-CN" sz="2800" i="1">
                              <a:solidFill>
                                <a:srgbClr val="000066"/>
                              </a:solidFill>
                              <a:latin typeface="Cambria Math"/>
                              <a:ea typeface="华文中宋" pitchFamily="2" charset="-122"/>
                            </a:rPr>
                          </m:ctrlPr>
                        </m:boxPr>
                        <m:e>
                          <m:f>
                            <m:fPr>
                              <m:ctrlPr>
                                <a:rPr kumimoji="1" lang="en-US" altLang="zh-CN" sz="2800" i="1">
                                  <a:solidFill>
                                    <a:srgbClr val="000066"/>
                                  </a:solidFill>
                                  <a:latin typeface="Cambria Math"/>
                                  <a:ea typeface="华文中宋" pitchFamily="2" charset="-122"/>
                                </a:rPr>
                              </m:ctrlPr>
                            </m:fPr>
                            <m:num>
                              <m:r>
                                <a:rPr kumimoji="1" lang="en-US" altLang="zh-CN" sz="2800" i="1">
                                  <a:solidFill>
                                    <a:srgbClr val="000066"/>
                                  </a:solidFill>
                                  <a:latin typeface="Cambria Math"/>
                                  <a:ea typeface="华文中宋" pitchFamily="2" charset="-122"/>
                                </a:rPr>
                                <m:t>𝟐</m:t>
                              </m:r>
                            </m:num>
                            <m:den>
                              <m:r>
                                <a:rPr kumimoji="1" lang="en-US" altLang="zh-CN" sz="2800" i="1">
                                  <a:solidFill>
                                    <a:srgbClr val="000066"/>
                                  </a:solidFill>
                                  <a:latin typeface="Cambria Math"/>
                                  <a:ea typeface="华文中宋" pitchFamily="2" charset="-122"/>
                                </a:rPr>
                                <m:t>𝟑</m:t>
                              </m:r>
                            </m:den>
                          </m:f>
                          <m:r>
                            <a:rPr kumimoji="1" lang="en-US" altLang="zh-CN" sz="2800" i="1">
                              <a:solidFill>
                                <a:srgbClr val="000066"/>
                              </a:solidFill>
                              <a:latin typeface="Cambria Math"/>
                              <a:ea typeface="Cambria Math"/>
                            </a:rPr>
                            <m:t>𝝁</m:t>
                          </m:r>
                          <m:r>
                            <a:rPr kumimoji="1" lang="en-US" altLang="zh-CN" sz="2800">
                              <a:solidFill>
                                <a:srgbClr val="000066"/>
                              </a:solidFill>
                              <a:latin typeface="Cambria Math"/>
                              <a:ea typeface="Cambria Math"/>
                            </a:rPr>
                            <m:t>𝐠</m:t>
                          </m:r>
                          <m:r>
                            <a:rPr kumimoji="1" lang="en-US" altLang="zh-CN" sz="2800" i="1">
                              <a:solidFill>
                                <a:srgbClr val="000066"/>
                              </a:solidFill>
                              <a:latin typeface="Cambria Math"/>
                              <a:ea typeface="Cambria Math"/>
                            </a:rPr>
                            <m:t>𝒎𝑹</m:t>
                          </m:r>
                        </m:e>
                      </m:box>
                      <m:r>
                        <a:rPr kumimoji="1" lang="en-US" altLang="zh-CN" sz="2800" i="1" smtClean="0">
                          <a:solidFill>
                            <a:srgbClr val="000066"/>
                          </a:solidFill>
                          <a:latin typeface="Cambria Math"/>
                          <a:ea typeface="Cambria Math"/>
                        </a:rPr>
                        <m:t>=</m:t>
                      </m:r>
                      <m:box>
                        <m:boxPr>
                          <m:ctrlPr>
                            <a:rPr kumimoji="1" lang="en-US" altLang="zh-CN" sz="2800" i="1" smtClean="0">
                              <a:solidFill>
                                <a:srgbClr val="000066"/>
                              </a:solidFill>
                              <a:latin typeface="Cambria Math"/>
                              <a:ea typeface="Cambria Math"/>
                            </a:rPr>
                          </m:ctrlPr>
                        </m:boxPr>
                        <m:e>
                          <m:f>
                            <m:fPr>
                              <m:ctrlPr>
                                <a:rPr kumimoji="1" lang="en-US" altLang="zh-CN" sz="2800" i="1" smtClean="0">
                                  <a:solidFill>
                                    <a:srgbClr val="000066"/>
                                  </a:solidFill>
                                  <a:latin typeface="Cambria Math"/>
                                  <a:ea typeface="Cambria Math"/>
                                </a:rPr>
                              </m:ctrlPr>
                            </m:fPr>
                            <m:num>
                              <m:r>
                                <a:rPr kumimoji="1" lang="en-US" altLang="zh-CN" sz="2800" i="1" smtClean="0">
                                  <a:solidFill>
                                    <a:srgbClr val="000066"/>
                                  </a:solidFill>
                                  <a:latin typeface="Cambria Math"/>
                                  <a:ea typeface="Cambria Math"/>
                                </a:rPr>
                                <m:t>𝟏</m:t>
                              </m:r>
                            </m:num>
                            <m:den>
                              <m:r>
                                <a:rPr kumimoji="1" lang="en-US" altLang="zh-CN" sz="2800" i="1" smtClean="0">
                                  <a:solidFill>
                                    <a:srgbClr val="000066"/>
                                  </a:solidFill>
                                  <a:latin typeface="Cambria Math"/>
                                  <a:ea typeface="Cambria Math"/>
                                </a:rPr>
                                <m:t>𝟐</m:t>
                              </m:r>
                            </m:den>
                          </m:f>
                          <m:r>
                            <a:rPr kumimoji="1" lang="en-US" altLang="zh-CN" sz="2800" i="1" smtClean="0">
                              <a:solidFill>
                                <a:srgbClr val="000066"/>
                              </a:solidFill>
                              <a:latin typeface="Cambria Math"/>
                              <a:ea typeface="Cambria Math"/>
                            </a:rPr>
                            <m:t>𝒎</m:t>
                          </m:r>
                          <m:sSup>
                            <m:sSupPr>
                              <m:ctrlPr>
                                <a:rPr kumimoji="1" lang="en-US" altLang="zh-CN" sz="2800" i="1" smtClean="0">
                                  <a:solidFill>
                                    <a:srgbClr val="000066"/>
                                  </a:solidFill>
                                  <a:latin typeface="Cambria Math"/>
                                  <a:ea typeface="Cambria Math"/>
                                </a:rPr>
                              </m:ctrlPr>
                            </m:sSupPr>
                            <m:e>
                              <m:r>
                                <a:rPr kumimoji="1" lang="en-US" altLang="zh-CN" sz="2800" i="1" smtClean="0">
                                  <a:solidFill>
                                    <a:srgbClr val="000066"/>
                                  </a:solidFill>
                                  <a:latin typeface="Cambria Math"/>
                                  <a:ea typeface="Cambria Math"/>
                                </a:rPr>
                                <m:t>𝑹</m:t>
                              </m:r>
                            </m:e>
                            <m:sup>
                              <m:r>
                                <a:rPr kumimoji="1" lang="en-US" altLang="zh-CN" sz="2800" i="1" smtClean="0">
                                  <a:solidFill>
                                    <a:srgbClr val="000066"/>
                                  </a:solidFill>
                                  <a:latin typeface="Cambria Math"/>
                                  <a:ea typeface="Cambria Math"/>
                                </a:rPr>
                                <m:t>𝟐</m:t>
                              </m:r>
                            </m:sup>
                          </m:sSup>
                          <m:f>
                            <m:fPr>
                              <m:ctrlPr>
                                <a:rPr kumimoji="1" lang="en-US" altLang="zh-CN" sz="2800" i="1" smtClean="0">
                                  <a:solidFill>
                                    <a:srgbClr val="000066"/>
                                  </a:solidFill>
                                  <a:latin typeface="Cambria Math"/>
                                  <a:ea typeface="Cambria Math"/>
                                </a:rPr>
                              </m:ctrlPr>
                            </m:fPr>
                            <m:num>
                              <m:r>
                                <a:rPr kumimoji="1" lang="en-US" altLang="zh-CN" sz="2800" i="1" smtClean="0">
                                  <a:solidFill>
                                    <a:srgbClr val="000066"/>
                                  </a:solidFill>
                                  <a:latin typeface="Cambria Math"/>
                                  <a:ea typeface="Cambria Math"/>
                                </a:rPr>
                                <m:t>𝒅</m:t>
                              </m:r>
                              <m:r>
                                <a:rPr kumimoji="1" lang="en-US" altLang="zh-CN" sz="2800" i="1" smtClean="0">
                                  <a:solidFill>
                                    <a:srgbClr val="000066"/>
                                  </a:solidFill>
                                  <a:latin typeface="Cambria Math"/>
                                  <a:ea typeface="Cambria Math"/>
                                </a:rPr>
                                <m:t>𝝎</m:t>
                              </m:r>
                            </m:num>
                            <m:den>
                              <m:r>
                                <a:rPr kumimoji="1" lang="en-US" altLang="zh-CN" sz="2800" i="1" smtClean="0">
                                  <a:solidFill>
                                    <a:srgbClr val="000066"/>
                                  </a:solidFill>
                                  <a:latin typeface="Cambria Math"/>
                                  <a:ea typeface="Cambria Math"/>
                                </a:rPr>
                                <m:t>𝒅𝒕</m:t>
                              </m:r>
                            </m:den>
                          </m:f>
                        </m:e>
                      </m:box>
                    </m:oMath>
                  </m:oMathPara>
                </a14:m>
                <a:endParaRPr kumimoji="1" lang="zh-CN" altLang="en-US" sz="2800" dirty="0" smtClean="0">
                  <a:solidFill>
                    <a:srgbClr val="000066"/>
                  </a:solidFill>
                  <a:ea typeface="华文中宋" pitchFamily="2" charset="-122"/>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249782" y="1124744"/>
                <a:ext cx="3946465" cy="910762"/>
              </a:xfrm>
              <a:prstGeom prst="rect">
                <a:avLst/>
              </a:prstGeom>
              <a:blipFill rotWithShape="1">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157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45</a:t>
            </a:fld>
            <a:endParaRPr lang="en-US" altLang="zh-CN">
              <a:solidFill>
                <a:srgbClr val="FFFFCC">
                  <a:lumMod val="75000"/>
                </a:srgbClr>
              </a:solidFill>
            </a:endParaRPr>
          </a:p>
        </p:txBody>
      </p:sp>
      <p:sp>
        <p:nvSpPr>
          <p:cNvPr id="3" name="TextBox 2"/>
          <p:cNvSpPr txBox="1"/>
          <p:nvPr/>
        </p:nvSpPr>
        <p:spPr>
          <a:xfrm>
            <a:off x="395536" y="692696"/>
            <a:ext cx="1646605" cy="461665"/>
          </a:xfrm>
          <a:prstGeom prst="rect">
            <a:avLst/>
          </a:prstGeom>
          <a:noFill/>
        </p:spPr>
        <p:txBody>
          <a:bodyPr wrap="none" rtlCol="0">
            <a:spAutoFit/>
          </a:bodyPr>
          <a:lstStyle/>
          <a:p>
            <a:r>
              <a:rPr lang="zh-CN" altLang="en-US" dirty="0" smtClean="0">
                <a:solidFill>
                  <a:srgbClr val="C00000"/>
                </a:solidFill>
                <a:ea typeface="华文中宋" pitchFamily="2" charset="-122"/>
              </a:rPr>
              <a:t>*回旋半径 </a:t>
            </a:r>
          </a:p>
        </p:txBody>
      </p:sp>
      <p:sp>
        <p:nvSpPr>
          <p:cNvPr id="4" name="TextBox 3"/>
          <p:cNvSpPr txBox="1"/>
          <p:nvPr/>
        </p:nvSpPr>
        <p:spPr>
          <a:xfrm>
            <a:off x="288032" y="1466781"/>
            <a:ext cx="8532440" cy="954107"/>
          </a:xfrm>
          <a:prstGeom prst="rect">
            <a:avLst/>
          </a:prstGeom>
          <a:noFill/>
        </p:spPr>
        <p:txBody>
          <a:bodyPr wrap="square" rtlCol="0">
            <a:spAutoFit/>
          </a:bodyPr>
          <a:lstStyle/>
          <a:p>
            <a:r>
              <a:rPr lang="zh-CN" altLang="en-US" dirty="0" smtClean="0">
                <a:ea typeface="华文中宋" pitchFamily="2" charset="-122"/>
              </a:rPr>
              <a:t>对几何形状复杂、转轴位置特殊、或质量分布不均匀的刚体，很难从定义式通过积分计算其转动惯量。</a:t>
            </a:r>
          </a:p>
        </p:txBody>
      </p:sp>
      <p:sp>
        <p:nvSpPr>
          <p:cNvPr id="5" name="TextBox 4"/>
          <p:cNvSpPr txBox="1"/>
          <p:nvPr/>
        </p:nvSpPr>
        <p:spPr>
          <a:xfrm>
            <a:off x="288033" y="2906941"/>
            <a:ext cx="8388424" cy="954107"/>
          </a:xfrm>
          <a:prstGeom prst="rect">
            <a:avLst/>
          </a:prstGeom>
          <a:noFill/>
        </p:spPr>
        <p:txBody>
          <a:bodyPr wrap="square" rtlCol="0">
            <a:spAutoFit/>
          </a:bodyPr>
          <a:lstStyle/>
          <a:p>
            <a:r>
              <a:rPr lang="zh-CN" altLang="en-US" dirty="0" smtClean="0">
                <a:ea typeface="华文中宋" pitchFamily="2" charset="-122"/>
              </a:rPr>
              <a:t>只能通过实验的方法测定。在工程中，常引用刚体</a:t>
            </a:r>
            <a:r>
              <a:rPr lang="zh-CN" altLang="en-US" dirty="0" smtClean="0">
                <a:solidFill>
                  <a:srgbClr val="FF00FF"/>
                </a:solidFill>
                <a:ea typeface="华文中宋" pitchFamily="2" charset="-122"/>
              </a:rPr>
              <a:t>回旋半径</a:t>
            </a:r>
            <a:r>
              <a:rPr lang="zh-CN" altLang="en-US" dirty="0" smtClean="0">
                <a:ea typeface="华文中宋" pitchFamily="2" charset="-122"/>
              </a:rPr>
              <a:t>的概念。</a:t>
            </a:r>
          </a:p>
        </p:txBody>
      </p:sp>
      <mc:AlternateContent xmlns:mc="http://schemas.openxmlformats.org/markup-compatibility/2006" xmlns:a14="http://schemas.microsoft.com/office/drawing/2010/main">
        <mc:Choice Requires="a14">
          <p:sp>
            <p:nvSpPr>
              <p:cNvPr id="6" name="TextBox 5"/>
              <p:cNvSpPr txBox="1"/>
              <p:nvPr/>
            </p:nvSpPr>
            <p:spPr>
              <a:xfrm>
                <a:off x="251520" y="4293096"/>
                <a:ext cx="8280921" cy="1200329"/>
              </a:xfrm>
              <a:prstGeom prst="rect">
                <a:avLst/>
              </a:prstGeom>
              <a:noFill/>
            </p:spPr>
            <p:txBody>
              <a:bodyPr wrap="square" rtlCol="0">
                <a:spAutoFit/>
              </a:bodyPr>
              <a:lstStyle/>
              <a:p>
                <a:r>
                  <a:rPr lang="zh-CN" altLang="en-US" dirty="0" smtClean="0">
                    <a:ea typeface="华文中宋" pitchFamily="2" charset="-122"/>
                  </a:rPr>
                  <a:t>设想把刚体的全部质量</a:t>
                </a:r>
                <a:r>
                  <a:rPr lang="en-US" altLang="zh-CN" i="1" dirty="0" smtClean="0">
                    <a:ea typeface="华文中宋" pitchFamily="2" charset="-122"/>
                  </a:rPr>
                  <a:t>m</a:t>
                </a:r>
                <a:r>
                  <a:rPr lang="zh-CN" altLang="en-US" dirty="0" smtClean="0">
                    <a:ea typeface="华文中宋" pitchFamily="2" charset="-122"/>
                  </a:rPr>
                  <a:t>集中于某一点，如果该质点对某一轴的转动惯量</a:t>
                </a:r>
                <a:r>
                  <a:rPr lang="en-US" altLang="zh-CN" i="1" dirty="0" smtClean="0">
                    <a:ea typeface="华文中宋" pitchFamily="2" charset="-122"/>
                  </a:rPr>
                  <a:t>J</a:t>
                </a:r>
                <a:r>
                  <a:rPr lang="zh-CN" altLang="en-US" dirty="0" smtClean="0">
                    <a:ea typeface="华文中宋" pitchFamily="2" charset="-122"/>
                  </a:rPr>
                  <a:t>等于刚体饶同一轴的转动惯量，则该质点到转轴的距离称为回旋半径，记为</a:t>
                </a:r>
                <a14:m>
                  <m:oMath xmlns:m="http://schemas.openxmlformats.org/officeDocument/2006/math">
                    <m:sSub>
                      <m:sSubPr>
                        <m:ctrlPr>
                          <a:rPr lang="en-US" altLang="zh-CN" i="1" smtClean="0">
                            <a:latin typeface="Cambria Math"/>
                            <a:ea typeface="华文中宋" pitchFamily="2" charset="-122"/>
                          </a:rPr>
                        </m:ctrlPr>
                      </m:sSubPr>
                      <m:e>
                        <m:r>
                          <a:rPr lang="en-US" altLang="zh-CN" i="1" smtClean="0">
                            <a:latin typeface="Cambria Math"/>
                            <a:ea typeface="华文中宋" pitchFamily="2" charset="-122"/>
                          </a:rPr>
                          <m:t>𝒓</m:t>
                        </m:r>
                      </m:e>
                      <m:sub>
                        <m:r>
                          <a:rPr lang="en-US" altLang="zh-CN" smtClean="0">
                            <a:latin typeface="Cambria Math"/>
                            <a:ea typeface="华文中宋" pitchFamily="2" charset="-122"/>
                          </a:rPr>
                          <m:t>𝐆</m:t>
                        </m:r>
                      </m:sub>
                    </m:sSub>
                  </m:oMath>
                </a14:m>
                <a:r>
                  <a:rPr lang="zh-CN" altLang="en-US" dirty="0" smtClean="0">
                    <a:ea typeface="华文中宋" pitchFamily="2" charset="-122"/>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251520" y="4293096"/>
                <a:ext cx="8280921" cy="1200329"/>
              </a:xfrm>
              <a:prstGeom prst="rect">
                <a:avLst/>
              </a:prstGeom>
              <a:blipFill rotWithShape="1">
                <a:blip r:embed="rId2"/>
                <a:stretch>
                  <a:fillRect l="-1104" t="-4061" r="-1104" b="-10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610722" y="5661248"/>
                <a:ext cx="1609350" cy="5531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ea typeface="华文中宋" pitchFamily="2" charset="-122"/>
                        </a:rPr>
                        <m:t>𝑱</m:t>
                      </m:r>
                      <m:r>
                        <a:rPr lang="en-US" altLang="zh-CN" i="1" smtClean="0">
                          <a:latin typeface="Cambria Math"/>
                          <a:ea typeface="华文中宋" pitchFamily="2" charset="-122"/>
                        </a:rPr>
                        <m:t>=</m:t>
                      </m:r>
                      <m:r>
                        <a:rPr lang="en-US" altLang="zh-CN" i="1" smtClean="0">
                          <a:latin typeface="Cambria Math"/>
                          <a:ea typeface="华文中宋" pitchFamily="2" charset="-122"/>
                        </a:rPr>
                        <m:t>𝒎</m:t>
                      </m:r>
                      <m:sSubSup>
                        <m:sSubSupPr>
                          <m:ctrlPr>
                            <a:rPr lang="en-US" altLang="zh-CN" i="1" smtClean="0">
                              <a:latin typeface="Cambria Math"/>
                              <a:ea typeface="华文中宋" pitchFamily="2" charset="-122"/>
                            </a:rPr>
                          </m:ctrlPr>
                        </m:sSubSupPr>
                        <m:e>
                          <m:r>
                            <a:rPr lang="en-US" altLang="zh-CN" i="1" smtClean="0">
                              <a:latin typeface="Cambria Math"/>
                              <a:ea typeface="华文中宋" pitchFamily="2" charset="-122"/>
                            </a:rPr>
                            <m:t>𝒓</m:t>
                          </m:r>
                        </m:e>
                        <m:sub>
                          <m:r>
                            <a:rPr lang="en-US" altLang="zh-CN" smtClean="0">
                              <a:latin typeface="Cambria Math"/>
                              <a:ea typeface="华文中宋" pitchFamily="2" charset="-122"/>
                            </a:rPr>
                            <m:t>𝐆</m:t>
                          </m:r>
                        </m:sub>
                        <m:sup>
                          <m:r>
                            <a:rPr lang="en-US" altLang="zh-CN" i="1" smtClean="0">
                              <a:latin typeface="Cambria Math"/>
                              <a:ea typeface="华文中宋" pitchFamily="2" charset="-122"/>
                            </a:rPr>
                            <m:t>𝟐</m:t>
                          </m:r>
                        </m:sup>
                      </m:sSubSup>
                    </m:oMath>
                  </m:oMathPara>
                </a14:m>
                <a:endParaRPr lang="zh-CN" altLang="en-US" dirty="0" smtClean="0">
                  <a:ea typeface="华文中宋"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610722" y="5661248"/>
                <a:ext cx="1609350" cy="553100"/>
              </a:xfrm>
              <a:prstGeom prst="rect">
                <a:avLst/>
              </a:prstGeom>
              <a:blipFill rotWithShape="1">
                <a:blip r:embed="rId3"/>
                <a:stretch>
                  <a:fillRect/>
                </a:stretch>
              </a:blipFill>
            </p:spPr>
            <p:txBody>
              <a:bodyPr/>
              <a:lstStyle/>
              <a:p>
                <a:r>
                  <a:rPr lang="zh-CN" altLang="en-US">
                    <a:noFill/>
                  </a:rPr>
                  <a:t> </a:t>
                </a:r>
              </a:p>
            </p:txBody>
          </p:sp>
        </mc:Fallback>
      </mc:AlternateContent>
      <p:sp>
        <p:nvSpPr>
          <p:cNvPr id="8" name="TextBox 7"/>
          <p:cNvSpPr txBox="1"/>
          <p:nvPr/>
        </p:nvSpPr>
        <p:spPr>
          <a:xfrm>
            <a:off x="2261634" y="692696"/>
            <a:ext cx="2698175" cy="523220"/>
          </a:xfrm>
          <a:prstGeom prst="rect">
            <a:avLst/>
          </a:prstGeom>
          <a:noFill/>
        </p:spPr>
        <p:txBody>
          <a:bodyPr wrap="none" rtlCol="0">
            <a:spAutoFit/>
          </a:bodyPr>
          <a:lstStyle/>
          <a:p>
            <a:r>
              <a:rPr lang="zh-CN" altLang="en-US" sz="2800" dirty="0" smtClean="0">
                <a:solidFill>
                  <a:srgbClr val="FF0066"/>
                </a:solidFill>
                <a:ea typeface="华文楷体" panose="02010600040101010101" pitchFamily="2" charset="-122"/>
              </a:rPr>
              <a:t>（工程中常用）</a:t>
            </a:r>
          </a:p>
        </p:txBody>
      </p:sp>
    </p:spTree>
    <p:extLst>
      <p:ext uri="{BB962C8B-B14F-4D97-AF65-F5344CB8AC3E}">
        <p14:creationId xmlns:p14="http://schemas.microsoft.com/office/powerpoint/2010/main" val="133678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46</a:t>
            </a:fld>
            <a:endParaRPr lang="en-US" altLang="zh-CN">
              <a:solidFill>
                <a:srgbClr val="FFFFCC">
                  <a:lumMod val="75000"/>
                </a:srgbClr>
              </a:solidFill>
            </a:endParaRPr>
          </a:p>
        </p:txBody>
      </p:sp>
      <p:sp>
        <p:nvSpPr>
          <p:cNvPr id="5" name="TextBox 4"/>
          <p:cNvSpPr txBox="1"/>
          <p:nvPr/>
        </p:nvSpPr>
        <p:spPr>
          <a:xfrm>
            <a:off x="251520" y="692696"/>
            <a:ext cx="8424936" cy="3108543"/>
          </a:xfrm>
          <a:prstGeom prst="rect">
            <a:avLst/>
          </a:prstGeom>
          <a:noFill/>
        </p:spPr>
        <p:txBody>
          <a:bodyPr wrap="square" rtlCol="0">
            <a:spAutoFit/>
          </a:bodyPr>
          <a:lstStyle/>
          <a:p>
            <a:r>
              <a:rPr kumimoji="1" lang="zh-CN" altLang="en-US" sz="2800" dirty="0">
                <a:solidFill>
                  <a:srgbClr val="000066"/>
                </a:solidFill>
                <a:ea typeface="华文楷体" panose="02010600040101010101" pitchFamily="2" charset="-122"/>
              </a:rPr>
              <a:t>图</a:t>
            </a:r>
            <a:r>
              <a:rPr kumimoji="1" lang="zh-CN" altLang="en-US" sz="2800" dirty="0" smtClean="0">
                <a:solidFill>
                  <a:srgbClr val="000066"/>
                </a:solidFill>
                <a:ea typeface="华文楷体" panose="02010600040101010101" pitchFamily="2" charset="-122"/>
              </a:rPr>
              <a:t>为测量刚体转动惯量的装置。待测的物体装在转动架上，细线的一端饶在半径为</a:t>
            </a:r>
            <a:r>
              <a:rPr kumimoji="1" lang="en-US" altLang="zh-CN" sz="2800" i="1" dirty="0" smtClean="0">
                <a:solidFill>
                  <a:srgbClr val="000066"/>
                </a:solidFill>
                <a:ea typeface="华文楷体" panose="02010600040101010101" pitchFamily="2" charset="-122"/>
              </a:rPr>
              <a:t>R</a:t>
            </a:r>
            <a:r>
              <a:rPr kumimoji="1" lang="zh-CN" altLang="en-US" sz="2800" dirty="0" smtClean="0">
                <a:solidFill>
                  <a:srgbClr val="000066"/>
                </a:solidFill>
                <a:ea typeface="华文楷体" panose="02010600040101010101" pitchFamily="2" charset="-122"/>
              </a:rPr>
              <a:t>的轮轴上，另一端通过定滑轮悬挂质量为</a:t>
            </a:r>
            <a:r>
              <a:rPr kumimoji="1" lang="en-US" altLang="zh-CN" sz="2800" i="1" dirty="0" smtClean="0">
                <a:solidFill>
                  <a:srgbClr val="000066"/>
                </a:solidFill>
                <a:ea typeface="华文楷体" panose="02010600040101010101" pitchFamily="2" charset="-122"/>
              </a:rPr>
              <a:t>m</a:t>
            </a:r>
            <a:r>
              <a:rPr kumimoji="1" lang="zh-CN" altLang="en-US" sz="2800" dirty="0" smtClean="0">
                <a:solidFill>
                  <a:srgbClr val="000066"/>
                </a:solidFill>
                <a:ea typeface="华文楷体" panose="02010600040101010101" pitchFamily="2" charset="-122"/>
              </a:rPr>
              <a:t>的物体，细线与转轴垂直。从实验测得</a:t>
            </a:r>
            <a:r>
              <a:rPr kumimoji="1" lang="en-US" altLang="zh-CN" sz="2800" i="1" dirty="0" smtClean="0">
                <a:solidFill>
                  <a:srgbClr val="000066"/>
                </a:solidFill>
                <a:ea typeface="华文楷体" panose="02010600040101010101" pitchFamily="2" charset="-122"/>
              </a:rPr>
              <a:t>m</a:t>
            </a:r>
            <a:r>
              <a:rPr kumimoji="1" lang="zh-CN" altLang="en-US" sz="2800" dirty="0" smtClean="0">
                <a:solidFill>
                  <a:srgbClr val="000066"/>
                </a:solidFill>
                <a:ea typeface="华文楷体" panose="02010600040101010101" pitchFamily="2" charset="-122"/>
              </a:rPr>
              <a:t>自静止下落高度</a:t>
            </a:r>
            <a:r>
              <a:rPr kumimoji="1" lang="en-US" altLang="zh-CN" sz="2800" i="1" dirty="0" smtClean="0">
                <a:solidFill>
                  <a:srgbClr val="000066"/>
                </a:solidFill>
                <a:ea typeface="华文楷体" panose="02010600040101010101" pitchFamily="2" charset="-122"/>
              </a:rPr>
              <a:t>h</a:t>
            </a:r>
            <a:r>
              <a:rPr kumimoji="1" lang="zh-CN" altLang="en-US" sz="2800" dirty="0" smtClean="0">
                <a:solidFill>
                  <a:srgbClr val="000066"/>
                </a:solidFill>
                <a:ea typeface="华文楷体" panose="02010600040101010101" pitchFamily="2" charset="-122"/>
              </a:rPr>
              <a:t>的时间</a:t>
            </a:r>
            <a:r>
              <a:rPr kumimoji="1" lang="en-US" altLang="zh-CN" sz="2800" i="1" dirty="0" smtClean="0">
                <a:solidFill>
                  <a:srgbClr val="000066"/>
                </a:solidFill>
                <a:ea typeface="华文楷体" panose="02010600040101010101" pitchFamily="2" charset="-122"/>
              </a:rPr>
              <a:t>t</a:t>
            </a:r>
            <a:r>
              <a:rPr kumimoji="1" lang="zh-CN" altLang="en-US" sz="2800" dirty="0" smtClean="0">
                <a:solidFill>
                  <a:srgbClr val="000066"/>
                </a:solidFill>
                <a:ea typeface="华文楷体" panose="02010600040101010101" pitchFamily="2" charset="-122"/>
              </a:rPr>
              <a:t>，就可以测得刚体对转轴的转动惯量。忽略各轴承的摩擦，忽略滑轮和细绳的质量，细绳不可伸长，预先测定转动架对转轴的转动惯量为</a:t>
            </a:r>
            <a:r>
              <a:rPr kumimoji="1" lang="en-US" altLang="zh-CN" sz="2800" i="1" dirty="0">
                <a:solidFill>
                  <a:srgbClr val="000066"/>
                </a:solidFill>
                <a:ea typeface="华文楷体" panose="02010600040101010101" pitchFamily="2" charset="-122"/>
              </a:rPr>
              <a:t>J</a:t>
            </a:r>
            <a:r>
              <a:rPr kumimoji="1" lang="en-US" altLang="zh-CN" sz="2800" baseline="-25000" dirty="0" smtClean="0">
                <a:solidFill>
                  <a:srgbClr val="000066"/>
                </a:solidFill>
                <a:ea typeface="华文楷体" panose="02010600040101010101" pitchFamily="2" charset="-122"/>
              </a:rPr>
              <a:t>0</a:t>
            </a:r>
            <a:r>
              <a:rPr kumimoji="1" lang="zh-CN" altLang="en-US" sz="2800" dirty="0" smtClean="0">
                <a:solidFill>
                  <a:srgbClr val="000066"/>
                </a:solidFill>
                <a:ea typeface="华文楷体" panose="02010600040101010101" pitchFamily="2" charset="-122"/>
              </a:rPr>
              <a:t>。</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962" r="-962" b="23376"/>
          <a:stretch/>
        </p:blipFill>
        <p:spPr>
          <a:xfrm>
            <a:off x="5364088" y="3429000"/>
            <a:ext cx="2972127" cy="2696192"/>
          </a:xfrm>
          <a:prstGeom prst="rect">
            <a:avLst/>
          </a:prstGeom>
        </p:spPr>
      </p:pic>
    </p:spTree>
    <p:extLst>
      <p:ext uri="{BB962C8B-B14F-4D97-AF65-F5344CB8AC3E}">
        <p14:creationId xmlns:p14="http://schemas.microsoft.com/office/powerpoint/2010/main" val="173833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47</a:t>
            </a:fld>
            <a:endParaRPr lang="en-US" altLang="zh-CN">
              <a:solidFill>
                <a:srgbClr val="FFFFCC">
                  <a:lumMod val="75000"/>
                </a:srgbClr>
              </a:solidFill>
            </a:endParaRPr>
          </a:p>
        </p:txBody>
      </p:sp>
      <p:sp>
        <p:nvSpPr>
          <p:cNvPr id="3" name="TextBox 2"/>
          <p:cNvSpPr txBox="1"/>
          <p:nvPr/>
        </p:nvSpPr>
        <p:spPr>
          <a:xfrm>
            <a:off x="1187624" y="4227368"/>
            <a:ext cx="1620957" cy="523220"/>
          </a:xfrm>
          <a:prstGeom prst="rect">
            <a:avLst/>
          </a:prstGeom>
          <a:noFill/>
        </p:spPr>
        <p:txBody>
          <a:bodyPr wrap="none" rtlCol="0">
            <a:spAutoFit/>
          </a:bodyPr>
          <a:lstStyle/>
          <a:p>
            <a:r>
              <a:rPr kumimoji="1" lang="zh-CN" altLang="en-US" sz="2800" dirty="0" smtClean="0">
                <a:solidFill>
                  <a:srgbClr val="000066"/>
                </a:solidFill>
                <a:ea typeface="华文中宋" pitchFamily="2" charset="-122"/>
              </a:rPr>
              <a:t>附加条件</a:t>
            </a:r>
          </a:p>
        </p:txBody>
      </p:sp>
      <mc:AlternateContent xmlns:mc="http://schemas.openxmlformats.org/markup-compatibility/2006" xmlns:a14="http://schemas.microsoft.com/office/drawing/2010/main">
        <mc:Choice Requires="a14">
          <p:sp>
            <p:nvSpPr>
              <p:cNvPr id="4" name="TextBox 3"/>
              <p:cNvSpPr txBox="1"/>
              <p:nvPr/>
            </p:nvSpPr>
            <p:spPr>
              <a:xfrm>
                <a:off x="3275856" y="4236792"/>
                <a:ext cx="145501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𝒂</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𝑹</m:t>
                      </m:r>
                      <m:r>
                        <a:rPr kumimoji="1" lang="en-US" altLang="zh-CN" sz="2800" i="1" smtClean="0">
                          <a:solidFill>
                            <a:srgbClr val="000066"/>
                          </a:solidFill>
                          <a:latin typeface="Cambria Math"/>
                          <a:ea typeface="Cambria Math"/>
                        </a:rPr>
                        <m:t>𝜶</m:t>
                      </m:r>
                    </m:oMath>
                  </m:oMathPara>
                </a14:m>
                <a:endParaRPr kumimoji="1" lang="zh-CN" altLang="en-US" sz="2800" dirty="0" smtClean="0">
                  <a:solidFill>
                    <a:srgbClr val="000066"/>
                  </a:solidFill>
                  <a:ea typeface="华文中宋" pitchFamily="2" charset="-122"/>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75856" y="4236792"/>
                <a:ext cx="1455014" cy="523220"/>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876256" y="4039496"/>
                <a:ext cx="1789401"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𝒉</m:t>
                      </m:r>
                      <m:r>
                        <a:rPr kumimoji="1" lang="en-US" altLang="zh-CN" sz="2800" i="1" smtClean="0">
                          <a:solidFill>
                            <a:srgbClr val="000066"/>
                          </a:solidFill>
                          <a:latin typeface="Cambria Math"/>
                          <a:ea typeface="华文中宋" pitchFamily="2" charset="-122"/>
                        </a:rPr>
                        <m:t>=</m:t>
                      </m:r>
                      <m:box>
                        <m:boxPr>
                          <m:ctrlPr>
                            <a:rPr kumimoji="1" lang="en-US" altLang="zh-CN" sz="2800" i="1" smtClean="0">
                              <a:solidFill>
                                <a:srgbClr val="000066"/>
                              </a:solidFill>
                              <a:latin typeface="Cambria Math"/>
                              <a:ea typeface="华文中宋" pitchFamily="2" charset="-122"/>
                            </a:rPr>
                          </m:ctrlPr>
                        </m:boxPr>
                        <m:e>
                          <m:f>
                            <m:fPr>
                              <m:ctrlPr>
                                <a:rPr kumimoji="1" lang="en-US" altLang="zh-CN" sz="2800" i="1" smtClean="0">
                                  <a:solidFill>
                                    <a:srgbClr val="000066"/>
                                  </a:solidFill>
                                  <a:latin typeface="Cambria Math"/>
                                  <a:ea typeface="华文中宋" pitchFamily="2" charset="-122"/>
                                </a:rPr>
                              </m:ctrlPr>
                            </m:fPr>
                            <m:num>
                              <m:r>
                                <a:rPr kumimoji="1" lang="en-US" altLang="zh-CN" sz="2800" i="1" smtClean="0">
                                  <a:solidFill>
                                    <a:srgbClr val="000066"/>
                                  </a:solidFill>
                                  <a:latin typeface="Cambria Math"/>
                                  <a:ea typeface="华文中宋" pitchFamily="2" charset="-122"/>
                                </a:rPr>
                                <m:t>𝟏</m:t>
                              </m:r>
                            </m:num>
                            <m:den>
                              <m:r>
                                <a:rPr kumimoji="1" lang="en-US" altLang="zh-CN" sz="2800" i="1" smtClean="0">
                                  <a:solidFill>
                                    <a:srgbClr val="000066"/>
                                  </a:solidFill>
                                  <a:latin typeface="Cambria Math"/>
                                  <a:ea typeface="华文中宋" pitchFamily="2" charset="-122"/>
                                </a:rPr>
                                <m:t>𝟐</m:t>
                              </m:r>
                            </m:den>
                          </m:f>
                          <m:r>
                            <a:rPr kumimoji="1" lang="en-US" altLang="zh-CN" sz="2800" i="1" smtClean="0">
                              <a:solidFill>
                                <a:srgbClr val="000066"/>
                              </a:solidFill>
                              <a:latin typeface="Cambria Math"/>
                              <a:ea typeface="华文中宋" pitchFamily="2" charset="-122"/>
                            </a:rPr>
                            <m:t>𝒂</m:t>
                          </m:r>
                          <m:sSup>
                            <m:sSupPr>
                              <m:ctrlPr>
                                <a:rPr kumimoji="1" lang="en-US" altLang="zh-CN" sz="2800" i="1" smtClean="0">
                                  <a:solidFill>
                                    <a:srgbClr val="000066"/>
                                  </a:solidFill>
                                  <a:latin typeface="Cambria Math"/>
                                  <a:ea typeface="华文中宋" pitchFamily="2" charset="-122"/>
                                </a:rPr>
                              </m:ctrlPr>
                            </m:sSupPr>
                            <m:e>
                              <m:r>
                                <a:rPr kumimoji="1" lang="en-US" altLang="zh-CN" sz="2800" i="1" smtClean="0">
                                  <a:solidFill>
                                    <a:srgbClr val="000066"/>
                                  </a:solidFill>
                                  <a:latin typeface="Cambria Math"/>
                                  <a:ea typeface="华文中宋" pitchFamily="2" charset="-122"/>
                                </a:rPr>
                                <m:t>𝒕</m:t>
                              </m:r>
                            </m:e>
                            <m:sup>
                              <m:r>
                                <a:rPr kumimoji="1" lang="en-US" altLang="zh-CN" sz="2800" i="1" smtClean="0">
                                  <a:solidFill>
                                    <a:srgbClr val="000066"/>
                                  </a:solidFill>
                                  <a:latin typeface="Cambria Math"/>
                                  <a:ea typeface="华文中宋" pitchFamily="2" charset="-122"/>
                                </a:rPr>
                                <m:t>𝟐</m:t>
                              </m:r>
                            </m:sup>
                          </m:sSup>
                        </m:e>
                      </m:box>
                    </m:oMath>
                  </m:oMathPara>
                </a14:m>
                <a:endParaRPr kumimoji="1" lang="zh-CN" altLang="en-US" sz="2800" dirty="0" smtClean="0">
                  <a:solidFill>
                    <a:srgbClr val="000066"/>
                  </a:solidFill>
                  <a:ea typeface="华文中宋" pitchFamily="2" charset="-12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876256" y="4039496"/>
                <a:ext cx="1789401" cy="898964"/>
              </a:xfrm>
              <a:prstGeom prst="rect">
                <a:avLst/>
              </a:prstGeom>
              <a:blipFill rotWithShape="1">
                <a:blip r:embed="rId3"/>
                <a:stretch>
                  <a:fillRect/>
                </a:stretch>
              </a:blipFill>
            </p:spPr>
            <p:txBody>
              <a:bodyPr/>
              <a:lstStyle/>
              <a:p>
                <a:r>
                  <a:rPr lang="zh-CN" altLang="en-US">
                    <a:noFill/>
                  </a:rPr>
                  <a:t> </a:t>
                </a:r>
              </a:p>
            </p:txBody>
          </p:sp>
        </mc:Fallback>
      </mc:AlternateContent>
      <p:sp>
        <p:nvSpPr>
          <p:cNvPr id="6" name="TextBox 5"/>
          <p:cNvSpPr txBox="1"/>
          <p:nvPr/>
        </p:nvSpPr>
        <p:spPr>
          <a:xfrm>
            <a:off x="1115616" y="5426060"/>
            <a:ext cx="1261884" cy="523220"/>
          </a:xfrm>
          <a:prstGeom prst="rect">
            <a:avLst/>
          </a:prstGeom>
          <a:noFill/>
        </p:spPr>
        <p:txBody>
          <a:bodyPr wrap="none" rtlCol="0">
            <a:spAutoFit/>
          </a:bodyPr>
          <a:lstStyle/>
          <a:p>
            <a:r>
              <a:rPr kumimoji="1" lang="zh-CN" altLang="en-US" sz="2800" dirty="0">
                <a:solidFill>
                  <a:srgbClr val="7030A0"/>
                </a:solidFill>
                <a:ea typeface="华文中宋" pitchFamily="2" charset="-122"/>
              </a:rPr>
              <a:t>解</a:t>
            </a:r>
            <a:r>
              <a:rPr kumimoji="1" lang="zh-CN" altLang="en-US" sz="2800" dirty="0" smtClean="0">
                <a:solidFill>
                  <a:srgbClr val="7030A0"/>
                </a:solidFill>
                <a:ea typeface="华文中宋" pitchFamily="2" charset="-122"/>
              </a:rPr>
              <a:t>得：</a:t>
            </a:r>
          </a:p>
        </p:txBody>
      </p:sp>
      <mc:AlternateContent xmlns:mc="http://schemas.openxmlformats.org/markup-compatibility/2006" xmlns:a14="http://schemas.microsoft.com/office/drawing/2010/main">
        <mc:Choice Requires="a14">
          <p:sp>
            <p:nvSpPr>
              <p:cNvPr id="7" name="TextBox 6"/>
              <p:cNvSpPr txBox="1"/>
              <p:nvPr/>
            </p:nvSpPr>
            <p:spPr>
              <a:xfrm>
                <a:off x="2714989" y="5301208"/>
                <a:ext cx="4161267" cy="10801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𝑱</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𝒎</m:t>
                      </m:r>
                      <m:sSup>
                        <m:sSupPr>
                          <m:ctrlPr>
                            <a:rPr kumimoji="1" lang="en-US" altLang="zh-CN" sz="2800" i="1" smtClean="0">
                              <a:solidFill>
                                <a:srgbClr val="000066"/>
                              </a:solidFill>
                              <a:latin typeface="Cambria Math"/>
                              <a:ea typeface="华文中宋" pitchFamily="2" charset="-122"/>
                            </a:rPr>
                          </m:ctrlPr>
                        </m:sSupPr>
                        <m:e>
                          <m:r>
                            <a:rPr kumimoji="1" lang="en-US" altLang="zh-CN" sz="2800" i="1" smtClean="0">
                              <a:solidFill>
                                <a:srgbClr val="000066"/>
                              </a:solidFill>
                              <a:latin typeface="Cambria Math"/>
                              <a:ea typeface="华文中宋" pitchFamily="2" charset="-122"/>
                            </a:rPr>
                            <m:t>𝑹</m:t>
                          </m:r>
                        </m:e>
                        <m:sup>
                          <m:r>
                            <a:rPr kumimoji="1" lang="en-US" altLang="zh-CN" sz="2800" i="1" smtClean="0">
                              <a:solidFill>
                                <a:srgbClr val="000066"/>
                              </a:solidFill>
                              <a:latin typeface="Cambria Math"/>
                              <a:ea typeface="华文中宋" pitchFamily="2" charset="-122"/>
                            </a:rPr>
                            <m:t>𝟐</m:t>
                          </m:r>
                        </m:sup>
                      </m:sSup>
                      <m:d>
                        <m:dPr>
                          <m:ctrlPr>
                            <a:rPr kumimoji="1" lang="en-US" altLang="zh-CN" sz="2800" i="1" smtClean="0">
                              <a:solidFill>
                                <a:srgbClr val="000066"/>
                              </a:solidFill>
                              <a:latin typeface="Cambria Math"/>
                              <a:ea typeface="华文中宋" pitchFamily="2" charset="-122"/>
                            </a:rPr>
                          </m:ctrlPr>
                        </m:dPr>
                        <m:e>
                          <m:box>
                            <m:boxPr>
                              <m:ctrlPr>
                                <a:rPr kumimoji="1" lang="en-US" altLang="zh-CN" sz="2800" i="1" smtClean="0">
                                  <a:solidFill>
                                    <a:srgbClr val="000066"/>
                                  </a:solidFill>
                                  <a:latin typeface="Cambria Math"/>
                                  <a:ea typeface="华文中宋" pitchFamily="2" charset="-122"/>
                                </a:rPr>
                              </m:ctrlPr>
                            </m:boxPr>
                            <m:e>
                              <m:f>
                                <m:fPr>
                                  <m:ctrlPr>
                                    <a:rPr kumimoji="1" lang="en-US" altLang="zh-CN" sz="2800" i="1" smtClean="0">
                                      <a:solidFill>
                                        <a:srgbClr val="000066"/>
                                      </a:solidFill>
                                      <a:latin typeface="Cambria Math"/>
                                      <a:ea typeface="华文中宋" pitchFamily="2" charset="-122"/>
                                    </a:rPr>
                                  </m:ctrlPr>
                                </m:fPr>
                                <m:num>
                                  <m:r>
                                    <a:rPr kumimoji="1" lang="en-US" altLang="zh-CN" sz="2800" i="1" smtClean="0">
                                      <a:solidFill>
                                        <a:srgbClr val="000066"/>
                                      </a:solidFill>
                                      <a:latin typeface="Cambria Math"/>
                                      <a:ea typeface="华文中宋" pitchFamily="2" charset="-122"/>
                                    </a:rPr>
                                    <m:t>𝒈</m:t>
                                  </m:r>
                                  <m:sSup>
                                    <m:sSupPr>
                                      <m:ctrlPr>
                                        <a:rPr kumimoji="1" lang="en-US" altLang="zh-CN" sz="2800" i="1" smtClean="0">
                                          <a:solidFill>
                                            <a:srgbClr val="000066"/>
                                          </a:solidFill>
                                          <a:latin typeface="Cambria Math"/>
                                          <a:ea typeface="华文中宋" pitchFamily="2" charset="-122"/>
                                        </a:rPr>
                                      </m:ctrlPr>
                                    </m:sSupPr>
                                    <m:e>
                                      <m:r>
                                        <a:rPr kumimoji="1" lang="en-US" altLang="zh-CN" sz="2800" i="1" smtClean="0">
                                          <a:solidFill>
                                            <a:srgbClr val="000066"/>
                                          </a:solidFill>
                                          <a:latin typeface="Cambria Math"/>
                                          <a:ea typeface="华文中宋" pitchFamily="2" charset="-122"/>
                                        </a:rPr>
                                        <m:t>𝒕</m:t>
                                      </m:r>
                                    </m:e>
                                    <m:sup>
                                      <m:r>
                                        <a:rPr kumimoji="1" lang="en-US" altLang="zh-CN" sz="2800" i="1" smtClean="0">
                                          <a:solidFill>
                                            <a:srgbClr val="000066"/>
                                          </a:solidFill>
                                          <a:latin typeface="Cambria Math"/>
                                          <a:ea typeface="华文中宋" pitchFamily="2" charset="-122"/>
                                        </a:rPr>
                                        <m:t>𝟐</m:t>
                                      </m:r>
                                    </m:sup>
                                  </m:sSup>
                                </m:num>
                                <m:den>
                                  <m:r>
                                    <a:rPr kumimoji="1" lang="en-US" altLang="zh-CN" sz="2800" i="1" smtClean="0">
                                      <a:solidFill>
                                        <a:srgbClr val="000066"/>
                                      </a:solidFill>
                                      <a:latin typeface="Cambria Math"/>
                                      <a:ea typeface="华文中宋" pitchFamily="2" charset="-122"/>
                                    </a:rPr>
                                    <m:t>𝟐</m:t>
                                  </m:r>
                                  <m:r>
                                    <a:rPr kumimoji="1" lang="en-US" altLang="zh-CN" sz="2800" i="1" smtClean="0">
                                      <a:solidFill>
                                        <a:srgbClr val="000066"/>
                                      </a:solidFill>
                                      <a:latin typeface="Cambria Math"/>
                                      <a:ea typeface="华文中宋" pitchFamily="2" charset="-122"/>
                                    </a:rPr>
                                    <m:t>𝒉</m:t>
                                  </m:r>
                                </m:den>
                              </m:f>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𝟏</m:t>
                              </m:r>
                            </m:e>
                          </m:box>
                        </m:e>
                      </m:d>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𝑱</m:t>
                          </m:r>
                        </m:e>
                        <m:sub>
                          <m:r>
                            <a:rPr kumimoji="1" lang="en-US" altLang="zh-CN" sz="2800" i="1" smtClean="0">
                              <a:solidFill>
                                <a:srgbClr val="000066"/>
                              </a:solidFill>
                              <a:latin typeface="Cambria Math"/>
                              <a:ea typeface="华文中宋" pitchFamily="2" charset="-122"/>
                            </a:rPr>
                            <m:t>𝟎</m:t>
                          </m:r>
                        </m:sub>
                      </m:sSub>
                    </m:oMath>
                  </m:oMathPara>
                </a14:m>
                <a:endParaRPr kumimoji="1" lang="zh-CN" altLang="en-US" sz="2800" dirty="0" smtClean="0">
                  <a:solidFill>
                    <a:srgbClr val="000066"/>
                  </a:solidFill>
                  <a:ea typeface="华文中宋"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14989" y="5301208"/>
                <a:ext cx="4161267" cy="1080167"/>
              </a:xfrm>
              <a:prstGeom prst="rect">
                <a:avLst/>
              </a:prstGeom>
              <a:blipFill rotWithShape="1">
                <a:blip r:embed="rId4"/>
                <a:stretch>
                  <a:fillRect/>
                </a:stretch>
              </a:blipFill>
            </p:spPr>
            <p:txBody>
              <a:bodyPr/>
              <a:lstStyle/>
              <a:p>
                <a:r>
                  <a:rPr lang="zh-CN" altLang="en-US">
                    <a:noFill/>
                  </a:rPr>
                  <a:t> </a:t>
                </a:r>
              </a:p>
            </p:txBody>
          </p:sp>
        </mc:Fallback>
      </mc:AlternateContent>
      <p:sp>
        <p:nvSpPr>
          <p:cNvPr id="8" name="TextBox 7"/>
          <p:cNvSpPr txBox="1"/>
          <p:nvPr/>
        </p:nvSpPr>
        <p:spPr>
          <a:xfrm>
            <a:off x="1187624" y="836712"/>
            <a:ext cx="5511445" cy="523220"/>
          </a:xfrm>
          <a:prstGeom prst="rect">
            <a:avLst/>
          </a:prstGeom>
          <a:noFill/>
        </p:spPr>
        <p:txBody>
          <a:bodyPr wrap="none" rtlCol="0">
            <a:spAutoFit/>
          </a:bodyPr>
          <a:lstStyle/>
          <a:p>
            <a:r>
              <a:rPr kumimoji="1" lang="zh-CN" altLang="en-US" sz="2800" dirty="0" smtClean="0">
                <a:solidFill>
                  <a:srgbClr val="C00000"/>
                </a:solidFill>
                <a:ea typeface="华文中宋" pitchFamily="2" charset="-122"/>
              </a:rPr>
              <a:t>解</a:t>
            </a:r>
            <a:r>
              <a:rPr kumimoji="1" lang="zh-CN" altLang="en-US" sz="2800" dirty="0" smtClean="0">
                <a:solidFill>
                  <a:srgbClr val="000066"/>
                </a:solidFill>
                <a:ea typeface="华文中宋" pitchFamily="2" charset="-122"/>
              </a:rPr>
              <a:t>：隔离物体</a:t>
            </a:r>
            <a:r>
              <a:rPr kumimoji="1" lang="en-US" altLang="zh-CN" sz="2800" i="1" dirty="0" smtClean="0">
                <a:solidFill>
                  <a:srgbClr val="000066"/>
                </a:solidFill>
                <a:ea typeface="华文中宋" pitchFamily="2" charset="-122"/>
              </a:rPr>
              <a:t>m</a:t>
            </a:r>
            <a:r>
              <a:rPr kumimoji="1" lang="zh-CN" altLang="en-US" sz="2800" dirty="0" smtClean="0">
                <a:solidFill>
                  <a:srgbClr val="000066"/>
                </a:solidFill>
                <a:ea typeface="华文中宋" pitchFamily="2" charset="-122"/>
              </a:rPr>
              <a:t>，由牛顿第二定律</a:t>
            </a:r>
          </a:p>
        </p:txBody>
      </p:sp>
      <mc:AlternateContent xmlns:mc="http://schemas.openxmlformats.org/markup-compatibility/2006" xmlns:a14="http://schemas.microsoft.com/office/drawing/2010/main">
        <mc:Choice Requires="a14">
          <p:sp>
            <p:nvSpPr>
              <p:cNvPr id="9" name="TextBox 8"/>
              <p:cNvSpPr txBox="1"/>
              <p:nvPr/>
            </p:nvSpPr>
            <p:spPr>
              <a:xfrm>
                <a:off x="2699792" y="1340768"/>
                <a:ext cx="25266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𝒎</m:t>
                      </m:r>
                      <m:r>
                        <a:rPr kumimoji="1" lang="en-US" altLang="zh-CN" sz="2800" smtClean="0">
                          <a:solidFill>
                            <a:srgbClr val="000066"/>
                          </a:solidFill>
                          <a:latin typeface="Cambria Math"/>
                          <a:ea typeface="华文中宋" pitchFamily="2" charset="-122"/>
                        </a:rPr>
                        <m:t>𝐠</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𝑻</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𝒎𝒂</m:t>
                      </m:r>
                    </m:oMath>
                  </m:oMathPara>
                </a14:m>
                <a:endParaRPr kumimoji="1" lang="zh-CN" altLang="en-US" sz="2800" dirty="0" smtClean="0">
                  <a:solidFill>
                    <a:srgbClr val="000066"/>
                  </a:solidFill>
                  <a:ea typeface="华文中宋" pitchFamily="2" charset="-122"/>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699792" y="1340768"/>
                <a:ext cx="2526654" cy="523220"/>
              </a:xfrm>
              <a:prstGeom prst="rect">
                <a:avLst/>
              </a:prstGeom>
              <a:blipFill rotWithShape="1">
                <a:blip r:embed="rId5"/>
                <a:stretch>
                  <a:fillRect/>
                </a:stretch>
              </a:blipFill>
            </p:spPr>
            <p:txBody>
              <a:bodyPr/>
              <a:lstStyle/>
              <a:p>
                <a:r>
                  <a:rPr lang="zh-CN" altLang="en-US">
                    <a:noFill/>
                  </a:rPr>
                  <a:t> </a:t>
                </a:r>
              </a:p>
            </p:txBody>
          </p:sp>
        </mc:Fallback>
      </mc:AlternateContent>
      <p:sp>
        <p:nvSpPr>
          <p:cNvPr id="10" name="TextBox 9"/>
          <p:cNvSpPr txBox="1"/>
          <p:nvPr/>
        </p:nvSpPr>
        <p:spPr>
          <a:xfrm>
            <a:off x="1189680" y="1914692"/>
            <a:ext cx="7126736" cy="954107"/>
          </a:xfrm>
          <a:prstGeom prst="rect">
            <a:avLst/>
          </a:prstGeom>
          <a:noFill/>
        </p:spPr>
        <p:txBody>
          <a:bodyPr wrap="square" rtlCol="0">
            <a:spAutoFit/>
          </a:bodyPr>
          <a:lstStyle/>
          <a:p>
            <a:r>
              <a:rPr kumimoji="1" lang="zh-CN" altLang="en-US" sz="2800" dirty="0" smtClean="0">
                <a:solidFill>
                  <a:srgbClr val="000066"/>
                </a:solidFill>
                <a:ea typeface="华文中宋" pitchFamily="2" charset="-122"/>
              </a:rPr>
              <a:t>以待测刚体和转动架为整体，由绕定轴转动的运动方程</a:t>
            </a:r>
          </a:p>
        </p:txBody>
      </p:sp>
      <mc:AlternateContent xmlns:mc="http://schemas.openxmlformats.org/markup-compatibility/2006" xmlns:a14="http://schemas.microsoft.com/office/drawing/2010/main">
        <mc:Choice Requires="a14">
          <p:sp>
            <p:nvSpPr>
              <p:cNvPr id="11" name="TextBox 10"/>
              <p:cNvSpPr txBox="1"/>
              <p:nvPr/>
            </p:nvSpPr>
            <p:spPr>
              <a:xfrm>
                <a:off x="2699792" y="3193812"/>
                <a:ext cx="265534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sz="2800" i="1" smtClean="0">
                          <a:solidFill>
                            <a:srgbClr val="000066"/>
                          </a:solidFill>
                          <a:latin typeface="Cambria Math"/>
                          <a:ea typeface="华文中宋" pitchFamily="2" charset="-122"/>
                        </a:rPr>
                        <m:t>𝑻𝑹</m:t>
                      </m:r>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华文中宋" pitchFamily="2" charset="-122"/>
                        </a:rPr>
                        <m:t>𝑱</m:t>
                      </m:r>
                      <m:r>
                        <a:rPr kumimoji="1" lang="en-US" altLang="zh-CN" sz="2800" i="1" smtClean="0">
                          <a:solidFill>
                            <a:srgbClr val="000066"/>
                          </a:solidFill>
                          <a:latin typeface="Cambria Math"/>
                          <a:ea typeface="华文中宋" pitchFamily="2" charset="-122"/>
                        </a:rPr>
                        <m:t>+</m:t>
                      </m:r>
                      <m:sSub>
                        <m:sSubPr>
                          <m:ctrlPr>
                            <a:rPr kumimoji="1" lang="en-US" altLang="zh-CN" sz="2800" i="1" smtClean="0">
                              <a:solidFill>
                                <a:srgbClr val="000066"/>
                              </a:solidFill>
                              <a:latin typeface="Cambria Math"/>
                              <a:ea typeface="华文中宋" pitchFamily="2" charset="-122"/>
                            </a:rPr>
                          </m:ctrlPr>
                        </m:sSubPr>
                        <m:e>
                          <m:r>
                            <a:rPr kumimoji="1" lang="en-US" altLang="zh-CN" sz="2800" i="1" smtClean="0">
                              <a:solidFill>
                                <a:srgbClr val="000066"/>
                              </a:solidFill>
                              <a:latin typeface="Cambria Math"/>
                              <a:ea typeface="华文中宋" pitchFamily="2" charset="-122"/>
                            </a:rPr>
                            <m:t>𝑱</m:t>
                          </m:r>
                        </m:e>
                        <m:sub>
                          <m:r>
                            <a:rPr kumimoji="1" lang="en-US" altLang="zh-CN" sz="2800" i="1" smtClean="0">
                              <a:solidFill>
                                <a:srgbClr val="000066"/>
                              </a:solidFill>
                              <a:latin typeface="Cambria Math"/>
                              <a:ea typeface="华文中宋" pitchFamily="2" charset="-122"/>
                            </a:rPr>
                            <m:t>𝟎</m:t>
                          </m:r>
                        </m:sub>
                      </m:sSub>
                      <m:r>
                        <a:rPr kumimoji="1" lang="en-US" altLang="zh-CN" sz="2800" i="1" smtClean="0">
                          <a:solidFill>
                            <a:srgbClr val="000066"/>
                          </a:solidFill>
                          <a:latin typeface="Cambria Math"/>
                          <a:ea typeface="华文中宋" pitchFamily="2" charset="-122"/>
                        </a:rPr>
                        <m:t>)</m:t>
                      </m:r>
                      <m:r>
                        <a:rPr kumimoji="1" lang="en-US" altLang="zh-CN" sz="2800" i="1" smtClean="0">
                          <a:solidFill>
                            <a:srgbClr val="000066"/>
                          </a:solidFill>
                          <a:latin typeface="Cambria Math"/>
                          <a:ea typeface="Cambria Math"/>
                        </a:rPr>
                        <m:t>𝜶</m:t>
                      </m:r>
                    </m:oMath>
                  </m:oMathPara>
                </a14:m>
                <a:endParaRPr kumimoji="1" lang="zh-CN" altLang="en-US" sz="2800" dirty="0" smtClean="0">
                  <a:solidFill>
                    <a:srgbClr val="000066"/>
                  </a:solidFill>
                  <a:ea typeface="华文中宋"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699792" y="3193812"/>
                <a:ext cx="2655342" cy="523220"/>
              </a:xfrm>
              <a:prstGeom prst="rect">
                <a:avLst/>
              </a:prstGeom>
              <a:blipFill rotWithShape="1">
                <a:blip r:embed="rId6"/>
                <a:stretch>
                  <a:fillRect/>
                </a:stretch>
              </a:blipFill>
            </p:spPr>
            <p:txBody>
              <a:bodyPr/>
              <a:lstStyle/>
              <a:p>
                <a:r>
                  <a:rPr lang="zh-CN" altLang="en-US">
                    <a:noFill/>
                  </a:rPr>
                  <a:t> </a:t>
                </a:r>
              </a:p>
            </p:txBody>
          </p:sp>
        </mc:Fallback>
      </mc:AlternateContent>
      <p:sp>
        <p:nvSpPr>
          <p:cNvPr id="12" name="TextBox 11"/>
          <p:cNvSpPr txBox="1"/>
          <p:nvPr/>
        </p:nvSpPr>
        <p:spPr>
          <a:xfrm>
            <a:off x="5940152" y="4221088"/>
            <a:ext cx="1261884" cy="523220"/>
          </a:xfrm>
          <a:prstGeom prst="rect">
            <a:avLst/>
          </a:prstGeom>
          <a:noFill/>
        </p:spPr>
        <p:txBody>
          <a:bodyPr wrap="none" rtlCol="0">
            <a:spAutoFit/>
          </a:bodyPr>
          <a:lstStyle/>
          <a:p>
            <a:r>
              <a:rPr lang="zh-CN" altLang="en-US" sz="2800" dirty="0" smtClean="0">
                <a:ea typeface="华文楷体" panose="02010600040101010101" pitchFamily="2" charset="-122"/>
              </a:rPr>
              <a:t>已知：</a:t>
            </a:r>
          </a:p>
        </p:txBody>
      </p:sp>
    </p:spTree>
    <p:extLst>
      <p:ext uri="{BB962C8B-B14F-4D97-AF65-F5344CB8AC3E}">
        <p14:creationId xmlns:p14="http://schemas.microsoft.com/office/powerpoint/2010/main" val="237453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8C934A83-9593-49B1-AABE-EE0344E2D2F2}" type="slidenum">
              <a:rPr lang="en-US" altLang="zh-CN" smtClean="0">
                <a:solidFill>
                  <a:srgbClr val="FFFFCC">
                    <a:lumMod val="75000"/>
                  </a:srgbClr>
                </a:solidFill>
              </a:rPr>
              <a:pPr>
                <a:defRPr/>
              </a:pPr>
              <a:t>48</a:t>
            </a:fld>
            <a:endParaRPr lang="en-US" altLang="zh-CN">
              <a:solidFill>
                <a:srgbClr val="FFFFCC">
                  <a:lumMod val="75000"/>
                </a:srgbClr>
              </a:solidFill>
            </a:endParaRPr>
          </a:p>
        </p:txBody>
      </p:sp>
      <p:sp>
        <p:nvSpPr>
          <p:cNvPr id="3" name="TextBox 2"/>
          <p:cNvSpPr txBox="1"/>
          <p:nvPr/>
        </p:nvSpPr>
        <p:spPr>
          <a:xfrm>
            <a:off x="1403648" y="2132856"/>
            <a:ext cx="1415772" cy="584775"/>
          </a:xfrm>
          <a:prstGeom prst="rect">
            <a:avLst/>
          </a:prstGeom>
          <a:noFill/>
        </p:spPr>
        <p:txBody>
          <a:bodyPr wrap="none" rtlCol="0">
            <a:spAutoFit/>
          </a:bodyPr>
          <a:lstStyle/>
          <a:p>
            <a:r>
              <a:rPr lang="zh-CN" altLang="en-US" sz="3200" dirty="0" smtClean="0">
                <a:solidFill>
                  <a:srgbClr val="000000"/>
                </a:solidFill>
                <a:ea typeface="华文楷体" panose="02010600040101010101" pitchFamily="2" charset="-122"/>
              </a:rPr>
              <a:t>作业：</a:t>
            </a:r>
          </a:p>
        </p:txBody>
      </p:sp>
      <p:sp>
        <p:nvSpPr>
          <p:cNvPr id="4" name="TextBox 3"/>
          <p:cNvSpPr txBox="1"/>
          <p:nvPr/>
        </p:nvSpPr>
        <p:spPr>
          <a:xfrm>
            <a:off x="2483768" y="2924944"/>
            <a:ext cx="4545027" cy="646331"/>
          </a:xfrm>
          <a:prstGeom prst="rect">
            <a:avLst/>
          </a:prstGeom>
          <a:noFill/>
        </p:spPr>
        <p:txBody>
          <a:bodyPr wrap="none" rtlCol="0">
            <a:spAutoFit/>
          </a:bodyPr>
          <a:lstStyle/>
          <a:p>
            <a:r>
              <a:rPr lang="en-US" altLang="zh-CN" sz="3600" dirty="0" smtClean="0">
                <a:solidFill>
                  <a:srgbClr val="CC0000"/>
                </a:solidFill>
                <a:ea typeface="华文楷体" panose="02010600040101010101" pitchFamily="2" charset="-122"/>
              </a:rPr>
              <a:t>3.9</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3.11</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3.12</a:t>
            </a:r>
            <a:r>
              <a:rPr lang="zh-CN" altLang="en-US" sz="3600" dirty="0" smtClean="0">
                <a:solidFill>
                  <a:srgbClr val="CC0000"/>
                </a:solidFill>
                <a:ea typeface="华文楷体" panose="02010600040101010101" pitchFamily="2" charset="-122"/>
              </a:rPr>
              <a:t>、</a:t>
            </a:r>
            <a:r>
              <a:rPr lang="en-US" altLang="zh-CN" sz="3600" dirty="0" smtClean="0">
                <a:solidFill>
                  <a:srgbClr val="CC0000"/>
                </a:solidFill>
                <a:ea typeface="华文楷体" panose="02010600040101010101" pitchFamily="2" charset="-122"/>
              </a:rPr>
              <a:t>3.13</a:t>
            </a:r>
            <a:endParaRPr lang="zh-CN" altLang="en-US" dirty="0" smtClean="0">
              <a:solidFill>
                <a:srgbClr val="000000"/>
              </a:solidFill>
              <a:ea typeface="华文楷体" panose="02010600040101010101" pitchFamily="2" charset="-122"/>
            </a:endParaRPr>
          </a:p>
        </p:txBody>
      </p:sp>
    </p:spTree>
    <p:extLst>
      <p:ext uri="{BB962C8B-B14F-4D97-AF65-F5344CB8AC3E}">
        <p14:creationId xmlns:p14="http://schemas.microsoft.com/office/powerpoint/2010/main" val="3171481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49</a:t>
            </a:fld>
            <a:endParaRPr lang="en-US" altLang="zh-CN">
              <a:solidFill>
                <a:srgbClr val="FFFFCC">
                  <a:lumMod val="75000"/>
                </a:srgbClr>
              </a:solidFill>
            </a:endParaRPr>
          </a:p>
        </p:txBody>
      </p:sp>
      <p:sp>
        <p:nvSpPr>
          <p:cNvPr id="3" name="TextBox 2"/>
          <p:cNvSpPr txBox="1"/>
          <p:nvPr/>
        </p:nvSpPr>
        <p:spPr>
          <a:xfrm>
            <a:off x="1691680" y="2857164"/>
            <a:ext cx="6109365" cy="738664"/>
          </a:xfrm>
          <a:prstGeom prst="rect">
            <a:avLst/>
          </a:prstGeom>
          <a:noFill/>
        </p:spPr>
        <p:txBody>
          <a:bodyPr wrap="none" rtlCol="0">
            <a:spAutoFit/>
          </a:bodyPr>
          <a:lstStyle/>
          <a:p>
            <a:r>
              <a:rPr lang="zh-CN" altLang="en-US" sz="4200" dirty="0" smtClean="0">
                <a:ea typeface="华文楷体" panose="02010600040101010101" pitchFamily="2" charset="-122"/>
              </a:rPr>
              <a:t>刚体定轴转动的动能定理</a:t>
            </a:r>
            <a:endParaRPr lang="zh-CN" altLang="en-US" sz="4200" dirty="0">
              <a:ea typeface="华文楷体" panose="02010600040101010101" pitchFamily="2" charset="-122"/>
            </a:endParaRPr>
          </a:p>
        </p:txBody>
      </p:sp>
    </p:spTree>
    <p:extLst>
      <p:ext uri="{BB962C8B-B14F-4D97-AF65-F5344CB8AC3E}">
        <p14:creationId xmlns:p14="http://schemas.microsoft.com/office/powerpoint/2010/main" val="1223745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D1D9D4A4-5C44-4A80-80BE-DB1FFA8C4A02}" type="slidenum">
              <a:rPr lang="en-US" altLang="zh-CN"/>
              <a:pPr>
                <a:defRPr/>
              </a:pPr>
              <a:t>5</a:t>
            </a:fld>
            <a:endParaRPr lang="en-US" altLang="zh-CN"/>
          </a:p>
        </p:txBody>
      </p:sp>
      <p:sp>
        <p:nvSpPr>
          <p:cNvPr id="2053" name="Text Box 5"/>
          <p:cNvSpPr txBox="1">
            <a:spLocks noChangeArrowheads="1"/>
          </p:cNvSpPr>
          <p:nvPr/>
        </p:nvSpPr>
        <p:spPr bwMode="auto">
          <a:xfrm>
            <a:off x="0" y="609600"/>
            <a:ext cx="91440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20000"/>
              </a:lnSpc>
              <a:spcBef>
                <a:spcPct val="0"/>
              </a:spcBef>
              <a:buClr>
                <a:srgbClr val="0000FF"/>
              </a:buClr>
            </a:pPr>
            <a:r>
              <a:rPr lang="en-US" altLang="zh-CN" sz="2800" dirty="0">
                <a:solidFill>
                  <a:srgbClr val="FF0066"/>
                </a:solidFill>
              </a:rPr>
              <a:t>2.</a:t>
            </a:r>
            <a:r>
              <a:rPr lang="zh-CN" altLang="en-US" sz="2800" dirty="0">
                <a:solidFill>
                  <a:srgbClr val="FF0066"/>
                </a:solidFill>
              </a:rPr>
              <a:t>刚体的转动</a:t>
            </a:r>
            <a:r>
              <a:rPr lang="zh-CN" altLang="en-US" sz="2800" dirty="0"/>
              <a:t>：刚体中</a:t>
            </a:r>
            <a:r>
              <a:rPr lang="zh-CN" altLang="en-US" sz="2800" dirty="0" smtClean="0"/>
              <a:t>所有质元都</a:t>
            </a:r>
            <a:r>
              <a:rPr lang="zh-CN" altLang="en-US" sz="2800" dirty="0"/>
              <a:t>绕同一</a:t>
            </a:r>
            <a:r>
              <a:rPr lang="zh-CN" altLang="en-US" sz="2800" dirty="0" smtClean="0"/>
              <a:t>直线作圆周运动，</a:t>
            </a:r>
            <a:endParaRPr lang="en-US" altLang="zh-CN" sz="2800" dirty="0"/>
          </a:p>
        </p:txBody>
      </p:sp>
      <p:grpSp>
        <p:nvGrpSpPr>
          <p:cNvPr id="10" name="组合 9"/>
          <p:cNvGrpSpPr/>
          <p:nvPr/>
        </p:nvGrpSpPr>
        <p:grpSpPr>
          <a:xfrm>
            <a:off x="3484240" y="1831206"/>
            <a:ext cx="5264224" cy="2101850"/>
            <a:chOff x="3124200" y="1831206"/>
            <a:chExt cx="5264224" cy="2101850"/>
          </a:xfrm>
        </p:grpSpPr>
        <p:sp>
          <p:nvSpPr>
            <p:cNvPr id="2056" name="Rectangle 3"/>
            <p:cNvSpPr>
              <a:spLocks noChangeArrowheads="1"/>
            </p:cNvSpPr>
            <p:nvPr/>
          </p:nvSpPr>
          <p:spPr bwMode="auto">
            <a:xfrm>
              <a:off x="3124200" y="1831206"/>
              <a:ext cx="5264224" cy="210185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2057" name="Picture 4" descr="PL_00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92887"/>
              <a:ext cx="1752600" cy="18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L_09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03829"/>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3059832" y="1191279"/>
            <a:ext cx="5929828" cy="523220"/>
          </a:xfrm>
          <a:prstGeom prst="rect">
            <a:avLst/>
          </a:prstGeom>
          <a:noFill/>
        </p:spPr>
        <p:txBody>
          <a:bodyPr wrap="none" rtlCol="0">
            <a:spAutoFit/>
          </a:bodyPr>
          <a:lstStyle/>
          <a:p>
            <a:r>
              <a:rPr lang="en-US" altLang="zh-CN" sz="2800" dirty="0">
                <a:ea typeface="华文楷体" panose="02010600040101010101" pitchFamily="2" charset="-122"/>
              </a:rPr>
              <a:t> </a:t>
            </a:r>
            <a:r>
              <a:rPr lang="en-US" altLang="zh-CN" sz="2800" dirty="0" smtClean="0">
                <a:ea typeface="华文楷体" panose="02010600040101010101" pitchFamily="2" charset="-122"/>
              </a:rPr>
              <a:t>   —</a:t>
            </a:r>
            <a:r>
              <a:rPr lang="zh-CN" altLang="en-US" sz="2800" dirty="0" smtClean="0">
                <a:ea typeface="华文楷体" panose="02010600040101010101" pitchFamily="2" charset="-122"/>
              </a:rPr>
              <a:t>可在刚体之内，也可在刚体之外</a:t>
            </a:r>
          </a:p>
        </p:txBody>
      </p:sp>
      <p:sp>
        <p:nvSpPr>
          <p:cNvPr id="5" name="TextBox 4"/>
          <p:cNvSpPr txBox="1"/>
          <p:nvPr/>
        </p:nvSpPr>
        <p:spPr>
          <a:xfrm>
            <a:off x="20034" y="4293096"/>
            <a:ext cx="7007046" cy="523220"/>
          </a:xfrm>
          <a:prstGeom prst="rect">
            <a:avLst/>
          </a:prstGeom>
          <a:noFill/>
        </p:spPr>
        <p:txBody>
          <a:bodyPr wrap="none" rtlCol="0">
            <a:spAutoFit/>
          </a:bodyPr>
          <a:lstStyle/>
          <a:p>
            <a:r>
              <a:rPr lang="zh-CN" altLang="en-US" sz="2800" dirty="0" smtClean="0">
                <a:solidFill>
                  <a:schemeClr val="tx1"/>
                </a:solidFill>
                <a:ea typeface="华文楷体" panose="02010600040101010101" pitchFamily="2" charset="-122"/>
              </a:rPr>
              <a:t>非定轴转动</a:t>
            </a:r>
            <a:r>
              <a:rPr lang="zh-CN" altLang="en-US" sz="2800" dirty="0" smtClean="0">
                <a:ea typeface="华文楷体" panose="02010600040101010101" pitchFamily="2" charset="-122"/>
              </a:rPr>
              <a:t>：转轴的方向或位置随时间变化</a:t>
            </a:r>
          </a:p>
        </p:txBody>
      </p:sp>
      <p:sp>
        <p:nvSpPr>
          <p:cNvPr id="6" name="TextBox 5"/>
          <p:cNvSpPr txBox="1"/>
          <p:nvPr/>
        </p:nvSpPr>
        <p:spPr>
          <a:xfrm>
            <a:off x="30415" y="5445224"/>
            <a:ext cx="4134465" cy="523220"/>
          </a:xfrm>
          <a:prstGeom prst="rect">
            <a:avLst/>
          </a:prstGeom>
          <a:noFill/>
        </p:spPr>
        <p:txBody>
          <a:bodyPr wrap="none" rtlCol="0">
            <a:spAutoFit/>
          </a:bodyPr>
          <a:lstStyle/>
          <a:p>
            <a:r>
              <a:rPr lang="zh-CN" altLang="en-US" sz="2800" dirty="0" smtClean="0">
                <a:solidFill>
                  <a:srgbClr val="FF0000"/>
                </a:solidFill>
                <a:ea typeface="华文楷体" panose="02010600040101010101" pitchFamily="2" charset="-122"/>
              </a:rPr>
              <a:t>定轴转动</a:t>
            </a:r>
            <a:r>
              <a:rPr lang="zh-CN" altLang="en-US" sz="2800" dirty="0" smtClean="0">
                <a:ea typeface="华文楷体" panose="02010600040101010101" pitchFamily="2" charset="-122"/>
              </a:rPr>
              <a:t>：转轴固定不变</a:t>
            </a:r>
          </a:p>
        </p:txBody>
      </p:sp>
      <p:pic>
        <p:nvPicPr>
          <p:cNvPr id="12" name="VID20150320084705 00_00_00.35-00_00_03.45.swf"/>
          <p:cNvPicPr>
            <a:picLocks noRot="1" noChangeAspect="1"/>
          </p:cNvPicPr>
          <p:nvPr>
            <a:videoFile r:link="rId1"/>
          </p:nvPr>
        </p:nvPicPr>
        <p:blipFill>
          <a:blip r:embed="rId5"/>
          <a:stretch>
            <a:fillRect/>
          </a:stretch>
        </p:blipFill>
        <p:spPr>
          <a:xfrm>
            <a:off x="304800" y="1739131"/>
            <a:ext cx="3048000" cy="2286000"/>
          </a:xfrm>
          <a:prstGeom prst="rect">
            <a:avLst/>
          </a:prstGeom>
        </p:spPr>
      </p:pic>
      <p:sp>
        <p:nvSpPr>
          <p:cNvPr id="2" name="TextBox 1"/>
          <p:cNvSpPr txBox="1"/>
          <p:nvPr/>
        </p:nvSpPr>
        <p:spPr>
          <a:xfrm>
            <a:off x="7175089" y="4293096"/>
            <a:ext cx="1861407" cy="523220"/>
          </a:xfrm>
          <a:prstGeom prst="rect">
            <a:avLst/>
          </a:prstGeom>
          <a:noFill/>
        </p:spPr>
        <p:txBody>
          <a:bodyPr wrap="none" rtlCol="0">
            <a:spAutoFit/>
          </a:bodyPr>
          <a:lstStyle/>
          <a:p>
            <a:r>
              <a:rPr lang="en-US" altLang="zh-CN" sz="2800" dirty="0">
                <a:ea typeface="华文楷体" panose="02010600040101010101" pitchFamily="2" charset="-122"/>
              </a:rPr>
              <a:t>(</a:t>
            </a:r>
            <a:r>
              <a:rPr lang="zh-CN" altLang="en-US" sz="2800" dirty="0" smtClean="0">
                <a:ea typeface="华文楷体" panose="02010600040101010101" pitchFamily="2" charset="-122"/>
              </a:rPr>
              <a:t>转动瞬轴</a:t>
            </a:r>
            <a:r>
              <a:rPr lang="en-US" altLang="zh-CN" sz="2800" dirty="0">
                <a:ea typeface="华文楷体" panose="02010600040101010101" pitchFamily="2" charset="-122"/>
              </a:rPr>
              <a:t>)</a:t>
            </a:r>
            <a:endParaRPr lang="zh-CN" altLang="en-US" sz="2800" dirty="0" smtClean="0">
              <a:ea typeface="华文楷体" panose="02010600040101010101" pitchFamily="2" charset="-122"/>
            </a:endParaRPr>
          </a:p>
        </p:txBody>
      </p:sp>
      <p:sp>
        <p:nvSpPr>
          <p:cNvPr id="13" name="TextBox 12"/>
          <p:cNvSpPr txBox="1"/>
          <p:nvPr/>
        </p:nvSpPr>
        <p:spPr>
          <a:xfrm>
            <a:off x="7175089" y="5445224"/>
            <a:ext cx="1502334" cy="523220"/>
          </a:xfrm>
          <a:prstGeom prst="rect">
            <a:avLst/>
          </a:prstGeom>
          <a:noFill/>
        </p:spPr>
        <p:txBody>
          <a:bodyPr wrap="none" rtlCol="0">
            <a:spAutoFit/>
          </a:bodyPr>
          <a:lstStyle/>
          <a:p>
            <a:r>
              <a:rPr lang="en-US" altLang="zh-CN" sz="2800" dirty="0">
                <a:ea typeface="华文楷体" panose="02010600040101010101" pitchFamily="2" charset="-122"/>
              </a:rPr>
              <a:t>(</a:t>
            </a:r>
            <a:r>
              <a:rPr lang="zh-CN" altLang="en-US" sz="2800" dirty="0" smtClean="0">
                <a:ea typeface="华文楷体" panose="02010600040101010101" pitchFamily="2" charset="-122"/>
              </a:rPr>
              <a:t>固定轴</a:t>
            </a:r>
            <a:r>
              <a:rPr lang="en-US" altLang="zh-CN" sz="2800" dirty="0" smtClean="0">
                <a:ea typeface="华文楷体" panose="02010600040101010101" pitchFamily="2" charset="-122"/>
              </a:rPr>
              <a:t>)</a:t>
            </a:r>
            <a:endParaRPr lang="zh-CN" altLang="en-US" sz="2800" dirty="0" smtClean="0">
              <a:ea typeface="华文楷体" panose="02010600040101010101" pitchFamily="2" charset="-122"/>
            </a:endParaRPr>
          </a:p>
        </p:txBody>
      </p:sp>
      <p:sp>
        <p:nvSpPr>
          <p:cNvPr id="3" name="矩形 2"/>
          <p:cNvSpPr/>
          <p:nvPr/>
        </p:nvSpPr>
        <p:spPr>
          <a:xfrm>
            <a:off x="23446" y="1148190"/>
            <a:ext cx="3613490" cy="609398"/>
          </a:xfrm>
          <a:prstGeom prst="rect">
            <a:avLst/>
          </a:prstGeom>
        </p:spPr>
        <p:txBody>
          <a:bodyPr wrap="none">
            <a:spAutoFit/>
          </a:bodyPr>
          <a:lstStyle/>
          <a:p>
            <a:pPr eaLnBrk="1" hangingPunct="1">
              <a:lnSpc>
                <a:spcPct val="120000"/>
              </a:lnSpc>
              <a:spcBef>
                <a:spcPct val="0"/>
              </a:spcBef>
              <a:buClr>
                <a:srgbClr val="0000FF"/>
              </a:buClr>
            </a:pPr>
            <a:r>
              <a:rPr lang="zh-CN" altLang="en-US" sz="2800" dirty="0">
                <a:latin typeface="+mn-ea"/>
                <a:ea typeface="+mn-ea"/>
              </a:rPr>
              <a:t>这条直线称为转轴 </a:t>
            </a:r>
            <a:r>
              <a:rPr lang="en-US" altLang="zh-CN" sz="2800" dirty="0">
                <a:latin typeface="+mn-ea"/>
                <a:ea typeface="+mn-ea"/>
              </a:rPr>
              <a:t>. </a:t>
            </a:r>
          </a:p>
        </p:txBody>
      </p:sp>
      <p:sp>
        <p:nvSpPr>
          <p:cNvPr id="7" name="TextBox 6"/>
          <p:cNvSpPr txBox="1"/>
          <p:nvPr/>
        </p:nvSpPr>
        <p:spPr>
          <a:xfrm>
            <a:off x="1167661" y="4828039"/>
            <a:ext cx="4134465" cy="523220"/>
          </a:xfrm>
          <a:prstGeom prst="rect">
            <a:avLst/>
          </a:prstGeom>
          <a:noFill/>
        </p:spPr>
        <p:txBody>
          <a:bodyPr wrap="none" rtlCol="0">
            <a:spAutoFit/>
          </a:bodyPr>
          <a:lstStyle/>
          <a:p>
            <a:r>
              <a:rPr lang="zh-CN" altLang="en-US" sz="2800" dirty="0" smtClean="0">
                <a:ea typeface="华文楷体" panose="02010600040101010101" pitchFamily="2" charset="-122"/>
              </a:rPr>
              <a:t>陀螺的旋进、车轮的滚动</a:t>
            </a:r>
          </a:p>
        </p:txBody>
      </p:sp>
      <p:sp>
        <p:nvSpPr>
          <p:cNvPr id="16" name="TextBox 15"/>
          <p:cNvSpPr txBox="1"/>
          <p:nvPr/>
        </p:nvSpPr>
        <p:spPr>
          <a:xfrm>
            <a:off x="1167661" y="6002124"/>
            <a:ext cx="5570756" cy="523220"/>
          </a:xfrm>
          <a:prstGeom prst="rect">
            <a:avLst/>
          </a:prstGeom>
          <a:noFill/>
        </p:spPr>
        <p:txBody>
          <a:bodyPr wrap="none" rtlCol="0">
            <a:spAutoFit/>
          </a:bodyPr>
          <a:lstStyle/>
          <a:p>
            <a:r>
              <a:rPr lang="zh-CN" altLang="en-US" sz="2800" dirty="0" smtClean="0">
                <a:ea typeface="华文楷体" panose="02010600040101010101" pitchFamily="2" charset="-122"/>
              </a:rPr>
              <a:t>门绕门轴的转动、电机转子的转动</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2"/>
                </p:tgtEl>
              </p:cMediaNode>
            </p:video>
          </p:childTnLst>
        </p:cTn>
      </p:par>
    </p:tnLst>
    <p:bldLst>
      <p:bldP spid="4" grpId="0"/>
      <p:bldP spid="5" grpId="0"/>
      <p:bldP spid="6" grpId="0"/>
      <p:bldP spid="2" grpId="0"/>
      <p:bldP spid="13" grpId="0"/>
      <p:bldP spid="3" grpId="0"/>
      <p:bldP spid="7"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1"/>
          <p:cNvSpPr>
            <a:spLocks noGrp="1"/>
          </p:cNvSpPr>
          <p:nvPr>
            <p:ph type="ftr" sz="quarter" idx="10"/>
          </p:nvPr>
        </p:nvSpPr>
        <p:spPr/>
        <p:txBody>
          <a:bodyPr/>
          <a:lstStyle/>
          <a:p>
            <a:pPr>
              <a:defRPr/>
            </a:pPr>
            <a:fld id="{E4FF8353-D4CA-4DB1-B2E6-D71A73997499}" type="slidenum">
              <a:rPr lang="en-US" altLang="zh-CN">
                <a:solidFill>
                  <a:srgbClr val="FFFFCC">
                    <a:lumMod val="75000"/>
                  </a:srgbClr>
                </a:solidFill>
              </a:rPr>
              <a:pPr>
                <a:defRPr/>
              </a:pPr>
              <a:t>50</a:t>
            </a:fld>
            <a:endParaRPr lang="en-US" altLang="zh-CN">
              <a:solidFill>
                <a:srgbClr val="FFFFCC">
                  <a:lumMod val="75000"/>
                </a:srgbClr>
              </a:solidFill>
            </a:endParaRPr>
          </a:p>
        </p:txBody>
      </p:sp>
      <p:sp>
        <p:nvSpPr>
          <p:cNvPr id="3075" name="Text Box 3"/>
          <p:cNvSpPr txBox="1">
            <a:spLocks noChangeArrowheads="1"/>
          </p:cNvSpPr>
          <p:nvPr/>
        </p:nvSpPr>
        <p:spPr bwMode="auto">
          <a:xfrm>
            <a:off x="304800" y="548680"/>
            <a:ext cx="685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dirty="0" smtClean="0">
                <a:solidFill>
                  <a:srgbClr val="CC0000"/>
                </a:solidFill>
                <a:latin typeface="宋体" charset="-122"/>
              </a:rPr>
              <a:t>一  转动动能</a:t>
            </a:r>
          </a:p>
        </p:txBody>
      </p:sp>
      <p:graphicFrame>
        <p:nvGraphicFramePr>
          <p:cNvPr id="7" name="Object 6"/>
          <p:cNvGraphicFramePr>
            <a:graphicFrameLocks noChangeAspect="1"/>
          </p:cNvGraphicFramePr>
          <p:nvPr>
            <p:extLst>
              <p:ext uri="{D42A27DB-BD31-4B8C-83A1-F6EECF244321}">
                <p14:modId xmlns:p14="http://schemas.microsoft.com/office/powerpoint/2010/main" val="593408902"/>
              </p:ext>
            </p:extLst>
          </p:nvPr>
        </p:nvGraphicFramePr>
        <p:xfrm>
          <a:off x="1187450" y="1628800"/>
          <a:ext cx="2528888" cy="931862"/>
        </p:xfrm>
        <a:graphic>
          <a:graphicData uri="http://schemas.openxmlformats.org/presentationml/2006/ole">
            <mc:AlternateContent xmlns:mc="http://schemas.openxmlformats.org/markup-compatibility/2006">
              <mc:Choice xmlns:v="urn:schemas-microsoft-com:vml" Requires="v">
                <p:oleObj spid="_x0000_s138244" name="公式" r:id="rId3" imgW="1143000" imgH="419040" progId="Equation.3">
                  <p:embed/>
                </p:oleObj>
              </mc:Choice>
              <mc:Fallback>
                <p:oleObj name="公式" r:id="rId3" imgW="114300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628800"/>
                        <a:ext cx="2528888"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8"/>
          <p:cNvSpPr txBox="1">
            <a:spLocks noChangeArrowheads="1"/>
          </p:cNvSpPr>
          <p:nvPr/>
        </p:nvSpPr>
        <p:spPr bwMode="auto">
          <a:xfrm>
            <a:off x="633146" y="1196752"/>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zh-CN" altLang="en-US" dirty="0" smtClean="0">
                <a:solidFill>
                  <a:srgbClr val="0000FF"/>
                </a:solidFill>
                <a:latin typeface="华文楷体" panose="02010600040101010101" pitchFamily="2" charset="-122"/>
                <a:ea typeface="华文楷体" panose="02010600040101010101" pitchFamily="2" charset="-122"/>
              </a:rPr>
              <a:t>刚体的</a:t>
            </a:r>
            <a:r>
              <a:rPr kumimoji="1" lang="zh-CN" altLang="en-US" dirty="0">
                <a:solidFill>
                  <a:srgbClr val="0000FF"/>
                </a:solidFill>
                <a:latin typeface="华文楷体" panose="02010600040101010101" pitchFamily="2" charset="-122"/>
                <a:ea typeface="华文楷体" panose="02010600040101010101" pitchFamily="2" charset="-122"/>
              </a:rPr>
              <a:t>转动动能</a:t>
            </a:r>
            <a:r>
              <a:rPr kumimoji="1" lang="en-US" altLang="zh-CN" dirty="0">
                <a:solidFill>
                  <a:srgbClr val="0000FF"/>
                </a:solidFill>
                <a:latin typeface="华文楷体" panose="02010600040101010101" pitchFamily="2" charset="-122"/>
                <a:ea typeface="华文楷体" panose="02010600040101010101" pitchFamily="2" charset="-122"/>
              </a:rPr>
              <a:t>(</a:t>
            </a:r>
            <a:r>
              <a:rPr kumimoji="1" lang="zh-CN" altLang="en-US" dirty="0">
                <a:solidFill>
                  <a:srgbClr val="FF00FF"/>
                </a:solidFill>
                <a:latin typeface="华文楷体" panose="02010600040101010101" pitchFamily="2" charset="-122"/>
                <a:ea typeface="华文楷体" panose="02010600040101010101" pitchFamily="2" charset="-122"/>
              </a:rPr>
              <a:t>各质元动能之和</a:t>
            </a:r>
            <a:r>
              <a:rPr kumimoji="1" lang="en-US" altLang="zh-CN" dirty="0" smtClean="0">
                <a:solidFill>
                  <a:srgbClr val="0000FF"/>
                </a:solidFill>
                <a:latin typeface="华文楷体" panose="02010600040101010101" pitchFamily="2" charset="-122"/>
                <a:ea typeface="华文楷体" panose="02010600040101010101" pitchFamily="2" charset="-122"/>
              </a:rPr>
              <a:t>)</a:t>
            </a:r>
            <a:endParaRPr kumimoji="1" lang="zh-CN" altLang="en-US" dirty="0">
              <a:solidFill>
                <a:srgbClr val="0000FF"/>
              </a:solidFill>
              <a:latin typeface="华文楷体" panose="02010600040101010101" pitchFamily="2" charset="-122"/>
              <a:ea typeface="华文楷体" panose="02010600040101010101" pitchFamily="2" charset="-122"/>
            </a:endParaRPr>
          </a:p>
        </p:txBody>
      </p:sp>
      <p:grpSp>
        <p:nvGrpSpPr>
          <p:cNvPr id="9" name="Group 56"/>
          <p:cNvGrpSpPr>
            <a:grpSpLocks/>
          </p:cNvGrpSpPr>
          <p:nvPr/>
        </p:nvGrpSpPr>
        <p:grpSpPr bwMode="auto">
          <a:xfrm>
            <a:off x="5161855" y="1196752"/>
            <a:ext cx="3730625" cy="3592512"/>
            <a:chOff x="2934" y="1683"/>
            <a:chExt cx="2350" cy="2263"/>
          </a:xfrm>
        </p:grpSpPr>
        <p:graphicFrame>
          <p:nvGraphicFramePr>
            <p:cNvPr id="10" name="Object 57"/>
            <p:cNvGraphicFramePr>
              <a:graphicFrameLocks noChangeAspect="1"/>
            </p:cNvGraphicFramePr>
            <p:nvPr/>
          </p:nvGraphicFramePr>
          <p:xfrm>
            <a:off x="4105" y="2205"/>
            <a:ext cx="166" cy="273"/>
          </p:xfrm>
          <a:graphic>
            <a:graphicData uri="http://schemas.openxmlformats.org/presentationml/2006/ole">
              <mc:AlternateContent xmlns:mc="http://schemas.openxmlformats.org/markup-compatibility/2006">
                <mc:Choice xmlns:v="urn:schemas-microsoft-com:vml" Requires="v">
                  <p:oleObj spid="_x0000_s138245" name="Equation" r:id="rId5" imgW="139680" imgH="228600" progId="Equation.DSMT4">
                    <p:embed/>
                  </p:oleObj>
                </mc:Choice>
                <mc:Fallback>
                  <p:oleObj name="Equation" r:id="rId5" imgW="1396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 y="2205"/>
                          <a:ext cx="166"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Arc 58"/>
            <p:cNvSpPr>
              <a:spLocks/>
            </p:cNvSpPr>
            <p:nvPr/>
          </p:nvSpPr>
          <p:spPr bwMode="auto">
            <a:xfrm rot="5400000">
              <a:off x="3878" y="2160"/>
              <a:ext cx="92" cy="181"/>
            </a:xfrm>
            <a:custGeom>
              <a:avLst/>
              <a:gdLst>
                <a:gd name="G0" fmla="+- 5643 0 0"/>
                <a:gd name="G1" fmla="+- 21600 0 0"/>
                <a:gd name="G2" fmla="+- 21600 0 0"/>
                <a:gd name="T0" fmla="*/ 0 w 27243"/>
                <a:gd name="T1" fmla="*/ 750 h 43200"/>
                <a:gd name="T2" fmla="*/ 303 w 27243"/>
                <a:gd name="T3" fmla="*/ 42530 h 43200"/>
                <a:gd name="T4" fmla="*/ 5643 w 27243"/>
                <a:gd name="T5" fmla="*/ 21600 h 43200"/>
              </a:gdLst>
              <a:ahLst/>
              <a:cxnLst>
                <a:cxn ang="0">
                  <a:pos x="T0" y="T1"/>
                </a:cxn>
                <a:cxn ang="0">
                  <a:pos x="T2" y="T3"/>
                </a:cxn>
                <a:cxn ang="0">
                  <a:pos x="T4" y="T5"/>
                </a:cxn>
              </a:cxnLst>
              <a:rect l="0" t="0" r="r" b="b"/>
              <a:pathLst>
                <a:path w="27243" h="43200" fill="none"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path>
                <a:path w="27243" h="43200" stroke="0"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lnTo>
                    <a:pt x="5643" y="21600"/>
                  </a:lnTo>
                  <a:close/>
                </a:path>
              </a:pathLst>
            </a:custGeom>
            <a:noFill/>
            <a:ln w="12700">
              <a:solidFill>
                <a:srgbClr val="000066"/>
              </a:solidFill>
              <a:round/>
              <a:headEnd type="triangle" w="sm" len="med"/>
              <a:tailEnd type="non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2" name="Text Box 59"/>
            <p:cNvSpPr txBox="1">
              <a:spLocks noChangeArrowheads="1"/>
            </p:cNvSpPr>
            <p:nvPr/>
          </p:nvSpPr>
          <p:spPr bwMode="auto">
            <a:xfrm>
              <a:off x="4015" y="2053"/>
              <a:ext cx="31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000" b="0" i="1" u="none" strike="noStrike" kern="0" cap="none" spc="0" normalizeH="0" baseline="0" noProof="0">
                  <a:ln>
                    <a:noFill/>
                  </a:ln>
                  <a:solidFill>
                    <a:srgbClr val="000066"/>
                  </a:solidFill>
                  <a:effectLst/>
                  <a:uLnTx/>
                  <a:uFillTx/>
                  <a:latin typeface="Times New Roman" pitchFamily="18" charset="0"/>
                  <a:ea typeface="宋体" pitchFamily="2" charset="-122"/>
                  <a:sym typeface="Symbol" pitchFamily="18" charset="2"/>
                </a:rPr>
                <a:t></a:t>
              </a:r>
            </a:p>
          </p:txBody>
        </p:sp>
        <p:sp>
          <p:nvSpPr>
            <p:cNvPr id="13" name="Line 60"/>
            <p:cNvSpPr>
              <a:spLocks noChangeShapeType="1"/>
            </p:cNvSpPr>
            <p:nvPr/>
          </p:nvSpPr>
          <p:spPr bwMode="auto">
            <a:xfrm>
              <a:off x="3934" y="3493"/>
              <a:ext cx="0" cy="453"/>
            </a:xfrm>
            <a:prstGeom prst="line">
              <a:avLst/>
            </a:prstGeom>
            <a:noFill/>
            <a:ln w="19050">
              <a:solidFill>
                <a:srgbClr val="993366"/>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4" name="Freeform 61" descr="浅色上对角线"/>
            <p:cNvSpPr>
              <a:spLocks/>
            </p:cNvSpPr>
            <p:nvPr/>
          </p:nvSpPr>
          <p:spPr bwMode="auto">
            <a:xfrm flipV="1">
              <a:off x="2934" y="2359"/>
              <a:ext cx="2350" cy="1179"/>
            </a:xfrm>
            <a:custGeom>
              <a:avLst/>
              <a:gdLst/>
              <a:ahLst/>
              <a:cxnLst>
                <a:cxn ang="0">
                  <a:pos x="522" y="318"/>
                </a:cxn>
                <a:cxn ang="0">
                  <a:pos x="1610" y="136"/>
                </a:cxn>
                <a:cxn ang="0">
                  <a:pos x="3107" y="1134"/>
                </a:cxn>
                <a:cxn ang="0">
                  <a:pos x="975" y="1905"/>
                </a:cxn>
                <a:cxn ang="0">
                  <a:pos x="68" y="635"/>
                </a:cxn>
                <a:cxn ang="0">
                  <a:pos x="522" y="318"/>
                </a:cxn>
              </a:cxnLst>
              <a:rect l="0" t="0" r="r" b="b"/>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pattFill prst="ltUpDiag">
              <a:fgClr>
                <a:srgbClr val="3366CC"/>
              </a:fgClr>
              <a:bgClr>
                <a:srgbClr val="FFFFFF"/>
              </a:bgClr>
            </a:pattFill>
            <a:ln w="9525" cap="flat" cmpd="sng">
              <a:solidFill>
                <a:srgbClr val="3366FF"/>
              </a:solidFill>
              <a:prstDash val="solid"/>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5" name="Freeform 62"/>
            <p:cNvSpPr>
              <a:spLocks/>
            </p:cNvSpPr>
            <p:nvPr/>
          </p:nvSpPr>
          <p:spPr bwMode="auto">
            <a:xfrm flipV="1">
              <a:off x="2943" y="2341"/>
              <a:ext cx="2341" cy="1089"/>
            </a:xfrm>
            <a:custGeom>
              <a:avLst/>
              <a:gdLst/>
              <a:ahLst/>
              <a:cxnLst>
                <a:cxn ang="0">
                  <a:pos x="522" y="318"/>
                </a:cxn>
                <a:cxn ang="0">
                  <a:pos x="1610" y="136"/>
                </a:cxn>
                <a:cxn ang="0">
                  <a:pos x="3107" y="1134"/>
                </a:cxn>
                <a:cxn ang="0">
                  <a:pos x="975" y="1905"/>
                </a:cxn>
                <a:cxn ang="0">
                  <a:pos x="68" y="635"/>
                </a:cxn>
                <a:cxn ang="0">
                  <a:pos x="522" y="318"/>
                </a:cxn>
              </a:cxnLst>
              <a:rect l="0" t="0" r="r" b="b"/>
              <a:pathLst>
                <a:path w="3213" h="1988">
                  <a:moveTo>
                    <a:pt x="522" y="318"/>
                  </a:moveTo>
                  <a:cubicBezTo>
                    <a:pt x="779" y="235"/>
                    <a:pt x="1179" y="0"/>
                    <a:pt x="1610" y="136"/>
                  </a:cubicBezTo>
                  <a:cubicBezTo>
                    <a:pt x="2041" y="272"/>
                    <a:pt x="3213" y="839"/>
                    <a:pt x="3107" y="1134"/>
                  </a:cubicBezTo>
                  <a:cubicBezTo>
                    <a:pt x="3001" y="1429"/>
                    <a:pt x="1481" y="1988"/>
                    <a:pt x="975" y="1905"/>
                  </a:cubicBezTo>
                  <a:cubicBezTo>
                    <a:pt x="469" y="1822"/>
                    <a:pt x="136" y="899"/>
                    <a:pt x="68" y="635"/>
                  </a:cubicBezTo>
                  <a:cubicBezTo>
                    <a:pt x="0" y="371"/>
                    <a:pt x="265" y="401"/>
                    <a:pt x="522" y="318"/>
                  </a:cubicBezTo>
                  <a:close/>
                </a:path>
              </a:pathLst>
            </a:custGeom>
            <a:gradFill rotWithShape="1">
              <a:gsLst>
                <a:gs pos="0">
                  <a:srgbClr val="9DB6E7"/>
                </a:gs>
                <a:gs pos="100000">
                  <a:srgbClr val="FFFFFF"/>
                </a:gs>
              </a:gsLst>
              <a:lin ang="2700000" scaled="1"/>
            </a:gradFill>
            <a:ln w="9525" cap="flat" cmpd="sng">
              <a:solidFill>
                <a:srgbClr val="3366FF"/>
              </a:solidFill>
              <a:prstDash val="solid"/>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6" name="Line 63"/>
            <p:cNvSpPr>
              <a:spLocks noChangeShapeType="1"/>
            </p:cNvSpPr>
            <p:nvPr/>
          </p:nvSpPr>
          <p:spPr bwMode="auto">
            <a:xfrm flipH="1" flipV="1">
              <a:off x="3934" y="1905"/>
              <a:ext cx="0" cy="952"/>
            </a:xfrm>
            <a:prstGeom prst="line">
              <a:avLst/>
            </a:prstGeom>
            <a:noFill/>
            <a:ln w="19050">
              <a:solidFill>
                <a:srgbClr val="993366"/>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7" name="Rectangle 64"/>
            <p:cNvSpPr>
              <a:spLocks noChangeArrowheads="1"/>
            </p:cNvSpPr>
            <p:nvPr/>
          </p:nvSpPr>
          <p:spPr bwMode="auto">
            <a:xfrm>
              <a:off x="3895" y="1683"/>
              <a:ext cx="2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z</a:t>
              </a:r>
            </a:p>
          </p:txBody>
        </p:sp>
        <p:sp>
          <p:nvSpPr>
            <p:cNvPr id="18" name="Text Box 65"/>
            <p:cNvSpPr txBox="1">
              <a:spLocks noChangeArrowheads="1"/>
            </p:cNvSpPr>
            <p:nvPr/>
          </p:nvSpPr>
          <p:spPr bwMode="auto">
            <a:xfrm>
              <a:off x="3696" y="2744"/>
              <a:ext cx="3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000" b="0" i="1" u="none" strike="noStrike" kern="0" cap="none" spc="0" normalizeH="0" baseline="0" noProof="0">
                  <a:ln>
                    <a:noFill/>
                  </a:ln>
                  <a:solidFill>
                    <a:srgbClr val="000066"/>
                  </a:solidFill>
                  <a:effectLst/>
                  <a:uLnTx/>
                  <a:uFillTx/>
                  <a:latin typeface="Times New Roman" pitchFamily="18" charset="0"/>
                  <a:ea typeface="宋体" pitchFamily="2" charset="-122"/>
                </a:rPr>
                <a:t>O</a:t>
              </a:r>
            </a:p>
          </p:txBody>
        </p:sp>
        <p:sp>
          <p:nvSpPr>
            <p:cNvPr id="19" name="Oval 66"/>
            <p:cNvSpPr>
              <a:spLocks noChangeArrowheads="1"/>
            </p:cNvSpPr>
            <p:nvPr/>
          </p:nvSpPr>
          <p:spPr bwMode="auto">
            <a:xfrm>
              <a:off x="3334" y="2568"/>
              <a:ext cx="1180" cy="551"/>
            </a:xfrm>
            <a:prstGeom prst="ellipse">
              <a:avLst/>
            </a:prstGeom>
            <a:noFill/>
            <a:ln w="12700">
              <a:solidFill>
                <a:srgbClr val="FF0000"/>
              </a:solidFill>
              <a:prstDash val="dash"/>
              <a:round/>
              <a:headEnd/>
              <a:tailEnd type="none" w="sm" len="lg"/>
            </a:ln>
            <a:effectLst/>
          </p:spPr>
          <p:txBody>
            <a:bodyPr lIns="90000" tIns="46800" rIns="90000" bIns="46800" anchor="ctr">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0" name="Line 67"/>
            <p:cNvSpPr>
              <a:spLocks noChangeShapeType="1"/>
            </p:cNvSpPr>
            <p:nvPr/>
          </p:nvSpPr>
          <p:spPr bwMode="auto">
            <a:xfrm flipH="1" flipV="1">
              <a:off x="4105" y="2432"/>
              <a:ext cx="363" cy="302"/>
            </a:xfrm>
            <a:prstGeom prst="line">
              <a:avLst/>
            </a:prstGeom>
            <a:noFill/>
            <a:ln w="19050">
              <a:solidFill>
                <a:srgbClr val="FF0000"/>
              </a:solidFill>
              <a:round/>
              <a:headEn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1" name="Rectangle 68"/>
            <p:cNvSpPr>
              <a:spLocks noChangeArrowheads="1"/>
            </p:cNvSpPr>
            <p:nvPr/>
          </p:nvSpPr>
          <p:spPr bwMode="auto">
            <a:xfrm>
              <a:off x="4422" y="2704"/>
              <a:ext cx="91" cy="66"/>
            </a:xfrm>
            <a:prstGeom prst="rect">
              <a:avLst/>
            </a:prstGeom>
            <a:gradFill rotWithShape="1">
              <a:gsLst>
                <a:gs pos="0">
                  <a:srgbClr val="FBFAE2"/>
                </a:gs>
                <a:gs pos="100000">
                  <a:srgbClr val="FF0000"/>
                </a:gs>
              </a:gsLst>
              <a:path path="shape">
                <a:fillToRect l="50000" t="50000" r="50000" b="50000"/>
              </a:path>
            </a:gradFill>
            <a:ln w="19050">
              <a:solidFill>
                <a:srgbClr val="FF0000"/>
              </a:solidFill>
              <a:miter lim="800000"/>
              <a:headEnd/>
              <a:tailEnd type="none" w="sm" len="lg"/>
            </a:ln>
            <a:effectLst/>
          </p:spPr>
          <p:txBody>
            <a:bodyPr lIns="90000" tIns="46800" rIns="90000" bIns="46800" anchor="ctr">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2" name="Line 69"/>
            <p:cNvSpPr>
              <a:spLocks noChangeShapeType="1"/>
            </p:cNvSpPr>
            <p:nvPr/>
          </p:nvSpPr>
          <p:spPr bwMode="auto">
            <a:xfrm flipH="1">
              <a:off x="3929" y="2762"/>
              <a:ext cx="499" cy="90"/>
            </a:xfrm>
            <a:prstGeom prst="line">
              <a:avLst/>
            </a:prstGeom>
            <a:noFill/>
            <a:ln w="12700">
              <a:solidFill>
                <a:srgbClr val="000066"/>
              </a:solidFill>
              <a:round/>
              <a:headEnd type="triangle" w="sm" len="lg"/>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aphicFrame>
          <p:nvGraphicFramePr>
            <p:cNvPr id="23" name="Object 70"/>
            <p:cNvGraphicFramePr>
              <a:graphicFrameLocks noChangeAspect="1"/>
            </p:cNvGraphicFramePr>
            <p:nvPr/>
          </p:nvGraphicFramePr>
          <p:xfrm>
            <a:off x="4558" y="2568"/>
            <a:ext cx="318" cy="261"/>
          </p:xfrm>
          <a:graphic>
            <a:graphicData uri="http://schemas.openxmlformats.org/presentationml/2006/ole">
              <mc:AlternateContent xmlns:mc="http://schemas.openxmlformats.org/markup-compatibility/2006">
                <mc:Choice xmlns:v="urn:schemas-microsoft-com:vml" Requires="v">
                  <p:oleObj spid="_x0000_s138246" name="Equation" r:id="rId7" imgW="279360" imgH="228600" progId="Equation.DSMT4">
                    <p:embed/>
                  </p:oleObj>
                </mc:Choice>
                <mc:Fallback>
                  <p:oleObj name="Equation" r:id="rId7" imgW="2793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8" y="2568"/>
                          <a:ext cx="318" cy="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Rectangle 71"/>
            <p:cNvSpPr>
              <a:spLocks noChangeArrowheads="1"/>
            </p:cNvSpPr>
            <p:nvPr/>
          </p:nvSpPr>
          <p:spPr bwMode="auto">
            <a:xfrm>
              <a:off x="4105" y="2750"/>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r</a:t>
              </a:r>
              <a:r>
                <a:rPr kumimoji="1" lang="en-US" altLang="zh-CN" sz="2000" b="0" i="1" u="none" strike="noStrike" kern="0" cap="none" spc="0" normalizeH="0" baseline="-25000" noProof="0" smtClean="0">
                  <a:ln>
                    <a:noFill/>
                  </a:ln>
                  <a:solidFill>
                    <a:srgbClr val="000066"/>
                  </a:solidFill>
                  <a:effectLst/>
                  <a:uLnTx/>
                  <a:uFillTx/>
                </a:rPr>
                <a:t>i</a:t>
              </a:r>
              <a:endParaRPr kumimoji="1" lang="en-US" altLang="zh-CN" sz="2000" b="0" i="1" u="none" strike="noStrike" kern="0" cap="none" spc="0" normalizeH="0" baseline="0" noProof="0" smtClean="0">
                <a:ln>
                  <a:noFill/>
                </a:ln>
                <a:solidFill>
                  <a:srgbClr val="000066"/>
                </a:solidFill>
                <a:effectLst/>
                <a:uLnTx/>
                <a:uFillTx/>
              </a:endParaRPr>
            </a:p>
          </p:txBody>
        </p:sp>
      </p:grpSp>
      <p:graphicFrame>
        <p:nvGraphicFramePr>
          <p:cNvPr id="25" name="Object 6"/>
          <p:cNvGraphicFramePr>
            <a:graphicFrameLocks noChangeAspect="1"/>
          </p:cNvGraphicFramePr>
          <p:nvPr>
            <p:extLst>
              <p:ext uri="{D42A27DB-BD31-4B8C-83A1-F6EECF244321}">
                <p14:modId xmlns:p14="http://schemas.microsoft.com/office/powerpoint/2010/main" val="881071904"/>
              </p:ext>
            </p:extLst>
          </p:nvPr>
        </p:nvGraphicFramePr>
        <p:xfrm>
          <a:off x="1520825" y="2493987"/>
          <a:ext cx="2584450" cy="931863"/>
        </p:xfrm>
        <a:graphic>
          <a:graphicData uri="http://schemas.openxmlformats.org/presentationml/2006/ole">
            <mc:AlternateContent xmlns:mc="http://schemas.openxmlformats.org/markup-compatibility/2006">
              <mc:Choice xmlns:v="urn:schemas-microsoft-com:vml" Requires="v">
                <p:oleObj spid="_x0000_s138247" name="公式" r:id="rId9" imgW="1168200" imgH="419040" progId="Equation.3">
                  <p:embed/>
                </p:oleObj>
              </mc:Choice>
              <mc:Fallback>
                <p:oleObj name="公式" r:id="rId9" imgW="1168200" imgH="419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0825" y="2493987"/>
                        <a:ext cx="2584450" cy="931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1142918397"/>
              </p:ext>
            </p:extLst>
          </p:nvPr>
        </p:nvGraphicFramePr>
        <p:xfrm>
          <a:off x="1576388" y="3429025"/>
          <a:ext cx="2527300" cy="931862"/>
        </p:xfrm>
        <a:graphic>
          <a:graphicData uri="http://schemas.openxmlformats.org/presentationml/2006/ole">
            <mc:AlternateContent xmlns:mc="http://schemas.openxmlformats.org/markup-compatibility/2006">
              <mc:Choice xmlns:v="urn:schemas-microsoft-com:vml" Requires="v">
                <p:oleObj spid="_x0000_s138248" name="公式" r:id="rId11" imgW="1143000" imgH="419040" progId="Equation.3">
                  <p:embed/>
                </p:oleObj>
              </mc:Choice>
              <mc:Fallback>
                <p:oleObj name="公式" r:id="rId11" imgW="1143000" imgH="419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6388" y="3429025"/>
                        <a:ext cx="2527300"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3495316219"/>
              </p:ext>
            </p:extLst>
          </p:nvPr>
        </p:nvGraphicFramePr>
        <p:xfrm>
          <a:off x="3348038" y="4293096"/>
          <a:ext cx="1944687" cy="1065213"/>
        </p:xfrm>
        <a:graphic>
          <a:graphicData uri="http://schemas.openxmlformats.org/presentationml/2006/ole">
            <mc:AlternateContent xmlns:mc="http://schemas.openxmlformats.org/markup-compatibility/2006">
              <mc:Choice xmlns:v="urn:schemas-microsoft-com:vml" Requires="v">
                <p:oleObj spid="_x0000_s138249" name="公式" r:id="rId13" imgW="723600" imgH="393480" progId="Equation.3">
                  <p:embed/>
                </p:oleObj>
              </mc:Choice>
              <mc:Fallback>
                <p:oleObj name="公式" r:id="rId13" imgW="72360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8038" y="4293096"/>
                        <a:ext cx="1944687" cy="1065213"/>
                      </a:xfrm>
                      <a:prstGeom prst="rect">
                        <a:avLst/>
                      </a:prstGeom>
                      <a:solidFill>
                        <a:srgbClr val="ECA07A"/>
                      </a:solidFill>
                      <a:ln w="9525">
                        <a:solidFill>
                          <a:srgbClr val="ECA07A"/>
                        </a:solidFill>
                        <a:miter lim="800000"/>
                        <a:headEnd/>
                        <a:tailEnd/>
                      </a:ln>
                    </p:spPr>
                  </p:pic>
                </p:oleObj>
              </mc:Fallback>
            </mc:AlternateContent>
          </a:graphicData>
        </a:graphic>
      </p:graphicFrame>
      <p:sp>
        <p:nvSpPr>
          <p:cNvPr id="28" name="右箭头 27"/>
          <p:cNvSpPr>
            <a:spLocks noChangeArrowheads="1"/>
          </p:cNvSpPr>
          <p:nvPr/>
        </p:nvSpPr>
        <p:spPr bwMode="auto">
          <a:xfrm>
            <a:off x="2339975" y="4664571"/>
            <a:ext cx="684213"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sp>
        <p:nvSpPr>
          <p:cNvPr id="29" name="Rectangle 7"/>
          <p:cNvSpPr>
            <a:spLocks noChangeArrowheads="1"/>
          </p:cNvSpPr>
          <p:nvPr/>
        </p:nvSpPr>
        <p:spPr bwMode="auto">
          <a:xfrm>
            <a:off x="467544" y="5479752"/>
            <a:ext cx="8154988" cy="1117600"/>
          </a:xfrm>
          <a:prstGeom prst="rect">
            <a:avLst/>
          </a:prstGeom>
          <a:noFill/>
          <a:ln w="38100" cmpd="dbl"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nSpc>
                <a:spcPct val="120000"/>
              </a:lnSpc>
              <a:spcBef>
                <a:spcPct val="0"/>
              </a:spcBef>
            </a:pPr>
            <a:r>
              <a:rPr kumimoji="1" lang="zh-CN" altLang="en-US" sz="2800" smtClean="0">
                <a:solidFill>
                  <a:srgbClr val="CC0000"/>
                </a:solidFill>
                <a:latin typeface="宋体" charset="-122"/>
                <a:ea typeface="宋体" charset="-122"/>
              </a:rPr>
              <a:t>刚体绕定轴转动时的转动动能等于刚体的转动惯量与角速度平方乘积的一半</a:t>
            </a:r>
            <a:r>
              <a:rPr kumimoji="1" lang="en-US" altLang="zh-CN" sz="2800" smtClean="0">
                <a:solidFill>
                  <a:srgbClr val="CC0000"/>
                </a:solidFill>
                <a:latin typeface="宋体" charset="-122"/>
                <a:ea typeface="宋体" charset="-122"/>
              </a:rPr>
              <a:t>.</a:t>
            </a:r>
            <a:r>
              <a:rPr kumimoji="1" lang="en-US" altLang="zh-CN" sz="2800" smtClean="0">
                <a:latin typeface="宋体" charset="-122"/>
                <a:ea typeface="宋体" charset="-122"/>
              </a:rPr>
              <a:t> </a:t>
            </a:r>
          </a:p>
        </p:txBody>
      </p:sp>
    </p:spTree>
    <p:extLst>
      <p:ext uri="{BB962C8B-B14F-4D97-AF65-F5344CB8AC3E}">
        <p14:creationId xmlns:p14="http://schemas.microsoft.com/office/powerpoint/2010/main" val="20710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28" grpId="0" animBg="1"/>
      <p:bldP spid="29"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页脚占位符 1"/>
          <p:cNvSpPr>
            <a:spLocks noGrp="1"/>
          </p:cNvSpPr>
          <p:nvPr>
            <p:ph type="ftr" sz="quarter" idx="10"/>
          </p:nvPr>
        </p:nvSpPr>
        <p:spPr/>
        <p:txBody>
          <a:bodyPr/>
          <a:lstStyle/>
          <a:p>
            <a:pPr>
              <a:defRPr/>
            </a:pPr>
            <a:fld id="{93E04A21-33DC-44C7-8136-2EB9EAF23EBB}" type="slidenum">
              <a:rPr lang="en-US" altLang="zh-CN">
                <a:solidFill>
                  <a:srgbClr val="FFFFCC">
                    <a:lumMod val="75000"/>
                  </a:srgbClr>
                </a:solidFill>
              </a:rPr>
              <a:pPr>
                <a:defRPr/>
              </a:pPr>
              <a:t>51</a:t>
            </a:fld>
            <a:endParaRPr lang="en-US" altLang="zh-CN">
              <a:solidFill>
                <a:srgbClr val="FFFFCC">
                  <a:lumMod val="75000"/>
                </a:srgbClr>
              </a:solidFill>
            </a:endParaRPr>
          </a:p>
        </p:txBody>
      </p:sp>
      <p:sp>
        <p:nvSpPr>
          <p:cNvPr id="4102" name="Rectangle 7"/>
          <p:cNvSpPr>
            <a:spLocks noChangeArrowheads="1"/>
          </p:cNvSpPr>
          <p:nvPr/>
        </p:nvSpPr>
        <p:spPr bwMode="auto">
          <a:xfrm>
            <a:off x="395288" y="548680"/>
            <a:ext cx="3429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2800" dirty="0" smtClean="0">
                <a:solidFill>
                  <a:srgbClr val="CC0000"/>
                </a:solidFill>
                <a:latin typeface="宋体" charset="-122"/>
                <a:ea typeface="宋体" charset="-122"/>
              </a:rPr>
              <a:t>二  力矩的功  </a:t>
            </a:r>
          </a:p>
        </p:txBody>
      </p:sp>
      <p:graphicFrame>
        <p:nvGraphicFramePr>
          <p:cNvPr id="13" name="Object 108"/>
          <p:cNvGraphicFramePr>
            <a:graphicFrameLocks noChangeAspect="1"/>
          </p:cNvGraphicFramePr>
          <p:nvPr>
            <p:extLst>
              <p:ext uri="{D42A27DB-BD31-4B8C-83A1-F6EECF244321}">
                <p14:modId xmlns:p14="http://schemas.microsoft.com/office/powerpoint/2010/main" val="877600671"/>
              </p:ext>
            </p:extLst>
          </p:nvPr>
        </p:nvGraphicFramePr>
        <p:xfrm>
          <a:off x="1897063" y="5324450"/>
          <a:ext cx="1489075" cy="639762"/>
        </p:xfrm>
        <a:graphic>
          <a:graphicData uri="http://schemas.openxmlformats.org/presentationml/2006/ole">
            <mc:AlternateContent xmlns:mc="http://schemas.openxmlformats.org/markup-compatibility/2006">
              <mc:Choice xmlns:v="urn:schemas-microsoft-com:vml" Requires="v">
                <p:oleObj spid="_x0000_s129218" name="公式" r:id="rId3" imgW="647640" imgH="279360" progId="Equation.3">
                  <p:embed/>
                </p:oleObj>
              </mc:Choice>
              <mc:Fallback>
                <p:oleObj name="公式" r:id="rId3" imgW="64764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5324450"/>
                        <a:ext cx="14890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14" name="Object 109"/>
          <p:cNvGraphicFramePr>
            <a:graphicFrameLocks noChangeAspect="1"/>
          </p:cNvGraphicFramePr>
          <p:nvPr>
            <p:extLst>
              <p:ext uri="{D42A27DB-BD31-4B8C-83A1-F6EECF244321}">
                <p14:modId xmlns:p14="http://schemas.microsoft.com/office/powerpoint/2010/main" val="1504370417"/>
              </p:ext>
            </p:extLst>
          </p:nvPr>
        </p:nvGraphicFramePr>
        <p:xfrm>
          <a:off x="1692275" y="2276872"/>
          <a:ext cx="2308225" cy="523875"/>
        </p:xfrm>
        <a:graphic>
          <a:graphicData uri="http://schemas.openxmlformats.org/presentationml/2006/ole">
            <mc:AlternateContent xmlns:mc="http://schemas.openxmlformats.org/markup-compatibility/2006">
              <mc:Choice xmlns:v="urn:schemas-microsoft-com:vml" Requires="v">
                <p:oleObj spid="_x0000_s129219" name="公式" r:id="rId5" imgW="1002960" imgH="228600" progId="Equation.3">
                  <p:embed/>
                </p:oleObj>
              </mc:Choice>
              <mc:Fallback>
                <p:oleObj name="公式" r:id="rId5" imgW="1002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2276872"/>
                        <a:ext cx="2308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15" name="Object 110"/>
          <p:cNvGraphicFramePr>
            <a:graphicFrameLocks noChangeAspect="1"/>
          </p:cNvGraphicFramePr>
          <p:nvPr>
            <p:extLst>
              <p:ext uri="{D42A27DB-BD31-4B8C-83A1-F6EECF244321}">
                <p14:modId xmlns:p14="http://schemas.microsoft.com/office/powerpoint/2010/main" val="3548093607"/>
              </p:ext>
            </p:extLst>
          </p:nvPr>
        </p:nvGraphicFramePr>
        <p:xfrm>
          <a:off x="1057275" y="1643087"/>
          <a:ext cx="644525" cy="523875"/>
        </p:xfrm>
        <a:graphic>
          <a:graphicData uri="http://schemas.openxmlformats.org/presentationml/2006/ole">
            <mc:AlternateContent xmlns:mc="http://schemas.openxmlformats.org/markup-compatibility/2006">
              <mc:Choice xmlns:v="urn:schemas-microsoft-com:vml" Requires="v">
                <p:oleObj spid="_x0000_s129220" name="公式" r:id="rId7" imgW="279360" imgH="228600" progId="Equation.3">
                  <p:embed/>
                </p:oleObj>
              </mc:Choice>
              <mc:Fallback>
                <p:oleObj name="公式" r:id="rId7" imgW="2793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275" y="1643087"/>
                        <a:ext cx="64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pSp>
        <p:nvGrpSpPr>
          <p:cNvPr id="16" name="Group 53"/>
          <p:cNvGrpSpPr>
            <a:grpSpLocks/>
          </p:cNvGrpSpPr>
          <p:nvPr/>
        </p:nvGrpSpPr>
        <p:grpSpPr bwMode="auto">
          <a:xfrm>
            <a:off x="4715321" y="1844824"/>
            <a:ext cx="4321175" cy="3690938"/>
            <a:chOff x="2880" y="1206"/>
            <a:chExt cx="2722" cy="2325"/>
          </a:xfrm>
        </p:grpSpPr>
        <p:sp>
          <p:nvSpPr>
            <p:cNvPr id="17" name="Line 84"/>
            <p:cNvSpPr>
              <a:spLocks noChangeShapeType="1"/>
            </p:cNvSpPr>
            <p:nvPr/>
          </p:nvSpPr>
          <p:spPr bwMode="auto">
            <a:xfrm flipV="1">
              <a:off x="4649" y="1206"/>
              <a:ext cx="320" cy="320"/>
            </a:xfrm>
            <a:prstGeom prst="line">
              <a:avLst/>
            </a:prstGeom>
            <a:noFill/>
            <a:ln w="12700">
              <a:solidFill>
                <a:srgbClr val="993366"/>
              </a:solidFill>
              <a:round/>
              <a:headEnd/>
              <a:tailEnd type="none" w="sm" len="me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8" name="Freeform 85" descr="浅色上对角线"/>
            <p:cNvSpPr>
              <a:spLocks/>
            </p:cNvSpPr>
            <p:nvPr/>
          </p:nvSpPr>
          <p:spPr bwMode="auto">
            <a:xfrm>
              <a:off x="2935" y="1245"/>
              <a:ext cx="2540" cy="2026"/>
            </a:xfrm>
            <a:custGeom>
              <a:avLst/>
              <a:gdLst/>
              <a:ahLst/>
              <a:cxnLst>
                <a:cxn ang="0">
                  <a:pos x="64" y="312"/>
                </a:cxn>
                <a:cxn ang="0">
                  <a:pos x="448" y="24"/>
                </a:cxn>
                <a:cxn ang="0">
                  <a:pos x="1024" y="168"/>
                </a:cxn>
                <a:cxn ang="0">
                  <a:pos x="1360" y="600"/>
                </a:cxn>
                <a:cxn ang="0">
                  <a:pos x="976" y="984"/>
                </a:cxn>
                <a:cxn ang="0">
                  <a:pos x="448" y="1032"/>
                </a:cxn>
                <a:cxn ang="0">
                  <a:pos x="64" y="600"/>
                </a:cxn>
                <a:cxn ang="0">
                  <a:pos x="64" y="312"/>
                </a:cxn>
              </a:cxnLst>
              <a:rect l="0" t="0" r="r" b="b"/>
              <a:pathLst>
                <a:path w="1368" h="1096">
                  <a:moveTo>
                    <a:pt x="64" y="312"/>
                  </a:moveTo>
                  <a:cubicBezTo>
                    <a:pt x="128" y="216"/>
                    <a:pt x="288" y="48"/>
                    <a:pt x="448" y="24"/>
                  </a:cubicBezTo>
                  <a:cubicBezTo>
                    <a:pt x="608" y="0"/>
                    <a:pt x="872" y="72"/>
                    <a:pt x="1024" y="168"/>
                  </a:cubicBezTo>
                  <a:cubicBezTo>
                    <a:pt x="1176" y="264"/>
                    <a:pt x="1368" y="464"/>
                    <a:pt x="1360" y="600"/>
                  </a:cubicBezTo>
                  <a:cubicBezTo>
                    <a:pt x="1352" y="736"/>
                    <a:pt x="1128" y="912"/>
                    <a:pt x="976" y="984"/>
                  </a:cubicBezTo>
                  <a:cubicBezTo>
                    <a:pt x="824" y="1056"/>
                    <a:pt x="600" y="1096"/>
                    <a:pt x="448" y="1032"/>
                  </a:cubicBezTo>
                  <a:cubicBezTo>
                    <a:pt x="296" y="968"/>
                    <a:pt x="128" y="720"/>
                    <a:pt x="64" y="600"/>
                  </a:cubicBezTo>
                  <a:cubicBezTo>
                    <a:pt x="0" y="480"/>
                    <a:pt x="0" y="408"/>
                    <a:pt x="64" y="312"/>
                  </a:cubicBezTo>
                  <a:close/>
                </a:path>
              </a:pathLst>
            </a:custGeom>
            <a:pattFill prst="ltUpDiag">
              <a:fgClr>
                <a:srgbClr val="3366FF"/>
              </a:fgClr>
              <a:bgClr>
                <a:srgbClr val="FFFFFF"/>
              </a:bgClr>
            </a:pattFill>
            <a:ln w="9525" cmpd="sng">
              <a:solidFill>
                <a:srgbClr val="3366CC"/>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9" name="Freeform 86"/>
            <p:cNvSpPr>
              <a:spLocks/>
            </p:cNvSpPr>
            <p:nvPr/>
          </p:nvSpPr>
          <p:spPr bwMode="auto">
            <a:xfrm>
              <a:off x="2880" y="1299"/>
              <a:ext cx="2540" cy="2026"/>
            </a:xfrm>
            <a:custGeom>
              <a:avLst/>
              <a:gdLst/>
              <a:ahLst/>
              <a:cxnLst>
                <a:cxn ang="0">
                  <a:pos x="64" y="312"/>
                </a:cxn>
                <a:cxn ang="0">
                  <a:pos x="448" y="24"/>
                </a:cxn>
                <a:cxn ang="0">
                  <a:pos x="1024" y="168"/>
                </a:cxn>
                <a:cxn ang="0">
                  <a:pos x="1360" y="600"/>
                </a:cxn>
                <a:cxn ang="0">
                  <a:pos x="976" y="984"/>
                </a:cxn>
                <a:cxn ang="0">
                  <a:pos x="448" y="1032"/>
                </a:cxn>
                <a:cxn ang="0">
                  <a:pos x="64" y="600"/>
                </a:cxn>
                <a:cxn ang="0">
                  <a:pos x="64" y="312"/>
                </a:cxn>
              </a:cxnLst>
              <a:rect l="0" t="0" r="r" b="b"/>
              <a:pathLst>
                <a:path w="1368" h="1096">
                  <a:moveTo>
                    <a:pt x="64" y="312"/>
                  </a:moveTo>
                  <a:cubicBezTo>
                    <a:pt x="128" y="216"/>
                    <a:pt x="288" y="48"/>
                    <a:pt x="448" y="24"/>
                  </a:cubicBezTo>
                  <a:cubicBezTo>
                    <a:pt x="608" y="0"/>
                    <a:pt x="872" y="72"/>
                    <a:pt x="1024" y="168"/>
                  </a:cubicBezTo>
                  <a:cubicBezTo>
                    <a:pt x="1176" y="264"/>
                    <a:pt x="1368" y="464"/>
                    <a:pt x="1360" y="600"/>
                  </a:cubicBezTo>
                  <a:cubicBezTo>
                    <a:pt x="1352" y="736"/>
                    <a:pt x="1128" y="912"/>
                    <a:pt x="976" y="984"/>
                  </a:cubicBezTo>
                  <a:cubicBezTo>
                    <a:pt x="824" y="1056"/>
                    <a:pt x="600" y="1096"/>
                    <a:pt x="448" y="1032"/>
                  </a:cubicBezTo>
                  <a:cubicBezTo>
                    <a:pt x="296" y="968"/>
                    <a:pt x="128" y="720"/>
                    <a:pt x="64" y="600"/>
                  </a:cubicBezTo>
                  <a:cubicBezTo>
                    <a:pt x="0" y="480"/>
                    <a:pt x="0" y="408"/>
                    <a:pt x="64" y="312"/>
                  </a:cubicBezTo>
                  <a:close/>
                </a:path>
              </a:pathLst>
            </a:custGeom>
            <a:gradFill rotWithShape="1">
              <a:gsLst>
                <a:gs pos="0">
                  <a:srgbClr val="9DB6E7"/>
                </a:gs>
                <a:gs pos="100000">
                  <a:srgbClr val="FFFFFF"/>
                </a:gs>
              </a:gsLst>
              <a:lin ang="2700000" scaled="1"/>
            </a:gradFill>
            <a:ln w="9525" cap="flat" cmpd="sng">
              <a:solidFill>
                <a:srgbClr val="3366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0" name="Rectangle 87"/>
            <p:cNvSpPr>
              <a:spLocks noChangeArrowheads="1"/>
            </p:cNvSpPr>
            <p:nvPr/>
          </p:nvSpPr>
          <p:spPr bwMode="auto">
            <a:xfrm>
              <a:off x="5036" y="2287"/>
              <a:ext cx="322"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sym typeface="Symbol" pitchFamily="18" charset="2"/>
                </a:rPr>
                <a:t></a:t>
              </a:r>
              <a:r>
                <a:rPr kumimoji="1" lang="en-US" altLang="zh-CN" sz="2000" b="0" i="1" u="none" strike="noStrike" kern="0" cap="none" spc="0" normalizeH="0" baseline="-25000" noProof="0" smtClean="0">
                  <a:ln>
                    <a:noFill/>
                  </a:ln>
                  <a:solidFill>
                    <a:srgbClr val="000066"/>
                  </a:solidFill>
                  <a:effectLst/>
                  <a:uLnTx/>
                  <a:uFillTx/>
                  <a:sym typeface="Symbol" pitchFamily="18" charset="2"/>
                </a:rPr>
                <a:t>i</a:t>
              </a:r>
              <a:endParaRPr kumimoji="1" lang="en-US" altLang="zh-CN" sz="2000" b="0" i="0" u="none" strike="noStrike" kern="0" cap="none" spc="0" normalizeH="0" baseline="0" noProof="0" smtClean="0">
                <a:ln>
                  <a:noFill/>
                </a:ln>
                <a:solidFill>
                  <a:srgbClr val="000066"/>
                </a:solidFill>
                <a:effectLst/>
                <a:uLnTx/>
                <a:uFillTx/>
              </a:endParaRPr>
            </a:p>
          </p:txBody>
        </p:sp>
        <p:sp>
          <p:nvSpPr>
            <p:cNvPr id="21" name="Rectangle 88"/>
            <p:cNvSpPr>
              <a:spLocks noChangeArrowheads="1"/>
            </p:cNvSpPr>
            <p:nvPr/>
          </p:nvSpPr>
          <p:spPr bwMode="auto">
            <a:xfrm>
              <a:off x="3881" y="2315"/>
              <a:ext cx="32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0" u="none" strike="noStrike" kern="0" cap="none" spc="0" normalizeH="0" baseline="0" noProof="0" smtClean="0">
                  <a:ln>
                    <a:noFill/>
                  </a:ln>
                  <a:solidFill>
                    <a:srgbClr val="000066"/>
                  </a:solidFill>
                  <a:effectLst/>
                  <a:uLnTx/>
                  <a:uFillTx/>
                </a:rPr>
                <a:t>d</a:t>
              </a:r>
              <a:r>
                <a:rPr kumimoji="1" lang="en-US" altLang="zh-CN" sz="2000" b="0" i="1" u="none" strike="noStrike" kern="0" cap="none" spc="0" normalizeH="0" baseline="0" noProof="0" smtClean="0">
                  <a:ln>
                    <a:noFill/>
                  </a:ln>
                  <a:solidFill>
                    <a:srgbClr val="000066"/>
                  </a:solidFill>
                  <a:effectLst/>
                  <a:uLnTx/>
                  <a:uFillTx/>
                  <a:sym typeface="Symbol" pitchFamily="18" charset="2"/>
                </a:rPr>
                <a:t></a:t>
              </a:r>
              <a:endParaRPr kumimoji="1" lang="en-US" altLang="zh-CN" sz="2000" b="0" i="0" u="none" strike="noStrike" kern="0" cap="none" spc="0" normalizeH="0" baseline="0" noProof="0" smtClean="0">
                <a:ln>
                  <a:noFill/>
                </a:ln>
                <a:solidFill>
                  <a:srgbClr val="000066"/>
                </a:solidFill>
                <a:effectLst/>
                <a:uLnTx/>
                <a:uFillTx/>
              </a:endParaRPr>
            </a:p>
          </p:txBody>
        </p:sp>
        <p:sp>
          <p:nvSpPr>
            <p:cNvPr id="22" name="Rectangle 89"/>
            <p:cNvSpPr>
              <a:spLocks noChangeArrowheads="1"/>
            </p:cNvSpPr>
            <p:nvPr/>
          </p:nvSpPr>
          <p:spPr bwMode="auto">
            <a:xfrm>
              <a:off x="3470" y="2363"/>
              <a:ext cx="322"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O</a:t>
              </a:r>
            </a:p>
          </p:txBody>
        </p:sp>
        <p:sp>
          <p:nvSpPr>
            <p:cNvPr id="23" name="Line 90"/>
            <p:cNvSpPr>
              <a:spLocks noChangeShapeType="1"/>
            </p:cNvSpPr>
            <p:nvPr/>
          </p:nvSpPr>
          <p:spPr bwMode="auto">
            <a:xfrm>
              <a:off x="3629" y="2524"/>
              <a:ext cx="1281" cy="0"/>
            </a:xfrm>
            <a:prstGeom prst="line">
              <a:avLst/>
            </a:prstGeom>
            <a:noFill/>
            <a:ln w="12700">
              <a:solidFill>
                <a:srgbClr val="000066"/>
              </a:solidFill>
              <a:round/>
              <a:headEnd type="oval" w="sm" len="sm"/>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4" name="Line 91"/>
            <p:cNvSpPr>
              <a:spLocks noChangeShapeType="1"/>
            </p:cNvSpPr>
            <p:nvPr/>
          </p:nvSpPr>
          <p:spPr bwMode="auto">
            <a:xfrm flipV="1">
              <a:off x="3629" y="1777"/>
              <a:ext cx="1068" cy="747"/>
            </a:xfrm>
            <a:prstGeom prst="line">
              <a:avLst/>
            </a:prstGeom>
            <a:noFill/>
            <a:ln w="12700">
              <a:solidFill>
                <a:srgbClr val="0000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5" name="Line 92"/>
            <p:cNvSpPr>
              <a:spLocks noChangeShapeType="1"/>
            </p:cNvSpPr>
            <p:nvPr/>
          </p:nvSpPr>
          <p:spPr bwMode="auto">
            <a:xfrm flipH="1" flipV="1">
              <a:off x="4697" y="1777"/>
              <a:ext cx="213" cy="747"/>
            </a:xfrm>
            <a:prstGeom prst="line">
              <a:avLst/>
            </a:prstGeom>
            <a:noFill/>
            <a:ln w="1270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6" name="Line 93"/>
            <p:cNvSpPr>
              <a:spLocks noChangeShapeType="1"/>
            </p:cNvSpPr>
            <p:nvPr/>
          </p:nvSpPr>
          <p:spPr bwMode="auto">
            <a:xfrm flipV="1">
              <a:off x="4910" y="1571"/>
              <a:ext cx="601" cy="953"/>
            </a:xfrm>
            <a:prstGeom prst="line">
              <a:avLst/>
            </a:prstGeom>
            <a:noFill/>
            <a:ln w="1270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7" name="Arc 94"/>
            <p:cNvSpPr>
              <a:spLocks/>
            </p:cNvSpPr>
            <p:nvPr/>
          </p:nvSpPr>
          <p:spPr bwMode="auto">
            <a:xfrm rot="857242">
              <a:off x="4034" y="1741"/>
              <a:ext cx="954" cy="781"/>
            </a:xfrm>
            <a:custGeom>
              <a:avLst/>
              <a:gdLst>
                <a:gd name="G0" fmla="+- 0 0 0"/>
                <a:gd name="G1" fmla="+- 17545 0 0"/>
                <a:gd name="G2" fmla="+- 21600 0 0"/>
                <a:gd name="T0" fmla="*/ 12599 w 21461"/>
                <a:gd name="T1" fmla="*/ 0 h 17545"/>
                <a:gd name="T2" fmla="*/ 21461 w 21461"/>
                <a:gd name="T3" fmla="*/ 15096 h 17545"/>
                <a:gd name="T4" fmla="*/ 0 w 21461"/>
                <a:gd name="T5" fmla="*/ 17545 h 17545"/>
              </a:gdLst>
              <a:ahLst/>
              <a:cxnLst>
                <a:cxn ang="0">
                  <a:pos x="T0" y="T1"/>
                </a:cxn>
                <a:cxn ang="0">
                  <a:pos x="T2" y="T3"/>
                </a:cxn>
                <a:cxn ang="0">
                  <a:pos x="T4" y="T5"/>
                </a:cxn>
              </a:cxnLst>
              <a:rect l="0" t="0" r="r" b="b"/>
              <a:pathLst>
                <a:path w="21461" h="17545" fill="none" extrusionOk="0">
                  <a:moveTo>
                    <a:pt x="12598" y="0"/>
                  </a:moveTo>
                  <a:cubicBezTo>
                    <a:pt x="17550" y="3555"/>
                    <a:pt x="20769" y="9038"/>
                    <a:pt x="21460" y="15096"/>
                  </a:cubicBezTo>
                </a:path>
                <a:path w="21461" h="17545" stroke="0" extrusionOk="0">
                  <a:moveTo>
                    <a:pt x="12598" y="0"/>
                  </a:moveTo>
                  <a:cubicBezTo>
                    <a:pt x="17550" y="3555"/>
                    <a:pt x="20769" y="9038"/>
                    <a:pt x="21460" y="15096"/>
                  </a:cubicBezTo>
                  <a:lnTo>
                    <a:pt x="0" y="17545"/>
                  </a:lnTo>
                  <a:close/>
                </a:path>
              </a:pathLst>
            </a:custGeom>
            <a:noFill/>
            <a:ln w="12700">
              <a:solidFill>
                <a:srgbClr val="000066"/>
              </a:solidFill>
              <a:prstDash val="dash"/>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8" name="Arc 95"/>
            <p:cNvSpPr>
              <a:spLocks/>
            </p:cNvSpPr>
            <p:nvPr/>
          </p:nvSpPr>
          <p:spPr bwMode="auto">
            <a:xfrm>
              <a:off x="3772" y="2417"/>
              <a:ext cx="106" cy="10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9" name="Line 96"/>
            <p:cNvSpPr>
              <a:spLocks noChangeShapeType="1"/>
            </p:cNvSpPr>
            <p:nvPr/>
          </p:nvSpPr>
          <p:spPr bwMode="auto">
            <a:xfrm>
              <a:off x="4910" y="2524"/>
              <a:ext cx="420" cy="0"/>
            </a:xfrm>
            <a:prstGeom prst="line">
              <a:avLst/>
            </a:prstGeom>
            <a:noFill/>
            <a:ln w="12700">
              <a:solidFill>
                <a:srgbClr val="000066"/>
              </a:solidFill>
              <a:prstDash val="dash"/>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0" name="Rectangle 97"/>
            <p:cNvSpPr>
              <a:spLocks noChangeArrowheads="1"/>
            </p:cNvSpPr>
            <p:nvPr/>
          </p:nvSpPr>
          <p:spPr bwMode="auto">
            <a:xfrm>
              <a:off x="4910" y="2084"/>
              <a:ext cx="323"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sym typeface="Symbol" pitchFamily="18" charset="2"/>
                </a:rPr>
                <a:t></a:t>
              </a:r>
              <a:r>
                <a:rPr kumimoji="1" lang="en-US" altLang="zh-CN" sz="2000" b="0" i="1" u="none" strike="noStrike" kern="0" cap="none" spc="0" normalizeH="0" baseline="-25000" noProof="0" smtClean="0">
                  <a:ln>
                    <a:noFill/>
                  </a:ln>
                  <a:solidFill>
                    <a:srgbClr val="000066"/>
                  </a:solidFill>
                  <a:effectLst/>
                  <a:uLnTx/>
                  <a:uFillTx/>
                  <a:sym typeface="Symbol" pitchFamily="18" charset="2"/>
                </a:rPr>
                <a:t>i</a:t>
              </a:r>
              <a:endParaRPr kumimoji="1" lang="en-US" altLang="zh-CN" sz="2000" b="0" i="0" u="none" strike="noStrike" kern="0" cap="none" spc="0" normalizeH="0" baseline="0" noProof="0" smtClean="0">
                <a:ln>
                  <a:noFill/>
                </a:ln>
                <a:solidFill>
                  <a:srgbClr val="000066"/>
                </a:solidFill>
                <a:effectLst/>
                <a:uLnTx/>
                <a:uFillTx/>
              </a:endParaRPr>
            </a:p>
          </p:txBody>
        </p:sp>
        <p:sp>
          <p:nvSpPr>
            <p:cNvPr id="31" name="Arc 98"/>
            <p:cNvSpPr>
              <a:spLocks/>
            </p:cNvSpPr>
            <p:nvPr/>
          </p:nvSpPr>
          <p:spPr bwMode="auto">
            <a:xfrm rot="21600000">
              <a:off x="4848" y="2297"/>
              <a:ext cx="158" cy="87"/>
            </a:xfrm>
            <a:custGeom>
              <a:avLst/>
              <a:gdLst>
                <a:gd name="G0" fmla="+- 11293 0 0"/>
                <a:gd name="G1" fmla="+- 21600 0 0"/>
                <a:gd name="G2" fmla="+- 21600 0 0"/>
                <a:gd name="T0" fmla="*/ 0 w 31713"/>
                <a:gd name="T1" fmla="*/ 3187 h 21600"/>
                <a:gd name="T2" fmla="*/ 31713 w 31713"/>
                <a:gd name="T3" fmla="*/ 14558 h 21600"/>
                <a:gd name="T4" fmla="*/ 11293 w 31713"/>
                <a:gd name="T5" fmla="*/ 21600 h 21600"/>
              </a:gdLst>
              <a:ahLst/>
              <a:cxnLst>
                <a:cxn ang="0">
                  <a:pos x="T0" y="T1"/>
                </a:cxn>
                <a:cxn ang="0">
                  <a:pos x="T2" y="T3"/>
                </a:cxn>
                <a:cxn ang="0">
                  <a:pos x="T4" y="T5"/>
                </a:cxn>
              </a:cxnLst>
              <a:rect l="0" t="0" r="r" b="b"/>
              <a:pathLst>
                <a:path w="31713" h="21600" fill="none" extrusionOk="0">
                  <a:moveTo>
                    <a:pt x="0" y="3187"/>
                  </a:moveTo>
                  <a:cubicBezTo>
                    <a:pt x="3398" y="1103"/>
                    <a:pt x="7306" y="-1"/>
                    <a:pt x="11293" y="0"/>
                  </a:cubicBezTo>
                  <a:cubicBezTo>
                    <a:pt x="20508" y="0"/>
                    <a:pt x="28708" y="5846"/>
                    <a:pt x="31712" y="14558"/>
                  </a:cubicBezTo>
                </a:path>
                <a:path w="31713" h="21600" stroke="0" extrusionOk="0">
                  <a:moveTo>
                    <a:pt x="0" y="3187"/>
                  </a:moveTo>
                  <a:cubicBezTo>
                    <a:pt x="3398" y="1103"/>
                    <a:pt x="7306" y="-1"/>
                    <a:pt x="11293" y="0"/>
                  </a:cubicBezTo>
                  <a:cubicBezTo>
                    <a:pt x="20508" y="0"/>
                    <a:pt x="28708" y="5846"/>
                    <a:pt x="31712" y="14558"/>
                  </a:cubicBezTo>
                  <a:lnTo>
                    <a:pt x="11293" y="21600"/>
                  </a:lnTo>
                  <a:close/>
                </a:path>
              </a:pathLst>
            </a:custGeom>
            <a:noFill/>
            <a:ln w="12700">
              <a:solidFill>
                <a:srgbClr val="0000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2" name="Arc 99"/>
            <p:cNvSpPr>
              <a:spLocks/>
            </p:cNvSpPr>
            <p:nvPr/>
          </p:nvSpPr>
          <p:spPr bwMode="auto">
            <a:xfrm>
              <a:off x="4909" y="2421"/>
              <a:ext cx="136" cy="98"/>
            </a:xfrm>
            <a:custGeom>
              <a:avLst/>
              <a:gdLst>
                <a:gd name="G0" fmla="+- 0 0 0"/>
                <a:gd name="G1" fmla="+- 17882 0 0"/>
                <a:gd name="G2" fmla="+- 21600 0 0"/>
                <a:gd name="T0" fmla="*/ 12115 w 21600"/>
                <a:gd name="T1" fmla="*/ 0 h 17882"/>
                <a:gd name="T2" fmla="*/ 21600 w 21600"/>
                <a:gd name="T3" fmla="*/ 17882 h 17882"/>
                <a:gd name="T4" fmla="*/ 0 w 21600"/>
                <a:gd name="T5" fmla="*/ 17882 h 17882"/>
              </a:gdLst>
              <a:ahLst/>
              <a:cxnLst>
                <a:cxn ang="0">
                  <a:pos x="T0" y="T1"/>
                </a:cxn>
                <a:cxn ang="0">
                  <a:pos x="T2" y="T3"/>
                </a:cxn>
                <a:cxn ang="0">
                  <a:pos x="T4" y="T5"/>
                </a:cxn>
              </a:cxnLst>
              <a:rect l="0" t="0" r="r" b="b"/>
              <a:pathLst>
                <a:path w="21600" h="17882" fill="none" extrusionOk="0">
                  <a:moveTo>
                    <a:pt x="12115" y="-1"/>
                  </a:moveTo>
                  <a:cubicBezTo>
                    <a:pt x="18047" y="4018"/>
                    <a:pt x="21600" y="10717"/>
                    <a:pt x="21600" y="17882"/>
                  </a:cubicBezTo>
                </a:path>
                <a:path w="21600" h="17882" stroke="0" extrusionOk="0">
                  <a:moveTo>
                    <a:pt x="12115" y="-1"/>
                  </a:moveTo>
                  <a:cubicBezTo>
                    <a:pt x="18047" y="4018"/>
                    <a:pt x="21600" y="10717"/>
                    <a:pt x="21600" y="17882"/>
                  </a:cubicBezTo>
                  <a:lnTo>
                    <a:pt x="0" y="17882"/>
                  </a:lnTo>
                  <a:close/>
                </a:path>
              </a:pathLst>
            </a:custGeom>
            <a:noFill/>
            <a:ln w="12700">
              <a:solidFill>
                <a:srgbClr val="0000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3" name="Line 100"/>
            <p:cNvSpPr>
              <a:spLocks noChangeShapeType="1"/>
            </p:cNvSpPr>
            <p:nvPr/>
          </p:nvSpPr>
          <p:spPr bwMode="auto">
            <a:xfrm rot="10800000" flipV="1">
              <a:off x="2990" y="2526"/>
              <a:ext cx="640" cy="641"/>
            </a:xfrm>
            <a:prstGeom prst="line">
              <a:avLst/>
            </a:prstGeom>
            <a:noFill/>
            <a:ln w="12700">
              <a:solidFill>
                <a:srgbClr val="993366"/>
              </a:solidFill>
              <a:round/>
              <a:headEnd/>
              <a:tailEnd type="triangle" w="sm" len="me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4" name="Rectangle 101"/>
            <p:cNvSpPr>
              <a:spLocks noChangeArrowheads="1"/>
            </p:cNvSpPr>
            <p:nvPr/>
          </p:nvSpPr>
          <p:spPr bwMode="auto">
            <a:xfrm>
              <a:off x="2925" y="3113"/>
              <a:ext cx="323"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993366"/>
                  </a:solidFill>
                  <a:effectLst/>
                  <a:uLnTx/>
                  <a:uFillTx/>
                </a:rPr>
                <a:t>z</a:t>
              </a:r>
            </a:p>
          </p:txBody>
        </p:sp>
        <p:sp>
          <p:nvSpPr>
            <p:cNvPr id="35" name="Rectangle 102"/>
            <p:cNvSpPr>
              <a:spLocks noChangeArrowheads="1"/>
            </p:cNvSpPr>
            <p:nvPr/>
          </p:nvSpPr>
          <p:spPr bwMode="auto">
            <a:xfrm>
              <a:off x="4870" y="2524"/>
              <a:ext cx="323"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P</a:t>
              </a:r>
              <a:r>
                <a:rPr kumimoji="1" lang="en-US" altLang="zh-CN" sz="2000" b="0" i="0" u="none" strike="noStrike" kern="0" cap="none" spc="0" normalizeH="0" baseline="-25000" noProof="0" smtClean="0">
                  <a:ln>
                    <a:noFill/>
                  </a:ln>
                  <a:solidFill>
                    <a:srgbClr val="000066"/>
                  </a:solidFill>
                  <a:effectLst/>
                  <a:uLnTx/>
                  <a:uFillTx/>
                </a:rPr>
                <a:t>0</a:t>
              </a:r>
              <a:endParaRPr kumimoji="1" lang="en-US" altLang="zh-CN" sz="2000" b="0" i="0" u="none" strike="noStrike" kern="0" cap="none" spc="0" normalizeH="0" baseline="0" noProof="0" smtClean="0">
                <a:ln>
                  <a:noFill/>
                </a:ln>
                <a:solidFill>
                  <a:srgbClr val="000066"/>
                </a:solidFill>
                <a:effectLst/>
                <a:uLnTx/>
                <a:uFillTx/>
              </a:endParaRPr>
            </a:p>
          </p:txBody>
        </p:sp>
        <p:sp>
          <p:nvSpPr>
            <p:cNvPr id="36" name="Rectangle 103"/>
            <p:cNvSpPr>
              <a:spLocks noChangeArrowheads="1"/>
            </p:cNvSpPr>
            <p:nvPr/>
          </p:nvSpPr>
          <p:spPr bwMode="auto">
            <a:xfrm>
              <a:off x="4651" y="1595"/>
              <a:ext cx="32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P</a:t>
              </a:r>
            </a:p>
          </p:txBody>
        </p:sp>
        <p:sp>
          <p:nvSpPr>
            <p:cNvPr id="37" name="Rectangle 104"/>
            <p:cNvSpPr>
              <a:spLocks noChangeArrowheads="1"/>
            </p:cNvSpPr>
            <p:nvPr/>
          </p:nvSpPr>
          <p:spPr bwMode="auto">
            <a:xfrm>
              <a:off x="5354" y="1350"/>
              <a:ext cx="24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dirty="0" smtClean="0">
                  <a:ln>
                    <a:noFill/>
                  </a:ln>
                  <a:solidFill>
                    <a:srgbClr val="FF0000"/>
                  </a:solidFill>
                  <a:effectLst/>
                  <a:uLnTx/>
                  <a:uFillTx/>
                </a:rPr>
                <a:t>F</a:t>
              </a:r>
              <a:r>
                <a:rPr kumimoji="1" lang="en-US" altLang="zh-CN" sz="2000" b="0" i="1" u="none" strike="noStrike" kern="0" cap="none" spc="0" normalizeH="0" baseline="-25000" noProof="0" dirty="0" smtClean="0">
                  <a:ln>
                    <a:noFill/>
                  </a:ln>
                  <a:solidFill>
                    <a:srgbClr val="FF0000"/>
                  </a:solidFill>
                  <a:effectLst/>
                  <a:uLnTx/>
                  <a:uFillTx/>
                </a:rPr>
                <a:t>i</a:t>
              </a:r>
              <a:endParaRPr kumimoji="1" lang="en-US" altLang="zh-CN" sz="2000" b="0" i="1" u="none" strike="noStrike" kern="0" cap="none" spc="0" normalizeH="0" baseline="0" noProof="0" dirty="0" smtClean="0">
                <a:ln>
                  <a:noFill/>
                </a:ln>
                <a:solidFill>
                  <a:srgbClr val="FF0000"/>
                </a:solidFill>
                <a:effectLst/>
                <a:uLnTx/>
                <a:uFillTx/>
              </a:endParaRPr>
            </a:p>
          </p:txBody>
        </p:sp>
        <p:sp>
          <p:nvSpPr>
            <p:cNvPr id="38" name="Rectangle 105"/>
            <p:cNvSpPr>
              <a:spLocks noChangeArrowheads="1"/>
            </p:cNvSpPr>
            <p:nvPr/>
          </p:nvSpPr>
          <p:spPr bwMode="auto">
            <a:xfrm>
              <a:off x="4253" y="2478"/>
              <a:ext cx="441"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000066"/>
                  </a:solidFill>
                  <a:effectLst/>
                  <a:uLnTx/>
                  <a:uFillTx/>
                </a:rPr>
                <a:t>r</a:t>
              </a:r>
              <a:r>
                <a:rPr kumimoji="1" lang="en-US" altLang="zh-CN" sz="2000" b="0" i="1" u="none" strike="noStrike" kern="0" cap="none" spc="0" normalizeH="0" baseline="-25000" noProof="0" smtClean="0">
                  <a:ln>
                    <a:noFill/>
                  </a:ln>
                  <a:solidFill>
                    <a:srgbClr val="000066"/>
                  </a:solidFill>
                  <a:effectLst/>
                  <a:uLnTx/>
                  <a:uFillTx/>
                </a:rPr>
                <a:t>i</a:t>
              </a:r>
              <a:endParaRPr kumimoji="1" lang="en-US" altLang="zh-CN" sz="2000" b="0" i="1" u="none" strike="noStrike" kern="0" cap="none" spc="0" normalizeH="0" baseline="0" noProof="0" smtClean="0">
                <a:ln>
                  <a:noFill/>
                </a:ln>
                <a:solidFill>
                  <a:srgbClr val="000066"/>
                </a:solidFill>
                <a:effectLst/>
                <a:uLnTx/>
                <a:uFillTx/>
              </a:endParaRPr>
            </a:p>
          </p:txBody>
        </p:sp>
        <p:sp>
          <p:nvSpPr>
            <p:cNvPr id="39" name="Rectangle 106"/>
            <p:cNvSpPr>
              <a:spLocks noChangeArrowheads="1"/>
            </p:cNvSpPr>
            <p:nvPr/>
          </p:nvSpPr>
          <p:spPr bwMode="auto">
            <a:xfrm>
              <a:off x="4598" y="2074"/>
              <a:ext cx="443"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0" u="none" strike="noStrike" kern="0" cap="none" spc="0" normalizeH="0" baseline="0" noProof="0" smtClean="0">
                  <a:ln>
                    <a:noFill/>
                  </a:ln>
                  <a:solidFill>
                    <a:srgbClr val="FF0000"/>
                  </a:solidFill>
                  <a:effectLst/>
                  <a:uLnTx/>
                  <a:uFillTx/>
                </a:rPr>
                <a:t>d</a:t>
              </a:r>
              <a:r>
                <a:rPr kumimoji="1" lang="en-US" altLang="zh-CN" sz="2000" b="0" i="1" u="none" strike="noStrike" kern="0" cap="none" spc="0" normalizeH="0" baseline="0" noProof="0" smtClean="0">
                  <a:ln>
                    <a:noFill/>
                  </a:ln>
                  <a:solidFill>
                    <a:srgbClr val="FF0000"/>
                  </a:solidFill>
                  <a:effectLst/>
                  <a:uLnTx/>
                  <a:uFillTx/>
                  <a:sym typeface="Symbol" pitchFamily="18" charset="2"/>
                </a:rPr>
                <a:t>r</a:t>
              </a:r>
              <a:r>
                <a:rPr kumimoji="1" lang="en-US" altLang="zh-CN" sz="2000" b="0" i="1" u="none" strike="noStrike" kern="0" cap="none" spc="0" normalizeH="0" baseline="-25000" noProof="0" smtClean="0">
                  <a:ln>
                    <a:noFill/>
                  </a:ln>
                  <a:solidFill>
                    <a:srgbClr val="FF0000"/>
                  </a:solidFill>
                  <a:effectLst/>
                  <a:uLnTx/>
                  <a:uFillTx/>
                  <a:sym typeface="Symbol" pitchFamily="18" charset="2"/>
                </a:rPr>
                <a:t>i</a:t>
              </a:r>
              <a:endParaRPr kumimoji="1" lang="en-US" altLang="zh-CN" sz="2000" b="0" i="0" u="none" strike="noStrike" kern="0" cap="none" spc="0" normalizeH="0" baseline="-25000" noProof="0" smtClean="0">
                <a:ln>
                  <a:noFill/>
                </a:ln>
                <a:solidFill>
                  <a:srgbClr val="FF0000"/>
                </a:solidFill>
                <a:effectLst/>
                <a:uLnTx/>
                <a:uFillTx/>
              </a:endParaRPr>
            </a:p>
          </p:txBody>
        </p:sp>
        <p:sp>
          <p:nvSpPr>
            <p:cNvPr id="40" name="Rectangle 88"/>
            <p:cNvSpPr>
              <a:spLocks noChangeArrowheads="1"/>
            </p:cNvSpPr>
            <p:nvPr/>
          </p:nvSpPr>
          <p:spPr bwMode="auto">
            <a:xfrm>
              <a:off x="4870" y="1928"/>
              <a:ext cx="32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0" u="none" strike="noStrike" kern="0" cap="none" spc="0" normalizeH="0" baseline="0" noProof="0" smtClean="0">
                  <a:ln>
                    <a:noFill/>
                  </a:ln>
                  <a:solidFill>
                    <a:srgbClr val="000066"/>
                  </a:solidFill>
                  <a:effectLst/>
                  <a:uLnTx/>
                  <a:uFillTx/>
                </a:rPr>
                <a:t>d</a:t>
              </a:r>
              <a:r>
                <a:rPr kumimoji="1" lang="en-US" altLang="zh-CN" sz="2000" b="0" i="1" u="none" strike="noStrike" kern="0" cap="none" spc="0" normalizeH="0" baseline="0" noProof="0" smtClean="0">
                  <a:ln>
                    <a:noFill/>
                  </a:ln>
                  <a:solidFill>
                    <a:srgbClr val="000066"/>
                  </a:solidFill>
                  <a:effectLst/>
                  <a:uLnTx/>
                  <a:uFillTx/>
                  <a:sym typeface="Symbol" pitchFamily="18" charset="2"/>
                </a:rPr>
                <a:t>s</a:t>
              </a:r>
              <a:r>
                <a:rPr kumimoji="1" lang="en-US" altLang="zh-CN" sz="2000" b="0" i="1" u="none" strike="noStrike" kern="0" cap="none" spc="0" normalizeH="0" baseline="-25000" noProof="0" smtClean="0">
                  <a:ln>
                    <a:noFill/>
                  </a:ln>
                  <a:solidFill>
                    <a:srgbClr val="000066"/>
                  </a:solidFill>
                  <a:effectLst/>
                  <a:uLnTx/>
                  <a:uFillTx/>
                  <a:sym typeface="Symbol" pitchFamily="18" charset="2"/>
                </a:rPr>
                <a:t>i</a:t>
              </a:r>
              <a:endParaRPr kumimoji="1" lang="en-US" altLang="zh-CN" sz="2000" b="0" i="0" u="none" strike="noStrike" kern="0" cap="none" spc="0" normalizeH="0" baseline="-25000" noProof="0" smtClean="0">
                <a:ln>
                  <a:noFill/>
                </a:ln>
                <a:solidFill>
                  <a:srgbClr val="000066"/>
                </a:solidFill>
                <a:effectLst/>
                <a:uLnTx/>
                <a:uFillTx/>
              </a:endParaRPr>
            </a:p>
          </p:txBody>
        </p:sp>
      </p:grpSp>
      <p:grpSp>
        <p:nvGrpSpPr>
          <p:cNvPr id="41" name="Group 52"/>
          <p:cNvGrpSpPr>
            <a:grpSpLocks/>
          </p:cNvGrpSpPr>
          <p:nvPr/>
        </p:nvGrpSpPr>
        <p:grpSpPr bwMode="auto">
          <a:xfrm>
            <a:off x="1042988" y="1096170"/>
            <a:ext cx="7775575" cy="558800"/>
            <a:chOff x="657" y="510"/>
            <a:chExt cx="4898" cy="352"/>
          </a:xfrm>
        </p:grpSpPr>
        <p:sp>
          <p:nvSpPr>
            <p:cNvPr id="42" name="Text Box 25"/>
            <p:cNvSpPr txBox="1">
              <a:spLocks noChangeArrowheads="1"/>
            </p:cNvSpPr>
            <p:nvPr/>
          </p:nvSpPr>
          <p:spPr bwMode="auto">
            <a:xfrm>
              <a:off x="657" y="528"/>
              <a:ext cx="489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600" u="none" strike="noStrike" kern="0" cap="none" spc="0" normalizeH="0" baseline="0" noProof="0" dirty="0">
                  <a:ln>
                    <a:noFill/>
                  </a:ln>
                  <a:solidFill>
                    <a:srgbClr val="000066"/>
                  </a:solidFill>
                  <a:effectLst/>
                  <a:uLnTx/>
                  <a:uFillTx/>
                  <a:latin typeface="华文楷体" panose="02010600040101010101" pitchFamily="2" charset="-122"/>
                  <a:ea typeface="华文楷体" panose="02010600040101010101" pitchFamily="2" charset="-122"/>
                </a:rPr>
                <a:t>设作用在质元</a:t>
              </a:r>
              <a:r>
                <a:rPr kumimoji="1" lang="el-GR" altLang="zh-CN" sz="2600" u="none" strike="noStrike" kern="0" cap="none" spc="0" normalizeH="0" baseline="0" noProof="0" dirty="0">
                  <a:ln>
                    <a:noFill/>
                  </a:ln>
                  <a:solidFill>
                    <a:srgbClr val="000066"/>
                  </a:solidFill>
                  <a:effectLst/>
                  <a:uLnTx/>
                  <a:uFillTx/>
                  <a:latin typeface="Times New Roman" pitchFamily="18" charset="0"/>
                  <a:ea typeface="华文楷体" panose="02010600040101010101" pitchFamily="2" charset="-122"/>
                </a:rPr>
                <a:t>Δ</a:t>
              </a:r>
              <a:r>
                <a:rPr kumimoji="1" lang="en-US" altLang="zh-CN" sz="2600" i="1" u="none" strike="noStrike" kern="0" cap="none" spc="0" normalizeH="0" baseline="0" noProof="0" dirty="0">
                  <a:ln>
                    <a:noFill/>
                  </a:ln>
                  <a:solidFill>
                    <a:srgbClr val="000066"/>
                  </a:solidFill>
                  <a:effectLst/>
                  <a:uLnTx/>
                  <a:uFillTx/>
                  <a:latin typeface="Times New Roman" pitchFamily="18" charset="0"/>
                  <a:ea typeface="华文楷体" panose="02010600040101010101" pitchFamily="2" charset="-122"/>
                </a:rPr>
                <a:t>m</a:t>
              </a:r>
              <a:r>
                <a:rPr kumimoji="1" lang="en-US" altLang="zh-CN" sz="2600" i="1" u="none" strike="noStrike" kern="0" cap="none" spc="0" normalizeH="0" baseline="-25000" noProof="0" dirty="0">
                  <a:ln>
                    <a:noFill/>
                  </a:ln>
                  <a:solidFill>
                    <a:srgbClr val="000066"/>
                  </a:solidFill>
                  <a:effectLst/>
                  <a:uLnTx/>
                  <a:uFillTx/>
                  <a:latin typeface="Times New Roman" pitchFamily="18" charset="0"/>
                  <a:ea typeface="华文楷体" panose="02010600040101010101" pitchFamily="2" charset="-122"/>
                  <a:cs typeface="Times New Roman" pitchFamily="18" charset="0"/>
                </a:rPr>
                <a:t>i </a:t>
              </a:r>
              <a:r>
                <a:rPr kumimoji="1" lang="zh-CN" altLang="en-US" sz="2600" u="none" strike="noStrike" kern="0" cap="none" spc="0" normalizeH="0" baseline="0" noProof="0" dirty="0">
                  <a:ln>
                    <a:noFill/>
                  </a:ln>
                  <a:solidFill>
                    <a:srgbClr val="000066"/>
                  </a:solidFill>
                  <a:effectLst/>
                  <a:uLnTx/>
                  <a:uFillTx/>
                  <a:latin typeface="华文楷体" panose="02010600040101010101" pitchFamily="2" charset="-122"/>
                  <a:ea typeface="华文楷体" panose="02010600040101010101" pitchFamily="2" charset="-122"/>
                </a:rPr>
                <a:t>上的</a:t>
              </a:r>
              <a:r>
                <a:rPr kumimoji="1" lang="zh-CN" altLang="en-US" sz="2600" u="none" strike="noStrike" kern="0" cap="none" spc="0" normalizeH="0" baseline="0" noProof="0" dirty="0" smtClean="0">
                  <a:ln>
                    <a:noFill/>
                  </a:ln>
                  <a:solidFill>
                    <a:srgbClr val="000066"/>
                  </a:solidFill>
                  <a:effectLst/>
                  <a:uLnTx/>
                  <a:uFillTx/>
                  <a:latin typeface="华文楷体" panose="02010600040101010101" pitchFamily="2" charset="-122"/>
                  <a:ea typeface="华文楷体" panose="02010600040101010101" pitchFamily="2" charset="-122"/>
                </a:rPr>
                <a:t>外力    位于</a:t>
              </a:r>
              <a:r>
                <a:rPr kumimoji="1" lang="zh-CN" altLang="en-US" sz="2600" u="none" strike="noStrike" kern="0" cap="none" spc="0" normalizeH="0" baseline="0" noProof="0" dirty="0">
                  <a:ln>
                    <a:noFill/>
                  </a:ln>
                  <a:solidFill>
                    <a:srgbClr val="000066"/>
                  </a:solidFill>
                  <a:effectLst/>
                  <a:uLnTx/>
                  <a:uFillTx/>
                  <a:latin typeface="华文楷体" panose="02010600040101010101" pitchFamily="2" charset="-122"/>
                  <a:ea typeface="华文楷体" panose="02010600040101010101" pitchFamily="2" charset="-122"/>
                </a:rPr>
                <a:t>转动平面内</a:t>
              </a:r>
              <a:endParaRPr kumimoji="1" lang="en-US" altLang="zh-CN" sz="2600" u="none" strike="noStrike" kern="0" cap="none" spc="0" normalizeH="0" baseline="0" noProof="0" dirty="0">
                <a:ln>
                  <a:noFill/>
                </a:ln>
                <a:solidFill>
                  <a:srgbClr val="000066"/>
                </a:solidFill>
                <a:effectLst/>
                <a:uLnTx/>
                <a:uFillTx/>
                <a:latin typeface="华文楷体" panose="02010600040101010101" pitchFamily="2" charset="-122"/>
                <a:ea typeface="华文楷体" panose="02010600040101010101" pitchFamily="2" charset="-122"/>
              </a:endParaRPr>
            </a:p>
          </p:txBody>
        </p:sp>
        <p:graphicFrame>
          <p:nvGraphicFramePr>
            <p:cNvPr id="43" name="Object 1041"/>
            <p:cNvGraphicFramePr>
              <a:graphicFrameLocks noChangeAspect="1"/>
            </p:cNvGraphicFramePr>
            <p:nvPr>
              <p:extLst>
                <p:ext uri="{D42A27DB-BD31-4B8C-83A1-F6EECF244321}">
                  <p14:modId xmlns:p14="http://schemas.microsoft.com/office/powerpoint/2010/main" val="1477743875"/>
                </p:ext>
              </p:extLst>
            </p:nvPr>
          </p:nvGraphicFramePr>
          <p:xfrm>
            <a:off x="3156" y="510"/>
            <a:ext cx="223" cy="352"/>
          </p:xfrm>
          <a:graphic>
            <a:graphicData uri="http://schemas.openxmlformats.org/presentationml/2006/ole">
              <mc:AlternateContent xmlns:mc="http://schemas.openxmlformats.org/markup-compatibility/2006">
                <mc:Choice xmlns:v="urn:schemas-microsoft-com:vml" Requires="v">
                  <p:oleObj spid="_x0000_s129221" name="公式" r:id="rId9" imgW="164880" imgH="241200" progId="Equation.3">
                    <p:embed/>
                  </p:oleObj>
                </mc:Choice>
                <mc:Fallback>
                  <p:oleObj name="公式" r:id="rId9" imgW="1648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6" y="510"/>
                          <a:ext cx="223" cy="3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 name="Object 109"/>
          <p:cNvGraphicFramePr>
            <a:graphicFrameLocks noChangeAspect="1"/>
          </p:cNvGraphicFramePr>
          <p:nvPr>
            <p:extLst>
              <p:ext uri="{D42A27DB-BD31-4B8C-83A1-F6EECF244321}">
                <p14:modId xmlns:p14="http://schemas.microsoft.com/office/powerpoint/2010/main" val="3745029967"/>
              </p:ext>
            </p:extLst>
          </p:nvPr>
        </p:nvGraphicFramePr>
        <p:xfrm>
          <a:off x="1692275" y="1628800"/>
          <a:ext cx="1198563" cy="554037"/>
        </p:xfrm>
        <a:graphic>
          <a:graphicData uri="http://schemas.openxmlformats.org/presentationml/2006/ole">
            <mc:AlternateContent xmlns:mc="http://schemas.openxmlformats.org/markup-compatibility/2006">
              <mc:Choice xmlns:v="urn:schemas-microsoft-com:vml" Requires="v">
                <p:oleObj spid="_x0000_s129222" name="公式" r:id="rId11" imgW="520560" imgH="241200" progId="Equation.3">
                  <p:embed/>
                </p:oleObj>
              </mc:Choice>
              <mc:Fallback>
                <p:oleObj name="公式" r:id="rId11" imgW="52056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2275" y="1628800"/>
                        <a:ext cx="119856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45" name="Object 109"/>
          <p:cNvGraphicFramePr>
            <a:graphicFrameLocks noChangeAspect="1"/>
          </p:cNvGraphicFramePr>
          <p:nvPr>
            <p:extLst>
              <p:ext uri="{D42A27DB-BD31-4B8C-83A1-F6EECF244321}">
                <p14:modId xmlns:p14="http://schemas.microsoft.com/office/powerpoint/2010/main" val="3829203082"/>
              </p:ext>
            </p:extLst>
          </p:nvPr>
        </p:nvGraphicFramePr>
        <p:xfrm>
          <a:off x="2959100" y="1681187"/>
          <a:ext cx="1900238" cy="523875"/>
        </p:xfrm>
        <a:graphic>
          <a:graphicData uri="http://schemas.openxmlformats.org/presentationml/2006/ole">
            <mc:AlternateContent xmlns:mc="http://schemas.openxmlformats.org/markup-compatibility/2006">
              <mc:Choice xmlns:v="urn:schemas-microsoft-com:vml" Requires="v">
                <p:oleObj spid="_x0000_s129223" name="公式" r:id="rId13" imgW="825480" imgH="228600" progId="Equation.3">
                  <p:embed/>
                </p:oleObj>
              </mc:Choice>
              <mc:Fallback>
                <p:oleObj name="公式" r:id="rId13" imgW="8254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9100" y="1681187"/>
                        <a:ext cx="1900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46" name="Object 109"/>
          <p:cNvGraphicFramePr>
            <a:graphicFrameLocks noChangeAspect="1"/>
          </p:cNvGraphicFramePr>
          <p:nvPr>
            <p:extLst>
              <p:ext uri="{D42A27DB-BD31-4B8C-83A1-F6EECF244321}">
                <p14:modId xmlns:p14="http://schemas.microsoft.com/office/powerpoint/2010/main" val="261488717"/>
              </p:ext>
            </p:extLst>
          </p:nvPr>
        </p:nvGraphicFramePr>
        <p:xfrm>
          <a:off x="1719263" y="3429000"/>
          <a:ext cx="1196975" cy="523875"/>
        </p:xfrm>
        <a:graphic>
          <a:graphicData uri="http://schemas.openxmlformats.org/presentationml/2006/ole">
            <mc:AlternateContent xmlns:mc="http://schemas.openxmlformats.org/markup-compatibility/2006">
              <mc:Choice xmlns:v="urn:schemas-microsoft-com:vml" Requires="v">
                <p:oleObj spid="_x0000_s129224" name="公式" r:id="rId15" imgW="520560" imgH="228600" progId="Equation.3">
                  <p:embed/>
                </p:oleObj>
              </mc:Choice>
              <mc:Fallback>
                <p:oleObj name="公式" r:id="rId15" imgW="52056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9263" y="3429000"/>
                        <a:ext cx="1196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47" name="Object 109"/>
          <p:cNvGraphicFramePr>
            <a:graphicFrameLocks noChangeAspect="1"/>
          </p:cNvGraphicFramePr>
          <p:nvPr>
            <p:extLst>
              <p:ext uri="{D42A27DB-BD31-4B8C-83A1-F6EECF244321}">
                <p14:modId xmlns:p14="http://schemas.microsoft.com/office/powerpoint/2010/main" val="2445991647"/>
              </p:ext>
            </p:extLst>
          </p:nvPr>
        </p:nvGraphicFramePr>
        <p:xfrm>
          <a:off x="1735138" y="2852936"/>
          <a:ext cx="2044700" cy="523875"/>
        </p:xfrm>
        <a:graphic>
          <a:graphicData uri="http://schemas.openxmlformats.org/presentationml/2006/ole">
            <mc:AlternateContent xmlns:mc="http://schemas.openxmlformats.org/markup-compatibility/2006">
              <mc:Choice xmlns:v="urn:schemas-microsoft-com:vml" Requires="v">
                <p:oleObj spid="_x0000_s129225" name="公式" r:id="rId17" imgW="888840" imgH="228600" progId="Equation.3">
                  <p:embed/>
                </p:oleObj>
              </mc:Choice>
              <mc:Fallback>
                <p:oleObj name="公式" r:id="rId17" imgW="88884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5138" y="2852936"/>
                        <a:ext cx="20447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48" name="Object 109"/>
          <p:cNvGraphicFramePr>
            <a:graphicFrameLocks noChangeAspect="1"/>
          </p:cNvGraphicFramePr>
          <p:nvPr>
            <p:extLst>
              <p:ext uri="{D42A27DB-BD31-4B8C-83A1-F6EECF244321}">
                <p14:modId xmlns:p14="http://schemas.microsoft.com/office/powerpoint/2010/main" val="2174085707"/>
              </p:ext>
            </p:extLst>
          </p:nvPr>
        </p:nvGraphicFramePr>
        <p:xfrm>
          <a:off x="2090738" y="4005064"/>
          <a:ext cx="1839912" cy="523875"/>
        </p:xfrm>
        <a:graphic>
          <a:graphicData uri="http://schemas.openxmlformats.org/presentationml/2006/ole">
            <mc:AlternateContent xmlns:mc="http://schemas.openxmlformats.org/markup-compatibility/2006">
              <mc:Choice xmlns:v="urn:schemas-microsoft-com:vml" Requires="v">
                <p:oleObj spid="_x0000_s129226" name="公式" r:id="rId19" imgW="799920" imgH="228600" progId="Equation.3">
                  <p:embed/>
                </p:oleObj>
              </mc:Choice>
              <mc:Fallback>
                <p:oleObj name="公式" r:id="rId19" imgW="799920" imgH="2286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90738" y="4005064"/>
                        <a:ext cx="18399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49" name="右箭头 48"/>
          <p:cNvSpPr>
            <a:spLocks noChangeArrowheads="1"/>
          </p:cNvSpPr>
          <p:nvPr/>
        </p:nvSpPr>
        <p:spPr bwMode="auto">
          <a:xfrm>
            <a:off x="1116013" y="4078089"/>
            <a:ext cx="684212"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50" name="Object 109"/>
          <p:cNvGraphicFramePr>
            <a:graphicFrameLocks noChangeAspect="1"/>
          </p:cNvGraphicFramePr>
          <p:nvPr>
            <p:extLst>
              <p:ext uri="{D42A27DB-BD31-4B8C-83A1-F6EECF244321}">
                <p14:modId xmlns:p14="http://schemas.microsoft.com/office/powerpoint/2010/main" val="3976195153"/>
              </p:ext>
            </p:extLst>
          </p:nvPr>
        </p:nvGraphicFramePr>
        <p:xfrm>
          <a:off x="1331913" y="4581128"/>
          <a:ext cx="2219325" cy="785812"/>
        </p:xfrm>
        <a:graphic>
          <a:graphicData uri="http://schemas.openxmlformats.org/presentationml/2006/ole">
            <mc:AlternateContent xmlns:mc="http://schemas.openxmlformats.org/markup-compatibility/2006">
              <mc:Choice xmlns:v="urn:schemas-microsoft-com:vml" Requires="v">
                <p:oleObj spid="_x0000_s129227" name="公式" r:id="rId21" imgW="965160" imgH="342720" progId="Equation.3">
                  <p:embed/>
                </p:oleObj>
              </mc:Choice>
              <mc:Fallback>
                <p:oleObj name="公式" r:id="rId21" imgW="965160" imgH="34272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31913" y="4581128"/>
                        <a:ext cx="2219325"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graphicFrame>
        <p:nvGraphicFramePr>
          <p:cNvPr id="51" name="Object 108"/>
          <p:cNvGraphicFramePr>
            <a:graphicFrameLocks noChangeAspect="1"/>
          </p:cNvGraphicFramePr>
          <p:nvPr>
            <p:extLst>
              <p:ext uri="{D42A27DB-BD31-4B8C-83A1-F6EECF244321}">
                <p14:modId xmlns:p14="http://schemas.microsoft.com/office/powerpoint/2010/main" val="3566674688"/>
              </p:ext>
            </p:extLst>
          </p:nvPr>
        </p:nvGraphicFramePr>
        <p:xfrm>
          <a:off x="3327400" y="5251425"/>
          <a:ext cx="2044700" cy="901700"/>
        </p:xfrm>
        <a:graphic>
          <a:graphicData uri="http://schemas.openxmlformats.org/presentationml/2006/ole">
            <mc:AlternateContent xmlns:mc="http://schemas.openxmlformats.org/markup-compatibility/2006">
              <mc:Choice xmlns:v="urn:schemas-microsoft-com:vml" Requires="v">
                <p:oleObj spid="_x0000_s129228" name="公式" r:id="rId23" imgW="888840" imgH="393480" progId="Equation.3">
                  <p:embed/>
                </p:oleObj>
              </mc:Choice>
              <mc:Fallback>
                <p:oleObj name="公式" r:id="rId23" imgW="888840" imgH="3934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27400" y="5251425"/>
                        <a:ext cx="204470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52" name="右箭头 16"/>
          <p:cNvSpPr>
            <a:spLocks noChangeArrowheads="1"/>
          </p:cNvSpPr>
          <p:nvPr/>
        </p:nvSpPr>
        <p:spPr bwMode="auto">
          <a:xfrm>
            <a:off x="4284663" y="6186462"/>
            <a:ext cx="684212"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53" name="Object 108"/>
          <p:cNvGraphicFramePr>
            <a:graphicFrameLocks noChangeAspect="1"/>
          </p:cNvGraphicFramePr>
          <p:nvPr>
            <p:extLst>
              <p:ext uri="{D42A27DB-BD31-4B8C-83A1-F6EECF244321}">
                <p14:modId xmlns:p14="http://schemas.microsoft.com/office/powerpoint/2010/main" val="1427055000"/>
              </p:ext>
            </p:extLst>
          </p:nvPr>
        </p:nvGraphicFramePr>
        <p:xfrm>
          <a:off x="7092950" y="6115025"/>
          <a:ext cx="1255713" cy="406400"/>
        </p:xfrm>
        <a:graphic>
          <a:graphicData uri="http://schemas.openxmlformats.org/presentationml/2006/ole">
            <mc:AlternateContent xmlns:mc="http://schemas.openxmlformats.org/markup-compatibility/2006">
              <mc:Choice xmlns:v="urn:schemas-microsoft-com:vml" Requires="v">
                <p:oleObj spid="_x0000_s129229" name="公式" r:id="rId25" imgW="545760" imgH="177480" progId="Equation.3">
                  <p:embed/>
                </p:oleObj>
              </mc:Choice>
              <mc:Fallback>
                <p:oleObj name="公式" r:id="rId25" imgW="545760" imgH="17748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92950" y="6115025"/>
                        <a:ext cx="125571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54" name="Rectangle 1031"/>
          <p:cNvSpPr>
            <a:spLocks noChangeArrowheads="1"/>
          </p:cNvSpPr>
          <p:nvPr/>
        </p:nvSpPr>
        <p:spPr bwMode="auto">
          <a:xfrm>
            <a:off x="5292725" y="6043587"/>
            <a:ext cx="2303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瞬时功率：</a:t>
            </a:r>
          </a:p>
        </p:txBody>
      </p:sp>
      <p:graphicFrame>
        <p:nvGraphicFramePr>
          <p:cNvPr id="55" name="Object 108"/>
          <p:cNvGraphicFramePr>
            <a:graphicFrameLocks noChangeAspect="1"/>
          </p:cNvGraphicFramePr>
          <p:nvPr>
            <p:extLst>
              <p:ext uri="{D42A27DB-BD31-4B8C-83A1-F6EECF244321}">
                <p14:modId xmlns:p14="http://schemas.microsoft.com/office/powerpoint/2010/main" val="3589946697"/>
              </p:ext>
            </p:extLst>
          </p:nvPr>
        </p:nvGraphicFramePr>
        <p:xfrm>
          <a:off x="5386388" y="5229200"/>
          <a:ext cx="1490662" cy="814387"/>
        </p:xfrm>
        <a:graphic>
          <a:graphicData uri="http://schemas.openxmlformats.org/presentationml/2006/ole">
            <mc:AlternateContent xmlns:mc="http://schemas.openxmlformats.org/markup-compatibility/2006">
              <mc:Choice xmlns:v="urn:schemas-microsoft-com:vml" Requires="v">
                <p:oleObj spid="_x0000_s129230" name="公式" r:id="rId27" imgW="647640" imgH="355320" progId="Equation.3">
                  <p:embed/>
                </p:oleObj>
              </mc:Choice>
              <mc:Fallback>
                <p:oleObj name="公式" r:id="rId27" imgW="647640" imgH="35532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86388" y="5229200"/>
                        <a:ext cx="1490662"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56" name="Rectangle 1031"/>
          <p:cNvSpPr>
            <a:spLocks noChangeArrowheads="1"/>
          </p:cNvSpPr>
          <p:nvPr/>
        </p:nvSpPr>
        <p:spPr bwMode="auto">
          <a:xfrm>
            <a:off x="539750" y="5322862"/>
            <a:ext cx="2303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外力矩：</a:t>
            </a:r>
          </a:p>
        </p:txBody>
      </p:sp>
      <p:sp>
        <p:nvSpPr>
          <p:cNvPr id="57" name="Rectangle 1031"/>
          <p:cNvSpPr>
            <a:spLocks noChangeArrowheads="1"/>
          </p:cNvSpPr>
          <p:nvPr/>
        </p:nvSpPr>
        <p:spPr bwMode="auto">
          <a:xfrm>
            <a:off x="323850" y="5996136"/>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b="0" i="0" u="none" strike="noStrike" kern="0" cap="none" spc="0" normalizeH="0" baseline="0" noProof="0" dirty="0" smtClean="0">
                <a:ln>
                  <a:noFill/>
                </a:ln>
                <a:solidFill>
                  <a:srgbClr val="FF00FF"/>
                </a:solidFill>
                <a:effectLst/>
                <a:uLnTx/>
                <a:uFillTx/>
              </a:rPr>
              <a:t>（不考虑内力矩做功</a:t>
            </a:r>
            <a:r>
              <a:rPr kumimoji="1" lang="en-US" altLang="zh-CN" b="0" i="0" u="none" strike="noStrike" kern="0" cap="none" spc="0" normalizeH="0" baseline="0" noProof="0" dirty="0" smtClean="0">
                <a:ln>
                  <a:noFill/>
                </a:ln>
                <a:solidFill>
                  <a:srgbClr val="FF00FF"/>
                </a:solidFill>
                <a:effectLst/>
                <a:uLnTx/>
                <a:uFillTx/>
              </a:rPr>
              <a:t>?</a:t>
            </a:r>
            <a:r>
              <a:rPr kumimoji="1" lang="zh-CN" altLang="en-US" b="0" i="0" u="none" strike="noStrike" kern="0" cap="none" spc="0" normalizeH="0" baseline="0" noProof="0" dirty="0" smtClean="0">
                <a:ln>
                  <a:noFill/>
                </a:ln>
                <a:solidFill>
                  <a:srgbClr val="FF00FF"/>
                </a:solidFill>
                <a:effectLst/>
                <a:uLnTx/>
                <a:uFillTx/>
              </a:rPr>
              <a:t>）</a:t>
            </a:r>
          </a:p>
        </p:txBody>
      </p:sp>
      <mc:AlternateContent xmlns:mc="http://schemas.openxmlformats.org/markup-compatibility/2006" xmlns:a14="http://schemas.microsoft.com/office/drawing/2010/main">
        <mc:Choice Requires="a14">
          <p:sp>
            <p:nvSpPr>
              <p:cNvPr id="2" name="TextBox 1"/>
              <p:cNvSpPr txBox="1"/>
              <p:nvPr/>
            </p:nvSpPr>
            <p:spPr>
              <a:xfrm>
                <a:off x="4934817" y="1675904"/>
                <a:ext cx="1293367" cy="461665"/>
              </a:xfrm>
              <a:prstGeom prst="rect">
                <a:avLst/>
              </a:prstGeom>
              <a:noFill/>
            </p:spPr>
            <p:txBody>
              <a:bodyPr wrap="none" rtlCol="0">
                <a:spAutoFit/>
              </a:bodyPr>
              <a:lstStyle/>
              <a:p>
                <a:r>
                  <a:rPr lang="en-US" altLang="zh-CN" b="1" dirty="0" smtClean="0"/>
                  <a:t>(</a:t>
                </a:r>
                <a14:m>
                  <m:oMath xmlns:m="http://schemas.openxmlformats.org/officeDocument/2006/math">
                    <m:r>
                      <a:rPr lang="en-US" altLang="zh-CN" b="1" i="1" smtClean="0">
                        <a:latin typeface="Cambria Math"/>
                      </a:rPr>
                      <m:t>𝒅</m:t>
                    </m:r>
                    <m:acc>
                      <m:accPr>
                        <m:chr m:val="⃑"/>
                        <m:ctrlPr>
                          <a:rPr lang="en-US" altLang="zh-CN" b="1" i="1" smtClean="0">
                            <a:latin typeface="Cambria Math"/>
                          </a:rPr>
                        </m:ctrlPr>
                      </m:accPr>
                      <m:e>
                        <m:r>
                          <a:rPr lang="en-US" altLang="zh-CN" b="1" i="1" smtClean="0">
                            <a:latin typeface="Cambria Math"/>
                          </a:rPr>
                          <m:t>𝒓</m:t>
                        </m:r>
                      </m:e>
                    </m:acc>
                    <m:r>
                      <a:rPr lang="en-US" altLang="zh-CN" b="1" i="1" smtClean="0">
                        <a:latin typeface="Cambria Math"/>
                        <a:ea typeface="Cambria Math"/>
                      </a:rPr>
                      <m:t>⊥</m:t>
                    </m:r>
                    <m:acc>
                      <m:accPr>
                        <m:chr m:val="⃑"/>
                        <m:ctrlPr>
                          <a:rPr lang="en-US" altLang="zh-CN" b="1" i="1" smtClean="0">
                            <a:latin typeface="Cambria Math"/>
                            <a:ea typeface="Cambria Math"/>
                          </a:rPr>
                        </m:ctrlPr>
                      </m:accPr>
                      <m:e>
                        <m:r>
                          <a:rPr lang="en-US" altLang="zh-CN" b="1" i="1" smtClean="0">
                            <a:latin typeface="Cambria Math"/>
                            <a:ea typeface="Cambria Math"/>
                          </a:rPr>
                          <m:t>𝒓</m:t>
                        </m:r>
                      </m:e>
                    </m:acc>
                  </m:oMath>
                </a14:m>
                <a:r>
                  <a:rPr lang="en-US" altLang="zh-CN" dirty="0" smtClean="0"/>
                  <a:t>)</a:t>
                </a:r>
                <a:endParaRPr lang="zh-CN" alt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934817" y="1675904"/>
                <a:ext cx="1293367" cy="461665"/>
              </a:xfrm>
              <a:prstGeom prst="rect">
                <a:avLst/>
              </a:prstGeom>
              <a:blipFill rotWithShape="1">
                <a:blip r:embed="rId29"/>
                <a:stretch>
                  <a:fillRect l="-7547" t="-10526" r="-6604" b="-28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336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500"/>
                                        <p:tgtEl>
                                          <p:spTgt spid="49"/>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left)">
                                      <p:cBhvr>
                                        <p:cTn id="69" dur="500"/>
                                        <p:tgtEl>
                                          <p:spTgt spid="5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left)">
                                      <p:cBhvr>
                                        <p:cTn id="79" dur="500"/>
                                        <p:tgtEl>
                                          <p:spTgt spid="52"/>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wipe(left)">
                                      <p:cBhvr>
                                        <p:cTn id="83" dur="500"/>
                                        <p:tgtEl>
                                          <p:spTgt spid="5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wipe(left)">
                                      <p:cBhvr>
                                        <p:cTn id="93" dur="500"/>
                                        <p:tgtEl>
                                          <p:spTgt spid="56"/>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left)">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4" grpId="0"/>
      <p:bldP spid="57"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1"/>
          <p:cNvSpPr>
            <a:spLocks noGrp="1"/>
          </p:cNvSpPr>
          <p:nvPr>
            <p:ph type="ftr" sz="quarter" idx="10"/>
          </p:nvPr>
        </p:nvSpPr>
        <p:spPr/>
        <p:txBody>
          <a:bodyPr/>
          <a:lstStyle/>
          <a:p>
            <a:pPr>
              <a:defRPr/>
            </a:pPr>
            <a:fld id="{4CB6847A-343F-445B-B247-BC1AFC56B274}" type="slidenum">
              <a:rPr lang="en-US" altLang="zh-CN">
                <a:solidFill>
                  <a:srgbClr val="FFFFCC">
                    <a:lumMod val="75000"/>
                  </a:srgbClr>
                </a:solidFill>
              </a:rPr>
              <a:pPr>
                <a:defRPr/>
              </a:pPr>
              <a:t>52</a:t>
            </a:fld>
            <a:endParaRPr lang="en-US" altLang="zh-CN">
              <a:solidFill>
                <a:srgbClr val="FFFFCC">
                  <a:lumMod val="75000"/>
                </a:srgbClr>
              </a:solidFill>
            </a:endParaRPr>
          </a:p>
        </p:txBody>
      </p:sp>
      <p:graphicFrame>
        <p:nvGraphicFramePr>
          <p:cNvPr id="198658" name="Object 2"/>
          <p:cNvGraphicFramePr>
            <a:graphicFrameLocks noChangeAspect="1"/>
          </p:cNvGraphicFramePr>
          <p:nvPr/>
        </p:nvGraphicFramePr>
        <p:xfrm>
          <a:off x="1908175" y="3860800"/>
          <a:ext cx="4851400" cy="1143000"/>
        </p:xfrm>
        <a:graphic>
          <a:graphicData uri="http://schemas.openxmlformats.org/presentationml/2006/ole">
            <mc:AlternateContent xmlns:mc="http://schemas.openxmlformats.org/markup-compatibility/2006">
              <mc:Choice xmlns:v="urn:schemas-microsoft-com:vml" Requires="v">
                <p:oleObj spid="_x0000_s54788" name="Equation" r:id="rId3" imgW="1574800" imgH="393700" progId="Equation.DSMT4">
                  <p:embed/>
                </p:oleObj>
              </mc:Choice>
              <mc:Fallback>
                <p:oleObj name="Equation" r:id="rId3" imgW="15748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860800"/>
                        <a:ext cx="4851400" cy="1143000"/>
                      </a:xfrm>
                      <a:prstGeom prst="rect">
                        <a:avLst/>
                      </a:prstGeom>
                      <a:gradFill rotWithShape="0">
                        <a:gsLst>
                          <a:gs pos="0">
                            <a:schemeClr val="accent1"/>
                          </a:gs>
                          <a:gs pos="50000">
                            <a:srgbClr val="FFFFFF"/>
                          </a:gs>
                          <a:gs pos="100000">
                            <a:schemeClr val="accent1"/>
                          </a:gs>
                        </a:gsLst>
                        <a:lin ang="5400000" scaled="1"/>
                      </a:gra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 Box 5"/>
          <p:cNvSpPr txBox="1">
            <a:spLocks noChangeArrowheads="1"/>
          </p:cNvSpPr>
          <p:nvPr/>
        </p:nvSpPr>
        <p:spPr bwMode="auto">
          <a:xfrm>
            <a:off x="304800" y="69215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dirty="0" smtClean="0">
                <a:solidFill>
                  <a:srgbClr val="CC0000"/>
                </a:solidFill>
                <a:latin typeface="宋体" charset="-122"/>
              </a:rPr>
              <a:t>三  刚体定轴转动的动能定理</a:t>
            </a:r>
          </a:p>
        </p:txBody>
      </p:sp>
      <p:graphicFrame>
        <p:nvGraphicFramePr>
          <p:cNvPr id="198662" name="Object 6"/>
          <p:cNvGraphicFramePr>
            <a:graphicFrameLocks noChangeAspect="1"/>
          </p:cNvGraphicFramePr>
          <p:nvPr/>
        </p:nvGraphicFramePr>
        <p:xfrm>
          <a:off x="1109663" y="1412875"/>
          <a:ext cx="6130925" cy="1049338"/>
        </p:xfrm>
        <a:graphic>
          <a:graphicData uri="http://schemas.openxmlformats.org/presentationml/2006/ole">
            <mc:AlternateContent xmlns:mc="http://schemas.openxmlformats.org/markup-compatibility/2006">
              <mc:Choice xmlns:v="urn:schemas-microsoft-com:vml" Requires="v">
                <p:oleObj spid="_x0000_s54789" name="Equation" r:id="rId5" imgW="2298700" imgH="393700" progId="Equation.DSMT4">
                  <p:embed/>
                </p:oleObj>
              </mc:Choice>
              <mc:Fallback>
                <p:oleObj name="Equation" r:id="rId5" imgW="22987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663" y="1412875"/>
                        <a:ext cx="6130925" cy="104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8663" name="Rectangle 7"/>
          <p:cNvSpPr>
            <a:spLocks noChangeArrowheads="1"/>
          </p:cNvSpPr>
          <p:nvPr/>
        </p:nvSpPr>
        <p:spPr bwMode="auto">
          <a:xfrm>
            <a:off x="665163" y="5226050"/>
            <a:ext cx="8154987" cy="1155700"/>
          </a:xfrm>
          <a:prstGeom prst="rect">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0"/>
              </a:spcBef>
            </a:pPr>
            <a:r>
              <a:rPr kumimoji="1" lang="en-US" altLang="zh-CN" sz="2800" smtClean="0">
                <a:solidFill>
                  <a:srgbClr val="CC0000"/>
                </a:solidFill>
                <a:ea typeface="宋体" charset="-122"/>
              </a:rPr>
              <a:t>        </a:t>
            </a:r>
            <a:r>
              <a:rPr kumimoji="1" lang="zh-CN" altLang="en-US" sz="2800" smtClean="0">
                <a:solidFill>
                  <a:srgbClr val="CC0000"/>
                </a:solidFill>
                <a:ea typeface="宋体" charset="-122"/>
              </a:rPr>
              <a:t>合外力矩对定轴转动的刚体所做的功等于刚体转动动能的增量 </a:t>
            </a:r>
            <a:r>
              <a:rPr kumimoji="1" lang="en-US" altLang="zh-CN" sz="2800" smtClean="0">
                <a:solidFill>
                  <a:srgbClr val="CC0000"/>
                </a:solidFill>
                <a:ea typeface="宋体" charset="-122"/>
              </a:rPr>
              <a:t>.</a:t>
            </a:r>
            <a:endParaRPr kumimoji="1" lang="en-US" altLang="zh-CN" sz="2800" b="0" smtClean="0">
              <a:solidFill>
                <a:srgbClr val="CC0000"/>
              </a:solidFill>
              <a:ea typeface="宋体" charset="-122"/>
            </a:endParaRPr>
          </a:p>
        </p:txBody>
      </p:sp>
      <p:graphicFrame>
        <p:nvGraphicFramePr>
          <p:cNvPr id="198665" name="Object 9"/>
          <p:cNvGraphicFramePr>
            <a:graphicFrameLocks noChangeAspect="1"/>
          </p:cNvGraphicFramePr>
          <p:nvPr/>
        </p:nvGraphicFramePr>
        <p:xfrm>
          <a:off x="2020888" y="2636838"/>
          <a:ext cx="4056062" cy="1022350"/>
        </p:xfrm>
        <a:graphic>
          <a:graphicData uri="http://schemas.openxmlformats.org/presentationml/2006/ole">
            <mc:AlternateContent xmlns:mc="http://schemas.openxmlformats.org/markup-compatibility/2006">
              <mc:Choice xmlns:v="urn:schemas-microsoft-com:vml" Requires="v">
                <p:oleObj spid="_x0000_s54790" name="Equation" r:id="rId7" imgW="1282700" imgH="355600" progId="Equation.DSMT4">
                  <p:embed/>
                </p:oleObj>
              </mc:Choice>
              <mc:Fallback>
                <p:oleObj name="Equation" r:id="rId7" imgW="1282700" imgH="355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0888" y="2636838"/>
                        <a:ext cx="4056062" cy="102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53398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blinds(vertical)">
                                      <p:cBhvr>
                                        <p:cTn id="7" dur="500"/>
                                        <p:tgtEl>
                                          <p:spTgt spid="1986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98665"/>
                                        </p:tgtEl>
                                        <p:attrNameLst>
                                          <p:attrName>style.visibility</p:attrName>
                                        </p:attrNameLst>
                                      </p:cBhvr>
                                      <p:to>
                                        <p:strVal val="visible"/>
                                      </p:to>
                                    </p:set>
                                    <p:animEffect transition="in" filter="blinds(vertical)">
                                      <p:cBhvr>
                                        <p:cTn id="12" dur="500"/>
                                        <p:tgtEl>
                                          <p:spTgt spid="1986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8658"/>
                                        </p:tgtEl>
                                        <p:attrNameLst>
                                          <p:attrName>style.visibility</p:attrName>
                                        </p:attrNameLst>
                                      </p:cBhvr>
                                      <p:to>
                                        <p:strVal val="visible"/>
                                      </p:to>
                                    </p:set>
                                    <p:animEffect transition="in" filter="blinds(horizontal)">
                                      <p:cBhvr>
                                        <p:cTn id="17" dur="500"/>
                                        <p:tgtEl>
                                          <p:spTgt spid="1986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8663"/>
                                        </p:tgtEl>
                                        <p:attrNameLst>
                                          <p:attrName>style.visibility</p:attrName>
                                        </p:attrNameLst>
                                      </p:cBhvr>
                                      <p:to>
                                        <p:strVal val="visible"/>
                                      </p:to>
                                    </p:set>
                                    <p:animEffect transition="in" filter="blinds(horizontal)">
                                      <p:cBhvr>
                                        <p:cTn id="22"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1"/>
          <p:cNvSpPr>
            <a:spLocks noGrp="1"/>
          </p:cNvSpPr>
          <p:nvPr>
            <p:ph type="ftr" sz="quarter" idx="10"/>
          </p:nvPr>
        </p:nvSpPr>
        <p:spPr/>
        <p:txBody>
          <a:bodyPr/>
          <a:lstStyle/>
          <a:p>
            <a:pPr>
              <a:defRPr/>
            </a:pPr>
            <a:fld id="{FBE8822B-B085-4185-A0A1-F43470D1E649}" type="slidenum">
              <a:rPr lang="en-US" altLang="zh-CN">
                <a:solidFill>
                  <a:srgbClr val="FFFFCC">
                    <a:lumMod val="75000"/>
                  </a:srgbClr>
                </a:solidFill>
              </a:rPr>
              <a:pPr>
                <a:defRPr/>
              </a:pPr>
              <a:t>53</a:t>
            </a:fld>
            <a:endParaRPr lang="en-US" altLang="zh-CN">
              <a:solidFill>
                <a:srgbClr val="FFFFCC">
                  <a:lumMod val="75000"/>
                </a:srgbClr>
              </a:solidFill>
            </a:endParaRPr>
          </a:p>
        </p:txBody>
      </p:sp>
      <p:sp>
        <p:nvSpPr>
          <p:cNvPr id="7171" name="Text Box 2"/>
          <p:cNvSpPr txBox="1">
            <a:spLocks noChangeArrowheads="1"/>
          </p:cNvSpPr>
          <p:nvPr/>
        </p:nvSpPr>
        <p:spPr bwMode="auto">
          <a:xfrm>
            <a:off x="304800" y="665163"/>
            <a:ext cx="86106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a:lnSpc>
                <a:spcPct val="110000"/>
              </a:lnSpc>
              <a:spcBef>
                <a:spcPct val="0"/>
              </a:spcBef>
            </a:pPr>
            <a:r>
              <a:rPr lang="zh-CN" altLang="en-US" sz="2800" smtClean="0">
                <a:solidFill>
                  <a:srgbClr val="CC0000"/>
                </a:solidFill>
                <a:latin typeface="宋体" charset="-122"/>
              </a:rPr>
              <a:t>例</a:t>
            </a:r>
            <a:r>
              <a:rPr lang="en-US" altLang="zh-CN" sz="2800" smtClean="0">
                <a:solidFill>
                  <a:srgbClr val="CC0000"/>
                </a:solidFill>
                <a:latin typeface="宋体" charset="-122"/>
              </a:rPr>
              <a:t>3.5</a:t>
            </a:r>
            <a:r>
              <a:rPr lang="zh-CN" altLang="en-US" sz="2800" smtClean="0">
                <a:solidFill>
                  <a:srgbClr val="000000"/>
                </a:solidFill>
                <a:latin typeface="宋体" charset="-122"/>
              </a:rPr>
              <a:t>　如图所示，一根质量为</a:t>
            </a:r>
            <a:r>
              <a:rPr lang="en-US" altLang="zh-CN" sz="2800" i="1" smtClean="0">
                <a:solidFill>
                  <a:srgbClr val="000000"/>
                </a:solidFill>
              </a:rPr>
              <a:t>m</a:t>
            </a:r>
            <a:r>
              <a:rPr lang="zh-CN" altLang="en-US" sz="2800" smtClean="0">
                <a:solidFill>
                  <a:srgbClr val="000000"/>
                </a:solidFill>
                <a:latin typeface="宋体" charset="-122"/>
              </a:rPr>
              <a:t>，长为</a:t>
            </a:r>
            <a:r>
              <a:rPr lang="en-US" altLang="zh-CN" sz="2800" i="1" smtClean="0">
                <a:solidFill>
                  <a:srgbClr val="000000"/>
                </a:solidFill>
              </a:rPr>
              <a:t>l</a:t>
            </a:r>
            <a:r>
              <a:rPr lang="zh-CN" altLang="en-US" sz="2800" smtClean="0">
                <a:solidFill>
                  <a:srgbClr val="000000"/>
                </a:solidFill>
                <a:latin typeface="宋体" charset="-122"/>
              </a:rPr>
              <a:t>的均匀细棒</a:t>
            </a:r>
            <a:r>
              <a:rPr lang="en-US" altLang="zh-CN" sz="2800" i="1" smtClean="0">
                <a:solidFill>
                  <a:srgbClr val="000000"/>
                </a:solidFill>
              </a:rPr>
              <a:t>OA</a:t>
            </a:r>
            <a:r>
              <a:rPr lang="zh-CN" altLang="en-US" sz="2800" smtClean="0">
                <a:solidFill>
                  <a:srgbClr val="000000"/>
                </a:solidFill>
                <a:latin typeface="宋体" charset="-122"/>
              </a:rPr>
              <a:t>，可绕固定点</a:t>
            </a:r>
            <a:r>
              <a:rPr lang="en-US" altLang="zh-CN" sz="2800" i="1" smtClean="0">
                <a:solidFill>
                  <a:srgbClr val="000000"/>
                </a:solidFill>
              </a:rPr>
              <a:t>O</a:t>
            </a:r>
            <a:r>
              <a:rPr lang="zh-CN" altLang="en-US" sz="2800" smtClean="0">
                <a:solidFill>
                  <a:srgbClr val="000000"/>
                </a:solidFill>
                <a:latin typeface="宋体" charset="-122"/>
              </a:rPr>
              <a:t>在竖直平面内转动</a:t>
            </a:r>
            <a:r>
              <a:rPr lang="en-US" altLang="zh-CN" sz="2800" smtClean="0">
                <a:solidFill>
                  <a:srgbClr val="000000"/>
                </a:solidFill>
                <a:latin typeface="宋体" charset="-122"/>
              </a:rPr>
              <a:t>.</a:t>
            </a:r>
            <a:r>
              <a:rPr lang="zh-CN" altLang="en-US" sz="2800" smtClean="0">
                <a:solidFill>
                  <a:srgbClr val="000000"/>
                </a:solidFill>
                <a:latin typeface="宋体" charset="-122"/>
              </a:rPr>
              <a:t>今使棒从水平位置开始自由下摆，求棒摆到与水平位置成</a:t>
            </a:r>
            <a:r>
              <a:rPr lang="en-US" altLang="zh-CN" sz="2800" smtClean="0">
                <a:solidFill>
                  <a:srgbClr val="000000"/>
                </a:solidFill>
                <a:latin typeface="宋体" charset="-122"/>
              </a:rPr>
              <a:t>30°</a:t>
            </a:r>
            <a:r>
              <a:rPr lang="zh-CN" altLang="en-US" sz="2800" smtClean="0">
                <a:solidFill>
                  <a:srgbClr val="000000"/>
                </a:solidFill>
                <a:latin typeface="宋体" charset="-122"/>
              </a:rPr>
              <a:t>角时中心点</a:t>
            </a:r>
            <a:r>
              <a:rPr lang="en-US" altLang="zh-CN" sz="2800" i="1" smtClean="0">
                <a:solidFill>
                  <a:srgbClr val="000000"/>
                </a:solidFill>
              </a:rPr>
              <a:t>C</a:t>
            </a:r>
            <a:r>
              <a:rPr lang="zh-CN" altLang="en-US" sz="2800" smtClean="0">
                <a:solidFill>
                  <a:srgbClr val="000000"/>
                </a:solidFill>
                <a:latin typeface="宋体" charset="-122"/>
              </a:rPr>
              <a:t>和端点</a:t>
            </a:r>
            <a:r>
              <a:rPr lang="en-US" altLang="zh-CN" sz="2800" i="1" smtClean="0">
                <a:solidFill>
                  <a:srgbClr val="000000"/>
                </a:solidFill>
              </a:rPr>
              <a:t>A</a:t>
            </a:r>
            <a:r>
              <a:rPr lang="zh-CN" altLang="en-US" sz="2800" smtClean="0">
                <a:solidFill>
                  <a:srgbClr val="000000"/>
                </a:solidFill>
                <a:latin typeface="宋体" charset="-122"/>
              </a:rPr>
              <a:t>的速度</a:t>
            </a:r>
            <a:r>
              <a:rPr lang="en-US" altLang="zh-CN" sz="2800" smtClean="0">
                <a:solidFill>
                  <a:srgbClr val="000000"/>
                </a:solidFill>
                <a:latin typeface="宋体" charset="-122"/>
              </a:rPr>
              <a:t>.</a:t>
            </a:r>
          </a:p>
        </p:txBody>
      </p:sp>
      <p:pic>
        <p:nvPicPr>
          <p:cNvPr id="7173" name="Picture 14" descr="02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225675"/>
            <a:ext cx="38512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6" name="Text Box 16"/>
          <p:cNvSpPr txBox="1">
            <a:spLocks noChangeArrowheads="1"/>
          </p:cNvSpPr>
          <p:nvPr/>
        </p:nvSpPr>
        <p:spPr bwMode="auto">
          <a:xfrm>
            <a:off x="107504" y="2578993"/>
            <a:ext cx="338613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a:lnSpc>
                <a:spcPct val="110000"/>
              </a:lnSpc>
              <a:spcBef>
                <a:spcPct val="0"/>
              </a:spcBef>
            </a:pPr>
            <a:r>
              <a:rPr lang="zh-CN" altLang="en-US" sz="2800" dirty="0" smtClean="0">
                <a:solidFill>
                  <a:srgbClr val="FF0066"/>
                </a:solidFill>
                <a:latin typeface="宋体" charset="-122"/>
              </a:rPr>
              <a:t>解</a:t>
            </a:r>
            <a:r>
              <a:rPr lang="zh-CN" altLang="en-US" sz="2800" dirty="0" smtClean="0">
                <a:solidFill>
                  <a:srgbClr val="000000"/>
                </a:solidFill>
                <a:latin typeface="宋体" charset="-122"/>
              </a:rPr>
              <a:t>：棒受力如图</a:t>
            </a:r>
          </a:p>
        </p:txBody>
      </p:sp>
      <p:sp>
        <p:nvSpPr>
          <p:cNvPr id="12" name="TextBox 11"/>
          <p:cNvSpPr txBox="1"/>
          <p:nvPr/>
        </p:nvSpPr>
        <p:spPr>
          <a:xfrm>
            <a:off x="179512" y="3212976"/>
            <a:ext cx="1189749" cy="461665"/>
          </a:xfrm>
          <a:prstGeom prst="rect">
            <a:avLst/>
          </a:prstGeom>
          <a:noFill/>
        </p:spPr>
        <p:txBody>
          <a:bodyPr wrap="none" rtlCol="0">
            <a:spAutoFit/>
          </a:bodyPr>
          <a:lstStyle/>
          <a:p>
            <a:r>
              <a:rPr lang="zh-CN" altLang="en-US" dirty="0" smtClean="0"/>
              <a:t>重力元 </a:t>
            </a:r>
            <a:endParaRPr lang="zh-CN" altLang="en-US" dirty="0"/>
          </a:p>
        </p:txBody>
      </p:sp>
      <mc:AlternateContent xmlns:mc="http://schemas.openxmlformats.org/markup-compatibility/2006" xmlns:a14="http://schemas.microsoft.com/office/drawing/2010/main">
        <mc:Choice Requires="a14">
          <p:sp>
            <p:nvSpPr>
              <p:cNvPr id="13" name="TextBox 12"/>
              <p:cNvSpPr txBox="1"/>
              <p:nvPr/>
            </p:nvSpPr>
            <p:spPr>
              <a:xfrm>
                <a:off x="1475655" y="3190597"/>
                <a:ext cx="2844497"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rPr>
                        <m:t>𝒅</m:t>
                      </m:r>
                      <m:acc>
                        <m:accPr>
                          <m:chr m:val="⃑"/>
                          <m:ctrlPr>
                            <a:rPr lang="en-US" altLang="zh-CN" b="1" i="1" smtClean="0">
                              <a:latin typeface="Cambria Math"/>
                            </a:rPr>
                          </m:ctrlPr>
                        </m:accPr>
                        <m:e>
                          <m:r>
                            <a:rPr lang="en-US" altLang="zh-CN" b="1" i="1" smtClean="0">
                              <a:latin typeface="Cambria Math"/>
                            </a:rPr>
                            <m:t>𝑭</m:t>
                          </m:r>
                        </m:e>
                      </m:acc>
                      <m:r>
                        <a:rPr lang="en-US" altLang="zh-CN" b="1" i="1" smtClean="0">
                          <a:latin typeface="Cambria Math"/>
                        </a:rPr>
                        <m:t>=</m:t>
                      </m:r>
                      <m:r>
                        <a:rPr lang="en-US" altLang="zh-CN" b="1" i="1" smtClean="0">
                          <a:latin typeface="Cambria Math"/>
                        </a:rPr>
                        <m:t>𝒈𝒅𝒎</m:t>
                      </m:r>
                      <m:r>
                        <a:rPr lang="en-US" altLang="zh-CN" b="1" i="1" smtClean="0">
                          <a:latin typeface="Cambria Math"/>
                        </a:rPr>
                        <m:t>=</m:t>
                      </m:r>
                      <m:r>
                        <a:rPr lang="en-US" altLang="zh-CN" b="1" i="1" smtClean="0">
                          <a:latin typeface="Cambria Math"/>
                        </a:rPr>
                        <m:t>𝒈</m:t>
                      </m:r>
                      <m:r>
                        <a:rPr lang="en-US" altLang="zh-CN" b="1" i="1" smtClean="0">
                          <a:latin typeface="Cambria Math"/>
                          <a:ea typeface="Cambria Math"/>
                        </a:rPr>
                        <m:t>𝝀</m:t>
                      </m:r>
                      <m:r>
                        <a:rPr lang="en-US" altLang="zh-CN" b="1" i="1" smtClean="0">
                          <a:latin typeface="Cambria Math"/>
                          <a:ea typeface="Cambria Math"/>
                        </a:rPr>
                        <m:t>𝒅𝒍</m:t>
                      </m:r>
                    </m:oMath>
                  </m:oMathPara>
                </a14:m>
                <a:endParaRPr lang="zh-CN"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475655" y="3190597"/>
                <a:ext cx="2844497" cy="506421"/>
              </a:xfrm>
              <a:prstGeom prst="rect">
                <a:avLst/>
              </a:prstGeom>
              <a:blipFill rotWithShape="1">
                <a:blip r:embed="rId3"/>
                <a:stretch>
                  <a:fillRect/>
                </a:stretch>
              </a:blipFill>
            </p:spPr>
            <p:txBody>
              <a:bodyPr/>
              <a:lstStyle/>
              <a:p>
                <a:r>
                  <a:rPr lang="zh-CN" altLang="en-US">
                    <a:noFill/>
                  </a:rPr>
                  <a:t> </a:t>
                </a:r>
              </a:p>
            </p:txBody>
          </p:sp>
        </mc:Fallback>
      </mc:AlternateContent>
      <p:sp>
        <p:nvSpPr>
          <p:cNvPr id="14" name="TextBox 13"/>
          <p:cNvSpPr txBox="1"/>
          <p:nvPr/>
        </p:nvSpPr>
        <p:spPr>
          <a:xfrm>
            <a:off x="179512" y="3973082"/>
            <a:ext cx="1422184" cy="461665"/>
          </a:xfrm>
          <a:prstGeom prst="rect">
            <a:avLst/>
          </a:prstGeom>
          <a:noFill/>
        </p:spPr>
        <p:txBody>
          <a:bodyPr wrap="none" rtlCol="0">
            <a:spAutoFit/>
          </a:bodyPr>
          <a:lstStyle/>
          <a:p>
            <a:r>
              <a:rPr lang="zh-CN" altLang="en-US" dirty="0"/>
              <a:t>重</a:t>
            </a:r>
            <a:r>
              <a:rPr lang="zh-CN" altLang="en-US" dirty="0" smtClean="0"/>
              <a:t>力矩元</a:t>
            </a:r>
            <a:endParaRPr lang="zh-CN" altLang="en-US" dirty="0"/>
          </a:p>
        </p:txBody>
      </p:sp>
      <mc:AlternateContent xmlns:mc="http://schemas.openxmlformats.org/markup-compatibility/2006" xmlns:a14="http://schemas.microsoft.com/office/drawing/2010/main">
        <mc:Choice Requires="a14">
          <p:sp>
            <p:nvSpPr>
              <p:cNvPr id="15" name="TextBox 14"/>
              <p:cNvSpPr txBox="1"/>
              <p:nvPr/>
            </p:nvSpPr>
            <p:spPr>
              <a:xfrm>
                <a:off x="1891713" y="3973081"/>
                <a:ext cx="4135491"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rPr>
                        <m:t>𝒅</m:t>
                      </m:r>
                      <m:acc>
                        <m:accPr>
                          <m:chr m:val="⃑"/>
                          <m:ctrlPr>
                            <a:rPr lang="en-US" altLang="zh-CN" b="1" i="1" smtClean="0">
                              <a:latin typeface="Cambria Math"/>
                            </a:rPr>
                          </m:ctrlPr>
                        </m:accPr>
                        <m:e>
                          <m:r>
                            <a:rPr lang="en-US" altLang="zh-CN" b="1" i="1" smtClean="0">
                              <a:latin typeface="Cambria Math"/>
                            </a:rPr>
                            <m:t>𝑴</m:t>
                          </m:r>
                        </m:e>
                      </m:acc>
                      <m:r>
                        <a:rPr lang="en-US" altLang="zh-CN" b="1" i="1" smtClean="0">
                          <a:latin typeface="Cambria Math"/>
                        </a:rPr>
                        <m:t>=</m:t>
                      </m:r>
                      <m:acc>
                        <m:accPr>
                          <m:chr m:val="⃑"/>
                          <m:ctrlPr>
                            <a:rPr lang="en-US" altLang="zh-CN" b="1" i="1" smtClean="0">
                              <a:latin typeface="Cambria Math"/>
                            </a:rPr>
                          </m:ctrlPr>
                        </m:accPr>
                        <m:e>
                          <m:r>
                            <a:rPr lang="en-US" altLang="zh-CN" b="1" i="1" smtClean="0">
                              <a:latin typeface="Cambria Math"/>
                            </a:rPr>
                            <m:t>𝒓</m:t>
                          </m:r>
                        </m:e>
                      </m:acc>
                      <m:r>
                        <a:rPr lang="en-US" altLang="zh-CN" b="1" i="1" smtClean="0">
                          <a:latin typeface="Cambria Math"/>
                          <a:ea typeface="Cambria Math"/>
                        </a:rPr>
                        <m:t>×</m:t>
                      </m:r>
                      <m:r>
                        <a:rPr lang="en-US" altLang="zh-CN" b="1" i="1" smtClean="0">
                          <a:latin typeface="Cambria Math"/>
                          <a:ea typeface="Cambria Math"/>
                        </a:rPr>
                        <m:t>𝒅</m:t>
                      </m:r>
                      <m:acc>
                        <m:accPr>
                          <m:chr m:val="⃑"/>
                          <m:ctrlPr>
                            <a:rPr lang="en-US" altLang="zh-CN" b="1" i="1" smtClean="0">
                              <a:latin typeface="Cambria Math"/>
                              <a:ea typeface="Cambria Math"/>
                            </a:rPr>
                          </m:ctrlPr>
                        </m:accPr>
                        <m:e>
                          <m:r>
                            <a:rPr lang="en-US" altLang="zh-CN" b="1" i="1" smtClean="0">
                              <a:latin typeface="Cambria Math"/>
                              <a:ea typeface="Cambria Math"/>
                            </a:rPr>
                            <m:t>𝑭</m:t>
                          </m:r>
                        </m:e>
                      </m:acc>
                      <m:r>
                        <a:rPr lang="en-US" altLang="zh-CN" b="1" i="1" smtClean="0">
                          <a:latin typeface="Cambria Math"/>
                        </a:rPr>
                        <m:t>=</m:t>
                      </m:r>
                      <m:r>
                        <a:rPr lang="en-US" altLang="zh-CN" b="1" i="1" smtClean="0">
                          <a:latin typeface="Cambria Math"/>
                        </a:rPr>
                        <m:t>𝒍𝒈</m:t>
                      </m:r>
                      <m:r>
                        <a:rPr lang="en-US" altLang="zh-CN" i="1">
                          <a:latin typeface="Cambria Math"/>
                          <a:ea typeface="Cambria Math"/>
                        </a:rPr>
                        <m:t>𝝀</m:t>
                      </m:r>
                      <m:func>
                        <m:funcPr>
                          <m:ctrlPr>
                            <a:rPr lang="en-US" altLang="zh-CN" i="1" smtClean="0">
                              <a:latin typeface="Cambria Math"/>
                              <a:ea typeface="Cambria Math"/>
                            </a:rPr>
                          </m:ctrlPr>
                        </m:funcPr>
                        <m:fName>
                          <m:r>
                            <m:rPr>
                              <m:sty m:val="p"/>
                            </m:rPr>
                            <a:rPr lang="en-US" altLang="zh-CN" i="0" smtClean="0">
                              <a:latin typeface="Cambria Math"/>
                              <a:ea typeface="Cambria Math"/>
                            </a:rPr>
                            <m:t>cos</m:t>
                          </m:r>
                        </m:fName>
                        <m:e>
                          <m:r>
                            <a:rPr lang="en-US" altLang="zh-CN" i="1" smtClean="0">
                              <a:latin typeface="Cambria Math"/>
                              <a:ea typeface="Cambria Math"/>
                            </a:rPr>
                            <m:t>𝜽</m:t>
                          </m:r>
                        </m:e>
                      </m:func>
                      <m:r>
                        <a:rPr lang="en-US" altLang="zh-CN" b="1" i="1" smtClean="0">
                          <a:latin typeface="Cambria Math"/>
                          <a:ea typeface="Cambria Math"/>
                        </a:rPr>
                        <m:t>𝒅𝒍</m:t>
                      </m:r>
                    </m:oMath>
                  </m:oMathPara>
                </a14:m>
                <a:endParaRPr lang="zh-CN" alt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1891713" y="3973081"/>
                <a:ext cx="4135491" cy="506421"/>
              </a:xfrm>
              <a:prstGeom prst="rect">
                <a:avLst/>
              </a:prstGeom>
              <a:blipFill rotWithShape="1">
                <a:blip r:embed="rId4"/>
                <a:stretch>
                  <a:fillRect/>
                </a:stretch>
              </a:blipFill>
            </p:spPr>
            <p:txBody>
              <a:bodyPr/>
              <a:lstStyle/>
              <a:p>
                <a:r>
                  <a:rPr lang="zh-CN" altLang="en-US">
                    <a:noFill/>
                  </a:rPr>
                  <a:t> </a:t>
                </a:r>
              </a:p>
            </p:txBody>
          </p:sp>
        </mc:Fallback>
      </mc:AlternateContent>
      <p:sp>
        <p:nvSpPr>
          <p:cNvPr id="16" name="TextBox 15"/>
          <p:cNvSpPr txBox="1"/>
          <p:nvPr/>
        </p:nvSpPr>
        <p:spPr>
          <a:xfrm>
            <a:off x="362851" y="4930919"/>
            <a:ext cx="1112805" cy="461665"/>
          </a:xfrm>
          <a:prstGeom prst="rect">
            <a:avLst/>
          </a:prstGeom>
          <a:noFill/>
        </p:spPr>
        <p:txBody>
          <a:bodyPr wrap="none" rtlCol="0">
            <a:spAutoFit/>
          </a:bodyPr>
          <a:lstStyle/>
          <a:p>
            <a:r>
              <a:rPr lang="zh-CN" altLang="en-US" dirty="0"/>
              <a:t>重力矩</a:t>
            </a:r>
          </a:p>
        </p:txBody>
      </p:sp>
      <mc:AlternateContent xmlns:mc="http://schemas.openxmlformats.org/markup-compatibility/2006" xmlns:a14="http://schemas.microsoft.com/office/drawing/2010/main">
        <mc:Choice Requires="a14">
          <p:sp>
            <p:nvSpPr>
              <p:cNvPr id="17" name="TextBox 16"/>
              <p:cNvSpPr txBox="1"/>
              <p:nvPr/>
            </p:nvSpPr>
            <p:spPr>
              <a:xfrm>
                <a:off x="1568371" y="4693162"/>
                <a:ext cx="6482224" cy="9371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1" i="1" smtClean="0">
                              <a:latin typeface="Cambria Math"/>
                            </a:rPr>
                            <m:t>𝑴</m:t>
                          </m:r>
                        </m:e>
                        <m:sub>
                          <m:r>
                            <a:rPr lang="en-US" altLang="zh-CN" b="1" i="1" smtClean="0">
                              <a:latin typeface="Cambria Math"/>
                            </a:rPr>
                            <m:t>𝑮</m:t>
                          </m:r>
                        </m:sub>
                      </m:sSub>
                      <m:r>
                        <a:rPr lang="en-US" altLang="zh-CN" b="1" i="1" smtClean="0">
                          <a:latin typeface="Cambria Math"/>
                        </a:rPr>
                        <m:t>=</m:t>
                      </m:r>
                      <m:nary>
                        <m:naryPr>
                          <m:ctrlPr>
                            <a:rPr lang="en-US" altLang="zh-CN" b="1" i="1" smtClean="0">
                              <a:latin typeface="Cambria Math"/>
                            </a:rPr>
                          </m:ctrlPr>
                        </m:naryPr>
                        <m:sub>
                          <m:r>
                            <m:rPr>
                              <m:brk m:alnAt="23"/>
                            </m:rPr>
                            <a:rPr lang="en-US" altLang="zh-CN" b="1" i="1" smtClean="0">
                              <a:latin typeface="Cambria Math"/>
                            </a:rPr>
                            <m:t>𝟎</m:t>
                          </m:r>
                        </m:sub>
                        <m:sup>
                          <m:r>
                            <a:rPr lang="en-US" altLang="zh-CN" b="1" i="1" smtClean="0">
                              <a:latin typeface="Cambria Math"/>
                            </a:rPr>
                            <m:t>𝒍</m:t>
                          </m:r>
                        </m:sup>
                        <m:e>
                          <m:r>
                            <a:rPr lang="en-US" altLang="zh-CN" b="1" i="1" smtClean="0">
                              <a:latin typeface="Cambria Math"/>
                            </a:rPr>
                            <m:t>𝒅𝑴</m:t>
                          </m:r>
                        </m:e>
                      </m:nary>
                      <m:r>
                        <a:rPr lang="en-US" altLang="zh-CN" b="1" i="1" smtClean="0">
                          <a:latin typeface="Cambria Math"/>
                        </a:rPr>
                        <m:t>=</m:t>
                      </m:r>
                      <m:nary>
                        <m:naryPr>
                          <m:ctrlPr>
                            <a:rPr lang="en-US" altLang="zh-CN" i="1">
                              <a:latin typeface="Cambria Math"/>
                            </a:rPr>
                          </m:ctrlPr>
                        </m:naryPr>
                        <m:sub>
                          <m:r>
                            <m:rPr>
                              <m:brk m:alnAt="23"/>
                            </m:rPr>
                            <a:rPr lang="en-US" altLang="zh-CN" i="1">
                              <a:latin typeface="Cambria Math"/>
                            </a:rPr>
                            <m:t>𝟎</m:t>
                          </m:r>
                        </m:sub>
                        <m:sup>
                          <m:r>
                            <a:rPr lang="en-US" altLang="zh-CN" b="1" i="1" smtClean="0">
                              <a:latin typeface="Cambria Math"/>
                            </a:rPr>
                            <m:t>𝒍</m:t>
                          </m:r>
                        </m:sup>
                        <m:e>
                          <m:r>
                            <a:rPr lang="en-US" altLang="zh-CN" i="1">
                              <a:latin typeface="Cambria Math"/>
                            </a:rPr>
                            <m:t>𝒍𝒈</m:t>
                          </m:r>
                          <m:r>
                            <a:rPr lang="en-US" altLang="zh-CN" i="1">
                              <a:latin typeface="Cambria Math"/>
                              <a:ea typeface="Cambria Math"/>
                            </a:rPr>
                            <m:t>𝝀</m:t>
                          </m:r>
                          <m:func>
                            <m:funcPr>
                              <m:ctrlPr>
                                <a:rPr lang="en-US" altLang="zh-CN" i="1" smtClean="0">
                                  <a:latin typeface="Cambria Math"/>
                                  <a:ea typeface="Cambria Math"/>
                                </a:rPr>
                              </m:ctrlPr>
                            </m:funcPr>
                            <m:fName>
                              <m:r>
                                <m:rPr>
                                  <m:sty m:val="p"/>
                                </m:rPr>
                                <a:rPr lang="en-US" altLang="zh-CN" i="0" smtClean="0">
                                  <a:latin typeface="Cambria Math"/>
                                  <a:ea typeface="Cambria Math"/>
                                </a:rPr>
                                <m:t>cos</m:t>
                              </m:r>
                            </m:fName>
                            <m:e>
                              <m:r>
                                <a:rPr lang="en-US" altLang="zh-CN" i="1" smtClean="0">
                                  <a:latin typeface="Cambria Math"/>
                                  <a:ea typeface="Cambria Math"/>
                                </a:rPr>
                                <m:t>𝜽</m:t>
                              </m:r>
                            </m:e>
                          </m:func>
                          <m:r>
                            <a:rPr lang="en-US" altLang="zh-CN" i="1">
                              <a:latin typeface="Cambria Math"/>
                              <a:ea typeface="Cambria Math"/>
                            </a:rPr>
                            <m:t>𝒅𝒍</m:t>
                          </m:r>
                        </m:e>
                      </m:nary>
                      <m:r>
                        <a:rPr lang="en-US" altLang="zh-CN" b="1" i="1" smtClean="0">
                          <a:latin typeface="Cambria Math"/>
                        </a:rPr>
                        <m:t>=</m:t>
                      </m:r>
                      <m:f>
                        <m:fPr>
                          <m:ctrlPr>
                            <a:rPr lang="en-US" altLang="zh-CN" b="1" i="1" smtClean="0">
                              <a:latin typeface="Cambria Math"/>
                            </a:rPr>
                          </m:ctrlPr>
                        </m:fPr>
                        <m:num>
                          <m:r>
                            <a:rPr lang="en-US" altLang="zh-CN" b="1" i="1" smtClean="0">
                              <a:latin typeface="Cambria Math"/>
                            </a:rPr>
                            <m:t>𝟏</m:t>
                          </m:r>
                        </m:num>
                        <m:den>
                          <m:r>
                            <a:rPr lang="en-US" altLang="zh-CN" b="1" i="1" smtClean="0">
                              <a:latin typeface="Cambria Math"/>
                            </a:rPr>
                            <m:t>𝟐</m:t>
                          </m:r>
                        </m:den>
                      </m:f>
                      <m:func>
                        <m:funcPr>
                          <m:ctrlPr>
                            <a:rPr lang="en-US" altLang="zh-CN" i="1">
                              <a:latin typeface="Cambria Math"/>
                              <a:ea typeface="Cambria Math"/>
                            </a:rPr>
                          </m:ctrlPr>
                        </m:funcPr>
                        <m:fName>
                          <m:r>
                            <m:rPr>
                              <m:sty m:val="p"/>
                            </m:rPr>
                            <a:rPr lang="en-US" altLang="zh-CN">
                              <a:latin typeface="Cambria Math"/>
                              <a:ea typeface="Cambria Math"/>
                            </a:rPr>
                            <m:t>cos</m:t>
                          </m:r>
                        </m:fName>
                        <m:e>
                          <m:r>
                            <a:rPr lang="en-US" altLang="zh-CN" i="1">
                              <a:latin typeface="Cambria Math"/>
                              <a:ea typeface="Cambria Math"/>
                            </a:rPr>
                            <m:t>𝜽</m:t>
                          </m:r>
                        </m:e>
                      </m:func>
                      <m:r>
                        <a:rPr lang="en-US" altLang="zh-CN" i="1">
                          <a:latin typeface="Cambria Math"/>
                        </a:rPr>
                        <m:t>𝒈</m:t>
                      </m:r>
                      <m:r>
                        <a:rPr lang="en-US" altLang="zh-CN" i="1">
                          <a:latin typeface="Cambria Math"/>
                          <a:ea typeface="Cambria Math"/>
                        </a:rPr>
                        <m:t>𝝀</m:t>
                      </m:r>
                      <m:sSup>
                        <m:sSupPr>
                          <m:ctrlPr>
                            <a:rPr lang="en-US" altLang="zh-CN" i="1" smtClean="0">
                              <a:latin typeface="Cambria Math"/>
                              <a:ea typeface="Cambria Math"/>
                            </a:rPr>
                          </m:ctrlPr>
                        </m:sSupPr>
                        <m:e>
                          <m:r>
                            <a:rPr lang="en-US" altLang="zh-CN" b="1" i="1" smtClean="0">
                              <a:latin typeface="Cambria Math"/>
                              <a:ea typeface="Cambria Math"/>
                            </a:rPr>
                            <m:t>𝒍</m:t>
                          </m:r>
                        </m:e>
                        <m:sup>
                          <m:r>
                            <a:rPr lang="en-US" altLang="zh-CN" b="1" i="1" smtClean="0">
                              <a:latin typeface="Cambria Math"/>
                              <a:ea typeface="Cambria Math"/>
                            </a:rPr>
                            <m:t>𝟐</m:t>
                          </m:r>
                        </m:sup>
                      </m:sSup>
                    </m:oMath>
                  </m:oMathPara>
                </a14:m>
                <a:endParaRPr lang="zh-CN" alt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568371" y="4693162"/>
                <a:ext cx="6482224" cy="937180"/>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757825" y="5733256"/>
                <a:ext cx="2224199" cy="783804"/>
              </a:xfrm>
              <a:prstGeom prst="rect">
                <a:avLst/>
              </a:prstGeom>
              <a:noFill/>
              <a:ln w="381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rPr>
                        <m:t>=</m:t>
                      </m:r>
                      <m:r>
                        <a:rPr lang="en-US" altLang="zh-CN" b="1" i="1" smtClean="0">
                          <a:latin typeface="Cambria Math"/>
                        </a:rPr>
                        <m:t>𝒎</m:t>
                      </m:r>
                      <m:r>
                        <a:rPr lang="en-US" altLang="zh-CN" i="1">
                          <a:latin typeface="Cambria Math"/>
                        </a:rPr>
                        <m:t>𝒈</m:t>
                      </m:r>
                      <m:func>
                        <m:funcPr>
                          <m:ctrlPr>
                            <a:rPr lang="en-US" altLang="zh-CN" i="1">
                              <a:latin typeface="Cambria Math"/>
                              <a:ea typeface="Cambria Math"/>
                            </a:rPr>
                          </m:ctrlPr>
                        </m:funcPr>
                        <m:fName>
                          <m:f>
                            <m:fPr>
                              <m:ctrlPr>
                                <a:rPr lang="en-US" altLang="zh-CN" i="1">
                                  <a:latin typeface="Cambria Math"/>
                                </a:rPr>
                              </m:ctrlPr>
                            </m:fPr>
                            <m:num>
                              <m:r>
                                <a:rPr lang="en-US" altLang="zh-CN" i="1">
                                  <a:latin typeface="Cambria Math"/>
                                </a:rPr>
                                <m:t>𝟏</m:t>
                              </m:r>
                            </m:num>
                            <m:den>
                              <m:r>
                                <a:rPr lang="en-US" altLang="zh-CN" i="1">
                                  <a:latin typeface="Cambria Math"/>
                                </a:rPr>
                                <m:t>𝟐</m:t>
                              </m:r>
                            </m:den>
                          </m:f>
                          <m:r>
                            <a:rPr lang="en-US" altLang="zh-CN" i="1">
                              <a:latin typeface="Cambria Math"/>
                            </a:rPr>
                            <m:t>𝒍</m:t>
                          </m:r>
                          <m:r>
                            <m:rPr>
                              <m:sty m:val="p"/>
                            </m:rPr>
                            <a:rPr lang="en-US" altLang="zh-CN">
                              <a:latin typeface="Cambria Math"/>
                              <a:ea typeface="Cambria Math"/>
                            </a:rPr>
                            <m:t>cos</m:t>
                          </m:r>
                        </m:fName>
                        <m:e>
                          <m:r>
                            <a:rPr lang="en-US" altLang="zh-CN" i="1">
                              <a:latin typeface="Cambria Math"/>
                              <a:ea typeface="Cambria Math"/>
                            </a:rPr>
                            <m:t>𝜽</m:t>
                          </m:r>
                        </m:e>
                      </m:func>
                    </m:oMath>
                  </m:oMathPara>
                </a14:m>
                <a:endParaRPr lang="zh-CN" alt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5757825" y="5733256"/>
                <a:ext cx="2224199" cy="783804"/>
              </a:xfrm>
              <a:prstGeom prst="rect">
                <a:avLst/>
              </a:prstGeom>
              <a:blipFill rotWithShape="1">
                <a:blip r:embed="rId6"/>
                <a:stretch>
                  <a:fillRect/>
                </a:stretch>
              </a:blipFill>
              <a:ln w="38100">
                <a:solidFill>
                  <a:srgbClr val="C0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9579" y="5934351"/>
                <a:ext cx="1234056" cy="461665"/>
              </a:xfrm>
              <a:prstGeom prst="rect">
                <a:avLst/>
              </a:prstGeom>
              <a:solidFill>
                <a:schemeClr val="bg2">
                  <a:lumMod val="75000"/>
                </a:schemeClr>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rPr>
                        <m:t>𝒎</m:t>
                      </m:r>
                      <m:r>
                        <a:rPr lang="en-US" altLang="zh-CN" b="1" i="1" smtClean="0">
                          <a:latin typeface="Cambria Math"/>
                        </a:rPr>
                        <m:t>=</m:t>
                      </m:r>
                      <m:r>
                        <a:rPr lang="en-US" altLang="zh-CN" b="1" i="1" smtClean="0">
                          <a:latin typeface="Cambria Math"/>
                          <a:ea typeface="Cambria Math"/>
                        </a:rPr>
                        <m:t>𝝀</m:t>
                      </m:r>
                      <m:r>
                        <a:rPr lang="en-US" altLang="zh-CN" b="1" i="1" smtClean="0">
                          <a:latin typeface="Cambria Math"/>
                          <a:ea typeface="Cambria Math"/>
                        </a:rPr>
                        <m:t>𝒍</m:t>
                      </m:r>
                    </m:oMath>
                  </m:oMathPara>
                </a14:m>
                <a:endParaRPr lang="zh-CN" alt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529579" y="5934351"/>
                <a:ext cx="1234056" cy="461665"/>
              </a:xfrm>
              <a:prstGeom prst="rect">
                <a:avLst/>
              </a:prstGeom>
              <a:blipFill rotWithShape="1">
                <a:blip r:embed="rId7"/>
                <a:stretch>
                  <a:fillRect/>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2109025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9696"/>
                                        </p:tgtEl>
                                        <p:attrNameLst>
                                          <p:attrName>style.visibility</p:attrName>
                                        </p:attrNameLst>
                                      </p:cBhvr>
                                      <p:to>
                                        <p:strVal val="visible"/>
                                      </p:to>
                                    </p:set>
                                    <p:animEffect transition="in" filter="blinds(horizontal)">
                                      <p:cBhvr>
                                        <p:cTn id="7" dur="500"/>
                                        <p:tgtEl>
                                          <p:spTgt spid="1996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6" grpId="0"/>
      <p:bldP spid="12" grpId="0"/>
      <p:bldP spid="13" grpId="0"/>
      <p:bldP spid="14" grpId="0"/>
      <p:bldP spid="15" grpId="0"/>
      <p:bldP spid="16" grpId="0"/>
      <p:bldP spid="17" grpId="0"/>
      <p:bldP spid="18"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1"/>
          <p:cNvSpPr>
            <a:spLocks noGrp="1"/>
          </p:cNvSpPr>
          <p:nvPr>
            <p:ph type="ftr" sz="quarter" idx="10"/>
          </p:nvPr>
        </p:nvSpPr>
        <p:spPr/>
        <p:txBody>
          <a:bodyPr/>
          <a:lstStyle/>
          <a:p>
            <a:pPr>
              <a:defRPr/>
            </a:pPr>
            <a:fld id="{03EF5962-1E50-4593-B62A-551DEFB9267D}" type="slidenum">
              <a:rPr lang="en-US" altLang="zh-CN">
                <a:solidFill>
                  <a:srgbClr val="FFFFCC">
                    <a:lumMod val="75000"/>
                  </a:srgbClr>
                </a:solidFill>
              </a:rPr>
              <a:pPr>
                <a:defRPr/>
              </a:pPr>
              <a:t>54</a:t>
            </a:fld>
            <a:endParaRPr lang="en-US" altLang="zh-CN">
              <a:solidFill>
                <a:srgbClr val="FFFFCC">
                  <a:lumMod val="75000"/>
                </a:srgbClr>
              </a:solidFill>
            </a:endParaRPr>
          </a:p>
        </p:txBody>
      </p:sp>
      <p:sp>
        <p:nvSpPr>
          <p:cNvPr id="200707" name="Text Box 3"/>
          <p:cNvSpPr txBox="1">
            <a:spLocks noChangeArrowheads="1"/>
          </p:cNvSpPr>
          <p:nvPr/>
        </p:nvSpPr>
        <p:spPr bwMode="auto">
          <a:xfrm>
            <a:off x="251520" y="4581128"/>
            <a:ext cx="540060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a:lnSpc>
                <a:spcPct val="110000"/>
              </a:lnSpc>
              <a:spcBef>
                <a:spcPct val="0"/>
              </a:spcBef>
              <a:defRPr/>
            </a:pPr>
            <a:r>
              <a:rPr lang="zh-CN" altLang="en-US" sz="2800" dirty="0" smtClean="0">
                <a:solidFill>
                  <a:srgbClr val="000000"/>
                </a:solidFill>
                <a:latin typeface="宋体"/>
                <a:ea typeface="宋体"/>
              </a:rPr>
              <a:t>则中心点</a:t>
            </a:r>
            <a:r>
              <a:rPr lang="en-US" altLang="zh-CN" sz="2800" i="1" dirty="0" smtClean="0">
                <a:solidFill>
                  <a:srgbClr val="000000"/>
                </a:solidFill>
                <a:ea typeface="宋体"/>
                <a:cs typeface="Times New Roman" pitchFamily="18" charset="0"/>
              </a:rPr>
              <a:t>C</a:t>
            </a:r>
            <a:r>
              <a:rPr lang="zh-CN" altLang="en-US" sz="2800" dirty="0" smtClean="0">
                <a:solidFill>
                  <a:srgbClr val="000000"/>
                </a:solidFill>
                <a:latin typeface="宋体"/>
                <a:ea typeface="宋体"/>
              </a:rPr>
              <a:t>和端点</a:t>
            </a:r>
            <a:r>
              <a:rPr lang="en-US" altLang="zh-CN" sz="2800" i="1" dirty="0" smtClean="0">
                <a:solidFill>
                  <a:srgbClr val="000000"/>
                </a:solidFill>
                <a:ea typeface="宋体"/>
                <a:cs typeface="Times New Roman" pitchFamily="18" charset="0"/>
              </a:rPr>
              <a:t>A</a:t>
            </a:r>
            <a:r>
              <a:rPr lang="zh-CN" altLang="en-US" sz="2800" dirty="0" smtClean="0">
                <a:solidFill>
                  <a:srgbClr val="000000"/>
                </a:solidFill>
                <a:latin typeface="宋体"/>
                <a:ea typeface="宋体"/>
              </a:rPr>
              <a:t>的速度分别为</a:t>
            </a:r>
          </a:p>
        </p:txBody>
      </p:sp>
      <p:graphicFrame>
        <p:nvGraphicFramePr>
          <p:cNvPr id="200708" name="Object 4"/>
          <p:cNvGraphicFramePr>
            <a:graphicFrameLocks noChangeAspect="1"/>
          </p:cNvGraphicFramePr>
          <p:nvPr>
            <p:extLst>
              <p:ext uri="{D42A27DB-BD31-4B8C-83A1-F6EECF244321}">
                <p14:modId xmlns:p14="http://schemas.microsoft.com/office/powerpoint/2010/main" val="1533740339"/>
              </p:ext>
            </p:extLst>
          </p:nvPr>
        </p:nvGraphicFramePr>
        <p:xfrm>
          <a:off x="683568" y="5373216"/>
          <a:ext cx="3349625" cy="1139825"/>
        </p:xfrm>
        <a:graphic>
          <a:graphicData uri="http://schemas.openxmlformats.org/presentationml/2006/ole">
            <mc:AlternateContent xmlns:mc="http://schemas.openxmlformats.org/markup-compatibility/2006">
              <mc:Choice xmlns:v="urn:schemas-microsoft-com:vml" Requires="v">
                <p:oleObj spid="_x0000_s58236" name="Equation" r:id="rId4" imgW="1155700" imgH="393700" progId="Equation.DSMT4">
                  <p:embed/>
                </p:oleObj>
              </mc:Choice>
              <mc:Fallback>
                <p:oleObj name="Equation" r:id="rId4" imgW="11557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5373216"/>
                        <a:ext cx="33496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7" name="Object 7"/>
          <p:cNvGraphicFramePr>
            <a:graphicFrameLocks noChangeAspect="1"/>
          </p:cNvGraphicFramePr>
          <p:nvPr>
            <p:extLst>
              <p:ext uri="{D42A27DB-BD31-4B8C-83A1-F6EECF244321}">
                <p14:modId xmlns:p14="http://schemas.microsoft.com/office/powerpoint/2010/main" val="196049488"/>
              </p:ext>
            </p:extLst>
          </p:nvPr>
        </p:nvGraphicFramePr>
        <p:xfrm>
          <a:off x="467544" y="3441750"/>
          <a:ext cx="3875087" cy="995362"/>
        </p:xfrm>
        <a:graphic>
          <a:graphicData uri="http://schemas.openxmlformats.org/presentationml/2006/ole">
            <mc:AlternateContent xmlns:mc="http://schemas.openxmlformats.org/markup-compatibility/2006">
              <mc:Choice xmlns:v="urn:schemas-microsoft-com:vml" Requires="v">
                <p:oleObj spid="_x0000_s58237" name="Equation" r:id="rId6" imgW="1536033" imgH="393529" progId="Equation.DSMT4">
                  <p:embed/>
                </p:oleObj>
              </mc:Choice>
              <mc:Fallback>
                <p:oleObj name="Equation" r:id="rId6" imgW="1536033" imgH="39352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441750"/>
                        <a:ext cx="3875087"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0713" name="Object 9"/>
          <p:cNvGraphicFramePr>
            <a:graphicFrameLocks noChangeAspect="1"/>
          </p:cNvGraphicFramePr>
          <p:nvPr>
            <p:extLst>
              <p:ext uri="{D42A27DB-BD31-4B8C-83A1-F6EECF244321}">
                <p14:modId xmlns:p14="http://schemas.microsoft.com/office/powerpoint/2010/main" val="2749930815"/>
              </p:ext>
            </p:extLst>
          </p:nvPr>
        </p:nvGraphicFramePr>
        <p:xfrm>
          <a:off x="5004271" y="3338562"/>
          <a:ext cx="2232025" cy="1098550"/>
        </p:xfrm>
        <a:graphic>
          <a:graphicData uri="http://schemas.openxmlformats.org/presentationml/2006/ole">
            <mc:AlternateContent xmlns:mc="http://schemas.openxmlformats.org/markup-compatibility/2006">
              <mc:Choice xmlns:v="urn:schemas-microsoft-com:vml" Requires="v">
                <p:oleObj spid="_x0000_s58238" name="Equation" r:id="rId8" imgW="901309" imgH="444307" progId="Equation.DSMT4">
                  <p:embed/>
                </p:oleObj>
              </mc:Choice>
              <mc:Fallback>
                <p:oleObj name="Equation" r:id="rId8" imgW="901309" imgH="444307"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271" y="3338562"/>
                        <a:ext cx="2232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0714" name="Object 10"/>
          <p:cNvGraphicFramePr>
            <a:graphicFrameLocks noChangeAspect="1"/>
          </p:cNvGraphicFramePr>
          <p:nvPr>
            <p:extLst>
              <p:ext uri="{D42A27DB-BD31-4B8C-83A1-F6EECF244321}">
                <p14:modId xmlns:p14="http://schemas.microsoft.com/office/powerpoint/2010/main" val="2731081441"/>
              </p:ext>
            </p:extLst>
          </p:nvPr>
        </p:nvGraphicFramePr>
        <p:xfrm>
          <a:off x="5220072" y="5229200"/>
          <a:ext cx="3568700" cy="1271588"/>
        </p:xfrm>
        <a:graphic>
          <a:graphicData uri="http://schemas.openxmlformats.org/presentationml/2006/ole">
            <mc:AlternateContent xmlns:mc="http://schemas.openxmlformats.org/markup-compatibility/2006">
              <mc:Choice xmlns:v="urn:schemas-microsoft-com:vml" Requires="v">
                <p:oleObj spid="_x0000_s58239" name="Equation" r:id="rId10" imgW="1104900" imgH="393700" progId="Equation.DSMT4">
                  <p:embed/>
                </p:oleObj>
              </mc:Choice>
              <mc:Fallback>
                <p:oleObj name="Equation" r:id="rId10" imgW="1104900" imgH="3937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072" y="5229200"/>
                        <a:ext cx="35687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0"/>
          <p:cNvGraphicFramePr>
            <a:graphicFrameLocks noChangeAspect="1"/>
          </p:cNvGraphicFramePr>
          <p:nvPr>
            <p:extLst>
              <p:ext uri="{D42A27DB-BD31-4B8C-83A1-F6EECF244321}">
                <p14:modId xmlns:p14="http://schemas.microsoft.com/office/powerpoint/2010/main" val="4075624836"/>
              </p:ext>
            </p:extLst>
          </p:nvPr>
        </p:nvGraphicFramePr>
        <p:xfrm>
          <a:off x="1851000" y="2276872"/>
          <a:ext cx="4521200" cy="1030287"/>
        </p:xfrm>
        <a:graphic>
          <a:graphicData uri="http://schemas.openxmlformats.org/presentationml/2006/ole">
            <mc:AlternateContent xmlns:mc="http://schemas.openxmlformats.org/markup-compatibility/2006">
              <mc:Choice xmlns:v="urn:schemas-microsoft-com:vml" Requires="v">
                <p:oleObj spid="_x0000_s58240" name="Equation" r:id="rId12" imgW="1841400" imgH="419040" progId="Equation.DSMT4">
                  <p:embed/>
                </p:oleObj>
              </mc:Choice>
              <mc:Fallback>
                <p:oleObj name="Equation" r:id="rId12" imgW="1841400" imgH="419040" progId="Equation.DSMT4">
                  <p:embed/>
                  <p:pic>
                    <p:nvPicPr>
                      <p:cNvPr id="0" name=""/>
                      <p:cNvPicPr>
                        <a:picLocks noChangeAspect="1" noChangeArrowheads="1"/>
                      </p:cNvPicPr>
                      <p:nvPr/>
                    </p:nvPicPr>
                    <p:blipFill>
                      <a:blip r:embed="rId13"/>
                      <a:srcRect/>
                      <a:stretch>
                        <a:fillRect/>
                      </a:stretch>
                    </p:blipFill>
                    <p:spPr bwMode="auto">
                      <a:xfrm>
                        <a:off x="1851000" y="2276872"/>
                        <a:ext cx="45212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5"/>
          <p:cNvGraphicFramePr>
            <a:graphicFrameLocks noChangeAspect="1"/>
          </p:cNvGraphicFramePr>
          <p:nvPr>
            <p:extLst>
              <p:ext uri="{D42A27DB-BD31-4B8C-83A1-F6EECF244321}">
                <p14:modId xmlns:p14="http://schemas.microsoft.com/office/powerpoint/2010/main" val="1522710781"/>
              </p:ext>
            </p:extLst>
          </p:nvPr>
        </p:nvGraphicFramePr>
        <p:xfrm>
          <a:off x="1332631" y="1340768"/>
          <a:ext cx="6335713" cy="1019175"/>
        </p:xfrm>
        <a:graphic>
          <a:graphicData uri="http://schemas.openxmlformats.org/presentationml/2006/ole">
            <mc:AlternateContent xmlns:mc="http://schemas.openxmlformats.org/markup-compatibility/2006">
              <mc:Choice xmlns:v="urn:schemas-microsoft-com:vml" Requires="v">
                <p:oleObj spid="_x0000_s58241" name="Equation" r:id="rId14" imgW="2603500" imgH="419100" progId="Equation.DSMT4">
                  <p:embed/>
                </p:oleObj>
              </mc:Choice>
              <mc:Fallback>
                <p:oleObj name="Equation" r:id="rId14" imgW="2603500" imgH="4191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2631" y="1340768"/>
                        <a:ext cx="633571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52814" y="632301"/>
            <a:ext cx="4519186" cy="492443"/>
          </a:xfrm>
          <a:prstGeom prst="rect">
            <a:avLst/>
          </a:prstGeom>
          <a:noFill/>
        </p:spPr>
        <p:txBody>
          <a:bodyPr wrap="none" rtlCol="0">
            <a:spAutoFit/>
          </a:bodyPr>
          <a:lstStyle/>
          <a:p>
            <a:r>
              <a:rPr lang="zh-CN" altLang="en-US" sz="2600" dirty="0">
                <a:ea typeface="华文楷体" panose="02010600040101010101" pitchFamily="2" charset="-122"/>
              </a:rPr>
              <a:t>重</a:t>
            </a:r>
            <a:r>
              <a:rPr lang="zh-CN" altLang="en-US" sz="2600" dirty="0" smtClean="0">
                <a:ea typeface="华文楷体" panose="02010600040101010101" pitchFamily="2" charset="-122"/>
              </a:rPr>
              <a:t>力矩做功导致刚体动能变化</a:t>
            </a:r>
            <a:endParaRPr lang="zh-CN" altLang="en-US" sz="2600" dirty="0">
              <a:ea typeface="华文楷体" panose="02010600040101010101" pitchFamily="2" charset="-122"/>
            </a:endParaRPr>
          </a:p>
        </p:txBody>
      </p:sp>
      <mc:AlternateContent xmlns:mc="http://schemas.openxmlformats.org/markup-compatibility/2006" xmlns:a14="http://schemas.microsoft.com/office/drawing/2010/main">
        <mc:Choice Requires="a14">
          <p:sp>
            <p:nvSpPr>
              <p:cNvPr id="11" name="TextBox 10"/>
              <p:cNvSpPr txBox="1"/>
              <p:nvPr/>
            </p:nvSpPr>
            <p:spPr>
              <a:xfrm>
                <a:off x="5004048" y="647689"/>
                <a:ext cx="28273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1" i="1" smtClean="0">
                              <a:latin typeface="Cambria Math"/>
                            </a:rPr>
                            <m:t>𝑴</m:t>
                          </m:r>
                        </m:e>
                        <m:sub>
                          <m:r>
                            <a:rPr lang="en-US" altLang="zh-CN" b="1" i="1" smtClean="0">
                              <a:latin typeface="Cambria Math"/>
                            </a:rPr>
                            <m:t>𝑮</m:t>
                          </m:r>
                        </m:sub>
                      </m:sSub>
                      <m:r>
                        <a:rPr lang="en-US" altLang="zh-CN" b="1" i="1" smtClean="0">
                          <a:latin typeface="Cambria Math"/>
                        </a:rPr>
                        <m:t>=</m:t>
                      </m:r>
                      <m:r>
                        <a:rPr lang="en-US" altLang="zh-CN" b="1" i="1" smtClean="0">
                          <a:latin typeface="Cambria Math"/>
                        </a:rPr>
                        <m:t>𝒎𝒈𝒍</m:t>
                      </m:r>
                      <m:func>
                        <m:funcPr>
                          <m:ctrlPr>
                            <a:rPr lang="en-US" altLang="zh-CN" b="1" i="1" smtClean="0">
                              <a:latin typeface="Cambria Math"/>
                            </a:rPr>
                          </m:ctrlPr>
                        </m:funcPr>
                        <m:fName>
                          <m:r>
                            <m:rPr>
                              <m:sty m:val="p"/>
                            </m:rPr>
                            <a:rPr lang="en-US" altLang="zh-CN" b="0" i="0" smtClean="0">
                              <a:latin typeface="Cambria Math"/>
                            </a:rPr>
                            <m:t>cos</m:t>
                          </m:r>
                        </m:fName>
                        <m:e>
                          <m:r>
                            <a:rPr lang="en-US" altLang="zh-CN" b="0" i="1" smtClean="0">
                              <a:latin typeface="Cambria Math"/>
                              <a:ea typeface="Cambria Math"/>
                            </a:rPr>
                            <m:t>𝜽</m:t>
                          </m:r>
                        </m:e>
                      </m:func>
                      <m:r>
                        <a:rPr lang="en-US" altLang="zh-CN" b="1" i="1" smtClean="0">
                          <a:latin typeface="Cambria Math"/>
                        </a:rPr>
                        <m:t>/</m:t>
                      </m:r>
                      <m:r>
                        <a:rPr lang="en-US" altLang="zh-CN" b="1" i="1" smtClean="0">
                          <a:latin typeface="Cambria Math"/>
                        </a:rPr>
                        <m:t>𝟐</m:t>
                      </m:r>
                    </m:oMath>
                  </m:oMathPara>
                </a14:m>
                <a:endParaRPr lang="zh-CN"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004048" y="647689"/>
                <a:ext cx="2827377" cy="461665"/>
              </a:xfrm>
              <a:prstGeom prst="rect">
                <a:avLst/>
              </a:prstGeom>
              <a:blipFill rotWithShape="1">
                <a:blip r:embed="rId16"/>
                <a:stretch>
                  <a:fillRect b="-18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5100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Bottom)">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barn(inVertical)">
                                      <p:cBhvr>
                                        <p:cTn id="21" dur="500"/>
                                        <p:tgtEl>
                                          <p:spTgt spid="819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ppt_x</p:attrName>
                                        </p:attrNameLst>
                                      </p:cBhvr>
                                      <p:tavLst>
                                        <p:tav tm="0">
                                          <p:val>
                                            <p:strVal val="#ppt_x-.2"/>
                                          </p:val>
                                        </p:tav>
                                        <p:tav tm="100000">
                                          <p:val>
                                            <p:strVal val="#ppt_x"/>
                                          </p:val>
                                        </p:tav>
                                      </p:tavLst>
                                    </p:anim>
                                    <p:anim calcmode="lin" valueType="num">
                                      <p:cBhvr>
                                        <p:cTn id="27" dur="500" fill="hold"/>
                                        <p:tgtEl>
                                          <p:spTgt spid="200713"/>
                                        </p:tgtEl>
                                        <p:attrNameLst>
                                          <p:attrName>ppt_y</p:attrName>
                                        </p:attrNameLst>
                                      </p:cBhvr>
                                      <p:tavLst>
                                        <p:tav tm="0">
                                          <p:val>
                                            <p:strVal val="#ppt_y"/>
                                          </p:val>
                                        </p:tav>
                                        <p:tav tm="100000">
                                          <p:val>
                                            <p:strVal val="#ppt_y"/>
                                          </p:val>
                                        </p:tav>
                                      </p:tavLst>
                                    </p:anim>
                                    <p:animEffect transition="in" filter="wipe(right)" prLst="gradientSize: 0.1">
                                      <p:cBhvr>
                                        <p:cTn id="28" dur="500"/>
                                        <p:tgtEl>
                                          <p:spTgt spid="2007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200707">
                                            <p:txEl>
                                              <p:pRg st="0" end="0"/>
                                            </p:txEl>
                                          </p:spTgt>
                                        </p:tgtEl>
                                        <p:attrNameLst>
                                          <p:attrName>style.visibility</p:attrName>
                                        </p:attrNameLst>
                                      </p:cBhvr>
                                      <p:to>
                                        <p:strVal val="visible"/>
                                      </p:to>
                                    </p:set>
                                    <p:animEffect transition="in" filter="box(out)">
                                      <p:cBhvr>
                                        <p:cTn id="33" dur="500"/>
                                        <p:tgtEl>
                                          <p:spTgt spid="200707">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CAMERA.WAV"/>
                                        </p:tgtEl>
                                      </p:cMediaNode>
                                    </p:audio>
                                  </p:subTnLst>
                                </p:cTn>
                              </p:par>
                            </p:childTnLst>
                          </p:cTn>
                        </p:par>
                        <p:par>
                          <p:cTn id="34" fill="hold" nodeType="afterGroup">
                            <p:stCondLst>
                              <p:cond delay="500"/>
                            </p:stCondLst>
                            <p:childTnLst>
                              <p:par>
                                <p:cTn id="35" presetID="12" presetClass="entr" presetSubtype="4" fill="hold" nodeType="afterEffect">
                                  <p:stCondLst>
                                    <p:cond delay="0"/>
                                  </p:stCondLst>
                                  <p:childTnLst>
                                    <p:set>
                                      <p:cBhvr>
                                        <p:cTn id="36" dur="1" fill="hold">
                                          <p:stCondLst>
                                            <p:cond delay="0"/>
                                          </p:stCondLst>
                                        </p:cTn>
                                        <p:tgtEl>
                                          <p:spTgt spid="200708"/>
                                        </p:tgtEl>
                                        <p:attrNameLst>
                                          <p:attrName>style.visibility</p:attrName>
                                        </p:attrNameLst>
                                      </p:cBhvr>
                                      <p:to>
                                        <p:strVal val="visible"/>
                                      </p:to>
                                    </p:set>
                                    <p:animEffect transition="in" filter="slide(fromBottom)">
                                      <p:cBhvr>
                                        <p:cTn id="37" dur="500"/>
                                        <p:tgtEl>
                                          <p:spTgt spid="200708"/>
                                        </p:tgtEl>
                                      </p:cBhvr>
                                    </p:animEffect>
                                  </p:childTnLst>
                                </p:cTn>
                              </p:par>
                            </p:childTnLst>
                          </p:cTn>
                        </p:par>
                        <p:par>
                          <p:cTn id="38" fill="hold" nodeType="afterGroup">
                            <p:stCondLst>
                              <p:cond delay="1000"/>
                            </p:stCondLst>
                            <p:childTnLst>
                              <p:par>
                                <p:cTn id="39" presetID="12" presetClass="entr" presetSubtype="4" fill="hold" nodeType="afterEffect">
                                  <p:stCondLst>
                                    <p:cond delay="0"/>
                                  </p:stCondLst>
                                  <p:childTnLst>
                                    <p:set>
                                      <p:cBhvr>
                                        <p:cTn id="40" dur="1" fill="hold">
                                          <p:stCondLst>
                                            <p:cond delay="0"/>
                                          </p:stCondLst>
                                        </p:cTn>
                                        <p:tgtEl>
                                          <p:spTgt spid="200714"/>
                                        </p:tgtEl>
                                        <p:attrNameLst>
                                          <p:attrName>style.visibility</p:attrName>
                                        </p:attrNameLst>
                                      </p:cBhvr>
                                      <p:to>
                                        <p:strVal val="visible"/>
                                      </p:to>
                                    </p:set>
                                    <p:animEffect transition="in" filter="slide(fromBottom)">
                                      <p:cBhvr>
                                        <p:cTn id="41"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55</a:t>
            </a:fld>
            <a:endParaRPr lang="en-US" altLang="zh-CN">
              <a:solidFill>
                <a:srgbClr val="FFFFCC">
                  <a:lumMod val="75000"/>
                </a:srgbClr>
              </a:solidFill>
            </a:endParaRPr>
          </a:p>
        </p:txBody>
      </p:sp>
      <p:sp>
        <p:nvSpPr>
          <p:cNvPr id="3" name="Text Box 2"/>
          <p:cNvSpPr txBox="1">
            <a:spLocks noChangeArrowheads="1"/>
          </p:cNvSpPr>
          <p:nvPr/>
        </p:nvSpPr>
        <p:spPr bwMode="auto">
          <a:xfrm>
            <a:off x="323528" y="620688"/>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zh-CN" altLang="en-US" dirty="0">
                <a:solidFill>
                  <a:srgbClr val="C00000"/>
                </a:solidFill>
                <a:latin typeface="+mn-ea"/>
                <a:ea typeface="+mn-ea"/>
              </a:rPr>
              <a:t>四</a:t>
            </a:r>
            <a:r>
              <a:rPr kumimoji="1" lang="en-US" altLang="zh-CN" dirty="0" smtClean="0">
                <a:solidFill>
                  <a:srgbClr val="C00000"/>
                </a:solidFill>
                <a:latin typeface="+mn-ea"/>
                <a:ea typeface="+mn-ea"/>
              </a:rPr>
              <a:t> </a:t>
            </a:r>
            <a:r>
              <a:rPr kumimoji="1" lang="zh-CN" altLang="en-US" dirty="0">
                <a:solidFill>
                  <a:srgbClr val="C00000"/>
                </a:solidFill>
                <a:latin typeface="+mn-ea"/>
                <a:ea typeface="+mn-ea"/>
              </a:rPr>
              <a:t>刚体的重力势能</a:t>
            </a:r>
          </a:p>
        </p:txBody>
      </p:sp>
      <p:grpSp>
        <p:nvGrpSpPr>
          <p:cNvPr id="4" name="Group 38"/>
          <p:cNvGrpSpPr>
            <a:grpSpLocks/>
          </p:cNvGrpSpPr>
          <p:nvPr/>
        </p:nvGrpSpPr>
        <p:grpSpPr bwMode="auto">
          <a:xfrm>
            <a:off x="395536" y="2212677"/>
            <a:ext cx="2409825" cy="3305175"/>
            <a:chOff x="3560" y="1076"/>
            <a:chExt cx="1518" cy="2082"/>
          </a:xfrm>
        </p:grpSpPr>
        <p:sp>
          <p:nvSpPr>
            <p:cNvPr id="5" name="Freeform 29" descr="浅色上对角线"/>
            <p:cNvSpPr>
              <a:spLocks/>
            </p:cNvSpPr>
            <p:nvPr/>
          </p:nvSpPr>
          <p:spPr bwMode="auto">
            <a:xfrm>
              <a:off x="3627" y="1076"/>
              <a:ext cx="1451" cy="1543"/>
            </a:xfrm>
            <a:custGeom>
              <a:avLst/>
              <a:gdLst/>
              <a:ahLst/>
              <a:cxnLst>
                <a:cxn ang="0">
                  <a:pos x="32" y="160"/>
                </a:cxn>
                <a:cxn ang="0">
                  <a:pos x="128" y="784"/>
                </a:cxn>
                <a:cxn ang="0">
                  <a:pos x="704" y="832"/>
                </a:cxn>
                <a:cxn ang="0">
                  <a:pos x="800" y="256"/>
                </a:cxn>
                <a:cxn ang="0">
                  <a:pos x="320" y="16"/>
                </a:cxn>
                <a:cxn ang="0">
                  <a:pos x="32" y="160"/>
                </a:cxn>
              </a:cxnLst>
              <a:rect l="0" t="0" r="r" b="b"/>
              <a:pathLst>
                <a:path w="864" h="920">
                  <a:moveTo>
                    <a:pt x="32" y="160"/>
                  </a:moveTo>
                  <a:cubicBezTo>
                    <a:pt x="0" y="288"/>
                    <a:pt x="16" y="672"/>
                    <a:pt x="128" y="784"/>
                  </a:cubicBezTo>
                  <a:cubicBezTo>
                    <a:pt x="240" y="896"/>
                    <a:pt x="592" y="920"/>
                    <a:pt x="704" y="832"/>
                  </a:cubicBezTo>
                  <a:cubicBezTo>
                    <a:pt x="816" y="744"/>
                    <a:pt x="864" y="392"/>
                    <a:pt x="800" y="256"/>
                  </a:cubicBezTo>
                  <a:cubicBezTo>
                    <a:pt x="736" y="120"/>
                    <a:pt x="448" y="32"/>
                    <a:pt x="320" y="16"/>
                  </a:cubicBezTo>
                  <a:cubicBezTo>
                    <a:pt x="192" y="0"/>
                    <a:pt x="64" y="32"/>
                    <a:pt x="32" y="160"/>
                  </a:cubicBezTo>
                  <a:close/>
                </a:path>
              </a:pathLst>
            </a:custGeom>
            <a:pattFill prst="ltUpDiag">
              <a:fgClr>
                <a:srgbClr val="3366CC"/>
              </a:fgClr>
              <a:bgClr>
                <a:srgbClr val="FFFFFF"/>
              </a:bgClr>
            </a:pattFill>
            <a:ln w="9525" cap="flat" cmpd="sng">
              <a:solidFill>
                <a:srgbClr val="3366CC"/>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 name="Freeform 30"/>
            <p:cNvSpPr>
              <a:spLocks/>
            </p:cNvSpPr>
            <p:nvPr/>
          </p:nvSpPr>
          <p:spPr bwMode="auto">
            <a:xfrm>
              <a:off x="3560" y="1139"/>
              <a:ext cx="1451" cy="1543"/>
            </a:xfrm>
            <a:custGeom>
              <a:avLst/>
              <a:gdLst/>
              <a:ahLst/>
              <a:cxnLst>
                <a:cxn ang="0">
                  <a:pos x="32" y="160"/>
                </a:cxn>
                <a:cxn ang="0">
                  <a:pos x="128" y="784"/>
                </a:cxn>
                <a:cxn ang="0">
                  <a:pos x="704" y="832"/>
                </a:cxn>
                <a:cxn ang="0">
                  <a:pos x="800" y="256"/>
                </a:cxn>
                <a:cxn ang="0">
                  <a:pos x="320" y="16"/>
                </a:cxn>
                <a:cxn ang="0">
                  <a:pos x="32" y="160"/>
                </a:cxn>
              </a:cxnLst>
              <a:rect l="0" t="0" r="r" b="b"/>
              <a:pathLst>
                <a:path w="864" h="920">
                  <a:moveTo>
                    <a:pt x="32" y="160"/>
                  </a:moveTo>
                  <a:cubicBezTo>
                    <a:pt x="0" y="288"/>
                    <a:pt x="16" y="672"/>
                    <a:pt x="128" y="784"/>
                  </a:cubicBezTo>
                  <a:cubicBezTo>
                    <a:pt x="240" y="896"/>
                    <a:pt x="592" y="920"/>
                    <a:pt x="704" y="832"/>
                  </a:cubicBezTo>
                  <a:cubicBezTo>
                    <a:pt x="816" y="744"/>
                    <a:pt x="864" y="392"/>
                    <a:pt x="800" y="256"/>
                  </a:cubicBezTo>
                  <a:cubicBezTo>
                    <a:pt x="736" y="120"/>
                    <a:pt x="448" y="32"/>
                    <a:pt x="320" y="16"/>
                  </a:cubicBezTo>
                  <a:cubicBezTo>
                    <a:pt x="192" y="0"/>
                    <a:pt x="64" y="32"/>
                    <a:pt x="32" y="160"/>
                  </a:cubicBezTo>
                  <a:close/>
                </a:path>
              </a:pathLst>
            </a:custGeom>
            <a:gradFill rotWithShape="1">
              <a:gsLst>
                <a:gs pos="0">
                  <a:srgbClr val="9DB6E7"/>
                </a:gs>
                <a:gs pos="100000">
                  <a:srgbClr val="FFFFFF"/>
                </a:gs>
              </a:gsLst>
              <a:lin ang="2700000" scaled="1"/>
            </a:gradFill>
            <a:ln w="9525" cap="flat" cmpd="sng">
              <a:solidFill>
                <a:srgbClr val="3366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7" name="Rectangle 31"/>
            <p:cNvSpPr>
              <a:spLocks noChangeArrowheads="1"/>
            </p:cNvSpPr>
            <p:nvPr/>
          </p:nvSpPr>
          <p:spPr bwMode="auto">
            <a:xfrm>
              <a:off x="4175" y="1805"/>
              <a:ext cx="185" cy="187"/>
            </a:xfrm>
            <a:prstGeom prst="rect">
              <a:avLst/>
            </a:prstGeom>
            <a:gradFill rotWithShape="0">
              <a:gsLst>
                <a:gs pos="0">
                  <a:srgbClr val="FFFFFF"/>
                </a:gs>
                <a:gs pos="100000">
                  <a:srgbClr val="FF0000"/>
                </a:gs>
              </a:gsLst>
              <a:path path="shape">
                <a:fillToRect l="50000" t="50000" r="50000" b="50000"/>
              </a:path>
            </a:gradFill>
            <a:ln w="9525" algn="ctr">
              <a:solidFill>
                <a:srgbClr val="FF0000"/>
              </a:solidFill>
              <a:miter lim="800000"/>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8" name="Line 32"/>
            <p:cNvSpPr>
              <a:spLocks noChangeShapeType="1"/>
            </p:cNvSpPr>
            <p:nvPr/>
          </p:nvSpPr>
          <p:spPr bwMode="auto">
            <a:xfrm flipV="1">
              <a:off x="4262" y="1992"/>
              <a:ext cx="0" cy="380"/>
            </a:xfrm>
            <a:prstGeom prst="line">
              <a:avLst/>
            </a:prstGeom>
            <a:noFill/>
            <a:ln w="1270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9" name="Line 33"/>
            <p:cNvSpPr>
              <a:spLocks noChangeShapeType="1"/>
            </p:cNvSpPr>
            <p:nvPr/>
          </p:nvSpPr>
          <p:spPr bwMode="auto">
            <a:xfrm>
              <a:off x="4262" y="2577"/>
              <a:ext cx="0" cy="490"/>
            </a:xfrm>
            <a:prstGeom prst="line">
              <a:avLst/>
            </a:prstGeom>
            <a:noFill/>
            <a:ln w="12700">
              <a:solidFill>
                <a:srgbClr val="FF0000"/>
              </a:solidFill>
              <a:round/>
              <a:headEnd/>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0" name="Rectangle 34" descr="浅色上对角线"/>
            <p:cNvSpPr>
              <a:spLocks noChangeArrowheads="1"/>
            </p:cNvSpPr>
            <p:nvPr/>
          </p:nvSpPr>
          <p:spPr bwMode="auto">
            <a:xfrm>
              <a:off x="3651" y="3067"/>
              <a:ext cx="1225" cy="91"/>
            </a:xfrm>
            <a:prstGeom prst="rect">
              <a:avLst/>
            </a:prstGeom>
            <a:pattFill prst="ltUpDiag">
              <a:fgClr>
                <a:srgbClr val="993366"/>
              </a:fgClr>
              <a:bgClr>
                <a:srgbClr val="FFFFFF"/>
              </a:bgClr>
            </a:pattFill>
            <a:ln w="9525">
              <a:no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1" name="Line 35"/>
            <p:cNvSpPr>
              <a:spLocks noChangeShapeType="1"/>
            </p:cNvSpPr>
            <p:nvPr/>
          </p:nvSpPr>
          <p:spPr bwMode="auto">
            <a:xfrm>
              <a:off x="3651" y="3067"/>
              <a:ext cx="1225" cy="0"/>
            </a:xfrm>
            <a:prstGeom prst="line">
              <a:avLst/>
            </a:prstGeom>
            <a:noFill/>
            <a:ln w="19050">
              <a:solidFill>
                <a:srgbClr val="9933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2" name="Rectangle 36"/>
            <p:cNvSpPr>
              <a:spLocks noChangeArrowheads="1"/>
            </p:cNvSpPr>
            <p:nvPr/>
          </p:nvSpPr>
          <p:spPr bwMode="auto">
            <a:xfrm>
              <a:off x="4225" y="2382"/>
              <a:ext cx="29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1" u="none" strike="noStrike" kern="0" cap="none" spc="0" normalizeH="0" baseline="0" noProof="0" smtClean="0">
                  <a:ln>
                    <a:noFill/>
                  </a:ln>
                  <a:solidFill>
                    <a:srgbClr val="FF0000"/>
                  </a:solidFill>
                  <a:effectLst/>
                  <a:uLnTx/>
                  <a:uFillTx/>
                  <a:sym typeface="Symbol" pitchFamily="18" charset="2"/>
                </a:rPr>
                <a:t>h</a:t>
              </a:r>
              <a:r>
                <a:rPr kumimoji="1" lang="en-US" altLang="zh-CN" sz="2000" b="0" i="1" u="none" strike="noStrike" kern="0" cap="none" spc="0" normalizeH="0" baseline="-25000" noProof="0" smtClean="0">
                  <a:ln>
                    <a:noFill/>
                  </a:ln>
                  <a:solidFill>
                    <a:srgbClr val="FF0000"/>
                  </a:solidFill>
                  <a:effectLst/>
                  <a:uLnTx/>
                  <a:uFillTx/>
                  <a:sym typeface="Symbol" pitchFamily="18" charset="2"/>
                </a:rPr>
                <a:t>i</a:t>
              </a:r>
              <a:endParaRPr kumimoji="1" lang="en-US" altLang="zh-CN" sz="2000" b="0" i="1" u="none" strike="noStrike" kern="0" cap="none" spc="0" normalizeH="0" baseline="0" noProof="0" smtClean="0">
                <a:ln>
                  <a:noFill/>
                </a:ln>
                <a:solidFill>
                  <a:srgbClr val="FF0000"/>
                </a:solidFill>
                <a:effectLst/>
                <a:uLnTx/>
                <a:uFillTx/>
                <a:sym typeface="Symbol" pitchFamily="18" charset="2"/>
              </a:endParaRPr>
            </a:p>
          </p:txBody>
        </p:sp>
        <p:sp>
          <p:nvSpPr>
            <p:cNvPr id="13" name="Rectangle 37"/>
            <p:cNvSpPr>
              <a:spLocks noChangeArrowheads="1"/>
            </p:cNvSpPr>
            <p:nvPr/>
          </p:nvSpPr>
          <p:spPr bwMode="auto">
            <a:xfrm>
              <a:off x="4395" y="1797"/>
              <a:ext cx="29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000" b="0" i="0" u="none" strike="noStrike" kern="0" cap="none" spc="0" normalizeH="0" baseline="0" noProof="0" smtClean="0">
                  <a:ln>
                    <a:noFill/>
                  </a:ln>
                  <a:solidFill>
                    <a:srgbClr val="FF0000"/>
                  </a:solidFill>
                  <a:effectLst/>
                  <a:uLnTx/>
                  <a:uFillTx/>
                  <a:sym typeface="Symbol" pitchFamily="18" charset="2"/>
                </a:rPr>
                <a:t></a:t>
              </a:r>
              <a:r>
                <a:rPr kumimoji="1" lang="en-US" altLang="zh-CN" sz="2000" b="0" i="1" u="none" strike="noStrike" kern="0" cap="none" spc="0" normalizeH="0" baseline="0" noProof="0" smtClean="0">
                  <a:ln>
                    <a:noFill/>
                  </a:ln>
                  <a:solidFill>
                    <a:srgbClr val="FF0000"/>
                  </a:solidFill>
                  <a:effectLst/>
                  <a:uLnTx/>
                  <a:uFillTx/>
                </a:rPr>
                <a:t>m</a:t>
              </a:r>
              <a:r>
                <a:rPr kumimoji="1" lang="en-US" altLang="zh-CN" sz="2000" b="0" i="1" u="none" strike="noStrike" kern="0" cap="none" spc="0" normalizeH="0" baseline="-25000" noProof="0" smtClean="0">
                  <a:ln>
                    <a:noFill/>
                  </a:ln>
                  <a:solidFill>
                    <a:srgbClr val="FF0000"/>
                  </a:solidFill>
                  <a:effectLst/>
                  <a:uLnTx/>
                  <a:uFillTx/>
                </a:rPr>
                <a:t>i</a:t>
              </a:r>
              <a:endParaRPr kumimoji="1" lang="en-US" altLang="zh-CN" sz="2000" b="0" i="1" u="none" strike="noStrike" kern="0" cap="none" spc="0" normalizeH="0" baseline="0" noProof="0" smtClean="0">
                <a:ln>
                  <a:noFill/>
                </a:ln>
                <a:solidFill>
                  <a:srgbClr val="FF0000"/>
                </a:solidFill>
                <a:effectLst/>
                <a:uLnTx/>
                <a:uFillTx/>
              </a:endParaRPr>
            </a:p>
          </p:txBody>
        </p:sp>
      </p:grpSp>
      <p:sp>
        <p:nvSpPr>
          <p:cNvPr id="14" name="Text Box 2"/>
          <p:cNvSpPr txBox="1">
            <a:spLocks noChangeArrowheads="1"/>
          </p:cNvSpPr>
          <p:nvPr/>
        </p:nvSpPr>
        <p:spPr bwMode="auto">
          <a:xfrm>
            <a:off x="1116013" y="5579194"/>
            <a:ext cx="748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spcBef>
                <a:spcPct val="50000"/>
              </a:spcBef>
            </a:pPr>
            <a:r>
              <a:rPr kumimoji="1" lang="en-US" altLang="zh-CN" dirty="0">
                <a:solidFill>
                  <a:srgbClr val="000066"/>
                </a:solidFill>
                <a:latin typeface="宋体" pitchFamily="2" charset="-122"/>
                <a:ea typeface="宋体" pitchFamily="2" charset="-122"/>
              </a:rPr>
              <a:t>    </a:t>
            </a:r>
            <a:r>
              <a:rPr kumimoji="1" lang="zh-CN" altLang="en-US" dirty="0">
                <a:solidFill>
                  <a:srgbClr val="000066"/>
                </a:solidFill>
                <a:latin typeface="宋体" pitchFamily="2" charset="-122"/>
                <a:ea typeface="宋体" pitchFamily="2" charset="-122"/>
              </a:rPr>
              <a:t>一个不太大的刚体的重力势能和它的全部质量集中在质心时所具有的势能一样。   </a:t>
            </a:r>
          </a:p>
        </p:txBody>
      </p:sp>
      <p:sp>
        <p:nvSpPr>
          <p:cNvPr id="15" name="Rectangle 1031"/>
          <p:cNvSpPr>
            <a:spLocks noChangeArrowheads="1"/>
          </p:cNvSpPr>
          <p:nvPr/>
        </p:nvSpPr>
        <p:spPr bwMode="auto">
          <a:xfrm>
            <a:off x="720725" y="1196752"/>
            <a:ext cx="8423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刚体和地球系统的重力势能</a:t>
            </a:r>
            <a:r>
              <a:rPr kumimoji="1" lang="en-US" altLang="zh-CN" sz="2800" b="0" i="0" u="none" strike="noStrike" kern="0" cap="none" spc="0" normalizeH="0" baseline="0" noProof="0" smtClean="0">
                <a:ln>
                  <a:noFill/>
                </a:ln>
                <a:solidFill>
                  <a:srgbClr val="000066"/>
                </a:solidFill>
                <a:effectLst/>
                <a:uLnTx/>
                <a:uFillTx/>
              </a:rPr>
              <a:t>(</a:t>
            </a:r>
            <a:r>
              <a:rPr kumimoji="1" lang="zh-CN" altLang="en-US" sz="2800" b="0" i="0" u="none" strike="noStrike" kern="0" cap="none" spc="0" normalizeH="0" baseline="0" noProof="0" smtClean="0">
                <a:ln>
                  <a:noFill/>
                </a:ln>
                <a:solidFill>
                  <a:srgbClr val="FF00FF"/>
                </a:solidFill>
                <a:effectLst/>
                <a:uLnTx/>
                <a:uFillTx/>
              </a:rPr>
              <a:t>各质元重力势能之和</a:t>
            </a:r>
            <a:r>
              <a:rPr kumimoji="1" lang="en-US" altLang="zh-CN" sz="2800" b="0" i="0" u="none" strike="noStrike" kern="0" cap="none" spc="0" normalizeH="0" baseline="0" noProof="0" smtClean="0">
                <a:ln>
                  <a:noFill/>
                </a:ln>
                <a:solidFill>
                  <a:srgbClr val="000066"/>
                </a:solidFill>
                <a:effectLst/>
                <a:uLnTx/>
                <a:uFillTx/>
              </a:rPr>
              <a:t>)</a:t>
            </a:r>
            <a:r>
              <a:rPr kumimoji="1" lang="zh-CN" altLang="en-US" sz="2800" b="0" i="1" u="none" strike="noStrike" kern="0" cap="none" spc="0" normalizeH="0" baseline="0" noProof="0" smtClean="0">
                <a:ln>
                  <a:noFill/>
                </a:ln>
                <a:solidFill>
                  <a:srgbClr val="000066"/>
                </a:solidFill>
                <a:effectLst/>
                <a:uLnTx/>
                <a:uFillTx/>
              </a:rPr>
              <a:t> </a:t>
            </a:r>
            <a:r>
              <a:rPr kumimoji="1" lang="zh-CN" altLang="en-US" sz="2800" b="0" i="0" u="none" strike="noStrike" kern="0" cap="none" spc="0" normalizeH="0" baseline="0" noProof="0" smtClean="0">
                <a:ln>
                  <a:noFill/>
                </a:ln>
                <a:solidFill>
                  <a:srgbClr val="000066"/>
                </a:solidFill>
                <a:effectLst/>
                <a:uLnTx/>
                <a:uFillTx/>
              </a:rPr>
              <a:t>：</a:t>
            </a:r>
          </a:p>
        </p:txBody>
      </p:sp>
      <p:graphicFrame>
        <p:nvGraphicFramePr>
          <p:cNvPr id="16" name="Object 7"/>
          <p:cNvGraphicFramePr>
            <a:graphicFrameLocks noChangeAspect="1"/>
          </p:cNvGraphicFramePr>
          <p:nvPr>
            <p:extLst>
              <p:ext uri="{D42A27DB-BD31-4B8C-83A1-F6EECF244321}">
                <p14:modId xmlns:p14="http://schemas.microsoft.com/office/powerpoint/2010/main" val="1272529732"/>
              </p:ext>
            </p:extLst>
          </p:nvPr>
        </p:nvGraphicFramePr>
        <p:xfrm>
          <a:off x="3419872" y="2276872"/>
          <a:ext cx="2117725" cy="633413"/>
        </p:xfrm>
        <a:graphic>
          <a:graphicData uri="http://schemas.openxmlformats.org/presentationml/2006/ole">
            <mc:AlternateContent xmlns:mc="http://schemas.openxmlformats.org/markup-compatibility/2006">
              <mc:Choice xmlns:v="urn:schemas-microsoft-com:vml" Requires="v">
                <p:oleObj spid="_x0000_s59054" name="公式" r:id="rId3" imgW="812520" imgH="241200" progId="Equation.3">
                  <p:embed/>
                </p:oleObj>
              </mc:Choice>
              <mc:Fallback>
                <p:oleObj name="公式" r:id="rId3" imgW="8125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76872"/>
                        <a:ext cx="2117725" cy="633413"/>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17" name="Object 7"/>
          <p:cNvGraphicFramePr>
            <a:graphicFrameLocks noChangeAspect="1"/>
          </p:cNvGraphicFramePr>
          <p:nvPr>
            <p:extLst>
              <p:ext uri="{D42A27DB-BD31-4B8C-83A1-F6EECF244321}">
                <p14:modId xmlns:p14="http://schemas.microsoft.com/office/powerpoint/2010/main" val="359594926"/>
              </p:ext>
            </p:extLst>
          </p:nvPr>
        </p:nvGraphicFramePr>
        <p:xfrm>
          <a:off x="3275856" y="2996952"/>
          <a:ext cx="2578100" cy="900112"/>
        </p:xfrm>
        <a:graphic>
          <a:graphicData uri="http://schemas.openxmlformats.org/presentationml/2006/ole">
            <mc:AlternateContent xmlns:mc="http://schemas.openxmlformats.org/markup-compatibility/2006">
              <mc:Choice xmlns:v="urn:schemas-microsoft-com:vml" Requires="v">
                <p:oleObj spid="_x0000_s59055" name="公式" r:id="rId5" imgW="990360" imgH="342720" progId="Equation.3">
                  <p:embed/>
                </p:oleObj>
              </mc:Choice>
              <mc:Fallback>
                <p:oleObj name="公式" r:id="rId5" imgW="99036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2996952"/>
                        <a:ext cx="2578100" cy="900112"/>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18" name="Object 7"/>
          <p:cNvGraphicFramePr>
            <a:graphicFrameLocks noChangeAspect="1"/>
          </p:cNvGraphicFramePr>
          <p:nvPr>
            <p:extLst>
              <p:ext uri="{D42A27DB-BD31-4B8C-83A1-F6EECF244321}">
                <p14:modId xmlns:p14="http://schemas.microsoft.com/office/powerpoint/2010/main" val="3443528486"/>
              </p:ext>
            </p:extLst>
          </p:nvPr>
        </p:nvGraphicFramePr>
        <p:xfrm>
          <a:off x="3838104" y="3644851"/>
          <a:ext cx="2678112" cy="1366837"/>
        </p:xfrm>
        <a:graphic>
          <a:graphicData uri="http://schemas.openxmlformats.org/presentationml/2006/ole">
            <mc:AlternateContent xmlns:mc="http://schemas.openxmlformats.org/markup-compatibility/2006">
              <mc:Choice xmlns:v="urn:schemas-microsoft-com:vml" Requires="v">
                <p:oleObj spid="_x0000_s59056" name="公式" r:id="rId7" imgW="1028520" imgH="520560" progId="Equation.3">
                  <p:embed/>
                </p:oleObj>
              </mc:Choice>
              <mc:Fallback>
                <p:oleObj name="公式" r:id="rId7" imgW="1028520" imgH="5205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104" y="3644851"/>
                        <a:ext cx="2678112" cy="1366837"/>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19" name="Object 7"/>
          <p:cNvGraphicFramePr>
            <a:graphicFrameLocks noChangeAspect="1"/>
          </p:cNvGraphicFramePr>
          <p:nvPr>
            <p:extLst>
              <p:ext uri="{D42A27DB-BD31-4B8C-83A1-F6EECF244321}">
                <p14:modId xmlns:p14="http://schemas.microsoft.com/office/powerpoint/2010/main" val="2472178400"/>
              </p:ext>
            </p:extLst>
          </p:nvPr>
        </p:nvGraphicFramePr>
        <p:xfrm>
          <a:off x="3851920" y="4989165"/>
          <a:ext cx="1255712" cy="600075"/>
        </p:xfrm>
        <a:graphic>
          <a:graphicData uri="http://schemas.openxmlformats.org/presentationml/2006/ole">
            <mc:AlternateContent xmlns:mc="http://schemas.openxmlformats.org/markup-compatibility/2006">
              <mc:Choice xmlns:v="urn:schemas-microsoft-com:vml" Requires="v">
                <p:oleObj spid="_x0000_s59057" name="Equation" r:id="rId9" imgW="482400" imgH="228600" progId="Equation.DSMT4">
                  <p:embed/>
                </p:oleObj>
              </mc:Choice>
              <mc:Fallback>
                <p:oleObj name="Equation" r:id="rId9" imgW="482400" imgH="228600" progId="Equation.DSMT4">
                  <p:embed/>
                  <p:pic>
                    <p:nvPicPr>
                      <p:cNvPr id="0" name=""/>
                      <p:cNvPicPr>
                        <a:picLocks noChangeAspect="1" noChangeArrowheads="1"/>
                      </p:cNvPicPr>
                      <p:nvPr/>
                    </p:nvPicPr>
                    <p:blipFill>
                      <a:blip r:embed="rId10"/>
                      <a:srcRect/>
                      <a:stretch>
                        <a:fillRect/>
                      </a:stretch>
                    </p:blipFill>
                    <p:spPr bwMode="auto">
                      <a:xfrm>
                        <a:off x="3851920" y="4989165"/>
                        <a:ext cx="1255712" cy="600075"/>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20" name="Rectangle 1031"/>
          <p:cNvSpPr>
            <a:spLocks noChangeArrowheads="1"/>
          </p:cNvSpPr>
          <p:nvPr/>
        </p:nvSpPr>
        <p:spPr bwMode="auto">
          <a:xfrm>
            <a:off x="2627784" y="1772816"/>
            <a:ext cx="5113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dirty="0" smtClean="0">
                <a:ln>
                  <a:noFill/>
                </a:ln>
                <a:solidFill>
                  <a:srgbClr val="000066"/>
                </a:solidFill>
                <a:effectLst/>
                <a:uLnTx/>
                <a:uFillTx/>
              </a:rPr>
              <a:t>以地面为势能零点，对质元：</a:t>
            </a:r>
          </a:p>
        </p:txBody>
      </p:sp>
      <mc:AlternateContent xmlns:mc="http://schemas.openxmlformats.org/markup-compatibility/2006" xmlns:a14="http://schemas.microsoft.com/office/drawing/2010/main">
        <mc:Choice Requires="a14">
          <p:sp>
            <p:nvSpPr>
              <p:cNvPr id="21" name="TextBox 20"/>
              <p:cNvSpPr txBox="1"/>
              <p:nvPr/>
            </p:nvSpPr>
            <p:spPr>
              <a:xfrm>
                <a:off x="6934960" y="3505008"/>
                <a:ext cx="2173544" cy="1580176"/>
              </a:xfrm>
              <a:prstGeom prst="rect">
                <a:avLst/>
              </a:prstGeom>
              <a:solidFill>
                <a:schemeClr val="bg2">
                  <a:lumMod val="75000"/>
                </a:schemeClr>
              </a:solidFill>
            </p:spPr>
            <p:txBody>
              <a:bodyPr wrap="none" rtlCol="0">
                <a:spAutoFit/>
              </a:bodyPr>
              <a:lstStyle/>
              <a:p>
                <a:pPr algn="ctr"/>
                <a:r>
                  <a:rPr lang="zh-CN" altLang="en-US" sz="2800" dirty="0" smtClean="0"/>
                  <a:t>质心</a:t>
                </a:r>
                <a14:m>
                  <m:oMath xmlns:m="http://schemas.openxmlformats.org/officeDocument/2006/math">
                    <m:sSub>
                      <m:sSubPr>
                        <m:ctrlPr>
                          <a:rPr lang="en-US" altLang="zh-CN" sz="2800" i="1" smtClean="0">
                            <a:latin typeface="Cambria Math"/>
                          </a:rPr>
                        </m:ctrlPr>
                      </m:sSubPr>
                      <m:e>
                        <m:r>
                          <a:rPr lang="en-US" altLang="zh-CN" sz="2800" b="1" i="1" smtClean="0">
                            <a:latin typeface="Cambria Math"/>
                          </a:rPr>
                          <m:t>𝒓</m:t>
                        </m:r>
                      </m:e>
                      <m:sub>
                        <m:r>
                          <a:rPr lang="en-US" altLang="zh-CN" sz="2800" b="1" i="1" smtClean="0">
                            <a:latin typeface="Cambria Math"/>
                          </a:rPr>
                          <m:t>𝒄</m:t>
                        </m:r>
                      </m:sub>
                    </m:sSub>
                  </m:oMath>
                </a14:m>
                <a:r>
                  <a:rPr lang="zh-CN" altLang="en-US" sz="2800" dirty="0" smtClean="0"/>
                  <a:t>：</a:t>
                </a:r>
                <a:endParaRPr lang="en-US" altLang="zh-CN" sz="2800" dirty="0" smtClean="0"/>
              </a:p>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rPr>
                          </m:ctrlPr>
                        </m:sSubPr>
                        <m:e>
                          <m:r>
                            <a:rPr lang="en-US" altLang="zh-CN" sz="2800" b="1" i="1" smtClean="0">
                              <a:latin typeface="Cambria Math"/>
                            </a:rPr>
                            <m:t>𝒓</m:t>
                          </m:r>
                        </m:e>
                        <m:sub>
                          <m:r>
                            <a:rPr lang="en-US" altLang="zh-CN" sz="2800" b="1" i="1" smtClean="0">
                              <a:latin typeface="Cambria Math"/>
                            </a:rPr>
                            <m:t>𝒄</m:t>
                          </m:r>
                        </m:sub>
                      </m:sSub>
                      <m:r>
                        <a:rPr lang="en-US" altLang="zh-CN" sz="2800" b="1" i="1" smtClean="0">
                          <a:latin typeface="Cambria Math"/>
                        </a:rPr>
                        <m:t>=</m:t>
                      </m:r>
                      <m:f>
                        <m:fPr>
                          <m:ctrlPr>
                            <a:rPr lang="en-US" altLang="zh-CN" sz="2800" i="1" smtClean="0">
                              <a:latin typeface="Cambria Math"/>
                            </a:rPr>
                          </m:ctrlPr>
                        </m:fPr>
                        <m:num>
                          <m:nary>
                            <m:naryPr>
                              <m:limLoc m:val="undOvr"/>
                              <m:subHide m:val="on"/>
                              <m:supHide m:val="on"/>
                              <m:ctrlPr>
                                <a:rPr lang="en-US" altLang="zh-CN" sz="2800" i="1" smtClean="0">
                                  <a:latin typeface="Cambria Math"/>
                                </a:rPr>
                              </m:ctrlPr>
                            </m:naryPr>
                            <m:sub/>
                            <m:sup/>
                            <m:e>
                              <m:r>
                                <a:rPr lang="en-US" altLang="zh-CN" sz="2800" b="1" i="1" smtClean="0">
                                  <a:latin typeface="Cambria Math"/>
                                </a:rPr>
                                <m:t>𝒓𝒅𝒎</m:t>
                              </m:r>
                            </m:e>
                          </m:nary>
                        </m:num>
                        <m:den>
                          <m:nary>
                            <m:naryPr>
                              <m:limLoc m:val="undOvr"/>
                              <m:subHide m:val="on"/>
                              <m:supHide m:val="on"/>
                              <m:ctrlPr>
                                <a:rPr lang="en-US" altLang="zh-CN" sz="2800" i="1" smtClean="0">
                                  <a:latin typeface="Cambria Math"/>
                                </a:rPr>
                              </m:ctrlPr>
                            </m:naryPr>
                            <m:sub/>
                            <m:sup/>
                            <m:e>
                              <m:r>
                                <a:rPr lang="en-US" altLang="zh-CN" sz="2800" b="1" i="1" smtClean="0">
                                  <a:latin typeface="Cambria Math"/>
                                </a:rPr>
                                <m:t>𝒅𝒎</m:t>
                              </m:r>
                            </m:e>
                          </m:nary>
                        </m:den>
                      </m:f>
                    </m:oMath>
                  </m:oMathPara>
                </a14:m>
                <a:endParaRPr lang="zh-CN" alt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934960" y="3505008"/>
                <a:ext cx="2173544" cy="1580176"/>
              </a:xfrm>
              <a:prstGeom prst="rect">
                <a:avLst/>
              </a:prstGeom>
              <a:blipFill rotWithShape="1">
                <a:blip r:embed="rId11"/>
                <a:stretch>
                  <a:fillRect t="-50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79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56</a:t>
            </a:fld>
            <a:endParaRPr lang="en-US" altLang="zh-CN">
              <a:solidFill>
                <a:srgbClr val="FFFFCC">
                  <a:lumMod val="75000"/>
                </a:srgbClr>
              </a:solidFill>
            </a:endParaRPr>
          </a:p>
        </p:txBody>
      </p:sp>
      <p:sp>
        <p:nvSpPr>
          <p:cNvPr id="3" name="Text Box 2"/>
          <p:cNvSpPr txBox="1">
            <a:spLocks noChangeArrowheads="1"/>
          </p:cNvSpPr>
          <p:nvPr/>
        </p:nvSpPr>
        <p:spPr bwMode="auto">
          <a:xfrm>
            <a:off x="77688" y="548680"/>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1" lang="zh-CN" altLang="en-US" dirty="0">
                <a:solidFill>
                  <a:srgbClr val="C00000"/>
                </a:solidFill>
                <a:latin typeface="+mn-ea"/>
                <a:ea typeface="+mn-ea"/>
              </a:rPr>
              <a:t>五</a:t>
            </a:r>
            <a:r>
              <a:rPr kumimoji="1" lang="en-US" altLang="zh-CN" dirty="0" smtClean="0">
                <a:solidFill>
                  <a:srgbClr val="C00000"/>
                </a:solidFill>
                <a:latin typeface="+mn-ea"/>
                <a:ea typeface="+mn-ea"/>
              </a:rPr>
              <a:t> </a:t>
            </a:r>
            <a:r>
              <a:rPr kumimoji="1" lang="zh-CN" altLang="en-US" dirty="0">
                <a:solidFill>
                  <a:srgbClr val="C00000"/>
                </a:solidFill>
                <a:latin typeface="+mn-ea"/>
                <a:ea typeface="+mn-ea"/>
              </a:rPr>
              <a:t>刚体</a:t>
            </a:r>
            <a:r>
              <a:rPr kumimoji="1" lang="zh-CN" altLang="en-US" dirty="0" smtClean="0">
                <a:solidFill>
                  <a:srgbClr val="C00000"/>
                </a:solidFill>
                <a:latin typeface="+mn-ea"/>
                <a:ea typeface="+mn-ea"/>
              </a:rPr>
              <a:t>的定轴转动的机械能守恒</a:t>
            </a:r>
            <a:endParaRPr kumimoji="1" lang="zh-CN" altLang="en-US" dirty="0">
              <a:solidFill>
                <a:srgbClr val="C00000"/>
              </a:solidFill>
              <a:latin typeface="+mn-ea"/>
              <a:ea typeface="+mn-ea"/>
            </a:endParaRPr>
          </a:p>
        </p:txBody>
      </p:sp>
      <p:sp>
        <p:nvSpPr>
          <p:cNvPr id="4" name="Rectangle 1031"/>
          <p:cNvSpPr>
            <a:spLocks noChangeArrowheads="1"/>
          </p:cNvSpPr>
          <p:nvPr/>
        </p:nvSpPr>
        <p:spPr bwMode="auto">
          <a:xfrm>
            <a:off x="611560" y="1037679"/>
            <a:ext cx="8423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dirty="0" smtClean="0">
                <a:ln>
                  <a:noFill/>
                </a:ln>
                <a:solidFill>
                  <a:srgbClr val="000066"/>
                </a:solidFill>
                <a:effectLst/>
                <a:uLnTx/>
                <a:uFillTx/>
              </a:rPr>
              <a:t>若把重力做功用势能差来表示：</a:t>
            </a:r>
          </a:p>
        </p:txBody>
      </p:sp>
      <p:graphicFrame>
        <p:nvGraphicFramePr>
          <p:cNvPr id="5" name="Object 3"/>
          <p:cNvGraphicFramePr>
            <a:graphicFrameLocks noChangeAspect="1"/>
          </p:cNvGraphicFramePr>
          <p:nvPr>
            <p:extLst>
              <p:ext uri="{D42A27DB-BD31-4B8C-83A1-F6EECF244321}">
                <p14:modId xmlns:p14="http://schemas.microsoft.com/office/powerpoint/2010/main" val="894227705"/>
              </p:ext>
            </p:extLst>
          </p:nvPr>
        </p:nvGraphicFramePr>
        <p:xfrm>
          <a:off x="1438648" y="1571278"/>
          <a:ext cx="2200275" cy="850900"/>
        </p:xfrm>
        <a:graphic>
          <a:graphicData uri="http://schemas.openxmlformats.org/presentationml/2006/ole">
            <mc:AlternateContent xmlns:mc="http://schemas.openxmlformats.org/markup-compatibility/2006">
              <mc:Choice xmlns:v="urn:schemas-microsoft-com:vml" Requires="v">
                <p:oleObj spid="_x0000_s85906" name="公式" r:id="rId3" imgW="952200" imgH="355320" progId="Equation.3">
                  <p:embed/>
                </p:oleObj>
              </mc:Choice>
              <mc:Fallback>
                <p:oleObj name="公式" r:id="rId3" imgW="95220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648" y="1571278"/>
                        <a:ext cx="2200275"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3781119470"/>
              </p:ext>
            </p:extLst>
          </p:nvPr>
        </p:nvGraphicFramePr>
        <p:xfrm>
          <a:off x="3648448" y="1712566"/>
          <a:ext cx="1174750" cy="579437"/>
        </p:xfrm>
        <a:graphic>
          <a:graphicData uri="http://schemas.openxmlformats.org/presentationml/2006/ole">
            <mc:AlternateContent xmlns:mc="http://schemas.openxmlformats.org/markup-compatibility/2006">
              <mc:Choice xmlns:v="urn:schemas-microsoft-com:vml" Requires="v">
                <p:oleObj spid="_x0000_s85907" name="公式" r:id="rId5" imgW="507960" imgH="241200" progId="Equation.3">
                  <p:embed/>
                </p:oleObj>
              </mc:Choice>
              <mc:Fallback>
                <p:oleObj name="公式" r:id="rId5" imgW="5079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448" y="1712566"/>
                        <a:ext cx="1174750"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val="1397507583"/>
              </p:ext>
            </p:extLst>
          </p:nvPr>
        </p:nvGraphicFramePr>
        <p:xfrm>
          <a:off x="4734298" y="1691928"/>
          <a:ext cx="3205162" cy="600075"/>
        </p:xfrm>
        <a:graphic>
          <a:graphicData uri="http://schemas.openxmlformats.org/presentationml/2006/ole">
            <mc:AlternateContent xmlns:mc="http://schemas.openxmlformats.org/markup-compatibility/2006">
              <mc:Choice xmlns:v="urn:schemas-microsoft-com:vml" Requires="v">
                <p:oleObj spid="_x0000_s85908" name="Equation" r:id="rId7" imgW="1231560" imgH="228600" progId="Equation.DSMT4">
                  <p:embed/>
                </p:oleObj>
              </mc:Choice>
              <mc:Fallback>
                <p:oleObj name="Equation" r:id="rId7" imgW="1231560" imgH="228600" progId="Equation.DSMT4">
                  <p:embed/>
                  <p:pic>
                    <p:nvPicPr>
                      <p:cNvPr id="0" name=""/>
                      <p:cNvPicPr>
                        <a:picLocks noChangeAspect="1" noChangeArrowheads="1"/>
                      </p:cNvPicPr>
                      <p:nvPr/>
                    </p:nvPicPr>
                    <p:blipFill>
                      <a:blip r:embed="rId8"/>
                      <a:srcRect/>
                      <a:stretch>
                        <a:fillRect/>
                      </a:stretch>
                    </p:blipFill>
                    <p:spPr bwMode="auto">
                      <a:xfrm>
                        <a:off x="4734298" y="1691928"/>
                        <a:ext cx="3205162" cy="600075"/>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8" name="Rectangle 1031"/>
          <p:cNvSpPr>
            <a:spLocks noChangeArrowheads="1"/>
          </p:cNvSpPr>
          <p:nvPr/>
        </p:nvSpPr>
        <p:spPr bwMode="auto">
          <a:xfrm>
            <a:off x="1078285" y="2514253"/>
            <a:ext cx="2447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由动能定理</a:t>
            </a:r>
          </a:p>
        </p:txBody>
      </p:sp>
      <p:graphicFrame>
        <p:nvGraphicFramePr>
          <p:cNvPr id="9" name="Object 3"/>
          <p:cNvGraphicFramePr>
            <a:graphicFrameLocks noChangeAspect="1"/>
          </p:cNvGraphicFramePr>
          <p:nvPr>
            <p:extLst>
              <p:ext uri="{D42A27DB-BD31-4B8C-83A1-F6EECF244321}">
                <p14:modId xmlns:p14="http://schemas.microsoft.com/office/powerpoint/2010/main" val="2409707406"/>
              </p:ext>
            </p:extLst>
          </p:nvPr>
        </p:nvGraphicFramePr>
        <p:xfrm>
          <a:off x="3167435" y="2363441"/>
          <a:ext cx="4721225" cy="942975"/>
        </p:xfrm>
        <a:graphic>
          <a:graphicData uri="http://schemas.openxmlformats.org/presentationml/2006/ole">
            <mc:AlternateContent xmlns:mc="http://schemas.openxmlformats.org/markup-compatibility/2006">
              <mc:Choice xmlns:v="urn:schemas-microsoft-com:vml" Requires="v">
                <p:oleObj spid="_x0000_s85909" name="公式" r:id="rId9" imgW="2044440" imgH="393480" progId="Equation.3">
                  <p:embed/>
                </p:oleObj>
              </mc:Choice>
              <mc:Fallback>
                <p:oleObj name="公式" r:id="rId9" imgW="204444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7435" y="2363441"/>
                        <a:ext cx="4721225"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右箭头 9"/>
          <p:cNvSpPr>
            <a:spLocks noChangeArrowheads="1"/>
          </p:cNvSpPr>
          <p:nvPr/>
        </p:nvSpPr>
        <p:spPr bwMode="auto">
          <a:xfrm>
            <a:off x="1006848" y="3455641"/>
            <a:ext cx="684212"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600570192"/>
              </p:ext>
            </p:extLst>
          </p:nvPr>
        </p:nvGraphicFramePr>
        <p:xfrm>
          <a:off x="1799010" y="3155603"/>
          <a:ext cx="6480175" cy="942975"/>
        </p:xfrm>
        <a:graphic>
          <a:graphicData uri="http://schemas.openxmlformats.org/presentationml/2006/ole">
            <mc:AlternateContent xmlns:mc="http://schemas.openxmlformats.org/markup-compatibility/2006">
              <mc:Choice xmlns:v="urn:schemas-microsoft-com:vml" Requires="v">
                <p:oleObj spid="_x0000_s85910" name="Equation" r:id="rId11" imgW="2806560" imgH="393480" progId="Equation.DSMT4">
                  <p:embed/>
                </p:oleObj>
              </mc:Choice>
              <mc:Fallback>
                <p:oleObj name="Equation" r:id="rId11" imgW="2806560" imgH="393480" progId="Equation.DSMT4">
                  <p:embed/>
                  <p:pic>
                    <p:nvPicPr>
                      <p:cNvPr id="0" name=""/>
                      <p:cNvPicPr>
                        <a:picLocks noChangeAspect="1" noChangeArrowheads="1"/>
                      </p:cNvPicPr>
                      <p:nvPr/>
                    </p:nvPicPr>
                    <p:blipFill>
                      <a:blip r:embed="rId12"/>
                      <a:srcRect/>
                      <a:stretch>
                        <a:fillRect/>
                      </a:stretch>
                    </p:blipFill>
                    <p:spPr bwMode="auto">
                      <a:xfrm>
                        <a:off x="1799010" y="3155603"/>
                        <a:ext cx="6480175"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031"/>
          <p:cNvSpPr>
            <a:spLocks noChangeArrowheads="1"/>
          </p:cNvSpPr>
          <p:nvPr/>
        </p:nvSpPr>
        <p:spPr bwMode="auto">
          <a:xfrm>
            <a:off x="539552" y="4195416"/>
            <a:ext cx="8316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i="0" u="none" strike="noStrike" kern="0" cap="none" spc="0" normalizeH="0" noProof="0" dirty="0" smtClean="0">
                <a:ln>
                  <a:noFill/>
                </a:ln>
                <a:solidFill>
                  <a:srgbClr val="000066"/>
                </a:solidFill>
                <a:effectLst/>
                <a:uLnTx/>
                <a:uFillTx/>
                <a:ea typeface="华文楷体" panose="02010600040101010101" pitchFamily="2" charset="-122"/>
              </a:rPr>
              <a:t>式中 </a:t>
            </a:r>
            <a:r>
              <a:rPr kumimoji="1" lang="en-US" altLang="zh-CN" i="1" u="none" strike="noStrike" kern="0" cap="none" spc="0" normalizeH="0" noProof="0" dirty="0" smtClean="0">
                <a:ln>
                  <a:noFill/>
                </a:ln>
                <a:solidFill>
                  <a:srgbClr val="000066"/>
                </a:solidFill>
                <a:effectLst/>
                <a:uLnTx/>
                <a:uFillTx/>
                <a:ea typeface="华文楷体" panose="02010600040101010101" pitchFamily="2" charset="-122"/>
              </a:rPr>
              <a:t>M </a:t>
            </a:r>
            <a:r>
              <a:rPr kumimoji="1" lang="zh-CN" altLang="en-US" i="0" u="none" strike="noStrike" kern="0" cap="none" spc="0" normalizeH="0" noProof="0" dirty="0" smtClean="0">
                <a:ln>
                  <a:noFill/>
                </a:ln>
                <a:solidFill>
                  <a:srgbClr val="000066"/>
                </a:solidFill>
                <a:effectLst/>
                <a:uLnTx/>
                <a:uFillTx/>
                <a:ea typeface="华文楷体" panose="02010600040101010101" pitchFamily="2" charset="-122"/>
              </a:rPr>
              <a:t>为除重力之外的其它外力矩（设保守内力只有重力）</a:t>
            </a:r>
            <a:endParaRPr kumimoji="1" lang="en-US" altLang="zh-CN" i="0" u="none" strike="noStrike" kern="0" cap="none" spc="0" normalizeH="0" noProof="0" dirty="0" smtClean="0">
              <a:ln>
                <a:noFill/>
              </a:ln>
              <a:solidFill>
                <a:srgbClr val="000066"/>
              </a:solidFill>
              <a:effectLst/>
              <a:uLnTx/>
              <a:uFillTx/>
              <a:ea typeface="华文楷体" panose="02010600040101010101" pitchFamily="2" charset="-122"/>
            </a:endParaRPr>
          </a:p>
        </p:txBody>
      </p:sp>
      <p:sp>
        <p:nvSpPr>
          <p:cNvPr id="13" name="Rectangle 1031"/>
          <p:cNvSpPr>
            <a:spLocks noChangeArrowheads="1"/>
          </p:cNvSpPr>
          <p:nvPr/>
        </p:nvSpPr>
        <p:spPr bwMode="auto">
          <a:xfrm>
            <a:off x="1295773" y="4725641"/>
            <a:ext cx="2232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若： </a:t>
            </a:r>
            <a:r>
              <a:rPr kumimoji="1" lang="en-US" altLang="zh-CN" sz="2800" b="0" i="1" u="none" strike="noStrike" kern="0" cap="none" spc="0" normalizeH="0" baseline="0" noProof="0" smtClean="0">
                <a:ln>
                  <a:noFill/>
                </a:ln>
                <a:solidFill>
                  <a:srgbClr val="000066"/>
                </a:solidFill>
                <a:effectLst/>
                <a:uLnTx/>
                <a:uFillTx/>
              </a:rPr>
              <a:t>M=</a:t>
            </a:r>
            <a:r>
              <a:rPr kumimoji="1" lang="en-US" altLang="zh-CN" sz="2800" b="0" i="0" u="none" strike="noStrike" kern="0" cap="none" spc="0" normalizeH="0" baseline="0" noProof="0" smtClean="0">
                <a:ln>
                  <a:noFill/>
                </a:ln>
                <a:solidFill>
                  <a:srgbClr val="000066"/>
                </a:solidFill>
                <a:effectLst/>
                <a:uLnTx/>
                <a:uFillTx/>
              </a:rPr>
              <a:t>0</a:t>
            </a:r>
            <a:r>
              <a:rPr kumimoji="1" lang="zh-CN" altLang="en-US" sz="2800" b="0" i="0" u="none" strike="noStrike" kern="0" cap="none" spc="0" normalizeH="0" baseline="0" noProof="0" smtClean="0">
                <a:ln>
                  <a:noFill/>
                </a:ln>
                <a:solidFill>
                  <a:srgbClr val="000066"/>
                </a:solidFill>
                <a:effectLst/>
                <a:uLnTx/>
                <a:uFillTx/>
              </a:rPr>
              <a:t>，</a:t>
            </a:r>
          </a:p>
        </p:txBody>
      </p:sp>
      <p:graphicFrame>
        <p:nvGraphicFramePr>
          <p:cNvPr id="14" name="Object 3"/>
          <p:cNvGraphicFramePr>
            <a:graphicFrameLocks noChangeAspect="1"/>
          </p:cNvGraphicFramePr>
          <p:nvPr>
            <p:extLst>
              <p:ext uri="{D42A27DB-BD31-4B8C-83A1-F6EECF244321}">
                <p14:modId xmlns:p14="http://schemas.microsoft.com/office/powerpoint/2010/main" val="1996207532"/>
              </p:ext>
            </p:extLst>
          </p:nvPr>
        </p:nvGraphicFramePr>
        <p:xfrm>
          <a:off x="2591173" y="5100291"/>
          <a:ext cx="3167062" cy="942975"/>
        </p:xfrm>
        <a:graphic>
          <a:graphicData uri="http://schemas.openxmlformats.org/presentationml/2006/ole">
            <mc:AlternateContent xmlns:mc="http://schemas.openxmlformats.org/markup-compatibility/2006">
              <mc:Choice xmlns:v="urn:schemas-microsoft-com:vml" Requires="v">
                <p:oleObj spid="_x0000_s85911" name="Equation" r:id="rId13" imgW="1371600" imgH="393480" progId="Equation.DSMT4">
                  <p:embed/>
                </p:oleObj>
              </mc:Choice>
              <mc:Fallback>
                <p:oleObj name="Equation" r:id="rId13" imgW="1371600" imgH="393480" progId="Equation.DSMT4">
                  <p:embed/>
                  <p:pic>
                    <p:nvPicPr>
                      <p:cNvPr id="0" name=""/>
                      <p:cNvPicPr>
                        <a:picLocks noChangeAspect="1" noChangeArrowheads="1"/>
                      </p:cNvPicPr>
                      <p:nvPr/>
                    </p:nvPicPr>
                    <p:blipFill>
                      <a:blip r:embed="rId14"/>
                      <a:srcRect/>
                      <a:stretch>
                        <a:fillRect/>
                      </a:stretch>
                    </p:blipFill>
                    <p:spPr bwMode="auto">
                      <a:xfrm>
                        <a:off x="2591173" y="5100291"/>
                        <a:ext cx="3167062"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右箭头 16"/>
          <p:cNvSpPr>
            <a:spLocks noChangeArrowheads="1"/>
          </p:cNvSpPr>
          <p:nvPr/>
        </p:nvSpPr>
        <p:spPr bwMode="auto">
          <a:xfrm>
            <a:off x="1799010" y="5460653"/>
            <a:ext cx="684213"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sp>
        <p:nvSpPr>
          <p:cNvPr id="16" name="Rectangle 1031"/>
          <p:cNvSpPr>
            <a:spLocks noChangeArrowheads="1"/>
          </p:cNvSpPr>
          <p:nvPr/>
        </p:nvSpPr>
        <p:spPr bwMode="auto">
          <a:xfrm>
            <a:off x="4138985" y="5963891"/>
            <a:ext cx="4824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1" lang="en-US" altLang="zh-CN" sz="2800" b="0" i="0" u="none" strike="noStrike" kern="0" cap="none" spc="0" normalizeH="0" baseline="0" noProof="0" smtClean="0">
                <a:ln>
                  <a:noFill/>
                </a:ln>
                <a:solidFill>
                  <a:srgbClr val="000066"/>
                </a:solidFill>
                <a:effectLst/>
                <a:uLnTx/>
                <a:uFillTx/>
              </a:rPr>
              <a:t>——</a:t>
            </a:r>
            <a:r>
              <a:rPr kumimoji="1" lang="zh-CN" altLang="en-US" sz="2800" b="0" i="0" u="none" strike="noStrike" kern="0" cap="none" spc="0" normalizeH="0" baseline="0" noProof="0" smtClean="0">
                <a:ln>
                  <a:noFill/>
                </a:ln>
                <a:solidFill>
                  <a:srgbClr val="000066"/>
                </a:solidFill>
                <a:effectLst/>
                <a:uLnTx/>
                <a:uFillTx/>
              </a:rPr>
              <a:t>刚体的机械能守恒定律</a:t>
            </a:r>
          </a:p>
        </p:txBody>
      </p:sp>
    </p:spTree>
    <p:extLst>
      <p:ext uri="{BB962C8B-B14F-4D97-AF65-F5344CB8AC3E}">
        <p14:creationId xmlns:p14="http://schemas.microsoft.com/office/powerpoint/2010/main" val="213378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P spid="12" grpId="0"/>
      <p:bldP spid="13" grpId="0"/>
      <p:bldP spid="15" grpId="0" animBg="1"/>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57</a:t>
            </a:fld>
            <a:endParaRPr lang="en-US" altLang="zh-CN">
              <a:solidFill>
                <a:srgbClr val="FFFFCC">
                  <a:lumMod val="75000"/>
                </a:srgbClr>
              </a:solidFill>
            </a:endParaRPr>
          </a:p>
        </p:txBody>
      </p:sp>
      <p:sp>
        <p:nvSpPr>
          <p:cNvPr id="3" name="TextBox 2"/>
          <p:cNvSpPr txBox="1"/>
          <p:nvPr/>
        </p:nvSpPr>
        <p:spPr>
          <a:xfrm>
            <a:off x="-18183" y="540967"/>
            <a:ext cx="9162183" cy="1692771"/>
          </a:xfrm>
          <a:prstGeom prst="rect">
            <a:avLst/>
          </a:prstGeom>
          <a:noFill/>
        </p:spPr>
        <p:txBody>
          <a:bodyPr wrap="square" rtlCol="0">
            <a:spAutoFit/>
          </a:bodyPr>
          <a:lstStyle/>
          <a:p>
            <a:r>
              <a:rPr lang="zh-CN" altLang="en-US" sz="2600" dirty="0" smtClean="0">
                <a:solidFill>
                  <a:srgbClr val="FF0000"/>
                </a:solidFill>
                <a:ea typeface="华文楷体" panose="02010600040101010101" pitchFamily="2" charset="-122"/>
              </a:rPr>
              <a:t>例</a:t>
            </a:r>
            <a:r>
              <a:rPr lang="en-US" altLang="zh-CN" sz="2600" dirty="0" smtClean="0">
                <a:solidFill>
                  <a:srgbClr val="FF0000"/>
                </a:solidFill>
                <a:ea typeface="华文楷体" panose="02010600040101010101" pitchFamily="2" charset="-122"/>
              </a:rPr>
              <a:t>3.6</a:t>
            </a:r>
            <a:r>
              <a:rPr lang="en-US" altLang="zh-CN" sz="2600" dirty="0" smtClean="0">
                <a:ea typeface="华文楷体" panose="02010600040101010101" pitchFamily="2" charset="-122"/>
              </a:rPr>
              <a:t>	</a:t>
            </a:r>
            <a:r>
              <a:rPr lang="zh-CN" altLang="en-US" sz="2600" dirty="0" smtClean="0">
                <a:ea typeface="华文楷体" panose="02010600040101010101" pitchFamily="2" charset="-122"/>
              </a:rPr>
              <a:t>如图所示，两物体的质量为</a:t>
            </a:r>
            <a:r>
              <a:rPr lang="en-US" altLang="zh-CN" sz="2600" i="1" dirty="0" smtClean="0">
                <a:ea typeface="华文楷体" panose="02010600040101010101" pitchFamily="2" charset="-122"/>
              </a:rPr>
              <a:t>m</a:t>
            </a:r>
            <a:r>
              <a:rPr lang="en-US" altLang="zh-CN" sz="2600" baseline="-25000" dirty="0" smtClean="0">
                <a:ea typeface="华文楷体" panose="02010600040101010101" pitchFamily="2" charset="-122"/>
              </a:rPr>
              <a:t>1</a:t>
            </a:r>
            <a:r>
              <a:rPr lang="zh-CN" altLang="en-US" sz="2600" dirty="0" smtClean="0">
                <a:ea typeface="华文楷体" panose="02010600040101010101" pitchFamily="2" charset="-122"/>
              </a:rPr>
              <a:t>和</a:t>
            </a:r>
            <a:r>
              <a:rPr lang="en-US" altLang="zh-CN" sz="2600" i="1" dirty="0" smtClean="0">
                <a:ea typeface="华文楷体" panose="02010600040101010101" pitchFamily="2" charset="-122"/>
              </a:rPr>
              <a:t>m</a:t>
            </a:r>
            <a:r>
              <a:rPr lang="en-US" altLang="zh-CN" sz="2600" baseline="-25000" dirty="0" smtClean="0">
                <a:ea typeface="华文楷体" panose="02010600040101010101" pitchFamily="2" charset="-122"/>
              </a:rPr>
              <a:t>2</a:t>
            </a:r>
            <a:r>
              <a:rPr lang="zh-CN" altLang="en-US" sz="2600" dirty="0" smtClean="0">
                <a:ea typeface="华文楷体" panose="02010600040101010101" pitchFamily="2" charset="-122"/>
              </a:rPr>
              <a:t>，且</a:t>
            </a:r>
            <a:r>
              <a:rPr lang="en-US" altLang="zh-CN" sz="2600" i="1" dirty="0">
                <a:ea typeface="华文楷体" panose="02010600040101010101" pitchFamily="2" charset="-122"/>
              </a:rPr>
              <a:t>m</a:t>
            </a:r>
            <a:r>
              <a:rPr lang="en-US" altLang="zh-CN" sz="2600" baseline="-25000" dirty="0">
                <a:ea typeface="华文楷体" panose="02010600040101010101" pitchFamily="2" charset="-122"/>
              </a:rPr>
              <a:t>1 </a:t>
            </a:r>
            <a:r>
              <a:rPr lang="en-US" altLang="zh-CN" sz="2600" dirty="0" smtClean="0">
                <a:ea typeface="华文楷体" panose="02010600040101010101" pitchFamily="2" charset="-122"/>
              </a:rPr>
              <a:t>&gt;</a:t>
            </a:r>
            <a:r>
              <a:rPr lang="en-US" altLang="zh-CN" sz="2600" i="1" dirty="0">
                <a:ea typeface="华文楷体" panose="02010600040101010101" pitchFamily="2" charset="-122"/>
              </a:rPr>
              <a:t> m</a:t>
            </a:r>
            <a:r>
              <a:rPr lang="en-US" altLang="zh-CN" sz="2600" baseline="-25000" dirty="0">
                <a:ea typeface="华文楷体" panose="02010600040101010101" pitchFamily="2" charset="-122"/>
              </a:rPr>
              <a:t>2</a:t>
            </a:r>
            <a:r>
              <a:rPr lang="en-US" altLang="zh-CN" sz="2600" dirty="0" smtClean="0">
                <a:ea typeface="华文楷体" panose="02010600040101010101" pitchFamily="2" charset="-122"/>
              </a:rPr>
              <a:t>. </a:t>
            </a:r>
            <a:r>
              <a:rPr lang="zh-CN" altLang="en-US" sz="2600" dirty="0" smtClean="0">
                <a:ea typeface="华文楷体" panose="02010600040101010101" pitchFamily="2" charset="-122"/>
              </a:rPr>
              <a:t>圆盘状定滑轮的质量分别为</a:t>
            </a:r>
            <a:r>
              <a:rPr lang="en-US" altLang="zh-CN" sz="2600" i="1" dirty="0" smtClean="0">
                <a:ea typeface="华文楷体" panose="02010600040101010101" pitchFamily="2" charset="-122"/>
              </a:rPr>
              <a:t>M</a:t>
            </a:r>
            <a:r>
              <a:rPr lang="en-US" altLang="zh-CN" sz="2600" baseline="-25000" dirty="0" smtClean="0">
                <a:ea typeface="华文楷体" panose="02010600040101010101" pitchFamily="2" charset="-122"/>
              </a:rPr>
              <a:t>1</a:t>
            </a:r>
            <a:r>
              <a:rPr lang="zh-CN" altLang="en-US" sz="2600" dirty="0" smtClean="0">
                <a:ea typeface="华文楷体" panose="02010600040101010101" pitchFamily="2" charset="-122"/>
              </a:rPr>
              <a:t>和</a:t>
            </a:r>
            <a:r>
              <a:rPr lang="en-US" altLang="zh-CN" sz="2600" i="1" dirty="0" smtClean="0">
                <a:ea typeface="华文楷体" panose="02010600040101010101" pitchFamily="2" charset="-122"/>
              </a:rPr>
              <a:t>M</a:t>
            </a:r>
            <a:r>
              <a:rPr lang="en-US" altLang="zh-CN" sz="2600" baseline="-25000" dirty="0" smtClean="0">
                <a:ea typeface="华文楷体" panose="02010600040101010101" pitchFamily="2" charset="-122"/>
              </a:rPr>
              <a:t>2</a:t>
            </a:r>
            <a:r>
              <a:rPr lang="zh-CN" altLang="en-US" sz="2600" dirty="0" smtClean="0">
                <a:ea typeface="华文楷体" panose="02010600040101010101" pitchFamily="2" charset="-122"/>
              </a:rPr>
              <a:t>，半径为</a:t>
            </a:r>
            <a:r>
              <a:rPr lang="en-US" altLang="zh-CN" sz="2600" i="1" dirty="0" smtClean="0">
                <a:ea typeface="华文楷体" panose="02010600040101010101" pitchFamily="2" charset="-122"/>
              </a:rPr>
              <a:t>R</a:t>
            </a:r>
            <a:r>
              <a:rPr lang="en-US" altLang="zh-CN" sz="2600" baseline="-25000" dirty="0" smtClean="0">
                <a:ea typeface="华文楷体" panose="02010600040101010101" pitchFamily="2" charset="-122"/>
              </a:rPr>
              <a:t>1</a:t>
            </a:r>
            <a:r>
              <a:rPr lang="zh-CN" altLang="en-US" sz="2600" dirty="0" smtClean="0">
                <a:ea typeface="华文楷体" panose="02010600040101010101" pitchFamily="2" charset="-122"/>
              </a:rPr>
              <a:t>和</a:t>
            </a:r>
            <a:r>
              <a:rPr lang="en-US" altLang="zh-CN" sz="2600" i="1" dirty="0" smtClean="0">
                <a:ea typeface="华文楷体" panose="02010600040101010101" pitchFamily="2" charset="-122"/>
              </a:rPr>
              <a:t>R</a:t>
            </a:r>
            <a:r>
              <a:rPr lang="en-US" altLang="zh-CN" sz="2600" baseline="-25000" dirty="0" smtClean="0">
                <a:ea typeface="华文楷体" panose="02010600040101010101" pitchFamily="2" charset="-122"/>
              </a:rPr>
              <a:t>2</a:t>
            </a:r>
            <a:r>
              <a:rPr lang="zh-CN" altLang="en-US" sz="2600" dirty="0" smtClean="0">
                <a:ea typeface="华文楷体" panose="02010600040101010101" pitchFamily="2" charset="-122"/>
              </a:rPr>
              <a:t>，质量均匀分布</a:t>
            </a:r>
            <a:r>
              <a:rPr lang="en-US" altLang="zh-CN" sz="2600" dirty="0" smtClean="0">
                <a:ea typeface="华文楷体" panose="02010600040101010101" pitchFamily="2" charset="-122"/>
              </a:rPr>
              <a:t>.</a:t>
            </a:r>
            <a:r>
              <a:rPr lang="zh-CN" altLang="en-US" sz="2600" dirty="0">
                <a:ea typeface="华文楷体" panose="02010600040101010101" pitchFamily="2" charset="-122"/>
              </a:rPr>
              <a:t>绳</a:t>
            </a:r>
            <a:r>
              <a:rPr lang="zh-CN" altLang="en-US" sz="2600" dirty="0" smtClean="0">
                <a:ea typeface="华文楷体" panose="02010600040101010101" pitchFamily="2" charset="-122"/>
              </a:rPr>
              <a:t>轻且不可伸长，绳与滑轮之间无相对滑动，滑轮轴光滑</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试求当</a:t>
            </a:r>
            <a:r>
              <a:rPr lang="en-US" altLang="zh-CN" sz="2600" i="1" dirty="0" smtClean="0">
                <a:ea typeface="华文楷体" panose="02010600040101010101" pitchFamily="2" charset="-122"/>
              </a:rPr>
              <a:t>m</a:t>
            </a:r>
            <a:r>
              <a:rPr lang="en-US" altLang="zh-CN" sz="2600" baseline="-25000" dirty="0" smtClean="0">
                <a:ea typeface="华文楷体" panose="02010600040101010101" pitchFamily="2" charset="-122"/>
              </a:rPr>
              <a:t>1</a:t>
            </a:r>
            <a:r>
              <a:rPr lang="zh-CN" altLang="en-US" sz="2600" dirty="0" smtClean="0">
                <a:ea typeface="华文楷体" panose="02010600040101010101" pitchFamily="2" charset="-122"/>
              </a:rPr>
              <a:t>下降了</a:t>
            </a:r>
            <a:r>
              <a:rPr lang="en-US" altLang="zh-CN" sz="2600" i="1" dirty="0" smtClean="0">
                <a:ea typeface="华文楷体" panose="02010600040101010101" pitchFamily="2" charset="-122"/>
              </a:rPr>
              <a:t>x</a:t>
            </a:r>
            <a:r>
              <a:rPr lang="zh-CN" altLang="en-US" sz="2600" dirty="0" smtClean="0">
                <a:ea typeface="华文楷体" panose="02010600040101010101" pitchFamily="2" charset="-122"/>
              </a:rPr>
              <a:t>距离时两物块的速度和加速度</a:t>
            </a:r>
            <a:r>
              <a:rPr lang="en-US" altLang="zh-CN" sz="2600" dirty="0" smtClean="0">
                <a:ea typeface="华文楷体" panose="02010600040101010101" pitchFamily="2" charset="-122"/>
              </a:rPr>
              <a: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545" y="2204864"/>
            <a:ext cx="476795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420888"/>
            <a:ext cx="4499992" cy="1292662"/>
          </a:xfrm>
          <a:prstGeom prst="rect">
            <a:avLst/>
          </a:prstGeom>
          <a:noFill/>
        </p:spPr>
        <p:txBody>
          <a:bodyPr wrap="square" rtlCol="0">
            <a:spAutoFit/>
          </a:bodyPr>
          <a:lstStyle/>
          <a:p>
            <a:r>
              <a:rPr lang="zh-CN" altLang="en-US" sz="2600" dirty="0" smtClean="0">
                <a:solidFill>
                  <a:srgbClr val="FF0000"/>
                </a:solidFill>
                <a:ea typeface="华文楷体" panose="02010600040101010101" pitchFamily="2" charset="-122"/>
              </a:rPr>
              <a:t>解</a:t>
            </a:r>
            <a:r>
              <a:rPr lang="zh-CN" altLang="en-US" sz="2600" dirty="0" smtClean="0">
                <a:ea typeface="华文楷体" panose="02010600040101010101" pitchFamily="2" charset="-122"/>
              </a:rPr>
              <a:t>：以两物体、两滑轮、地球为系统，系统不受外力，非保守内力不做功</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机械能守恒</a:t>
            </a:r>
          </a:p>
        </p:txBody>
      </p:sp>
      <p:sp>
        <p:nvSpPr>
          <p:cNvPr id="6" name="TextBox 5"/>
          <p:cNvSpPr txBox="1"/>
          <p:nvPr/>
        </p:nvSpPr>
        <p:spPr>
          <a:xfrm>
            <a:off x="0" y="3707652"/>
            <a:ext cx="4499992" cy="892552"/>
          </a:xfrm>
          <a:prstGeom prst="rect">
            <a:avLst/>
          </a:prstGeom>
          <a:noFill/>
        </p:spPr>
        <p:txBody>
          <a:bodyPr wrap="square" rtlCol="0">
            <a:spAutoFit/>
          </a:bodyPr>
          <a:lstStyle/>
          <a:p>
            <a:r>
              <a:rPr lang="zh-CN" altLang="en-US" sz="2600" dirty="0" smtClean="0">
                <a:ea typeface="华文楷体" panose="02010600040101010101" pitchFamily="2" charset="-122"/>
              </a:rPr>
              <a:t>以</a:t>
            </a:r>
            <a:r>
              <a:rPr lang="en-US" altLang="zh-CN" sz="2600" i="1" dirty="0">
                <a:ea typeface="华文楷体" panose="02010600040101010101" pitchFamily="2" charset="-122"/>
              </a:rPr>
              <a:t>m</a:t>
            </a:r>
            <a:r>
              <a:rPr lang="en-US" altLang="zh-CN" sz="2600" baseline="-25000" dirty="0">
                <a:ea typeface="华文楷体" panose="02010600040101010101" pitchFamily="2" charset="-122"/>
              </a:rPr>
              <a:t>1</a:t>
            </a:r>
            <a:r>
              <a:rPr lang="zh-CN" altLang="en-US" sz="2600" dirty="0" smtClean="0">
                <a:ea typeface="华文楷体" panose="02010600040101010101" pitchFamily="2" charset="-122"/>
              </a:rPr>
              <a:t>开始下降时的位置为重力势能零点</a:t>
            </a:r>
          </a:p>
        </p:txBody>
      </p:sp>
      <mc:AlternateContent xmlns:mc="http://schemas.openxmlformats.org/markup-compatibility/2006" xmlns:a14="http://schemas.microsoft.com/office/drawing/2010/main">
        <mc:Choice Requires="a14">
          <p:sp>
            <p:nvSpPr>
              <p:cNvPr id="10" name="TextBox 9"/>
              <p:cNvSpPr txBox="1"/>
              <p:nvPr/>
            </p:nvSpPr>
            <p:spPr>
              <a:xfrm>
                <a:off x="0" y="5741540"/>
                <a:ext cx="8358442"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ea typeface="华文楷体" panose="02010600040101010101" pitchFamily="2" charset="-122"/>
                        </a:rPr>
                        <m:t>−</m:t>
                      </m:r>
                      <m:sSub>
                        <m:sSubPr>
                          <m:ctrlPr>
                            <a:rPr lang="en-US" altLang="zh-CN" b="1" i="1" smtClean="0">
                              <a:latin typeface="Cambria Math"/>
                              <a:ea typeface="华文楷体" panose="02010600040101010101" pitchFamily="2" charset="-122"/>
                            </a:rPr>
                          </m:ctrlPr>
                        </m:sSubPr>
                        <m:e>
                          <m:r>
                            <a:rPr lang="en-US" altLang="zh-CN" b="1" i="1" smtClean="0">
                              <a:latin typeface="Cambria Math"/>
                              <a:ea typeface="华文楷体" panose="02010600040101010101" pitchFamily="2" charset="-122"/>
                            </a:rPr>
                            <m:t>𝒎</m:t>
                          </m:r>
                        </m:e>
                        <m:sub>
                          <m:r>
                            <a:rPr lang="en-US" altLang="zh-CN" b="1" i="1" smtClean="0">
                              <a:latin typeface="Cambria Math"/>
                              <a:ea typeface="华文楷体" panose="02010600040101010101" pitchFamily="2" charset="-122"/>
                            </a:rPr>
                            <m:t>𝟏</m:t>
                          </m:r>
                        </m:sub>
                      </m:sSub>
                      <m:r>
                        <a:rPr lang="en-US" altLang="zh-CN" b="1" i="1" smtClean="0">
                          <a:latin typeface="Cambria Math"/>
                          <a:ea typeface="华文楷体" panose="02010600040101010101" pitchFamily="2" charset="-122"/>
                        </a:rPr>
                        <m:t>𝒈𝒙</m:t>
                      </m:r>
                      <m:r>
                        <a:rPr lang="en-US" altLang="zh-CN" b="1" i="1" smtClean="0">
                          <a:latin typeface="Cambria Math"/>
                          <a:ea typeface="华文楷体" panose="02010600040101010101" pitchFamily="2" charset="-122"/>
                        </a:rPr>
                        <m:t>+</m:t>
                      </m:r>
                      <m:f>
                        <m:fPr>
                          <m:ctrlPr>
                            <a:rPr lang="en-US" altLang="zh-CN" b="1" i="1" smtClean="0">
                              <a:latin typeface="Cambria Math"/>
                              <a:ea typeface="华文楷体" panose="02010600040101010101" pitchFamily="2" charset="-122"/>
                            </a:rPr>
                          </m:ctrlPr>
                        </m:fPr>
                        <m:num>
                          <m:r>
                            <a:rPr lang="en-US" altLang="zh-CN" b="1" i="1" smtClean="0">
                              <a:latin typeface="Cambria Math"/>
                              <a:ea typeface="华文楷体" panose="02010600040101010101" pitchFamily="2" charset="-122"/>
                            </a:rPr>
                            <m:t>𝟏</m:t>
                          </m:r>
                        </m:num>
                        <m:den>
                          <m:r>
                            <a:rPr lang="en-US" altLang="zh-CN" b="1" i="1" smtClean="0">
                              <a:latin typeface="Cambria Math"/>
                              <a:ea typeface="华文楷体" panose="02010600040101010101" pitchFamily="2" charset="-122"/>
                            </a:rPr>
                            <m:t>𝟐</m:t>
                          </m:r>
                        </m:den>
                      </m:f>
                      <m:sSub>
                        <m:sSubPr>
                          <m:ctrlPr>
                            <a:rPr lang="en-US" altLang="zh-CN" b="1" i="1" smtClean="0">
                              <a:latin typeface="Cambria Math"/>
                              <a:ea typeface="华文楷体" panose="02010600040101010101" pitchFamily="2" charset="-122"/>
                            </a:rPr>
                          </m:ctrlPr>
                        </m:sSubPr>
                        <m:e>
                          <m:r>
                            <a:rPr lang="en-US" altLang="zh-CN" b="1" i="1" smtClean="0">
                              <a:latin typeface="Cambria Math"/>
                              <a:ea typeface="华文楷体" panose="02010600040101010101" pitchFamily="2" charset="-122"/>
                            </a:rPr>
                            <m:t>𝒎</m:t>
                          </m:r>
                        </m:e>
                        <m:sub>
                          <m:r>
                            <a:rPr lang="en-US" altLang="zh-CN" b="1" i="1" smtClean="0">
                              <a:latin typeface="Cambria Math"/>
                              <a:ea typeface="华文楷体" panose="02010600040101010101" pitchFamily="2" charset="-122"/>
                            </a:rPr>
                            <m:t>𝟏</m:t>
                          </m:r>
                        </m:sub>
                      </m:sSub>
                      <m:sSubSup>
                        <m:sSubSupPr>
                          <m:ctrlPr>
                            <a:rPr lang="en-US" altLang="zh-CN" b="1" i="1" smtClean="0">
                              <a:latin typeface="Cambria Math"/>
                              <a:ea typeface="华文楷体" panose="02010600040101010101" pitchFamily="2" charset="-122"/>
                            </a:rPr>
                          </m:ctrlPr>
                        </m:sSubSupPr>
                        <m:e>
                          <m:r>
                            <a:rPr lang="en-US" altLang="zh-CN" b="1" i="1" smtClean="0">
                              <a:latin typeface="Cambria Math"/>
                              <a:ea typeface="华文楷体" panose="02010600040101010101" pitchFamily="2" charset="-122"/>
                            </a:rPr>
                            <m:t>𝒗</m:t>
                          </m:r>
                        </m:e>
                        <m:sub>
                          <m:r>
                            <a:rPr lang="en-US" altLang="zh-CN" b="1" i="1" smtClean="0">
                              <a:latin typeface="Cambria Math"/>
                              <a:ea typeface="华文楷体" panose="02010600040101010101" pitchFamily="2" charset="-122"/>
                            </a:rPr>
                            <m:t>𝟏</m:t>
                          </m:r>
                        </m:sub>
                        <m:sup>
                          <m:r>
                            <a:rPr lang="en-US" altLang="zh-CN" b="1" i="1" smtClean="0">
                              <a:latin typeface="Cambria Math"/>
                              <a:ea typeface="华文楷体" panose="02010600040101010101" pitchFamily="2" charset="-122"/>
                            </a:rPr>
                            <m:t>𝟐</m:t>
                          </m:r>
                        </m:sup>
                      </m:sSubSup>
                      <m:r>
                        <a:rPr lang="en-US" altLang="zh-CN" b="1" i="1" smtClean="0">
                          <a:latin typeface="Cambria Math"/>
                          <a:ea typeface="华文楷体" panose="02010600040101010101" pitchFamily="2" charset="-122"/>
                        </a:rPr>
                        <m:t>+</m:t>
                      </m:r>
                      <m:f>
                        <m:fPr>
                          <m:ctrlPr>
                            <a:rPr lang="en-US" altLang="zh-CN" i="1">
                              <a:latin typeface="Cambria Math"/>
                              <a:ea typeface="华文楷体" panose="02010600040101010101" pitchFamily="2" charset="-122"/>
                            </a:rPr>
                          </m:ctrlPr>
                        </m:fPr>
                        <m:num>
                          <m:r>
                            <a:rPr lang="en-US" altLang="zh-CN" i="1">
                              <a:latin typeface="Cambria Math"/>
                              <a:ea typeface="华文楷体" panose="02010600040101010101" pitchFamily="2" charset="-122"/>
                            </a:rPr>
                            <m:t>𝟏</m:t>
                          </m:r>
                        </m:num>
                        <m:den>
                          <m:r>
                            <a:rPr lang="en-US" altLang="zh-CN" i="1">
                              <a:latin typeface="Cambria Math"/>
                              <a:ea typeface="华文楷体" panose="02010600040101010101" pitchFamily="2" charset="-122"/>
                            </a:rPr>
                            <m:t>𝟐</m:t>
                          </m:r>
                        </m:den>
                      </m:f>
                      <m:sSub>
                        <m:sSubPr>
                          <m:ctrlPr>
                            <a:rPr lang="en-US" altLang="zh-CN" i="1">
                              <a:latin typeface="Cambria Math"/>
                              <a:ea typeface="华文楷体" panose="02010600040101010101" pitchFamily="2" charset="-122"/>
                            </a:rPr>
                          </m:ctrlPr>
                        </m:sSubPr>
                        <m:e>
                          <m:r>
                            <a:rPr lang="en-US" altLang="zh-CN" b="1" i="1" smtClean="0">
                              <a:latin typeface="Cambria Math"/>
                              <a:ea typeface="华文楷体" panose="02010600040101010101" pitchFamily="2" charset="-122"/>
                            </a:rPr>
                            <m:t>𝑱</m:t>
                          </m:r>
                        </m:e>
                        <m:sub>
                          <m:r>
                            <a:rPr lang="en-US" altLang="zh-CN" i="1">
                              <a:latin typeface="Cambria Math"/>
                              <a:ea typeface="华文楷体" panose="02010600040101010101" pitchFamily="2" charset="-122"/>
                            </a:rPr>
                            <m:t>𝟏</m:t>
                          </m:r>
                        </m:sub>
                      </m:sSub>
                      <m:sSubSup>
                        <m:sSubSupPr>
                          <m:ctrlPr>
                            <a:rPr lang="en-US" altLang="zh-CN" i="1">
                              <a:latin typeface="Cambria Math"/>
                              <a:ea typeface="华文楷体" panose="02010600040101010101" pitchFamily="2" charset="-122"/>
                            </a:rPr>
                          </m:ctrlPr>
                        </m:sSubSupPr>
                        <m:e>
                          <m:r>
                            <a:rPr lang="en-US" altLang="zh-CN" i="1" smtClean="0">
                              <a:latin typeface="Cambria Math"/>
                              <a:ea typeface="Cambria Math"/>
                            </a:rPr>
                            <m:t>𝝎</m:t>
                          </m:r>
                        </m:e>
                        <m:sub>
                          <m:r>
                            <a:rPr lang="en-US" altLang="zh-CN" i="1">
                              <a:latin typeface="Cambria Math"/>
                              <a:ea typeface="华文楷体" panose="02010600040101010101" pitchFamily="2" charset="-122"/>
                            </a:rPr>
                            <m:t>𝟏</m:t>
                          </m:r>
                        </m:sub>
                        <m:sup>
                          <m:r>
                            <a:rPr lang="en-US" altLang="zh-CN" i="1">
                              <a:latin typeface="Cambria Math"/>
                              <a:ea typeface="华文楷体" panose="02010600040101010101" pitchFamily="2" charset="-122"/>
                            </a:rPr>
                            <m:t>𝟐</m:t>
                          </m:r>
                        </m:sup>
                      </m:sSubSup>
                      <m:r>
                        <a:rPr lang="en-US" altLang="zh-CN" i="1">
                          <a:latin typeface="Cambria Math"/>
                          <a:ea typeface="华文楷体" panose="02010600040101010101" pitchFamily="2" charset="-122"/>
                        </a:rPr>
                        <m:t>+</m:t>
                      </m:r>
                      <m:f>
                        <m:fPr>
                          <m:ctrlPr>
                            <a:rPr lang="en-US" altLang="zh-CN" i="1">
                              <a:latin typeface="Cambria Math"/>
                              <a:ea typeface="华文楷体" panose="02010600040101010101" pitchFamily="2" charset="-122"/>
                            </a:rPr>
                          </m:ctrlPr>
                        </m:fPr>
                        <m:num>
                          <m:r>
                            <a:rPr lang="en-US" altLang="zh-CN" i="1">
                              <a:latin typeface="Cambria Math"/>
                              <a:ea typeface="华文楷体" panose="02010600040101010101" pitchFamily="2" charset="-122"/>
                            </a:rPr>
                            <m:t>𝟏</m:t>
                          </m:r>
                        </m:num>
                        <m:den>
                          <m:r>
                            <a:rPr lang="en-US" altLang="zh-CN" i="1">
                              <a:latin typeface="Cambria Math"/>
                              <a:ea typeface="华文楷体" panose="02010600040101010101" pitchFamily="2" charset="-122"/>
                            </a:rPr>
                            <m:t>𝟐</m:t>
                          </m:r>
                        </m:den>
                      </m:f>
                      <m:sSub>
                        <m:sSubPr>
                          <m:ctrlPr>
                            <a:rPr lang="en-US" altLang="zh-CN" i="1">
                              <a:latin typeface="Cambria Math"/>
                              <a:ea typeface="华文楷体" panose="02010600040101010101" pitchFamily="2" charset="-122"/>
                            </a:rPr>
                          </m:ctrlPr>
                        </m:sSubPr>
                        <m:e>
                          <m:r>
                            <a:rPr lang="en-US" altLang="zh-CN" i="1">
                              <a:latin typeface="Cambria Math"/>
                              <a:ea typeface="华文楷体" panose="02010600040101010101" pitchFamily="2" charset="-122"/>
                            </a:rPr>
                            <m:t>𝑱</m:t>
                          </m:r>
                        </m:e>
                        <m:sub>
                          <m:r>
                            <a:rPr lang="en-US" altLang="zh-CN" b="1" i="1" smtClean="0">
                              <a:latin typeface="Cambria Math"/>
                              <a:ea typeface="华文楷体" panose="02010600040101010101" pitchFamily="2" charset="-122"/>
                            </a:rPr>
                            <m:t>𝟐</m:t>
                          </m:r>
                        </m:sub>
                      </m:sSub>
                      <m:sSubSup>
                        <m:sSubSupPr>
                          <m:ctrlPr>
                            <a:rPr lang="en-US" altLang="zh-CN" i="1">
                              <a:latin typeface="Cambria Math"/>
                              <a:ea typeface="华文楷体" panose="02010600040101010101" pitchFamily="2" charset="-122"/>
                            </a:rPr>
                          </m:ctrlPr>
                        </m:sSubSupPr>
                        <m:e>
                          <m:r>
                            <a:rPr lang="en-US" altLang="zh-CN" i="1">
                              <a:latin typeface="Cambria Math"/>
                              <a:ea typeface="Cambria Math"/>
                            </a:rPr>
                            <m:t>𝝎</m:t>
                          </m:r>
                        </m:e>
                        <m:sub>
                          <m:r>
                            <a:rPr lang="en-US" altLang="zh-CN" b="1" i="1" smtClean="0">
                              <a:latin typeface="Cambria Math"/>
                              <a:ea typeface="Cambria Math"/>
                            </a:rPr>
                            <m:t>𝟐</m:t>
                          </m:r>
                        </m:sub>
                        <m:sup>
                          <m:r>
                            <a:rPr lang="en-US" altLang="zh-CN" i="1">
                              <a:latin typeface="Cambria Math"/>
                              <a:ea typeface="华文楷体" panose="02010600040101010101" pitchFamily="2" charset="-122"/>
                            </a:rPr>
                            <m:t>𝟐</m:t>
                          </m:r>
                        </m:sup>
                      </m:sSubSup>
                      <m:r>
                        <a:rPr lang="en-US" altLang="zh-CN" b="1" i="1" smtClean="0">
                          <a:latin typeface="Cambria Math"/>
                          <a:ea typeface="华文楷体" panose="02010600040101010101" pitchFamily="2" charset="-122"/>
                        </a:rPr>
                        <m:t>+</m:t>
                      </m:r>
                      <m:sSub>
                        <m:sSubPr>
                          <m:ctrlPr>
                            <a:rPr lang="en-US" altLang="zh-CN" i="1">
                              <a:latin typeface="Cambria Math"/>
                              <a:ea typeface="华文楷体" panose="02010600040101010101" pitchFamily="2" charset="-122"/>
                            </a:rPr>
                          </m:ctrlPr>
                        </m:sSubPr>
                        <m:e>
                          <m:r>
                            <a:rPr lang="en-US" altLang="zh-CN" i="1">
                              <a:latin typeface="Cambria Math"/>
                              <a:ea typeface="华文楷体" panose="02010600040101010101" pitchFamily="2" charset="-122"/>
                            </a:rPr>
                            <m:t>𝒎</m:t>
                          </m:r>
                        </m:e>
                        <m:sub>
                          <m:r>
                            <a:rPr lang="en-US" altLang="zh-CN" b="1" i="1" smtClean="0">
                              <a:latin typeface="Cambria Math"/>
                              <a:ea typeface="华文楷体" panose="02010600040101010101" pitchFamily="2" charset="-122"/>
                            </a:rPr>
                            <m:t>𝟐</m:t>
                          </m:r>
                        </m:sub>
                      </m:sSub>
                      <m:r>
                        <a:rPr lang="en-US" altLang="zh-CN" i="1">
                          <a:latin typeface="Cambria Math"/>
                          <a:ea typeface="华文楷体" panose="02010600040101010101" pitchFamily="2" charset="-122"/>
                        </a:rPr>
                        <m:t>𝒈𝒙</m:t>
                      </m:r>
                      <m:r>
                        <a:rPr lang="en-US" altLang="zh-CN" i="1">
                          <a:latin typeface="Cambria Math"/>
                          <a:ea typeface="华文楷体" panose="02010600040101010101" pitchFamily="2" charset="-122"/>
                        </a:rPr>
                        <m:t>+</m:t>
                      </m:r>
                      <m:f>
                        <m:fPr>
                          <m:ctrlPr>
                            <a:rPr lang="en-US" altLang="zh-CN" i="1">
                              <a:latin typeface="Cambria Math"/>
                              <a:ea typeface="华文楷体" panose="02010600040101010101" pitchFamily="2" charset="-122"/>
                            </a:rPr>
                          </m:ctrlPr>
                        </m:fPr>
                        <m:num>
                          <m:r>
                            <a:rPr lang="en-US" altLang="zh-CN" i="1">
                              <a:latin typeface="Cambria Math"/>
                              <a:ea typeface="华文楷体" panose="02010600040101010101" pitchFamily="2" charset="-122"/>
                            </a:rPr>
                            <m:t>𝟏</m:t>
                          </m:r>
                        </m:num>
                        <m:den>
                          <m:r>
                            <a:rPr lang="en-US" altLang="zh-CN" i="1">
                              <a:latin typeface="Cambria Math"/>
                              <a:ea typeface="华文楷体" panose="02010600040101010101" pitchFamily="2" charset="-122"/>
                            </a:rPr>
                            <m:t>𝟐</m:t>
                          </m:r>
                        </m:den>
                      </m:f>
                      <m:sSub>
                        <m:sSubPr>
                          <m:ctrlPr>
                            <a:rPr lang="en-US" altLang="zh-CN" i="1">
                              <a:latin typeface="Cambria Math"/>
                              <a:ea typeface="华文楷体" panose="02010600040101010101" pitchFamily="2" charset="-122"/>
                            </a:rPr>
                          </m:ctrlPr>
                        </m:sSubPr>
                        <m:e>
                          <m:r>
                            <a:rPr lang="en-US" altLang="zh-CN" i="1">
                              <a:latin typeface="Cambria Math"/>
                              <a:ea typeface="华文楷体" panose="02010600040101010101" pitchFamily="2" charset="-122"/>
                            </a:rPr>
                            <m:t>𝒎</m:t>
                          </m:r>
                        </m:e>
                        <m:sub>
                          <m:r>
                            <a:rPr lang="en-US" altLang="zh-CN" b="1" i="1" smtClean="0">
                              <a:latin typeface="Cambria Math"/>
                              <a:ea typeface="华文楷体" panose="02010600040101010101" pitchFamily="2" charset="-122"/>
                            </a:rPr>
                            <m:t>𝟐</m:t>
                          </m:r>
                        </m:sub>
                      </m:sSub>
                      <m:sSubSup>
                        <m:sSubSupPr>
                          <m:ctrlPr>
                            <a:rPr lang="en-US" altLang="zh-CN" i="1">
                              <a:latin typeface="Cambria Math"/>
                              <a:ea typeface="华文楷体" panose="02010600040101010101" pitchFamily="2" charset="-122"/>
                            </a:rPr>
                          </m:ctrlPr>
                        </m:sSubSupPr>
                        <m:e>
                          <m:r>
                            <a:rPr lang="en-US" altLang="zh-CN" i="1">
                              <a:latin typeface="Cambria Math"/>
                              <a:ea typeface="华文楷体" panose="02010600040101010101" pitchFamily="2" charset="-122"/>
                            </a:rPr>
                            <m:t>𝒗</m:t>
                          </m:r>
                        </m:e>
                        <m:sub>
                          <m:r>
                            <a:rPr lang="en-US" altLang="zh-CN" b="1" i="1" smtClean="0">
                              <a:latin typeface="Cambria Math"/>
                              <a:ea typeface="华文楷体" panose="02010600040101010101" pitchFamily="2" charset="-122"/>
                            </a:rPr>
                            <m:t>𝟐</m:t>
                          </m:r>
                        </m:sub>
                        <m:sup>
                          <m:r>
                            <a:rPr lang="en-US" altLang="zh-CN" i="1">
                              <a:latin typeface="Cambria Math"/>
                              <a:ea typeface="华文楷体" panose="02010600040101010101" pitchFamily="2" charset="-122"/>
                            </a:rPr>
                            <m:t>𝟐</m:t>
                          </m:r>
                        </m:sup>
                      </m:sSubSup>
                      <m:r>
                        <a:rPr lang="en-US" altLang="zh-CN" b="1" i="1" smtClean="0">
                          <a:latin typeface="Cambria Math"/>
                          <a:ea typeface="华文楷体" panose="02010600040101010101" pitchFamily="2" charset="-122"/>
                        </a:rPr>
                        <m:t>=</m:t>
                      </m:r>
                      <m:r>
                        <a:rPr lang="en-US" altLang="zh-CN" b="1" i="1" smtClean="0">
                          <a:latin typeface="Cambria Math"/>
                          <a:ea typeface="华文楷体" panose="02010600040101010101" pitchFamily="2" charset="-122"/>
                        </a:rPr>
                        <m:t>𝟎</m:t>
                      </m:r>
                    </m:oMath>
                  </m:oMathPara>
                </a14:m>
                <a:endParaRPr lang="zh-CN" altLang="en-US" dirty="0" smtClean="0">
                  <a:ea typeface="华文楷体" panose="02010600040101010101" pitchFamily="2" charset="-122"/>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0" y="5741540"/>
                <a:ext cx="8358442" cy="783804"/>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30864" y="4581128"/>
                <a:ext cx="3925112"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600"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𝒗</m:t>
                          </m:r>
                        </m:e>
                        <m:sub>
                          <m:r>
                            <a:rPr lang="en-US" altLang="zh-CN" sz="2600" b="1" i="1" smtClean="0">
                              <a:latin typeface="Cambria Math"/>
                              <a:ea typeface="华文楷体" panose="02010600040101010101" pitchFamily="2" charset="-122"/>
                            </a:rPr>
                            <m:t>𝟏</m:t>
                          </m:r>
                        </m:sub>
                      </m:sSub>
                      <m:r>
                        <a:rPr lang="en-US" altLang="zh-CN" sz="2600" b="1" i="1" smtClean="0">
                          <a:latin typeface="Cambria Math"/>
                          <a:ea typeface="华文楷体" panose="02010600040101010101" pitchFamily="2" charset="-122"/>
                        </a:rPr>
                        <m:t>=</m:t>
                      </m:r>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𝒗</m:t>
                          </m:r>
                        </m:e>
                        <m:sub>
                          <m:r>
                            <a:rPr lang="en-US" altLang="zh-CN" sz="2600" b="1" i="1" smtClean="0">
                              <a:latin typeface="Cambria Math"/>
                              <a:ea typeface="华文楷体" panose="02010600040101010101" pitchFamily="2" charset="-122"/>
                            </a:rPr>
                            <m:t>𝟐</m:t>
                          </m:r>
                        </m:sub>
                      </m:sSub>
                      <m:r>
                        <a:rPr lang="en-US" altLang="zh-CN" sz="2600" b="1" i="1" smtClean="0">
                          <a:latin typeface="Cambria Math"/>
                          <a:ea typeface="华文楷体" panose="02010600040101010101" pitchFamily="2" charset="-122"/>
                        </a:rPr>
                        <m:t>=</m:t>
                      </m:r>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𝑹</m:t>
                          </m:r>
                        </m:e>
                        <m:sub>
                          <m:r>
                            <a:rPr lang="en-US" altLang="zh-CN" sz="2600" b="1" i="1" smtClean="0">
                              <a:latin typeface="Cambria Math"/>
                              <a:ea typeface="华文楷体" panose="02010600040101010101" pitchFamily="2" charset="-122"/>
                            </a:rPr>
                            <m:t>𝟏</m:t>
                          </m:r>
                        </m:sub>
                      </m:sSub>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Cambria Math"/>
                            </a:rPr>
                            <m:t>𝝎</m:t>
                          </m:r>
                        </m:e>
                        <m:sub>
                          <m:r>
                            <a:rPr lang="en-US" altLang="zh-CN" sz="2600" b="1" i="1" smtClean="0">
                              <a:latin typeface="Cambria Math"/>
                              <a:ea typeface="华文楷体" panose="02010600040101010101" pitchFamily="2" charset="-122"/>
                            </a:rPr>
                            <m:t>𝟏</m:t>
                          </m:r>
                        </m:sub>
                      </m:sSub>
                      <m:r>
                        <a:rPr lang="en-US" altLang="zh-CN" sz="2600" b="1" i="1" smtClean="0">
                          <a:latin typeface="Cambria Math"/>
                          <a:ea typeface="华文楷体" panose="02010600040101010101" pitchFamily="2" charset="-122"/>
                        </a:rPr>
                        <m:t>=</m:t>
                      </m:r>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𝑹</m:t>
                          </m:r>
                        </m:e>
                        <m:sub>
                          <m:r>
                            <a:rPr lang="en-US" altLang="zh-CN" sz="2600" b="1" i="1" smtClean="0">
                              <a:latin typeface="Cambria Math"/>
                              <a:ea typeface="华文楷体" panose="02010600040101010101" pitchFamily="2" charset="-122"/>
                            </a:rPr>
                            <m:t>𝟐</m:t>
                          </m:r>
                        </m:sub>
                      </m:sSub>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Cambria Math"/>
                            </a:rPr>
                            <m:t>𝝎</m:t>
                          </m:r>
                        </m:e>
                        <m:sub>
                          <m:r>
                            <a:rPr lang="en-US" altLang="zh-CN" sz="2600" b="1" i="1" smtClean="0">
                              <a:latin typeface="Cambria Math"/>
                              <a:ea typeface="华文楷体" panose="02010600040101010101" pitchFamily="2" charset="-122"/>
                            </a:rPr>
                            <m:t>𝟐</m:t>
                          </m:r>
                        </m:sub>
                      </m:sSub>
                    </m:oMath>
                  </m:oMathPara>
                </a14:m>
                <a:endParaRPr lang="zh-CN" altLang="en-US" sz="2600" dirty="0" smtClean="0">
                  <a:ea typeface="华文楷体" panose="02010600040101010101"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30864" y="4581128"/>
                <a:ext cx="3925112" cy="492443"/>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54109" y="5225971"/>
                <a:ext cx="2221184" cy="518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600"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𝑱</m:t>
                          </m:r>
                        </m:e>
                        <m:sub>
                          <m:r>
                            <a:rPr lang="en-US" altLang="zh-CN" sz="2600" b="1" i="1" smtClean="0">
                              <a:latin typeface="Cambria Math"/>
                              <a:ea typeface="华文楷体" panose="02010600040101010101" pitchFamily="2" charset="-122"/>
                            </a:rPr>
                            <m:t>𝟏</m:t>
                          </m:r>
                        </m:sub>
                      </m:sSub>
                      <m:r>
                        <a:rPr lang="en-US" altLang="zh-CN" sz="2600" b="1" i="1" smtClean="0">
                          <a:latin typeface="Cambria Math"/>
                          <a:ea typeface="华文楷体" panose="02010600040101010101" pitchFamily="2" charset="-122"/>
                        </a:rPr>
                        <m:t>=</m:t>
                      </m:r>
                      <m:sSubSup>
                        <m:sSubSupPr>
                          <m:ctrlPr>
                            <a:rPr lang="en-US" altLang="zh-CN" sz="2600" b="1" i="1" smtClean="0">
                              <a:latin typeface="Cambria Math"/>
                              <a:ea typeface="华文楷体" panose="02010600040101010101" pitchFamily="2" charset="-122"/>
                            </a:rPr>
                          </m:ctrlPr>
                        </m:sSubSupPr>
                        <m:e>
                          <m:r>
                            <a:rPr lang="en-US" altLang="zh-CN" sz="2600" b="1" i="1" smtClean="0">
                              <a:latin typeface="Cambria Math"/>
                              <a:ea typeface="华文楷体" panose="02010600040101010101" pitchFamily="2" charset="-122"/>
                            </a:rPr>
                            <m:t>𝑹</m:t>
                          </m:r>
                        </m:e>
                        <m:sub>
                          <m:r>
                            <a:rPr lang="en-US" altLang="zh-CN" sz="2600" b="1" i="1" smtClean="0">
                              <a:latin typeface="Cambria Math"/>
                              <a:ea typeface="华文楷体" panose="02010600040101010101" pitchFamily="2" charset="-122"/>
                            </a:rPr>
                            <m:t>𝟏</m:t>
                          </m:r>
                        </m:sub>
                        <m:sup>
                          <m:r>
                            <a:rPr lang="en-US" altLang="zh-CN" sz="2600" b="1" i="1" smtClean="0">
                              <a:latin typeface="Cambria Math"/>
                              <a:ea typeface="华文楷体" panose="02010600040101010101" pitchFamily="2" charset="-122"/>
                            </a:rPr>
                            <m:t>𝟐</m:t>
                          </m:r>
                        </m:sup>
                      </m:sSubSup>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𝑴</m:t>
                          </m:r>
                        </m:e>
                        <m:sub>
                          <m:r>
                            <a:rPr lang="en-US" altLang="zh-CN" sz="2600" b="1" i="1" smtClean="0">
                              <a:latin typeface="Cambria Math"/>
                              <a:ea typeface="华文楷体" panose="02010600040101010101" pitchFamily="2" charset="-122"/>
                            </a:rPr>
                            <m:t>𝟏</m:t>
                          </m:r>
                        </m:sub>
                      </m:sSub>
                      <m:r>
                        <a:rPr lang="en-US" altLang="zh-CN" sz="2600" b="1" i="1" smtClean="0">
                          <a:latin typeface="Cambria Math"/>
                          <a:ea typeface="华文楷体" panose="02010600040101010101" pitchFamily="2" charset="-122"/>
                        </a:rPr>
                        <m:t>/</m:t>
                      </m:r>
                      <m:r>
                        <a:rPr lang="en-US" altLang="zh-CN" sz="2600" b="1" i="1" smtClean="0">
                          <a:latin typeface="Cambria Math"/>
                          <a:ea typeface="华文楷体" panose="02010600040101010101" pitchFamily="2" charset="-122"/>
                        </a:rPr>
                        <m:t>𝟐</m:t>
                      </m:r>
                    </m:oMath>
                  </m:oMathPara>
                </a14:m>
                <a:endParaRPr lang="zh-CN" altLang="en-US" sz="2600" dirty="0" smtClean="0">
                  <a:ea typeface="华文楷体" panose="02010600040101010101"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54109" y="5225971"/>
                <a:ext cx="2221184" cy="518347"/>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627693" y="5225971"/>
                <a:ext cx="2299732" cy="518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600"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𝑱</m:t>
                          </m:r>
                        </m:e>
                        <m:sub>
                          <m:r>
                            <a:rPr lang="en-US" altLang="zh-CN" sz="2600" b="1" i="1" smtClean="0">
                              <a:latin typeface="Cambria Math"/>
                              <a:ea typeface="华文楷体" panose="02010600040101010101" pitchFamily="2" charset="-122"/>
                            </a:rPr>
                            <m:t>𝟐</m:t>
                          </m:r>
                        </m:sub>
                      </m:sSub>
                      <m:r>
                        <a:rPr lang="en-US" altLang="zh-CN" sz="2600" b="1" i="1" smtClean="0">
                          <a:latin typeface="Cambria Math"/>
                          <a:ea typeface="华文楷体" panose="02010600040101010101" pitchFamily="2" charset="-122"/>
                        </a:rPr>
                        <m:t>=</m:t>
                      </m:r>
                      <m:sSubSup>
                        <m:sSubSupPr>
                          <m:ctrlPr>
                            <a:rPr lang="en-US" altLang="zh-CN" sz="2600" b="1" i="1" smtClean="0">
                              <a:latin typeface="Cambria Math"/>
                              <a:ea typeface="华文楷体" panose="02010600040101010101" pitchFamily="2" charset="-122"/>
                            </a:rPr>
                          </m:ctrlPr>
                        </m:sSubSupPr>
                        <m:e>
                          <m:r>
                            <a:rPr lang="en-US" altLang="zh-CN" sz="2600" b="1" i="1" smtClean="0">
                              <a:latin typeface="Cambria Math"/>
                              <a:ea typeface="华文楷体" panose="02010600040101010101" pitchFamily="2" charset="-122"/>
                            </a:rPr>
                            <m:t>𝑹</m:t>
                          </m:r>
                        </m:e>
                        <m:sub>
                          <m:r>
                            <a:rPr lang="en-US" altLang="zh-CN" sz="2600" b="1" i="1" smtClean="0">
                              <a:latin typeface="Cambria Math"/>
                              <a:ea typeface="华文楷体" panose="02010600040101010101" pitchFamily="2" charset="-122"/>
                            </a:rPr>
                            <m:t>𝟐</m:t>
                          </m:r>
                        </m:sub>
                        <m:sup>
                          <m:r>
                            <a:rPr lang="en-US" altLang="zh-CN" sz="2600" b="1" i="1" smtClean="0">
                              <a:latin typeface="Cambria Math"/>
                              <a:ea typeface="华文楷体" panose="02010600040101010101" pitchFamily="2" charset="-122"/>
                            </a:rPr>
                            <m:t>𝟐</m:t>
                          </m:r>
                        </m:sup>
                      </m:sSubSup>
                      <m:sSub>
                        <m:sSubPr>
                          <m:ctrlPr>
                            <a:rPr lang="en-US" altLang="zh-CN" sz="2600" b="1" i="1" smtClean="0">
                              <a:latin typeface="Cambria Math"/>
                              <a:ea typeface="华文楷体" panose="02010600040101010101" pitchFamily="2" charset="-122"/>
                            </a:rPr>
                          </m:ctrlPr>
                        </m:sSubPr>
                        <m:e>
                          <m:r>
                            <a:rPr lang="en-US" altLang="zh-CN" sz="2600" b="1" i="1" smtClean="0">
                              <a:latin typeface="Cambria Math"/>
                              <a:ea typeface="华文楷体" panose="02010600040101010101" pitchFamily="2" charset="-122"/>
                            </a:rPr>
                            <m:t>𝑴</m:t>
                          </m:r>
                        </m:e>
                        <m:sub>
                          <m:r>
                            <a:rPr lang="en-US" altLang="zh-CN" sz="2600" b="1" i="1" smtClean="0">
                              <a:latin typeface="Cambria Math"/>
                              <a:ea typeface="华文楷体" panose="02010600040101010101" pitchFamily="2" charset="-122"/>
                            </a:rPr>
                            <m:t>𝟐</m:t>
                          </m:r>
                        </m:sub>
                      </m:sSub>
                      <m:r>
                        <a:rPr lang="en-US" altLang="zh-CN" sz="2600" b="1" i="1" smtClean="0">
                          <a:latin typeface="Cambria Math"/>
                          <a:ea typeface="华文楷体" panose="02010600040101010101" pitchFamily="2" charset="-122"/>
                        </a:rPr>
                        <m:t>/</m:t>
                      </m:r>
                      <m:r>
                        <a:rPr lang="en-US" altLang="zh-CN" sz="2600" b="1" i="1" smtClean="0">
                          <a:latin typeface="Cambria Math"/>
                          <a:ea typeface="华文楷体" panose="02010600040101010101" pitchFamily="2" charset="-122"/>
                        </a:rPr>
                        <m:t>𝟐</m:t>
                      </m:r>
                    </m:oMath>
                  </m:oMathPara>
                </a14:m>
                <a:endParaRPr lang="zh-CN" altLang="en-US" sz="2600" dirty="0" smtClean="0">
                  <a:ea typeface="华文楷体" panose="02010600040101010101" pitchFamily="2" charset="-122"/>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627693" y="5225971"/>
                <a:ext cx="2299732" cy="518347"/>
              </a:xfrm>
              <a:prstGeom prst="rect">
                <a:avLst/>
              </a:prstGeom>
              <a:blipFill rotWithShape="1">
                <a:blip r:embed="rId6"/>
                <a:stretch>
                  <a:fillRect/>
                </a:stretch>
              </a:blipFill>
            </p:spPr>
            <p:txBody>
              <a:bodyPr/>
              <a:lstStyle/>
              <a:p>
                <a:r>
                  <a:rPr lang="zh-CN" altLang="en-US">
                    <a:noFill/>
                  </a:rPr>
                  <a:t> </a:t>
                </a:r>
              </a:p>
            </p:txBody>
          </p:sp>
        </mc:Fallback>
      </mc:AlternateContent>
      <p:grpSp>
        <p:nvGrpSpPr>
          <p:cNvPr id="16" name="组合 15"/>
          <p:cNvGrpSpPr/>
          <p:nvPr/>
        </p:nvGrpSpPr>
        <p:grpSpPr>
          <a:xfrm>
            <a:off x="4860432" y="4293096"/>
            <a:ext cx="3600000" cy="1515698"/>
            <a:chOff x="4860432" y="4293096"/>
            <a:chExt cx="3600000" cy="1515698"/>
          </a:xfrm>
        </p:grpSpPr>
        <p:grpSp>
          <p:nvGrpSpPr>
            <p:cNvPr id="7" name="组合 6"/>
            <p:cNvGrpSpPr/>
            <p:nvPr/>
          </p:nvGrpSpPr>
          <p:grpSpPr>
            <a:xfrm>
              <a:off x="4860432" y="4653136"/>
              <a:ext cx="3600000" cy="1008112"/>
              <a:chOff x="4788424" y="4941168"/>
              <a:chExt cx="3600000" cy="1008112"/>
            </a:xfrm>
          </p:grpSpPr>
          <p:cxnSp>
            <p:nvCxnSpPr>
              <p:cNvPr id="8" name="直接箭头连接符 7"/>
              <p:cNvCxnSpPr/>
              <p:nvPr/>
            </p:nvCxnSpPr>
            <p:spPr bwMode="auto">
              <a:xfrm flipV="1">
                <a:off x="4788424" y="4941168"/>
                <a:ext cx="3600000" cy="0"/>
              </a:xfrm>
              <a:prstGeom prst="straightConnector1">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接箭头连接符 8"/>
              <p:cNvCxnSpPr/>
              <p:nvPr/>
            </p:nvCxnSpPr>
            <p:spPr bwMode="auto">
              <a:xfrm>
                <a:off x="7884368" y="4941168"/>
                <a:ext cx="0" cy="1008112"/>
              </a:xfrm>
              <a:prstGeom prst="straightConnector1">
                <a:avLst/>
              </a:prstGeom>
              <a:noFill/>
              <a:ln w="190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4" name="TextBox 13"/>
                <p:cNvSpPr txBox="1"/>
                <p:nvPr/>
              </p:nvSpPr>
              <p:spPr>
                <a:xfrm>
                  <a:off x="7886925" y="5347129"/>
                  <a:ext cx="43954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0000FF"/>
                            </a:solidFill>
                            <a:latin typeface="Cambria Math"/>
                          </a:rPr>
                          <m:t>𝒙</m:t>
                        </m:r>
                      </m:oMath>
                    </m:oMathPara>
                  </a14:m>
                  <a:endParaRPr lang="zh-CN" altLang="en-US" dirty="0">
                    <a:solidFill>
                      <a:srgbClr val="0000FF"/>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886925" y="5347129"/>
                  <a:ext cx="439544" cy="461665"/>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666554" y="4293096"/>
                  <a:ext cx="487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0000FF"/>
                            </a:solidFill>
                            <a:latin typeface="Cambria Math"/>
                          </a:rPr>
                          <m:t>𝑶</m:t>
                        </m:r>
                      </m:oMath>
                    </m:oMathPara>
                  </a14:m>
                  <a:endParaRPr lang="zh-CN" altLang="en-US" dirty="0">
                    <a:solidFill>
                      <a:srgbClr val="0000FF"/>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666554" y="4293096"/>
                  <a:ext cx="487633" cy="461665"/>
                </a:xfrm>
                <a:prstGeom prst="rect">
                  <a:avLst/>
                </a:prstGeom>
                <a:blipFill rotWithShape="1">
                  <a:blip r:embed="rId8"/>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40163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58</a:t>
            </a:fld>
            <a:endParaRPr lang="en-US" altLang="zh-CN">
              <a:solidFill>
                <a:srgbClr val="FFFFCC">
                  <a:lumMod val="75000"/>
                </a:srgbClr>
              </a:solidFill>
            </a:endParaRPr>
          </a:p>
        </p:txBody>
      </p:sp>
      <mc:AlternateContent xmlns:mc="http://schemas.openxmlformats.org/markup-compatibility/2006">
        <mc:Choice xmlns:a14="http://schemas.microsoft.com/office/drawing/2010/main" Requires="a14">
          <p:sp>
            <p:nvSpPr>
              <p:cNvPr id="3" name="TextBox 2"/>
              <p:cNvSpPr txBox="1"/>
              <p:nvPr/>
            </p:nvSpPr>
            <p:spPr>
              <a:xfrm>
                <a:off x="1835696" y="764704"/>
                <a:ext cx="4674357" cy="9342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altLang="zh-CN" sz="2600" b="1" i="1" smtClean="0">
                              <a:latin typeface="Cambria Math"/>
                            </a:rPr>
                          </m:ctrlPr>
                        </m:sSupPr>
                        <m:e>
                          <m:r>
                            <a:rPr lang="en-US" altLang="zh-CN" sz="2600" i="1">
                              <a:latin typeface="Cambria Math"/>
                            </a:rPr>
                            <m:t>𝒗</m:t>
                          </m:r>
                        </m:e>
                        <m:sup>
                          <m:r>
                            <a:rPr lang="en-US" altLang="zh-CN" sz="2600" b="1" i="1" smtClean="0">
                              <a:latin typeface="Cambria Math"/>
                            </a:rPr>
                            <m:t>𝟐</m:t>
                          </m:r>
                        </m:sup>
                      </m:sSup>
                      <m:r>
                        <a:rPr lang="en-US" altLang="zh-CN" sz="2600" b="1" i="1" smtClean="0">
                          <a:latin typeface="Cambria Math"/>
                        </a:rPr>
                        <m:t>=</m:t>
                      </m:r>
                      <m:f>
                        <m:fPr>
                          <m:ctrlPr>
                            <a:rPr lang="en-US" altLang="zh-CN" sz="2600" b="1" i="1" smtClean="0">
                              <a:latin typeface="Cambria Math"/>
                            </a:rPr>
                          </m:ctrlPr>
                        </m:fPr>
                        <m:num>
                          <m:r>
                            <a:rPr lang="en-US" altLang="zh-CN" sz="2600" b="1" i="1" smtClean="0">
                              <a:latin typeface="Cambria Math"/>
                            </a:rPr>
                            <m:t>𝟒</m:t>
                          </m:r>
                          <m:d>
                            <m:dPr>
                              <m:ctrlPr>
                                <a:rPr lang="en-US" altLang="zh-CN" sz="2600" b="1" i="1" smtClean="0">
                                  <a:latin typeface="Cambria Math"/>
                                </a:rPr>
                              </m:ctrlPr>
                            </m:dPr>
                            <m:e>
                              <m:sSub>
                                <m:sSubPr>
                                  <m:ctrlPr>
                                    <a:rPr lang="en-US" altLang="zh-CN" sz="2600" b="1" i="1" smtClean="0">
                                      <a:latin typeface="Cambria Math"/>
                                    </a:rPr>
                                  </m:ctrlPr>
                                </m:sSubPr>
                                <m:e>
                                  <m:r>
                                    <a:rPr lang="en-US" altLang="zh-CN" sz="2600" b="1" i="1" smtClean="0">
                                      <a:latin typeface="Cambria Math"/>
                                    </a:rPr>
                                    <m:t>𝒎</m:t>
                                  </m:r>
                                </m:e>
                                <m:sub>
                                  <m:r>
                                    <a:rPr lang="en-US" altLang="zh-CN" sz="2600" b="1" i="1" smtClean="0">
                                      <a:latin typeface="Cambria Math"/>
                                    </a:rPr>
                                    <m:t>𝟏</m:t>
                                  </m:r>
                                </m:sub>
                              </m:sSub>
                              <m:r>
                                <a:rPr lang="en-US" altLang="zh-CN" sz="2600" b="1" i="1" smtClean="0">
                                  <a:latin typeface="Cambria Math"/>
                                </a:rPr>
                                <m:t>−</m:t>
                              </m:r>
                              <m:sSub>
                                <m:sSubPr>
                                  <m:ctrlPr>
                                    <a:rPr lang="en-US" altLang="zh-CN" sz="2600" i="1">
                                      <a:latin typeface="Cambria Math"/>
                                    </a:rPr>
                                  </m:ctrlPr>
                                </m:sSubPr>
                                <m:e>
                                  <m:r>
                                    <a:rPr lang="en-US" altLang="zh-CN" sz="2600" i="1">
                                      <a:latin typeface="Cambria Math"/>
                                    </a:rPr>
                                    <m:t>𝒎</m:t>
                                  </m:r>
                                </m:e>
                                <m:sub>
                                  <m:r>
                                    <a:rPr lang="en-US" altLang="zh-CN" sz="2600" b="1" i="1" smtClean="0">
                                      <a:latin typeface="Cambria Math"/>
                                    </a:rPr>
                                    <m:t>𝟐</m:t>
                                  </m:r>
                                </m:sub>
                              </m:sSub>
                            </m:e>
                          </m:d>
                          <m:r>
                            <a:rPr lang="en-US" altLang="zh-CN" sz="2600" b="1" i="1" smtClean="0">
                              <a:latin typeface="Cambria Math"/>
                            </a:rPr>
                            <m:t>𝒈𝒙</m:t>
                          </m:r>
                        </m:num>
                        <m:den>
                          <m:r>
                            <a:rPr lang="en-US" altLang="zh-CN" sz="2600" b="1" i="1" smtClean="0">
                              <a:latin typeface="Cambria Math"/>
                            </a:rPr>
                            <m:t>𝟐</m:t>
                          </m:r>
                          <m:d>
                            <m:dPr>
                              <m:ctrlPr>
                                <a:rPr lang="en-US" altLang="zh-CN" sz="2600" i="1">
                                  <a:latin typeface="Cambria Math"/>
                                </a:rPr>
                              </m:ctrlPr>
                            </m:dPr>
                            <m:e>
                              <m:sSub>
                                <m:sSubPr>
                                  <m:ctrlPr>
                                    <a:rPr lang="en-US" altLang="zh-CN" sz="2600" i="1">
                                      <a:latin typeface="Cambria Math"/>
                                    </a:rPr>
                                  </m:ctrlPr>
                                </m:sSubPr>
                                <m:e>
                                  <m:r>
                                    <a:rPr lang="en-US" altLang="zh-CN" sz="2600" i="1">
                                      <a:latin typeface="Cambria Math"/>
                                    </a:rPr>
                                    <m:t>𝒎</m:t>
                                  </m:r>
                                </m:e>
                                <m:sub>
                                  <m:r>
                                    <a:rPr lang="en-US" altLang="zh-CN" sz="2600" i="1">
                                      <a:latin typeface="Cambria Math"/>
                                    </a:rPr>
                                    <m:t>𝟏</m:t>
                                  </m:r>
                                </m:sub>
                              </m:sSub>
                              <m:r>
                                <a:rPr lang="en-US" altLang="zh-CN" sz="2600" b="1" i="1" smtClean="0">
                                  <a:latin typeface="Cambria Math"/>
                                </a:rPr>
                                <m:t>+</m:t>
                              </m:r>
                              <m:sSub>
                                <m:sSubPr>
                                  <m:ctrlPr>
                                    <a:rPr lang="en-US" altLang="zh-CN" sz="2600" i="1" smtClean="0">
                                      <a:latin typeface="Cambria Math"/>
                                    </a:rPr>
                                  </m:ctrlPr>
                                </m:sSubPr>
                                <m:e>
                                  <m:r>
                                    <a:rPr lang="en-US" altLang="zh-CN" sz="2600" i="1">
                                      <a:latin typeface="Cambria Math"/>
                                    </a:rPr>
                                    <m:t>𝒎</m:t>
                                  </m:r>
                                </m:e>
                                <m:sub>
                                  <m:r>
                                    <a:rPr lang="en-US" altLang="zh-CN" sz="2600" i="1">
                                      <a:latin typeface="Cambria Math"/>
                                    </a:rPr>
                                    <m:t>𝟐</m:t>
                                  </m:r>
                                </m:sub>
                              </m:sSub>
                            </m:e>
                          </m:d>
                          <m:r>
                            <a:rPr lang="en-US" altLang="zh-CN" sz="2600" b="1" i="1" smtClean="0">
                              <a:latin typeface="Cambria Math"/>
                            </a:rPr>
                            <m:t>+</m:t>
                          </m:r>
                          <m:sSub>
                            <m:sSubPr>
                              <m:ctrlPr>
                                <a:rPr lang="en-US" altLang="zh-CN" sz="2600" b="1" i="1" smtClean="0">
                                  <a:latin typeface="Cambria Math"/>
                                </a:rPr>
                              </m:ctrlPr>
                            </m:sSubPr>
                            <m:e>
                              <m:r>
                                <a:rPr lang="en-US" altLang="zh-CN" sz="2600" b="1" i="1" smtClean="0">
                                  <a:latin typeface="Cambria Math"/>
                                </a:rPr>
                                <m:t>𝑴</m:t>
                              </m:r>
                            </m:e>
                            <m:sub>
                              <m:r>
                                <a:rPr lang="en-US" altLang="zh-CN" sz="2600" b="1" i="1" smtClean="0">
                                  <a:latin typeface="Cambria Math"/>
                                </a:rPr>
                                <m:t>𝟏</m:t>
                              </m:r>
                            </m:sub>
                          </m:sSub>
                          <m:r>
                            <a:rPr lang="en-US" altLang="zh-CN" sz="2600" b="1" i="1" smtClean="0">
                              <a:latin typeface="Cambria Math"/>
                            </a:rPr>
                            <m:t>+</m:t>
                          </m:r>
                          <m:sSub>
                            <m:sSubPr>
                              <m:ctrlPr>
                                <a:rPr lang="en-US" altLang="zh-CN" sz="2600" b="1" i="1" smtClean="0">
                                  <a:latin typeface="Cambria Math"/>
                                </a:rPr>
                              </m:ctrlPr>
                            </m:sSubPr>
                            <m:e>
                              <m:r>
                                <a:rPr lang="en-US" altLang="zh-CN" sz="2600" b="1" i="1" smtClean="0">
                                  <a:latin typeface="Cambria Math"/>
                                </a:rPr>
                                <m:t>𝑴</m:t>
                              </m:r>
                            </m:e>
                            <m:sub>
                              <m:r>
                                <a:rPr lang="en-US" altLang="zh-CN" sz="2600" b="1" i="1" smtClean="0">
                                  <a:latin typeface="Cambria Math"/>
                                </a:rPr>
                                <m:t>𝟐</m:t>
                              </m:r>
                            </m:sub>
                          </m:sSub>
                        </m:den>
                      </m:f>
                    </m:oMath>
                  </m:oMathPara>
                </a14:m>
                <a:endParaRPr lang="zh-CN" altLang="en-US" sz="2600" dirty="0"/>
              </a:p>
            </p:txBody>
          </p:sp>
        </mc:Choice>
        <mc:Fallback>
          <p:sp>
            <p:nvSpPr>
              <p:cNvPr id="3" name="TextBox 2"/>
              <p:cNvSpPr txBox="1">
                <a:spLocks noRot="1" noChangeAspect="1" noMove="1" noResize="1" noEditPoints="1" noAdjustHandles="1" noChangeArrowheads="1" noChangeShapeType="1" noTextEdit="1"/>
              </p:cNvSpPr>
              <p:nvPr/>
            </p:nvSpPr>
            <p:spPr>
              <a:xfrm>
                <a:off x="1835696" y="764704"/>
                <a:ext cx="4674357" cy="934295"/>
              </a:xfrm>
              <a:prstGeom prst="rect">
                <a:avLst/>
              </a:prstGeom>
              <a:blipFill rotWithShape="1">
                <a:blip r:embed="rId3"/>
                <a:stretch>
                  <a:fillRect/>
                </a:stretch>
              </a:blipFill>
            </p:spPr>
            <p:txBody>
              <a:bodyPr/>
              <a:lstStyle/>
              <a:p>
                <a:r>
                  <a:rPr lang="zh-CN" altLang="en-US">
                    <a:noFill/>
                  </a:rPr>
                  <a:t> </a:t>
                </a:r>
              </a:p>
            </p:txBody>
          </p:sp>
        </mc:Fallback>
      </mc:AlternateContent>
      <p:sp>
        <p:nvSpPr>
          <p:cNvPr id="4" name="TextBox 3"/>
          <p:cNvSpPr txBox="1"/>
          <p:nvPr/>
        </p:nvSpPr>
        <p:spPr>
          <a:xfrm>
            <a:off x="179512" y="2504509"/>
            <a:ext cx="8393644" cy="492443"/>
          </a:xfrm>
          <a:prstGeom prst="rect">
            <a:avLst/>
          </a:prstGeom>
          <a:noFill/>
        </p:spPr>
        <p:txBody>
          <a:bodyPr wrap="none" rtlCol="0">
            <a:spAutoFit/>
          </a:bodyPr>
          <a:lstStyle/>
          <a:p>
            <a:r>
              <a:rPr lang="zh-CN" altLang="en-US" sz="2600" dirty="0" smtClean="0">
                <a:latin typeface="楷体_GB2312" panose="02010609030101010101" pitchFamily="49" charset="-122"/>
                <a:ea typeface="楷体_GB2312" panose="02010609030101010101" pitchFamily="49" charset="-122"/>
              </a:rPr>
              <a:t>由于此过程中物体所受的合力为恒力，固加速度</a:t>
            </a:r>
            <a:r>
              <a:rPr lang="en-US" altLang="zh-CN" sz="2600" i="1" dirty="0" smtClean="0">
                <a:ea typeface="楷体_GB2312" panose="02010609030101010101" pitchFamily="49" charset="-122"/>
                <a:cs typeface="Times New Roman" panose="02020603050405020304" pitchFamily="18" charset="0"/>
              </a:rPr>
              <a:t>a</a:t>
            </a:r>
            <a:r>
              <a:rPr lang="zh-CN" altLang="en-US" sz="2600" dirty="0" smtClean="0">
                <a:latin typeface="楷体_GB2312" panose="02010609030101010101" pitchFamily="49" charset="-122"/>
                <a:ea typeface="楷体_GB2312" panose="02010609030101010101" pitchFamily="49" charset="-122"/>
              </a:rPr>
              <a:t>为常数</a:t>
            </a:r>
            <a:endParaRPr lang="zh-CN" altLang="en-US" sz="2600" dirty="0">
              <a:latin typeface="楷体_GB2312" panose="02010609030101010101" pitchFamily="49" charset="-122"/>
              <a:ea typeface="楷体_GB2312" panose="02010609030101010101" pitchFamily="49" charset="-122"/>
            </a:endParaRPr>
          </a:p>
        </p:txBody>
      </p:sp>
      <p:grpSp>
        <p:nvGrpSpPr>
          <p:cNvPr id="7" name="组合 6"/>
          <p:cNvGrpSpPr/>
          <p:nvPr/>
        </p:nvGrpSpPr>
        <p:grpSpPr>
          <a:xfrm>
            <a:off x="1413520" y="3178423"/>
            <a:ext cx="5388918" cy="682625"/>
            <a:chOff x="395536" y="3117850"/>
            <a:chExt cx="5388918" cy="682625"/>
          </a:xfrm>
        </p:grpSpPr>
        <p:graphicFrame>
          <p:nvGraphicFramePr>
            <p:cNvPr id="5" name="Object 5"/>
            <p:cNvGraphicFramePr>
              <a:graphicFrameLocks noChangeAspect="1"/>
            </p:cNvGraphicFramePr>
            <p:nvPr>
              <p:extLst>
                <p:ext uri="{D42A27DB-BD31-4B8C-83A1-F6EECF244321}">
                  <p14:modId xmlns:p14="http://schemas.microsoft.com/office/powerpoint/2010/main" val="2684049986"/>
                </p:ext>
              </p:extLst>
            </p:nvPr>
          </p:nvGraphicFramePr>
          <p:xfrm>
            <a:off x="3490516" y="3117850"/>
            <a:ext cx="2293938" cy="682625"/>
          </p:xfrm>
          <a:graphic>
            <a:graphicData uri="http://schemas.openxmlformats.org/presentationml/2006/ole">
              <mc:AlternateContent xmlns:mc="http://schemas.openxmlformats.org/markup-compatibility/2006">
                <mc:Choice xmlns:v="urn:schemas-microsoft-com:vml" Requires="v">
                  <p:oleObj spid="_x0000_s136196" name="Equation" r:id="rId4" imgW="812520" imgH="241200" progId="Equation.DSMT4">
                    <p:embed/>
                  </p:oleObj>
                </mc:Choice>
                <mc:Fallback>
                  <p:oleObj name="Equation" r:id="rId4" imgW="812520" imgH="241200" progId="Equation.DSMT4">
                    <p:embed/>
                    <p:pic>
                      <p:nvPicPr>
                        <p:cNvPr id="0" name=""/>
                        <p:cNvPicPr>
                          <a:picLocks noChangeAspect="1" noChangeArrowheads="1"/>
                        </p:cNvPicPr>
                        <p:nvPr/>
                      </p:nvPicPr>
                      <p:blipFill>
                        <a:blip r:embed="rId5"/>
                        <a:srcRect/>
                        <a:stretch>
                          <a:fillRect/>
                        </a:stretch>
                      </p:blipFill>
                      <p:spPr bwMode="auto">
                        <a:xfrm>
                          <a:off x="3490516" y="3117850"/>
                          <a:ext cx="2293938"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395536" y="3212976"/>
              <a:ext cx="3199915" cy="492443"/>
            </a:xfrm>
            <a:prstGeom prst="rect">
              <a:avLst/>
            </a:prstGeom>
            <a:noFill/>
          </p:spPr>
          <p:txBody>
            <a:bodyPr wrap="none" rtlCol="0">
              <a:spAutoFit/>
            </a:bodyPr>
            <a:lstStyle/>
            <a:p>
              <a:r>
                <a:rPr lang="zh-CN" altLang="en-US" sz="2600" dirty="0" smtClean="0">
                  <a:solidFill>
                    <a:srgbClr val="FF0000"/>
                  </a:solidFill>
                  <a:latin typeface="楷体_GB2312" panose="02010609030101010101" pitchFamily="49" charset="-122"/>
                  <a:ea typeface="楷体_GB2312" panose="02010609030101010101" pitchFamily="49" charset="-122"/>
                </a:rPr>
                <a:t>对匀加速直线运动：</a:t>
              </a:r>
            </a:p>
          </p:txBody>
        </p:sp>
      </p:grpSp>
      <mc:AlternateContent xmlns:mc="http://schemas.openxmlformats.org/markup-compatibility/2006">
        <mc:Choice xmlns:a14="http://schemas.microsoft.com/office/drawing/2010/main" Requires="a14">
          <p:sp>
            <p:nvSpPr>
              <p:cNvPr id="8" name="TextBox 7"/>
              <p:cNvSpPr txBox="1"/>
              <p:nvPr/>
            </p:nvSpPr>
            <p:spPr>
              <a:xfrm>
                <a:off x="1691680" y="4077072"/>
                <a:ext cx="5350632" cy="97090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CN" sz="2600" b="1" i="1" smtClean="0">
                          <a:latin typeface="Cambria Math"/>
                          <a:ea typeface="楷体_GB2312" panose="02010609030101010101" pitchFamily="49" charset="-122"/>
                        </a:rPr>
                        <m:t>𝒂</m:t>
                      </m:r>
                      <m:r>
                        <a:rPr lang="en-US" altLang="zh-CN" sz="2600" b="1" i="1" smtClean="0">
                          <a:latin typeface="Cambria Math"/>
                          <a:ea typeface="楷体_GB2312" panose="02010609030101010101" pitchFamily="49" charset="-122"/>
                        </a:rPr>
                        <m:t>=</m:t>
                      </m:r>
                      <m:f>
                        <m:fPr>
                          <m:ctrlPr>
                            <a:rPr lang="en-US" altLang="zh-CN" sz="2600" b="1" i="1" smtClean="0">
                              <a:latin typeface="Cambria Math"/>
                              <a:ea typeface="楷体_GB2312" panose="02010609030101010101" pitchFamily="49" charset="-122"/>
                            </a:rPr>
                          </m:ctrlPr>
                        </m:fPr>
                        <m:num>
                          <m:sSup>
                            <m:sSupPr>
                              <m:ctrlPr>
                                <a:rPr lang="en-US" altLang="zh-CN" sz="2600" b="1" i="1" smtClean="0">
                                  <a:latin typeface="Cambria Math"/>
                                  <a:ea typeface="楷体_GB2312" panose="02010609030101010101" pitchFamily="49" charset="-122"/>
                                </a:rPr>
                              </m:ctrlPr>
                            </m:sSupPr>
                            <m:e>
                              <m:r>
                                <a:rPr lang="en-US" altLang="zh-CN" sz="2600" b="1" i="1" smtClean="0">
                                  <a:latin typeface="Cambria Math"/>
                                  <a:ea typeface="楷体_GB2312" panose="02010609030101010101" pitchFamily="49" charset="-122"/>
                                </a:rPr>
                                <m:t>𝒗</m:t>
                              </m:r>
                            </m:e>
                            <m:sup>
                              <m:r>
                                <a:rPr lang="en-US" altLang="zh-CN" sz="2600" b="1" i="1" smtClean="0">
                                  <a:latin typeface="Cambria Math"/>
                                  <a:ea typeface="楷体_GB2312" panose="02010609030101010101" pitchFamily="49" charset="-122"/>
                                </a:rPr>
                                <m:t>𝟐</m:t>
                              </m:r>
                            </m:sup>
                          </m:sSup>
                        </m:num>
                        <m:den>
                          <m:r>
                            <a:rPr lang="en-US" altLang="zh-CN" sz="2600" b="1" i="1" smtClean="0">
                              <a:latin typeface="Cambria Math"/>
                              <a:ea typeface="楷体_GB2312" panose="02010609030101010101" pitchFamily="49" charset="-122"/>
                            </a:rPr>
                            <m:t>𝟐</m:t>
                          </m:r>
                          <m:r>
                            <a:rPr lang="en-US" altLang="zh-CN" sz="2600" b="1" i="1" smtClean="0">
                              <a:latin typeface="Cambria Math"/>
                              <a:ea typeface="楷体_GB2312" panose="02010609030101010101" pitchFamily="49" charset="-122"/>
                            </a:rPr>
                            <m:t>𝒙</m:t>
                          </m:r>
                        </m:den>
                      </m:f>
                      <m:r>
                        <a:rPr lang="en-US" altLang="zh-CN" sz="2600" b="1" i="1" smtClean="0">
                          <a:latin typeface="Cambria Math"/>
                          <a:ea typeface="楷体_GB2312" panose="02010609030101010101" pitchFamily="49" charset="-122"/>
                        </a:rPr>
                        <m:t>=</m:t>
                      </m:r>
                      <m:f>
                        <m:fPr>
                          <m:ctrlPr>
                            <a:rPr lang="en-US" altLang="zh-CN" sz="2600" i="1">
                              <a:latin typeface="Cambria Math"/>
                            </a:rPr>
                          </m:ctrlPr>
                        </m:fPr>
                        <m:num>
                          <m:r>
                            <a:rPr lang="en-US" altLang="zh-CN" sz="2600" b="1" i="1" smtClean="0">
                              <a:latin typeface="Cambria Math"/>
                            </a:rPr>
                            <m:t>𝟐</m:t>
                          </m:r>
                          <m:d>
                            <m:dPr>
                              <m:ctrlPr>
                                <a:rPr lang="en-US" altLang="zh-CN" sz="2600" i="1">
                                  <a:latin typeface="Cambria Math"/>
                                </a:rPr>
                              </m:ctrlPr>
                            </m:dPr>
                            <m:e>
                              <m:sSub>
                                <m:sSubPr>
                                  <m:ctrlPr>
                                    <a:rPr lang="en-US" altLang="zh-CN" sz="2600" i="1">
                                      <a:latin typeface="Cambria Math"/>
                                    </a:rPr>
                                  </m:ctrlPr>
                                </m:sSubPr>
                                <m:e>
                                  <m:r>
                                    <a:rPr lang="en-US" altLang="zh-CN" sz="2600" i="1">
                                      <a:latin typeface="Cambria Math"/>
                                    </a:rPr>
                                    <m:t>𝒎</m:t>
                                  </m:r>
                                </m:e>
                                <m:sub>
                                  <m:r>
                                    <a:rPr lang="en-US" altLang="zh-CN" sz="2600" i="1">
                                      <a:latin typeface="Cambria Math"/>
                                    </a:rPr>
                                    <m:t>𝟏</m:t>
                                  </m:r>
                                </m:sub>
                              </m:sSub>
                              <m:r>
                                <a:rPr lang="en-US" altLang="zh-CN" sz="2600" i="1">
                                  <a:latin typeface="Cambria Math"/>
                                </a:rPr>
                                <m:t>−</m:t>
                              </m:r>
                              <m:sSub>
                                <m:sSubPr>
                                  <m:ctrlPr>
                                    <a:rPr lang="en-US" altLang="zh-CN" sz="2600" i="1">
                                      <a:latin typeface="Cambria Math"/>
                                    </a:rPr>
                                  </m:ctrlPr>
                                </m:sSubPr>
                                <m:e>
                                  <m:r>
                                    <a:rPr lang="en-US" altLang="zh-CN" sz="2600" i="1">
                                      <a:latin typeface="Cambria Math"/>
                                    </a:rPr>
                                    <m:t>𝒎</m:t>
                                  </m:r>
                                </m:e>
                                <m:sub>
                                  <m:r>
                                    <a:rPr lang="en-US" altLang="zh-CN" sz="2600" i="1">
                                      <a:latin typeface="Cambria Math"/>
                                    </a:rPr>
                                    <m:t>𝟐</m:t>
                                  </m:r>
                                </m:sub>
                              </m:sSub>
                            </m:e>
                          </m:d>
                          <m:r>
                            <a:rPr lang="en-US" altLang="zh-CN" sz="2600" i="1">
                              <a:latin typeface="Cambria Math"/>
                            </a:rPr>
                            <m:t>𝒈</m:t>
                          </m:r>
                        </m:num>
                        <m:den>
                          <m:r>
                            <a:rPr lang="en-US" altLang="zh-CN" sz="2600" i="1">
                              <a:latin typeface="Cambria Math"/>
                            </a:rPr>
                            <m:t>𝟐</m:t>
                          </m:r>
                          <m:d>
                            <m:dPr>
                              <m:ctrlPr>
                                <a:rPr lang="en-US" altLang="zh-CN" sz="2600" i="1">
                                  <a:latin typeface="Cambria Math"/>
                                </a:rPr>
                              </m:ctrlPr>
                            </m:dPr>
                            <m:e>
                              <m:sSub>
                                <m:sSubPr>
                                  <m:ctrlPr>
                                    <a:rPr lang="en-US" altLang="zh-CN" sz="2600" i="1">
                                      <a:latin typeface="Cambria Math"/>
                                    </a:rPr>
                                  </m:ctrlPr>
                                </m:sSubPr>
                                <m:e>
                                  <m:r>
                                    <a:rPr lang="en-US" altLang="zh-CN" sz="2600" i="1">
                                      <a:latin typeface="Cambria Math"/>
                                    </a:rPr>
                                    <m:t>𝒎</m:t>
                                  </m:r>
                                </m:e>
                                <m:sub>
                                  <m:r>
                                    <a:rPr lang="en-US" altLang="zh-CN" sz="2600" i="1">
                                      <a:latin typeface="Cambria Math"/>
                                    </a:rPr>
                                    <m:t>𝟏</m:t>
                                  </m:r>
                                </m:sub>
                              </m:sSub>
                              <m:r>
                                <a:rPr lang="en-US" altLang="zh-CN" sz="2600" i="1">
                                  <a:latin typeface="Cambria Math"/>
                                </a:rPr>
                                <m:t>+</m:t>
                              </m:r>
                              <m:sSub>
                                <m:sSubPr>
                                  <m:ctrlPr>
                                    <a:rPr lang="en-US" altLang="zh-CN" sz="2600" i="1">
                                      <a:latin typeface="Cambria Math"/>
                                    </a:rPr>
                                  </m:ctrlPr>
                                </m:sSubPr>
                                <m:e>
                                  <m:r>
                                    <a:rPr lang="en-US" altLang="zh-CN" sz="2600" i="1">
                                      <a:latin typeface="Cambria Math"/>
                                    </a:rPr>
                                    <m:t>𝒎</m:t>
                                  </m:r>
                                </m:e>
                                <m:sub>
                                  <m:r>
                                    <a:rPr lang="en-US" altLang="zh-CN" sz="2600" i="1">
                                      <a:latin typeface="Cambria Math"/>
                                    </a:rPr>
                                    <m:t>𝟐</m:t>
                                  </m:r>
                                </m:sub>
                              </m:sSub>
                            </m:e>
                          </m:d>
                          <m:r>
                            <a:rPr lang="en-US" altLang="zh-CN" sz="2600" i="1">
                              <a:latin typeface="Cambria Math"/>
                            </a:rPr>
                            <m:t>+</m:t>
                          </m:r>
                          <m:sSub>
                            <m:sSubPr>
                              <m:ctrlPr>
                                <a:rPr lang="en-US" altLang="zh-CN" sz="2600" i="1">
                                  <a:latin typeface="Cambria Math"/>
                                </a:rPr>
                              </m:ctrlPr>
                            </m:sSubPr>
                            <m:e>
                              <m:r>
                                <a:rPr lang="en-US" altLang="zh-CN" sz="2600" i="1">
                                  <a:latin typeface="Cambria Math"/>
                                </a:rPr>
                                <m:t>𝑴</m:t>
                              </m:r>
                            </m:e>
                            <m:sub>
                              <m:r>
                                <a:rPr lang="en-US" altLang="zh-CN" sz="2600" i="1">
                                  <a:latin typeface="Cambria Math"/>
                                </a:rPr>
                                <m:t>𝟏</m:t>
                              </m:r>
                            </m:sub>
                          </m:sSub>
                          <m:r>
                            <a:rPr lang="en-US" altLang="zh-CN" sz="2600" i="1">
                              <a:latin typeface="Cambria Math"/>
                            </a:rPr>
                            <m:t>+</m:t>
                          </m:r>
                          <m:sSub>
                            <m:sSubPr>
                              <m:ctrlPr>
                                <a:rPr lang="en-US" altLang="zh-CN" sz="2600" i="1">
                                  <a:latin typeface="Cambria Math"/>
                                </a:rPr>
                              </m:ctrlPr>
                            </m:sSubPr>
                            <m:e>
                              <m:r>
                                <a:rPr lang="en-US" altLang="zh-CN" sz="2600" i="1">
                                  <a:latin typeface="Cambria Math"/>
                                </a:rPr>
                                <m:t>𝑴</m:t>
                              </m:r>
                            </m:e>
                            <m:sub>
                              <m:r>
                                <a:rPr lang="en-US" altLang="zh-CN" sz="2600" i="1">
                                  <a:latin typeface="Cambria Math"/>
                                </a:rPr>
                                <m:t>𝟐</m:t>
                              </m:r>
                            </m:sub>
                          </m:sSub>
                        </m:den>
                      </m:f>
                    </m:oMath>
                  </m:oMathPara>
                </a14:m>
                <a:endParaRPr lang="zh-CN" altLang="en-US" sz="2600" dirty="0" smtClean="0">
                  <a:latin typeface="楷体_GB2312" panose="02010609030101010101" pitchFamily="49" charset="-122"/>
                  <a:ea typeface="楷体_GB2312" panose="02010609030101010101" pitchFamily="49" charset="-122"/>
                </a:endParaRPr>
              </a:p>
            </p:txBody>
          </p:sp>
        </mc:Choice>
        <mc:Fallback>
          <p:sp>
            <p:nvSpPr>
              <p:cNvPr id="8" name="TextBox 7"/>
              <p:cNvSpPr txBox="1">
                <a:spLocks noRot="1" noChangeAspect="1" noMove="1" noResize="1" noEditPoints="1" noAdjustHandles="1" noChangeArrowheads="1" noChangeShapeType="1" noTextEdit="1"/>
              </p:cNvSpPr>
              <p:nvPr/>
            </p:nvSpPr>
            <p:spPr>
              <a:xfrm>
                <a:off x="1691680" y="4077072"/>
                <a:ext cx="5350632" cy="970907"/>
              </a:xfrm>
              <a:prstGeom prst="rect">
                <a:avLst/>
              </a:prstGeom>
              <a:blipFill rotWithShape="1">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428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59</a:t>
            </a:fld>
            <a:endParaRPr lang="en-US" altLang="zh-CN">
              <a:solidFill>
                <a:srgbClr val="FFFFCC">
                  <a:lumMod val="75000"/>
                </a:srgbClr>
              </a:solidFill>
            </a:endParaRPr>
          </a:p>
        </p:txBody>
      </p:sp>
      <p:grpSp>
        <p:nvGrpSpPr>
          <p:cNvPr id="3" name="Group 32"/>
          <p:cNvGrpSpPr>
            <a:grpSpLocks/>
          </p:cNvGrpSpPr>
          <p:nvPr/>
        </p:nvGrpSpPr>
        <p:grpSpPr bwMode="auto">
          <a:xfrm>
            <a:off x="2917825" y="3594943"/>
            <a:ext cx="3525838" cy="3146425"/>
            <a:chOff x="1838" y="2174"/>
            <a:chExt cx="2221" cy="1982"/>
          </a:xfrm>
        </p:grpSpPr>
        <p:sp>
          <p:nvSpPr>
            <p:cNvPr id="4" name="AutoShape 21"/>
            <p:cNvSpPr>
              <a:spLocks noChangeArrowheads="1"/>
            </p:cNvSpPr>
            <p:nvPr/>
          </p:nvSpPr>
          <p:spPr bwMode="auto">
            <a:xfrm rot="10800000">
              <a:off x="1990" y="2236"/>
              <a:ext cx="136" cy="181"/>
            </a:xfrm>
            <a:prstGeom prst="triangle">
              <a:avLst>
                <a:gd name="adj" fmla="val 50000"/>
              </a:avLst>
            </a:prstGeom>
            <a:noFill/>
            <a:ln w="19050">
              <a:solidFill>
                <a:srgbClr val="993366"/>
              </a:solidFill>
              <a:miter lim="800000"/>
              <a:headEnd/>
              <a:tailEnd type="non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 name="Rectangle 22"/>
            <p:cNvSpPr>
              <a:spLocks noChangeArrowheads="1"/>
            </p:cNvSpPr>
            <p:nvPr/>
          </p:nvSpPr>
          <p:spPr bwMode="auto">
            <a:xfrm rot="3010794">
              <a:off x="1710" y="3141"/>
              <a:ext cx="1982" cy="48"/>
            </a:xfrm>
            <a:prstGeom prst="rect">
              <a:avLst/>
            </a:prstGeom>
            <a:gradFill rotWithShape="1">
              <a:gsLst>
                <a:gs pos="0">
                  <a:srgbClr val="008080"/>
                </a:gs>
                <a:gs pos="50000">
                  <a:srgbClr val="FFFFFF"/>
                </a:gs>
                <a:gs pos="100000">
                  <a:srgbClr val="008080"/>
                </a:gs>
              </a:gsLst>
              <a:lin ang="5400000" scaled="1"/>
            </a:gradFill>
            <a:ln w="19050" algn="ctr">
              <a:solidFill>
                <a:srgbClr val="3366CC"/>
              </a:solid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 name="Arc 23"/>
            <p:cNvSpPr>
              <a:spLocks/>
            </p:cNvSpPr>
            <p:nvPr/>
          </p:nvSpPr>
          <p:spPr bwMode="auto">
            <a:xfrm rot="10800000" flipH="1">
              <a:off x="2153" y="2391"/>
              <a:ext cx="90" cy="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7" name="Rectangle 24"/>
            <p:cNvSpPr>
              <a:spLocks noChangeArrowheads="1"/>
            </p:cNvSpPr>
            <p:nvPr/>
          </p:nvSpPr>
          <p:spPr bwMode="auto">
            <a:xfrm>
              <a:off x="2077" y="2374"/>
              <a:ext cx="1982" cy="48"/>
            </a:xfrm>
            <a:prstGeom prst="rect">
              <a:avLst/>
            </a:prstGeom>
            <a:gradFill rotWithShape="1">
              <a:gsLst>
                <a:gs pos="0">
                  <a:srgbClr val="008080"/>
                </a:gs>
                <a:gs pos="50000">
                  <a:srgbClr val="FFFFFF"/>
                </a:gs>
                <a:gs pos="100000">
                  <a:srgbClr val="008080"/>
                </a:gs>
              </a:gsLst>
              <a:lin ang="5400000" scaled="1"/>
            </a:gradFill>
            <a:ln w="19050">
              <a:solidFill>
                <a:srgbClr val="3366CC"/>
              </a:solid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8" name="Line 25" descr="浅色上对角线"/>
            <p:cNvSpPr>
              <a:spLocks noChangeShapeType="1"/>
            </p:cNvSpPr>
            <p:nvPr/>
          </p:nvSpPr>
          <p:spPr bwMode="auto">
            <a:xfrm flipV="1">
              <a:off x="1844" y="2241"/>
              <a:ext cx="430" cy="0"/>
            </a:xfrm>
            <a:prstGeom prst="line">
              <a:avLst/>
            </a:prstGeom>
            <a:noFill/>
            <a:ln w="19050">
              <a:solidFill>
                <a:srgbClr val="9933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9" name="Rectangle 26" descr="浅色上对角线"/>
            <p:cNvSpPr>
              <a:spLocks noChangeArrowheads="1"/>
            </p:cNvSpPr>
            <p:nvPr/>
          </p:nvSpPr>
          <p:spPr bwMode="auto">
            <a:xfrm>
              <a:off x="1855" y="2182"/>
              <a:ext cx="433" cy="54"/>
            </a:xfrm>
            <a:prstGeom prst="rect">
              <a:avLst/>
            </a:prstGeom>
            <a:pattFill prst="ltUpDiag">
              <a:fgClr>
                <a:srgbClr val="000066"/>
              </a:fgClr>
              <a:bgClr>
                <a:srgbClr val="FBFAE2"/>
              </a:bgClr>
            </a:pattFill>
            <a:ln w="9525">
              <a:no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0" name="Oval 27"/>
            <p:cNvSpPr>
              <a:spLocks noChangeArrowheads="1"/>
            </p:cNvSpPr>
            <p:nvPr/>
          </p:nvSpPr>
          <p:spPr bwMode="auto">
            <a:xfrm>
              <a:off x="2035" y="2374"/>
              <a:ext cx="48" cy="48"/>
            </a:xfrm>
            <a:prstGeom prst="ellipse">
              <a:avLst/>
            </a:prstGeom>
            <a:solidFill>
              <a:srgbClr val="FBFAE2"/>
            </a:solidFill>
            <a:ln w="19050">
              <a:solidFill>
                <a:srgbClr val="006666"/>
              </a:solidFill>
              <a:round/>
              <a:headEnd/>
              <a:tailEnd/>
            </a:ln>
            <a:effectLst/>
          </p:spPr>
          <p:txBody>
            <a:bodyPr wrap="none"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zh-CN" altLang="zh-CN" sz="1800" b="0" i="0" u="none" strike="noStrike" kern="0" cap="none" spc="0" normalizeH="0" baseline="0" noProof="0">
                <a:ln>
                  <a:noFill/>
                </a:ln>
                <a:solidFill>
                  <a:srgbClr val="000066"/>
                </a:solidFill>
                <a:effectLst>
                  <a:outerShdw blurRad="38100" dist="38100" dir="2700000" algn="tl">
                    <a:srgbClr val="000000"/>
                  </a:outerShdw>
                </a:effectLst>
                <a:uLnTx/>
                <a:uFillTx/>
                <a:ea typeface="宋体" charset="-122"/>
              </a:endParaRPr>
            </a:p>
          </p:txBody>
        </p:sp>
        <p:sp>
          <p:nvSpPr>
            <p:cNvPr id="11" name="Text Box 28"/>
            <p:cNvSpPr txBox="1">
              <a:spLocks noChangeArrowheads="1"/>
            </p:cNvSpPr>
            <p:nvPr/>
          </p:nvSpPr>
          <p:spPr bwMode="auto">
            <a:xfrm>
              <a:off x="1838" y="2322"/>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400" b="0" i="0" u="none" strike="noStrike" kern="0" cap="none" spc="0" normalizeH="0" baseline="0" noProof="0">
                  <a:ln>
                    <a:noFill/>
                  </a:ln>
                  <a:solidFill>
                    <a:srgbClr val="000066"/>
                  </a:solidFill>
                  <a:effectLst/>
                  <a:uLnTx/>
                  <a:uFillTx/>
                  <a:latin typeface="Times New Roman" pitchFamily="18" charset="0"/>
                  <a:ea typeface="宋体" pitchFamily="2" charset="-122"/>
                </a:rPr>
                <a:t>O</a:t>
              </a:r>
            </a:p>
          </p:txBody>
        </p:sp>
        <p:sp>
          <p:nvSpPr>
            <p:cNvPr id="12" name="Text Box 29"/>
            <p:cNvSpPr txBox="1">
              <a:spLocks noChangeArrowheads="1"/>
            </p:cNvSpPr>
            <p:nvPr/>
          </p:nvSpPr>
          <p:spPr bwMode="auto">
            <a:xfrm>
              <a:off x="2198" y="2391"/>
              <a:ext cx="4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sm" len="lg"/>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400" b="0" i="1" u="none" strike="noStrike" kern="0" cap="none" spc="0" normalizeH="0" baseline="0" noProof="0">
                  <a:ln>
                    <a:noFill/>
                  </a:ln>
                  <a:solidFill>
                    <a:srgbClr val="000066"/>
                  </a:solidFill>
                  <a:effectLst/>
                  <a:uLnTx/>
                  <a:uFillTx/>
                  <a:latin typeface="Times New Roman" pitchFamily="18" charset="0"/>
                  <a:ea typeface="宋体" pitchFamily="2" charset="-122"/>
                  <a:sym typeface="Symbol" pitchFamily="18" charset="2"/>
                </a:rPr>
                <a:t></a:t>
              </a:r>
            </a:p>
          </p:txBody>
        </p:sp>
        <p:sp>
          <p:nvSpPr>
            <p:cNvPr id="13" name="Arc 30"/>
            <p:cNvSpPr>
              <a:spLocks/>
            </p:cNvSpPr>
            <p:nvPr/>
          </p:nvSpPr>
          <p:spPr bwMode="auto">
            <a:xfrm rot="10800000" flipH="1">
              <a:off x="2017" y="2435"/>
              <a:ext cx="2042" cy="1472"/>
            </a:xfrm>
            <a:custGeom>
              <a:avLst/>
              <a:gdLst>
                <a:gd name="G0" fmla="+- 0 0 0"/>
                <a:gd name="G1" fmla="+- 16446 0 0"/>
                <a:gd name="G2" fmla="+- 21600 0 0"/>
                <a:gd name="T0" fmla="*/ 14003 w 21600"/>
                <a:gd name="T1" fmla="*/ 0 h 16446"/>
                <a:gd name="T2" fmla="*/ 21600 w 21600"/>
                <a:gd name="T3" fmla="*/ 16446 h 16446"/>
                <a:gd name="T4" fmla="*/ 0 w 21600"/>
                <a:gd name="T5" fmla="*/ 16446 h 16446"/>
              </a:gdLst>
              <a:ahLst/>
              <a:cxnLst>
                <a:cxn ang="0">
                  <a:pos x="T0" y="T1"/>
                </a:cxn>
                <a:cxn ang="0">
                  <a:pos x="T2" y="T3"/>
                </a:cxn>
                <a:cxn ang="0">
                  <a:pos x="T4" y="T5"/>
                </a:cxn>
              </a:cxnLst>
              <a:rect l="0" t="0" r="r" b="b"/>
              <a:pathLst>
                <a:path w="21600" h="16446" fill="none" extrusionOk="0">
                  <a:moveTo>
                    <a:pt x="14003" y="-1"/>
                  </a:moveTo>
                  <a:cubicBezTo>
                    <a:pt x="18822" y="4103"/>
                    <a:pt x="21600" y="10115"/>
                    <a:pt x="21600" y="16446"/>
                  </a:cubicBezTo>
                </a:path>
                <a:path w="21600" h="16446" stroke="0" extrusionOk="0">
                  <a:moveTo>
                    <a:pt x="14003" y="-1"/>
                  </a:moveTo>
                  <a:cubicBezTo>
                    <a:pt x="18822" y="4103"/>
                    <a:pt x="21600" y="10115"/>
                    <a:pt x="21600" y="16446"/>
                  </a:cubicBezTo>
                  <a:lnTo>
                    <a:pt x="0" y="16446"/>
                  </a:lnTo>
                  <a:close/>
                </a:path>
              </a:pathLst>
            </a:custGeom>
            <a:noFill/>
            <a:ln w="19050">
              <a:solidFill>
                <a:srgbClr val="000066"/>
              </a:solidFill>
              <a:prstDash val="dash"/>
              <a:round/>
              <a:headEnd/>
              <a:tailEnd type="none" w="sm" len="lg"/>
            </a:ln>
            <a:effectLst/>
          </p:spPr>
          <p:txBody>
            <a:bodyPr lIns="90000" tIns="46800" rIns="90000" bIns="46800" anchor="ctr">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graphicFrame>
        <p:nvGraphicFramePr>
          <p:cNvPr id="14" name="Object 31"/>
          <p:cNvGraphicFramePr>
            <a:graphicFrameLocks noChangeAspect="1"/>
          </p:cNvGraphicFramePr>
          <p:nvPr>
            <p:extLst>
              <p:ext uri="{D42A27DB-BD31-4B8C-83A1-F6EECF244321}">
                <p14:modId xmlns:p14="http://schemas.microsoft.com/office/powerpoint/2010/main" val="2079815630"/>
              </p:ext>
            </p:extLst>
          </p:nvPr>
        </p:nvGraphicFramePr>
        <p:xfrm>
          <a:off x="152400" y="609600"/>
          <a:ext cx="8928100" cy="2768600"/>
        </p:xfrm>
        <a:graphic>
          <a:graphicData uri="http://schemas.openxmlformats.org/presentationml/2006/ole">
            <mc:AlternateContent xmlns:mc="http://schemas.openxmlformats.org/markup-compatibility/2006">
              <mc:Choice xmlns:v="urn:schemas-microsoft-com:vml" Requires="v">
                <p:oleObj spid="_x0000_s86168" name="Document" r:id="rId3" imgW="3353084" imgH="1044024" progId="Word.Document.8">
                  <p:embed/>
                </p:oleObj>
              </mc:Choice>
              <mc:Fallback>
                <p:oleObj name="Document" r:id="rId3" imgW="3353084" imgH="1044024" progId="Word.Document.8">
                  <p:embed/>
                  <p:pic>
                    <p:nvPicPr>
                      <p:cNvPr id="0" name=""/>
                      <p:cNvPicPr>
                        <a:picLocks noChangeAspect="1" noChangeArrowheads="1"/>
                      </p:cNvPicPr>
                      <p:nvPr/>
                    </p:nvPicPr>
                    <p:blipFill>
                      <a:blip r:embed="rId4"/>
                      <a:srcRect/>
                      <a:stretch>
                        <a:fillRect/>
                      </a:stretch>
                    </p:blipFill>
                    <p:spPr bwMode="auto">
                      <a:xfrm>
                        <a:off x="152400" y="609600"/>
                        <a:ext cx="892810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Tree>
    <p:extLst>
      <p:ext uri="{BB962C8B-B14F-4D97-AF65-F5344CB8AC3E}">
        <p14:creationId xmlns:p14="http://schemas.microsoft.com/office/powerpoint/2010/main" val="2919037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D1D9D4A4-5C44-4A80-80BE-DB1FFA8C4A02}" type="slidenum">
              <a:rPr lang="en-US" altLang="zh-CN"/>
              <a:pPr>
                <a:defRPr/>
              </a:pPr>
              <a:t>6</a:t>
            </a:fld>
            <a:endParaRPr lang="en-US" altLang="zh-CN"/>
          </a:p>
        </p:txBody>
      </p:sp>
      <p:sp>
        <p:nvSpPr>
          <p:cNvPr id="2055" name="Rectangle 8"/>
          <p:cNvSpPr>
            <a:spLocks noChangeArrowheads="1"/>
          </p:cNvSpPr>
          <p:nvPr/>
        </p:nvSpPr>
        <p:spPr bwMode="auto">
          <a:xfrm>
            <a:off x="0" y="461616"/>
            <a:ext cx="510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FF"/>
              </a:buClr>
            </a:pPr>
            <a:r>
              <a:rPr lang="zh-CN" altLang="en-US" sz="2800" dirty="0">
                <a:solidFill>
                  <a:srgbClr val="FF0066"/>
                </a:solidFill>
              </a:rPr>
              <a:t>*</a:t>
            </a:r>
            <a:r>
              <a:rPr lang="en-US" altLang="zh-CN" sz="2800" dirty="0">
                <a:solidFill>
                  <a:srgbClr val="FF0066"/>
                </a:solidFill>
              </a:rPr>
              <a:t>3.</a:t>
            </a:r>
            <a:r>
              <a:rPr lang="zh-CN" altLang="en-US" sz="2800" dirty="0">
                <a:solidFill>
                  <a:srgbClr val="FF0066"/>
                </a:solidFill>
              </a:rPr>
              <a:t>刚体的平面运动</a:t>
            </a:r>
            <a:endParaRPr lang="en-US" altLang="zh-CN" sz="2800" dirty="0">
              <a:solidFill>
                <a:srgbClr val="FF0066"/>
              </a:solidFill>
            </a:endParaRPr>
          </a:p>
        </p:txBody>
      </p:sp>
      <p:grpSp>
        <p:nvGrpSpPr>
          <p:cNvPr id="9" name="Group 3"/>
          <p:cNvGrpSpPr>
            <a:grpSpLocks/>
          </p:cNvGrpSpPr>
          <p:nvPr/>
        </p:nvGrpSpPr>
        <p:grpSpPr bwMode="auto">
          <a:xfrm>
            <a:off x="0" y="2852936"/>
            <a:ext cx="8305800" cy="762000"/>
            <a:chOff x="144" y="528"/>
            <a:chExt cx="5232" cy="480"/>
          </a:xfrm>
        </p:grpSpPr>
        <p:sp>
          <p:nvSpPr>
            <p:cNvPr id="10" name="Text Box 4"/>
            <p:cNvSpPr txBox="1">
              <a:spLocks noChangeArrowheads="1"/>
            </p:cNvSpPr>
            <p:nvPr/>
          </p:nvSpPr>
          <p:spPr bwMode="auto">
            <a:xfrm>
              <a:off x="144" y="633"/>
              <a:ext cx="249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buClr>
                  <a:srgbClr val="0000FF"/>
                </a:buClr>
                <a:buFont typeface="Wingdings" pitchFamily="2" charset="2"/>
                <a:buChar char="Ø"/>
              </a:pPr>
              <a:r>
                <a:rPr lang="en-US" altLang="zh-CN" sz="2800" dirty="0"/>
                <a:t>   </a:t>
              </a:r>
              <a:r>
                <a:rPr lang="zh-CN" altLang="en-US" sz="2800" dirty="0"/>
                <a:t>刚体的一般运动</a:t>
              </a:r>
            </a:p>
          </p:txBody>
        </p:sp>
        <p:sp>
          <p:nvSpPr>
            <p:cNvPr id="11" name="Rectangle 5"/>
            <p:cNvSpPr>
              <a:spLocks noChangeArrowheads="1"/>
            </p:cNvSpPr>
            <p:nvPr/>
          </p:nvSpPr>
          <p:spPr bwMode="auto">
            <a:xfrm>
              <a:off x="2160" y="624"/>
              <a:ext cx="1344" cy="333"/>
            </a:xfrm>
            <a:prstGeom prst="rect">
              <a:avLst/>
            </a:prstGeom>
            <a:gradFill rotWithShape="0">
              <a:gsLst>
                <a:gs pos="0">
                  <a:srgbClr val="FFE7FF"/>
                </a:gs>
                <a:gs pos="50000">
                  <a:srgbClr val="FFFFFF"/>
                </a:gs>
                <a:gs pos="100000">
                  <a:srgbClr val="FFE7FF"/>
                </a:gs>
              </a:gsLst>
              <a:lin ang="5400000" scaled="1"/>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800"/>
                <a:t>质心的平动</a:t>
              </a:r>
            </a:p>
          </p:txBody>
        </p:sp>
        <p:sp>
          <p:nvSpPr>
            <p:cNvPr id="12" name="Rectangle 6"/>
            <p:cNvSpPr>
              <a:spLocks noChangeArrowheads="1"/>
            </p:cNvSpPr>
            <p:nvPr/>
          </p:nvSpPr>
          <p:spPr bwMode="auto">
            <a:xfrm>
              <a:off x="3792" y="624"/>
              <a:ext cx="1584" cy="333"/>
            </a:xfrm>
            <a:prstGeom prst="rect">
              <a:avLst/>
            </a:prstGeom>
            <a:gradFill rotWithShape="0">
              <a:gsLst>
                <a:gs pos="0">
                  <a:schemeClr val="accent1"/>
                </a:gs>
                <a:gs pos="50000">
                  <a:srgbClr val="FFFFFF"/>
                </a:gs>
                <a:gs pos="100000">
                  <a:schemeClr val="accent1"/>
                </a:gs>
              </a:gsLst>
              <a:lin ang="5400000" scaled="1"/>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zh-CN" altLang="en-US" sz="2800"/>
                <a:t>绕质心的转动</a:t>
              </a:r>
            </a:p>
          </p:txBody>
        </p:sp>
        <p:sp>
          <p:nvSpPr>
            <p:cNvPr id="13" name="Text Box 7"/>
            <p:cNvSpPr txBox="1">
              <a:spLocks noChangeArrowheads="1"/>
            </p:cNvSpPr>
            <p:nvPr/>
          </p:nvSpPr>
          <p:spPr bwMode="auto">
            <a:xfrm>
              <a:off x="3504" y="528"/>
              <a:ext cx="43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r>
                <a:rPr lang="en-US" altLang="zh-CN" sz="4400">
                  <a:solidFill>
                    <a:srgbClr val="CC0000"/>
                  </a:solidFill>
                </a:rPr>
                <a:t>+</a:t>
              </a:r>
            </a:p>
          </p:txBody>
        </p:sp>
      </p:grpSp>
    </p:spTree>
    <p:controls>
      <mc:AlternateContent xmlns:mc="http://schemas.openxmlformats.org/markup-compatibility/2006">
        <mc:Choice xmlns:v="urn:schemas-microsoft-com:vml" Requires="v">
          <p:control spid="98342" name="ShockwaveFlash1" r:id="rId2" imgW="7201905" imgH="2089030"/>
        </mc:Choice>
        <mc:Fallback>
          <p:control name="ShockwaveFlash1" r:id="rId2" imgW="7201905" imgH="208903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908050"/>
                  <a:ext cx="7200900" cy="2089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98343" name="ShockwaveFlash2" r:id="rId3" imgW="6839905" imgH="4824153"/>
        </mc:Choice>
        <mc:Fallback>
          <p:control name="ShockwaveFlash2" r:id="rId3" imgW="6839905" imgH="4824153">
            <p:pic>
              <p:nvPicPr>
                <p:cNvPr id="0" name="ShockwaveFlash2"/>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3500438"/>
                  <a:ext cx="5761037" cy="33575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750736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60</a:t>
            </a:fld>
            <a:endParaRPr lang="en-US" altLang="zh-CN">
              <a:solidFill>
                <a:srgbClr val="FFFFCC">
                  <a:lumMod val="75000"/>
                </a:srgbClr>
              </a:solidFill>
            </a:endParaRPr>
          </a:p>
        </p:txBody>
      </p:sp>
      <p:sp>
        <p:nvSpPr>
          <p:cNvPr id="3" name="Rectangle 6"/>
          <p:cNvSpPr>
            <a:spLocks noChangeArrowheads="1"/>
          </p:cNvSpPr>
          <p:nvPr/>
        </p:nvSpPr>
        <p:spPr bwMode="auto">
          <a:xfrm>
            <a:off x="179512" y="533623"/>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tabLst>
                <a:tab pos="1485900" algn="l"/>
              </a:tabLst>
            </a:pPr>
            <a:r>
              <a:rPr kumimoji="1" lang="zh-CN" altLang="en-US" sz="2700" dirty="0">
                <a:solidFill>
                  <a:srgbClr val="FF0000"/>
                </a:solidFill>
                <a:ea typeface="黑体" pitchFamily="2" charset="-122"/>
              </a:rPr>
              <a:t>解：</a:t>
            </a:r>
          </a:p>
        </p:txBody>
      </p:sp>
      <p:grpSp>
        <p:nvGrpSpPr>
          <p:cNvPr id="4" name="Group 2"/>
          <p:cNvGrpSpPr>
            <a:grpSpLocks/>
          </p:cNvGrpSpPr>
          <p:nvPr/>
        </p:nvGrpSpPr>
        <p:grpSpPr bwMode="auto">
          <a:xfrm>
            <a:off x="5182989" y="923875"/>
            <a:ext cx="3525838" cy="3146425"/>
            <a:chOff x="3107" y="541"/>
            <a:chExt cx="2221" cy="1982"/>
          </a:xfrm>
        </p:grpSpPr>
        <p:sp>
          <p:nvSpPr>
            <p:cNvPr id="5" name="AutoShape 3"/>
            <p:cNvSpPr>
              <a:spLocks noChangeArrowheads="1"/>
            </p:cNvSpPr>
            <p:nvPr/>
          </p:nvSpPr>
          <p:spPr bwMode="auto">
            <a:xfrm rot="10800000">
              <a:off x="3259" y="603"/>
              <a:ext cx="136" cy="181"/>
            </a:xfrm>
            <a:prstGeom prst="triangle">
              <a:avLst>
                <a:gd name="adj" fmla="val 50000"/>
              </a:avLst>
            </a:prstGeom>
            <a:noFill/>
            <a:ln w="19050">
              <a:solidFill>
                <a:srgbClr val="993366"/>
              </a:solidFill>
              <a:miter lim="800000"/>
              <a:headEnd/>
              <a:tailEnd type="none" w="sm" len="lg"/>
            </a:ln>
            <a:extLst>
              <a:ext uri="{909E8E84-426E-40DD-AFC4-6F175D3DCCD1}">
                <a14:hiddenFill xmlns:a14="http://schemas.microsoft.com/office/drawing/2010/main">
                  <a:solidFill>
                    <a:srgbClr val="FFFFFF"/>
                  </a:solidFill>
                </a14:hiddenFill>
              </a:ext>
            </a:extLst>
          </p:spPr>
          <p:txBody>
            <a:bodyPr rot="10800000"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 name="Rectangle 4"/>
            <p:cNvSpPr>
              <a:spLocks noChangeArrowheads="1"/>
            </p:cNvSpPr>
            <p:nvPr/>
          </p:nvSpPr>
          <p:spPr bwMode="auto">
            <a:xfrm rot="3010794">
              <a:off x="2979" y="1508"/>
              <a:ext cx="1982" cy="48"/>
            </a:xfrm>
            <a:prstGeom prst="rect">
              <a:avLst/>
            </a:prstGeom>
            <a:gradFill rotWithShape="1">
              <a:gsLst>
                <a:gs pos="0">
                  <a:srgbClr val="008080"/>
                </a:gs>
                <a:gs pos="50000">
                  <a:srgbClr val="FFFFFF"/>
                </a:gs>
                <a:gs pos="100000">
                  <a:srgbClr val="008080"/>
                </a:gs>
              </a:gsLst>
              <a:lin ang="5400000" scaled="1"/>
            </a:gradFill>
            <a:ln w="19050" algn="ctr">
              <a:solidFill>
                <a:srgbClr val="3366CC"/>
              </a:solidFill>
              <a:miter lim="800000"/>
              <a:headEnd/>
              <a:tailEnd/>
            </a:ln>
          </p:spPr>
          <p:txBody>
            <a:bodyPr rot="10800000" vert="eaVert"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7" name="Arc 5"/>
            <p:cNvSpPr>
              <a:spLocks/>
            </p:cNvSpPr>
            <p:nvPr/>
          </p:nvSpPr>
          <p:spPr bwMode="auto">
            <a:xfrm rot="10800000" flipH="1">
              <a:off x="3422" y="758"/>
              <a:ext cx="90" cy="91"/>
            </a:xfrm>
            <a:custGeom>
              <a:avLst/>
              <a:gdLst>
                <a:gd name="T0" fmla="*/ 0 w 21600"/>
                <a:gd name="T1" fmla="*/ 0 h 21600"/>
                <a:gd name="T2" fmla="*/ 90 w 21600"/>
                <a:gd name="T3" fmla="*/ 91 h 21600"/>
                <a:gd name="T4" fmla="*/ 0 w 21600"/>
                <a:gd name="T5" fmla="*/ 9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8" name="Rectangle 6"/>
            <p:cNvSpPr>
              <a:spLocks noChangeArrowheads="1"/>
            </p:cNvSpPr>
            <p:nvPr/>
          </p:nvSpPr>
          <p:spPr bwMode="auto">
            <a:xfrm>
              <a:off x="3346" y="741"/>
              <a:ext cx="1982" cy="48"/>
            </a:xfrm>
            <a:prstGeom prst="rect">
              <a:avLst/>
            </a:prstGeom>
            <a:gradFill rotWithShape="1">
              <a:gsLst>
                <a:gs pos="0">
                  <a:srgbClr val="008080"/>
                </a:gs>
                <a:gs pos="50000">
                  <a:srgbClr val="FFFFFF"/>
                </a:gs>
                <a:gs pos="100000">
                  <a:srgbClr val="008080"/>
                </a:gs>
              </a:gsLst>
              <a:lin ang="5400000" scaled="1"/>
            </a:gradFill>
            <a:ln w="19050">
              <a:solidFill>
                <a:srgbClr val="3366CC"/>
              </a:solid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9" name="Line 7"/>
            <p:cNvSpPr>
              <a:spLocks noChangeShapeType="1"/>
            </p:cNvSpPr>
            <p:nvPr/>
          </p:nvSpPr>
          <p:spPr bwMode="auto">
            <a:xfrm>
              <a:off x="4001" y="1574"/>
              <a:ext cx="0" cy="631"/>
            </a:xfrm>
            <a:prstGeom prst="line">
              <a:avLst/>
            </a:prstGeom>
            <a:noFill/>
            <a:ln w="19050">
              <a:solidFill>
                <a:srgbClr val="FF0000"/>
              </a:solidFill>
              <a:round/>
              <a:headEnd type="oval" w="sm" len="sm"/>
              <a:tailEnd type="triangl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0" name="Text Box 8"/>
            <p:cNvSpPr txBox="1">
              <a:spLocks noChangeArrowheads="1"/>
            </p:cNvSpPr>
            <p:nvPr/>
          </p:nvSpPr>
          <p:spPr bwMode="auto">
            <a:xfrm>
              <a:off x="3742" y="1468"/>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400" b="0" i="0" u="none" strike="noStrike" kern="0" cap="none" spc="0" normalizeH="0" baseline="0" noProof="0">
                  <a:ln>
                    <a:noFill/>
                  </a:ln>
                  <a:solidFill>
                    <a:srgbClr val="FF0000"/>
                  </a:solidFill>
                  <a:effectLst/>
                  <a:uLnTx/>
                  <a:uFillTx/>
                  <a:latin typeface="Times New Roman" pitchFamily="18" charset="0"/>
                  <a:ea typeface="宋体" pitchFamily="2" charset="-122"/>
                </a:rPr>
                <a:t>C</a:t>
              </a:r>
            </a:p>
          </p:txBody>
        </p:sp>
        <p:sp>
          <p:nvSpPr>
            <p:cNvPr id="11" name="Line 9" descr="浅色上对角线"/>
            <p:cNvSpPr>
              <a:spLocks noChangeShapeType="1"/>
            </p:cNvSpPr>
            <p:nvPr/>
          </p:nvSpPr>
          <p:spPr bwMode="auto">
            <a:xfrm flipV="1">
              <a:off x="3113" y="608"/>
              <a:ext cx="430" cy="0"/>
            </a:xfrm>
            <a:prstGeom prst="line">
              <a:avLst/>
            </a:prstGeom>
            <a:noFill/>
            <a:ln w="19050">
              <a:solidFill>
                <a:srgbClr val="993366"/>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2" name="Rectangle 10" descr="浅色上对角线"/>
            <p:cNvSpPr>
              <a:spLocks noChangeArrowheads="1"/>
            </p:cNvSpPr>
            <p:nvPr/>
          </p:nvSpPr>
          <p:spPr bwMode="auto">
            <a:xfrm>
              <a:off x="3124" y="549"/>
              <a:ext cx="433" cy="54"/>
            </a:xfrm>
            <a:prstGeom prst="rect">
              <a:avLst/>
            </a:prstGeom>
            <a:pattFill prst="ltUpDiag">
              <a:fgClr>
                <a:srgbClr val="993366"/>
              </a:fgClr>
              <a:bgClr>
                <a:srgbClr val="FBFAE2"/>
              </a:bgClr>
            </a:pattFill>
            <a:ln w="9525">
              <a:no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3" name="Oval 11"/>
            <p:cNvSpPr>
              <a:spLocks noChangeArrowheads="1"/>
            </p:cNvSpPr>
            <p:nvPr/>
          </p:nvSpPr>
          <p:spPr bwMode="auto">
            <a:xfrm>
              <a:off x="3304" y="741"/>
              <a:ext cx="48" cy="48"/>
            </a:xfrm>
            <a:prstGeom prst="ellipse">
              <a:avLst/>
            </a:prstGeom>
            <a:solidFill>
              <a:srgbClr val="FBFAE2"/>
            </a:solidFill>
            <a:ln w="19050">
              <a:solidFill>
                <a:srgbClr val="006666"/>
              </a:solidFill>
              <a:round/>
              <a:headEnd/>
              <a:tailEnd/>
            </a:ln>
            <a:effectLst/>
          </p:spPr>
          <p:txBody>
            <a:bodyPr wrap="none"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zh-CN" altLang="zh-CN" sz="1800" b="0" i="0" u="none" strike="noStrike" kern="0" cap="none" spc="0" normalizeH="0" baseline="0" noProof="0">
                <a:ln>
                  <a:noFill/>
                </a:ln>
                <a:solidFill>
                  <a:srgbClr val="000066"/>
                </a:solidFill>
                <a:effectLst>
                  <a:outerShdw blurRad="38100" dist="38100" dir="2700000" algn="tl">
                    <a:srgbClr val="000000"/>
                  </a:outerShdw>
                </a:effectLst>
                <a:uLnTx/>
                <a:uFillTx/>
                <a:ea typeface="宋体" charset="-122"/>
              </a:endParaRPr>
            </a:p>
          </p:txBody>
        </p:sp>
        <p:sp>
          <p:nvSpPr>
            <p:cNvPr id="14" name="Arc 12"/>
            <p:cNvSpPr>
              <a:spLocks/>
            </p:cNvSpPr>
            <p:nvPr/>
          </p:nvSpPr>
          <p:spPr bwMode="auto">
            <a:xfrm rot="10800000" flipH="1">
              <a:off x="3204" y="760"/>
              <a:ext cx="1179" cy="792"/>
            </a:xfrm>
            <a:custGeom>
              <a:avLst/>
              <a:gdLst>
                <a:gd name="T0" fmla="*/ 809 w 21600"/>
                <a:gd name="T1" fmla="*/ 0 h 15714"/>
                <a:gd name="T2" fmla="*/ 1179 w 21600"/>
                <a:gd name="T3" fmla="*/ 792 h 15714"/>
                <a:gd name="T4" fmla="*/ 0 w 21600"/>
                <a:gd name="T5" fmla="*/ 792 h 15714"/>
                <a:gd name="T6" fmla="*/ 0 60000 65536"/>
                <a:gd name="T7" fmla="*/ 0 60000 65536"/>
                <a:gd name="T8" fmla="*/ 0 60000 65536"/>
                <a:gd name="T9" fmla="*/ 0 w 21600"/>
                <a:gd name="T10" fmla="*/ 0 h 15714"/>
                <a:gd name="T11" fmla="*/ 21600 w 21600"/>
                <a:gd name="T12" fmla="*/ 15714 h 15714"/>
              </a:gdLst>
              <a:ahLst/>
              <a:cxnLst>
                <a:cxn ang="T6">
                  <a:pos x="T0" y="T1"/>
                </a:cxn>
                <a:cxn ang="T7">
                  <a:pos x="T2" y="T3"/>
                </a:cxn>
                <a:cxn ang="T8">
                  <a:pos x="T4" y="T5"/>
                </a:cxn>
              </a:cxnLst>
              <a:rect l="T9" t="T10" r="T11" b="T12"/>
              <a:pathLst>
                <a:path w="21600" h="15714" fill="none" extrusionOk="0">
                  <a:moveTo>
                    <a:pt x="14819" y="0"/>
                  </a:moveTo>
                  <a:cubicBezTo>
                    <a:pt x="19147" y="4081"/>
                    <a:pt x="21600" y="9765"/>
                    <a:pt x="21600" y="15714"/>
                  </a:cubicBezTo>
                </a:path>
                <a:path w="21600" h="15714" stroke="0" extrusionOk="0">
                  <a:moveTo>
                    <a:pt x="14819" y="0"/>
                  </a:moveTo>
                  <a:cubicBezTo>
                    <a:pt x="19147" y="4081"/>
                    <a:pt x="21600" y="9765"/>
                    <a:pt x="21600" y="15714"/>
                  </a:cubicBezTo>
                  <a:lnTo>
                    <a:pt x="0" y="15714"/>
                  </a:lnTo>
                  <a:close/>
                </a:path>
              </a:pathLst>
            </a:custGeom>
            <a:noFill/>
            <a:ln w="19050">
              <a:solidFill>
                <a:srgbClr val="FF5050"/>
              </a:solidFill>
              <a:prstDash val="dash"/>
              <a:round/>
              <a:headEnd/>
              <a:tailEnd type="none" w="sm" len="lg"/>
            </a:ln>
            <a:extLst>
              <a:ext uri="{909E8E84-426E-40DD-AFC4-6F175D3DCCD1}">
                <a14:hiddenFill xmlns:a14="http://schemas.microsoft.com/office/drawing/2010/main">
                  <a:solidFill>
                    <a:srgbClr val="FFFFFF"/>
                  </a:solidFill>
                </a14:hiddenFill>
              </a:ext>
            </a:extLst>
          </p:spPr>
          <p:txBody>
            <a:bodyPr rot="10800000"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5" name="Text Box 13"/>
            <p:cNvSpPr txBox="1">
              <a:spLocks noChangeArrowheads="1"/>
            </p:cNvSpPr>
            <p:nvPr/>
          </p:nvSpPr>
          <p:spPr bwMode="auto">
            <a:xfrm>
              <a:off x="3107" y="689"/>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400" b="0" i="1" u="none" strike="noStrike" kern="0" cap="none" spc="0" normalizeH="0" baseline="0" noProof="0" dirty="0">
                  <a:ln>
                    <a:noFill/>
                  </a:ln>
                  <a:solidFill>
                    <a:srgbClr val="000066"/>
                  </a:solidFill>
                  <a:effectLst/>
                  <a:uLnTx/>
                  <a:uFillTx/>
                  <a:latin typeface="Times New Roman" pitchFamily="18" charset="0"/>
                  <a:ea typeface="宋体" pitchFamily="2" charset="-122"/>
                </a:rPr>
                <a:t>O</a:t>
              </a:r>
            </a:p>
          </p:txBody>
        </p:sp>
        <p:sp>
          <p:nvSpPr>
            <p:cNvPr id="16" name="Text Box 14"/>
            <p:cNvSpPr txBox="1">
              <a:spLocks noChangeArrowheads="1"/>
            </p:cNvSpPr>
            <p:nvPr/>
          </p:nvSpPr>
          <p:spPr bwMode="auto">
            <a:xfrm>
              <a:off x="3467" y="758"/>
              <a:ext cx="4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sm" len="lg"/>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en-US" altLang="zh-CN" sz="2400" b="0" i="1" u="none" strike="noStrike" kern="0" cap="none" spc="0" normalizeH="0" baseline="0" noProof="0">
                  <a:ln>
                    <a:noFill/>
                  </a:ln>
                  <a:solidFill>
                    <a:srgbClr val="000066"/>
                  </a:solidFill>
                  <a:effectLst/>
                  <a:uLnTx/>
                  <a:uFillTx/>
                  <a:latin typeface="Times New Roman" pitchFamily="18" charset="0"/>
                  <a:ea typeface="宋体" pitchFamily="2" charset="-122"/>
                  <a:sym typeface="Symbol" pitchFamily="18" charset="2"/>
                </a:rPr>
                <a:t></a:t>
              </a:r>
            </a:p>
          </p:txBody>
        </p:sp>
        <p:sp>
          <p:nvSpPr>
            <p:cNvPr id="17" name="Text Box 15"/>
            <p:cNvSpPr txBox="1">
              <a:spLocks noChangeArrowheads="1"/>
            </p:cNvSpPr>
            <p:nvPr/>
          </p:nvSpPr>
          <p:spPr bwMode="auto">
            <a:xfrm>
              <a:off x="3831" y="2141"/>
              <a:ext cx="5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2400" b="0" i="1" u="none" strike="noStrike" kern="0" cap="none" spc="0" normalizeH="0" baseline="0" noProof="0">
                  <a:ln>
                    <a:noFill/>
                  </a:ln>
                  <a:solidFill>
                    <a:srgbClr val="FF0000"/>
                  </a:solidFill>
                  <a:effectLst/>
                  <a:uLnTx/>
                  <a:uFillTx/>
                  <a:latin typeface="Times New Roman" pitchFamily="18" charset="0"/>
                  <a:ea typeface="宋体" pitchFamily="2" charset="-122"/>
                </a:rPr>
                <a:t>mg</a:t>
              </a:r>
            </a:p>
          </p:txBody>
        </p:sp>
      </p:grpSp>
      <p:sp>
        <p:nvSpPr>
          <p:cNvPr id="18" name="Rectangle 29"/>
          <p:cNvSpPr>
            <a:spLocks noChangeArrowheads="1"/>
          </p:cNvSpPr>
          <p:nvPr/>
        </p:nvSpPr>
        <p:spPr bwMode="auto">
          <a:xfrm>
            <a:off x="789112" y="533822"/>
            <a:ext cx="3960812"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sz="2700" i="0" u="none" strike="noStrike" kern="0" cap="none" spc="0" normalizeH="0" noProof="0" dirty="0" smtClean="0">
                <a:ln>
                  <a:noFill/>
                </a:ln>
                <a:solidFill>
                  <a:srgbClr val="000066"/>
                </a:solidFill>
                <a:effectLst/>
                <a:uLnTx/>
                <a:uFillTx/>
                <a:ea typeface="华文楷体" panose="02010600040101010101" pitchFamily="2" charset="-122"/>
              </a:rPr>
              <a:t>(1)</a:t>
            </a:r>
            <a:r>
              <a:rPr kumimoji="1" lang="zh-CN" altLang="en-US" sz="2700" i="0" u="none" strike="noStrike" kern="0" cap="none" spc="0" normalizeH="0" noProof="0" dirty="0" smtClean="0">
                <a:ln>
                  <a:noFill/>
                </a:ln>
                <a:solidFill>
                  <a:srgbClr val="000066"/>
                </a:solidFill>
                <a:effectLst/>
                <a:uLnTx/>
                <a:uFillTx/>
                <a:ea typeface="华文楷体" panose="02010600040101010101" pitchFamily="2" charset="-122"/>
              </a:rPr>
              <a:t>水平位置质心加速度</a:t>
            </a:r>
          </a:p>
        </p:txBody>
      </p:sp>
      <p:graphicFrame>
        <p:nvGraphicFramePr>
          <p:cNvPr id="19" name="Object 1041"/>
          <p:cNvGraphicFramePr>
            <a:graphicFrameLocks noChangeAspect="1"/>
          </p:cNvGraphicFramePr>
          <p:nvPr>
            <p:extLst>
              <p:ext uri="{D42A27DB-BD31-4B8C-83A1-F6EECF244321}">
                <p14:modId xmlns:p14="http://schemas.microsoft.com/office/powerpoint/2010/main" val="653843451"/>
              </p:ext>
            </p:extLst>
          </p:nvPr>
        </p:nvGraphicFramePr>
        <p:xfrm>
          <a:off x="827584" y="1268760"/>
          <a:ext cx="1439863" cy="812800"/>
        </p:xfrm>
        <a:graphic>
          <a:graphicData uri="http://schemas.openxmlformats.org/presentationml/2006/ole">
            <mc:AlternateContent xmlns:mc="http://schemas.openxmlformats.org/markup-compatibility/2006">
              <mc:Choice xmlns:v="urn:schemas-microsoft-com:vml" Requires="v">
                <p:oleObj spid="_x0000_s117214" name="公式" r:id="rId3" imgW="761760" imgH="431640" progId="Equation.3">
                  <p:embed/>
                </p:oleObj>
              </mc:Choice>
              <mc:Fallback>
                <p:oleObj name="公式" r:id="rId3" imgW="76176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268760"/>
                        <a:ext cx="1439863" cy="812800"/>
                      </a:xfrm>
                      <a:prstGeom prst="rect">
                        <a:avLst/>
                      </a:prstGeom>
                      <a:solidFill>
                        <a:srgbClr val="FFFF99"/>
                      </a:solidFill>
                      <a:ln>
                        <a:noFill/>
                      </a:ln>
                      <a:extLst>
                        <a:ext uri="{91240B29-F687-4F45-9708-019B960494DF}">
                          <a14:hiddenLine xmlns:a14="http://schemas.microsoft.com/office/drawing/2010/main" w="28575">
                            <a:solidFill>
                              <a:schemeClr val="folHlink"/>
                            </a:solidFill>
                            <a:miter lim="800000"/>
                            <a:headEnd/>
                            <a:tailEnd/>
                          </a14:hiddenLine>
                        </a:ext>
                      </a:extLst>
                    </p:spPr>
                  </p:pic>
                </p:oleObj>
              </mc:Fallback>
            </mc:AlternateContent>
          </a:graphicData>
        </a:graphic>
      </p:graphicFrame>
      <p:sp>
        <p:nvSpPr>
          <p:cNvPr id="20" name="Rectangle 31"/>
          <p:cNvSpPr>
            <a:spLocks noChangeArrowheads="1"/>
          </p:cNvSpPr>
          <p:nvPr/>
        </p:nvSpPr>
        <p:spPr bwMode="auto">
          <a:xfrm>
            <a:off x="2339777" y="1301859"/>
            <a:ext cx="2808287"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zh-CN" i="0" u="none" strike="noStrike" kern="0" cap="none" spc="0" normalizeH="0" baseline="0" noProof="0" dirty="0" smtClean="0">
                <a:ln>
                  <a:noFill/>
                </a:ln>
                <a:solidFill>
                  <a:srgbClr val="000066"/>
                </a:solidFill>
                <a:effectLst/>
                <a:uLnTx/>
                <a:uFillTx/>
              </a:rPr>
              <a:t>……</a:t>
            </a:r>
            <a:r>
              <a:rPr kumimoji="1" lang="zh-CN" altLang="en-US" i="0" u="none" strike="noStrike" kern="0" cap="none" spc="0" normalizeH="0" baseline="0" noProof="0" dirty="0" smtClean="0">
                <a:ln>
                  <a:noFill/>
                </a:ln>
                <a:solidFill>
                  <a:srgbClr val="000066"/>
                </a:solidFill>
                <a:effectLst/>
                <a:uLnTx/>
                <a:uFillTx/>
              </a:rPr>
              <a:t>但轴对棒的反支力未知</a:t>
            </a:r>
          </a:p>
        </p:txBody>
      </p:sp>
      <p:sp>
        <p:nvSpPr>
          <p:cNvPr id="21" name="Rectangle 32"/>
          <p:cNvSpPr>
            <a:spLocks noChangeArrowheads="1"/>
          </p:cNvSpPr>
          <p:nvPr/>
        </p:nvSpPr>
        <p:spPr bwMode="auto">
          <a:xfrm>
            <a:off x="574477" y="2276872"/>
            <a:ext cx="467995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600" i="0" u="none" strike="noStrike" kern="0" cap="none" spc="0" normalizeH="0" baseline="0" noProof="0" dirty="0" smtClean="0">
                <a:ln>
                  <a:noFill/>
                </a:ln>
                <a:solidFill>
                  <a:srgbClr val="000066"/>
                </a:solidFill>
                <a:effectLst/>
                <a:uLnTx/>
                <a:uFillTx/>
              </a:rPr>
              <a:t>力矩</a:t>
            </a:r>
            <a:r>
              <a:rPr kumimoji="1" lang="en-US" altLang="zh-CN" sz="2600" i="0" u="none" strike="noStrike" kern="0" cap="none" spc="0" normalizeH="0" baseline="0" noProof="0" dirty="0" smtClean="0">
                <a:ln>
                  <a:noFill/>
                </a:ln>
                <a:solidFill>
                  <a:srgbClr val="000066"/>
                </a:solidFill>
                <a:effectLst/>
                <a:uLnTx/>
                <a:uFillTx/>
                <a:cs typeface="Times New Roman" pitchFamily="18" charset="0"/>
              </a:rPr>
              <a:t>→</a:t>
            </a:r>
            <a:r>
              <a:rPr kumimoji="1" lang="zh-CN" altLang="en-US" sz="2600" i="0" u="none" strike="noStrike" kern="0" cap="none" spc="0" normalizeH="0" baseline="0" noProof="0" dirty="0" smtClean="0">
                <a:ln>
                  <a:noFill/>
                </a:ln>
                <a:solidFill>
                  <a:srgbClr val="000066"/>
                </a:solidFill>
                <a:effectLst/>
                <a:uLnTx/>
                <a:uFillTx/>
                <a:cs typeface="Times New Roman" pitchFamily="18" charset="0"/>
              </a:rPr>
              <a:t>转动定律</a:t>
            </a:r>
            <a:r>
              <a:rPr kumimoji="1" lang="en-US" altLang="zh-CN" sz="2600" i="0" u="none" strike="noStrike" kern="0" cap="none" spc="0" normalizeH="0" baseline="0" noProof="0" dirty="0" smtClean="0">
                <a:ln>
                  <a:noFill/>
                </a:ln>
                <a:solidFill>
                  <a:srgbClr val="000066"/>
                </a:solidFill>
                <a:effectLst/>
                <a:uLnTx/>
                <a:uFillTx/>
              </a:rPr>
              <a:t>→ </a:t>
            </a:r>
            <a:r>
              <a:rPr kumimoji="1" lang="el-GR" altLang="zh-CN" sz="2600" i="1" u="none" strike="noStrike" kern="0" cap="none" spc="0" normalizeH="0" baseline="0" noProof="0" dirty="0" smtClean="0">
                <a:ln>
                  <a:noFill/>
                </a:ln>
                <a:solidFill>
                  <a:srgbClr val="000066"/>
                </a:solidFill>
                <a:effectLst/>
                <a:uLnTx/>
                <a:uFillTx/>
                <a:ea typeface="楷体_GB2312" pitchFamily="49" charset="-122"/>
              </a:rPr>
              <a:t>α </a:t>
            </a:r>
            <a:r>
              <a:rPr kumimoji="1" lang="en-US" altLang="zh-CN" sz="2600" i="0" u="none" strike="noStrike" kern="0" cap="none" spc="0" normalizeH="0" baseline="0" noProof="0" dirty="0" smtClean="0">
                <a:ln>
                  <a:noFill/>
                </a:ln>
                <a:solidFill>
                  <a:srgbClr val="000066"/>
                </a:solidFill>
                <a:effectLst/>
                <a:uLnTx/>
                <a:uFillTx/>
              </a:rPr>
              <a:t>→</a:t>
            </a:r>
            <a:r>
              <a:rPr kumimoji="1" lang="en-US" altLang="zh-CN" sz="2600" i="1" u="none" strike="noStrike" kern="0" cap="none" spc="0" normalizeH="0" baseline="0" noProof="0" dirty="0" err="1" smtClean="0">
                <a:ln>
                  <a:noFill/>
                </a:ln>
                <a:solidFill>
                  <a:srgbClr val="000066"/>
                </a:solidFill>
                <a:effectLst/>
                <a:uLnTx/>
                <a:uFillTx/>
              </a:rPr>
              <a:t>a</a:t>
            </a:r>
            <a:r>
              <a:rPr kumimoji="1" lang="en-US" altLang="zh-CN" sz="2600" i="0" u="none" strike="noStrike" kern="0" cap="none" spc="0" normalizeH="0" baseline="-25000" noProof="0" dirty="0" err="1" smtClean="0">
                <a:ln>
                  <a:noFill/>
                </a:ln>
                <a:solidFill>
                  <a:srgbClr val="000066"/>
                </a:solidFill>
                <a:effectLst/>
                <a:uLnTx/>
                <a:uFillTx/>
              </a:rPr>
              <a:t>C</a:t>
            </a:r>
            <a:r>
              <a:rPr kumimoji="1" lang="en-US" altLang="zh-CN" sz="2600" i="0" u="none" strike="noStrike" kern="0" cap="none" spc="0" normalizeH="0" baseline="0" noProof="0" dirty="0" smtClean="0">
                <a:ln>
                  <a:noFill/>
                </a:ln>
                <a:solidFill>
                  <a:srgbClr val="000066"/>
                </a:solidFill>
                <a:effectLst/>
                <a:uLnTx/>
                <a:uFillTx/>
              </a:rPr>
              <a:t>:</a:t>
            </a:r>
            <a:endParaRPr kumimoji="1" lang="el-GR" altLang="en-US" sz="2600" i="0" u="none" strike="noStrike" kern="0" cap="none" spc="0" normalizeH="0" baseline="0" noProof="0" dirty="0" smtClean="0">
              <a:ln>
                <a:noFill/>
              </a:ln>
              <a:solidFill>
                <a:srgbClr val="000066"/>
              </a:solidFill>
              <a:effectLst/>
              <a:uLnTx/>
              <a:uFillTx/>
            </a:endParaRPr>
          </a:p>
        </p:txBody>
      </p:sp>
      <p:graphicFrame>
        <p:nvGraphicFramePr>
          <p:cNvPr id="22" name="Object 6"/>
          <p:cNvGraphicFramePr>
            <a:graphicFrameLocks noChangeAspect="1"/>
          </p:cNvGraphicFramePr>
          <p:nvPr>
            <p:extLst>
              <p:ext uri="{D42A27DB-BD31-4B8C-83A1-F6EECF244321}">
                <p14:modId xmlns:p14="http://schemas.microsoft.com/office/powerpoint/2010/main" val="1716746579"/>
              </p:ext>
            </p:extLst>
          </p:nvPr>
        </p:nvGraphicFramePr>
        <p:xfrm>
          <a:off x="790377" y="3284984"/>
          <a:ext cx="4849812" cy="847725"/>
        </p:xfrm>
        <a:graphic>
          <a:graphicData uri="http://schemas.openxmlformats.org/presentationml/2006/ole">
            <mc:AlternateContent xmlns:mc="http://schemas.openxmlformats.org/markup-compatibility/2006">
              <mc:Choice xmlns:v="urn:schemas-microsoft-com:vml" Requires="v">
                <p:oleObj spid="_x0000_s117215" name="公式" r:id="rId5" imgW="2234880" imgH="393480" progId="Equation.3">
                  <p:embed/>
                </p:oleObj>
              </mc:Choice>
              <mc:Fallback>
                <p:oleObj name="公式" r:id="rId5" imgW="22348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377" y="3284984"/>
                        <a:ext cx="4849812"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34"/>
          <p:cNvSpPr>
            <a:spLocks noChangeArrowheads="1"/>
          </p:cNvSpPr>
          <p:nvPr/>
        </p:nvSpPr>
        <p:spPr bwMode="auto">
          <a:xfrm>
            <a:off x="574477" y="2852936"/>
            <a:ext cx="467995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600" i="0" u="none" strike="noStrike" kern="0" cap="none" spc="0" normalizeH="0" baseline="0" noProof="0" dirty="0" smtClean="0">
                <a:ln>
                  <a:noFill/>
                </a:ln>
                <a:solidFill>
                  <a:srgbClr val="000066"/>
                </a:solidFill>
                <a:effectLst/>
                <a:uLnTx/>
                <a:uFillTx/>
              </a:rPr>
              <a:t>重力对转轴 </a:t>
            </a:r>
            <a:r>
              <a:rPr kumimoji="1" lang="en-US" altLang="zh-CN" sz="2600" i="1" u="none" strike="noStrike" kern="0" cap="none" spc="0" normalizeH="0" baseline="0" noProof="0" dirty="0" smtClean="0">
                <a:ln>
                  <a:noFill/>
                </a:ln>
                <a:solidFill>
                  <a:srgbClr val="000066"/>
                </a:solidFill>
                <a:effectLst/>
                <a:uLnTx/>
                <a:uFillTx/>
              </a:rPr>
              <a:t>O</a:t>
            </a:r>
            <a:r>
              <a:rPr kumimoji="1" lang="en-US" altLang="zh-CN" sz="2600" i="0" u="none" strike="noStrike" kern="0" cap="none" spc="0" normalizeH="0" baseline="0" noProof="0" dirty="0" smtClean="0">
                <a:ln>
                  <a:noFill/>
                </a:ln>
                <a:solidFill>
                  <a:srgbClr val="000066"/>
                </a:solidFill>
                <a:effectLst/>
                <a:uLnTx/>
                <a:uFillTx/>
              </a:rPr>
              <a:t> </a:t>
            </a:r>
            <a:r>
              <a:rPr kumimoji="1" lang="zh-CN" altLang="en-US" sz="2600" i="0" u="none" strike="noStrike" kern="0" cap="none" spc="0" normalizeH="0" baseline="0" noProof="0" dirty="0" smtClean="0">
                <a:ln>
                  <a:noFill/>
                </a:ln>
                <a:solidFill>
                  <a:srgbClr val="000066"/>
                </a:solidFill>
                <a:effectLst/>
                <a:uLnTx/>
                <a:uFillTx/>
              </a:rPr>
              <a:t>力矩：</a:t>
            </a:r>
            <a:endParaRPr kumimoji="1" lang="zh-CN" altLang="el-GR" sz="2600" i="0" u="none" strike="noStrike" kern="0" cap="none" spc="0" normalizeH="0" baseline="0" noProof="0" dirty="0" smtClean="0">
              <a:ln>
                <a:noFill/>
              </a:ln>
              <a:solidFill>
                <a:srgbClr val="000066"/>
              </a:solidFill>
              <a:effectLst/>
              <a:uLnTx/>
              <a:uFillTx/>
            </a:endParaRPr>
          </a:p>
        </p:txBody>
      </p:sp>
      <p:sp>
        <p:nvSpPr>
          <p:cNvPr id="24" name="右箭头 23"/>
          <p:cNvSpPr>
            <a:spLocks noChangeArrowheads="1"/>
          </p:cNvSpPr>
          <p:nvPr/>
        </p:nvSpPr>
        <p:spPr bwMode="auto">
          <a:xfrm>
            <a:off x="1006277" y="4377110"/>
            <a:ext cx="684212"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25" name="Object 6"/>
          <p:cNvGraphicFramePr>
            <a:graphicFrameLocks noChangeAspect="1"/>
          </p:cNvGraphicFramePr>
          <p:nvPr>
            <p:extLst>
              <p:ext uri="{D42A27DB-BD31-4B8C-83A1-F6EECF244321}">
                <p14:modId xmlns:p14="http://schemas.microsoft.com/office/powerpoint/2010/main" val="3951428185"/>
              </p:ext>
            </p:extLst>
          </p:nvPr>
        </p:nvGraphicFramePr>
        <p:xfrm>
          <a:off x="1869877" y="4077072"/>
          <a:ext cx="3306762" cy="847725"/>
        </p:xfrm>
        <a:graphic>
          <a:graphicData uri="http://schemas.openxmlformats.org/presentationml/2006/ole">
            <mc:AlternateContent xmlns:mc="http://schemas.openxmlformats.org/markup-compatibility/2006">
              <mc:Choice xmlns:v="urn:schemas-microsoft-com:vml" Requires="v">
                <p:oleObj spid="_x0000_s117216" name="公式" r:id="rId7" imgW="1523880" imgH="393480" progId="Equation.3">
                  <p:embed/>
                </p:oleObj>
              </mc:Choice>
              <mc:Fallback>
                <p:oleObj name="公式" r:id="rId7" imgW="152388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9877" y="4077072"/>
                        <a:ext cx="3306762"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513417571"/>
              </p:ext>
            </p:extLst>
          </p:nvPr>
        </p:nvGraphicFramePr>
        <p:xfrm>
          <a:off x="5182989" y="4077072"/>
          <a:ext cx="771525" cy="847725"/>
        </p:xfrm>
        <a:graphic>
          <a:graphicData uri="http://schemas.openxmlformats.org/presentationml/2006/ole">
            <mc:AlternateContent xmlns:mc="http://schemas.openxmlformats.org/markup-compatibility/2006">
              <mc:Choice xmlns:v="urn:schemas-microsoft-com:vml" Requires="v">
                <p:oleObj spid="_x0000_s117217" name="公式" r:id="rId9" imgW="355320" imgH="393480" progId="Equation.3">
                  <p:embed/>
                </p:oleObj>
              </mc:Choice>
              <mc:Fallback>
                <p:oleObj name="公式" r:id="rId9" imgW="35532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2989" y="4077072"/>
                        <a:ext cx="77152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38"/>
          <p:cNvSpPr>
            <a:spLocks noChangeArrowheads="1"/>
          </p:cNvSpPr>
          <p:nvPr/>
        </p:nvSpPr>
        <p:spPr bwMode="auto">
          <a:xfrm>
            <a:off x="717352" y="5084043"/>
            <a:ext cx="46799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质心加速度：</a:t>
            </a:r>
            <a:endParaRPr kumimoji="1" lang="zh-CN" altLang="el-GR" sz="2800" b="0" i="0" u="none" strike="noStrike" kern="0" cap="none" spc="0" normalizeH="0" baseline="0" noProof="0" smtClean="0">
              <a:ln>
                <a:noFill/>
              </a:ln>
              <a:solidFill>
                <a:srgbClr val="000066"/>
              </a:solidFill>
              <a:effectLst/>
              <a:uLnTx/>
              <a:uFillTx/>
            </a:endParaRPr>
          </a:p>
        </p:txBody>
      </p:sp>
      <p:graphicFrame>
        <p:nvGraphicFramePr>
          <p:cNvPr id="28" name="Object 6"/>
          <p:cNvGraphicFramePr>
            <a:graphicFrameLocks noChangeAspect="1"/>
          </p:cNvGraphicFramePr>
          <p:nvPr>
            <p:extLst>
              <p:ext uri="{D42A27DB-BD31-4B8C-83A1-F6EECF244321}">
                <p14:modId xmlns:p14="http://schemas.microsoft.com/office/powerpoint/2010/main" val="2889721578"/>
              </p:ext>
            </p:extLst>
          </p:nvPr>
        </p:nvGraphicFramePr>
        <p:xfrm>
          <a:off x="3022402" y="4941168"/>
          <a:ext cx="1293812" cy="847725"/>
        </p:xfrm>
        <a:graphic>
          <a:graphicData uri="http://schemas.openxmlformats.org/presentationml/2006/ole">
            <mc:AlternateContent xmlns:mc="http://schemas.openxmlformats.org/markup-compatibility/2006">
              <mc:Choice xmlns:v="urn:schemas-microsoft-com:vml" Requires="v">
                <p:oleObj spid="_x0000_s117218" name="公式" r:id="rId11" imgW="596880" imgH="393480" progId="Equation.3">
                  <p:embed/>
                </p:oleObj>
              </mc:Choice>
              <mc:Fallback>
                <p:oleObj name="公式" r:id="rId11" imgW="59688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2402" y="4941168"/>
                        <a:ext cx="1293812"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6"/>
          <p:cNvGraphicFramePr>
            <a:graphicFrameLocks noChangeAspect="1"/>
          </p:cNvGraphicFramePr>
          <p:nvPr>
            <p:extLst>
              <p:ext uri="{D42A27DB-BD31-4B8C-83A1-F6EECF244321}">
                <p14:modId xmlns:p14="http://schemas.microsoft.com/office/powerpoint/2010/main" val="2216573293"/>
              </p:ext>
            </p:extLst>
          </p:nvPr>
        </p:nvGraphicFramePr>
        <p:xfrm>
          <a:off x="4317802" y="4941168"/>
          <a:ext cx="1155700" cy="847725"/>
        </p:xfrm>
        <a:graphic>
          <a:graphicData uri="http://schemas.openxmlformats.org/presentationml/2006/ole">
            <mc:AlternateContent xmlns:mc="http://schemas.openxmlformats.org/markup-compatibility/2006">
              <mc:Choice xmlns:v="urn:schemas-microsoft-com:vml" Requires="v">
                <p:oleObj spid="_x0000_s117219" name="公式" r:id="rId13" imgW="533160" imgH="393480" progId="Equation.3">
                  <p:embed/>
                </p:oleObj>
              </mc:Choice>
              <mc:Fallback>
                <p:oleObj name="公式" r:id="rId13" imgW="53316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7802" y="4941168"/>
                        <a:ext cx="1155700"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6"/>
          <p:cNvGraphicFramePr>
            <a:graphicFrameLocks noChangeAspect="1"/>
          </p:cNvGraphicFramePr>
          <p:nvPr>
            <p:extLst>
              <p:ext uri="{D42A27DB-BD31-4B8C-83A1-F6EECF244321}">
                <p14:modId xmlns:p14="http://schemas.microsoft.com/office/powerpoint/2010/main" val="2586393503"/>
              </p:ext>
            </p:extLst>
          </p:nvPr>
        </p:nvGraphicFramePr>
        <p:xfrm>
          <a:off x="5490964" y="4941168"/>
          <a:ext cx="771525" cy="847725"/>
        </p:xfrm>
        <a:graphic>
          <a:graphicData uri="http://schemas.openxmlformats.org/presentationml/2006/ole">
            <mc:AlternateContent xmlns:mc="http://schemas.openxmlformats.org/markup-compatibility/2006">
              <mc:Choice xmlns:v="urn:schemas-microsoft-com:vml" Requires="v">
                <p:oleObj spid="_x0000_s117220" name="公式" r:id="rId15" imgW="355320" imgH="393480" progId="Equation.3">
                  <p:embed/>
                </p:oleObj>
              </mc:Choice>
              <mc:Fallback>
                <p:oleObj name="公式" r:id="rId15" imgW="355320" imgH="3934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90964" y="4941168"/>
                        <a:ext cx="77152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6"/>
          <p:cNvGraphicFramePr>
            <a:graphicFrameLocks noChangeAspect="1"/>
          </p:cNvGraphicFramePr>
          <p:nvPr>
            <p:extLst>
              <p:ext uri="{D42A27DB-BD31-4B8C-83A1-F6EECF244321}">
                <p14:modId xmlns:p14="http://schemas.microsoft.com/office/powerpoint/2010/main" val="2100719909"/>
              </p:ext>
            </p:extLst>
          </p:nvPr>
        </p:nvGraphicFramePr>
        <p:xfrm>
          <a:off x="2806502" y="5157068"/>
          <a:ext cx="1651000" cy="1422400"/>
        </p:xfrm>
        <a:graphic>
          <a:graphicData uri="http://schemas.openxmlformats.org/presentationml/2006/ole">
            <mc:AlternateContent xmlns:mc="http://schemas.openxmlformats.org/markup-compatibility/2006">
              <mc:Choice xmlns:v="urn:schemas-microsoft-com:vml" Requires="v">
                <p:oleObj spid="_x0000_s117221" name="公式" r:id="rId17" imgW="761760" imgH="660240" progId="Equation.3">
                  <p:embed/>
                </p:oleObj>
              </mc:Choice>
              <mc:Fallback>
                <p:oleObj name="公式" r:id="rId17" imgW="761760" imgH="6602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06502" y="5157068"/>
                        <a:ext cx="1651000"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6"/>
          <p:cNvGraphicFramePr>
            <a:graphicFrameLocks noChangeAspect="1"/>
          </p:cNvGraphicFramePr>
          <p:nvPr>
            <p:extLst>
              <p:ext uri="{D42A27DB-BD31-4B8C-83A1-F6EECF244321}">
                <p14:modId xmlns:p14="http://schemas.microsoft.com/office/powerpoint/2010/main" val="3692439130"/>
              </p:ext>
            </p:extLst>
          </p:nvPr>
        </p:nvGraphicFramePr>
        <p:xfrm>
          <a:off x="4462264" y="5927006"/>
          <a:ext cx="523875" cy="382587"/>
        </p:xfrm>
        <a:graphic>
          <a:graphicData uri="http://schemas.openxmlformats.org/presentationml/2006/ole">
            <mc:AlternateContent xmlns:mc="http://schemas.openxmlformats.org/markup-compatibility/2006">
              <mc:Choice xmlns:v="urn:schemas-microsoft-com:vml" Requires="v">
                <p:oleObj spid="_x0000_s117222" name="公式" r:id="rId19" imgW="241200" imgH="177480" progId="Equation.3">
                  <p:embed/>
                </p:oleObj>
              </mc:Choice>
              <mc:Fallback>
                <p:oleObj name="公式" r:id="rId19" imgW="241200" imgH="1774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62264" y="5927006"/>
                        <a:ext cx="52387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右箭头 16"/>
          <p:cNvSpPr>
            <a:spLocks noChangeArrowheads="1"/>
          </p:cNvSpPr>
          <p:nvPr/>
        </p:nvSpPr>
        <p:spPr bwMode="auto">
          <a:xfrm>
            <a:off x="6516315" y="5817071"/>
            <a:ext cx="684213" cy="276225"/>
          </a:xfrm>
          <a:prstGeom prst="rightArrow">
            <a:avLst>
              <a:gd name="adj1" fmla="val 50000"/>
              <a:gd name="adj2" fmla="val 58623"/>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34" name="Object 6"/>
          <p:cNvGraphicFramePr>
            <a:graphicFrameLocks noChangeAspect="1"/>
          </p:cNvGraphicFramePr>
          <p:nvPr>
            <p:extLst>
              <p:ext uri="{D42A27DB-BD31-4B8C-83A1-F6EECF244321}">
                <p14:modId xmlns:p14="http://schemas.microsoft.com/office/powerpoint/2010/main" val="2949414217"/>
              </p:ext>
            </p:extLst>
          </p:nvPr>
        </p:nvGraphicFramePr>
        <p:xfrm>
          <a:off x="7457703" y="5517232"/>
          <a:ext cx="1074737" cy="847725"/>
        </p:xfrm>
        <a:graphic>
          <a:graphicData uri="http://schemas.openxmlformats.org/presentationml/2006/ole">
            <mc:AlternateContent xmlns:mc="http://schemas.openxmlformats.org/markup-compatibility/2006">
              <mc:Choice xmlns:v="urn:schemas-microsoft-com:vml" Requires="v">
                <p:oleObj spid="_x0000_s117223" name="公式" r:id="rId21" imgW="495000" imgH="393480" progId="Equation.3">
                  <p:embed/>
                </p:oleObj>
              </mc:Choice>
              <mc:Fallback>
                <p:oleObj name="公式" r:id="rId21" imgW="495000" imgH="3934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7703" y="5517232"/>
                        <a:ext cx="1074737" cy="847725"/>
                      </a:xfrm>
                      <a:prstGeom prst="rect">
                        <a:avLst/>
                      </a:prstGeom>
                      <a:solidFill>
                        <a:srgbClr val="FFFF99"/>
                      </a:solidFill>
                    </p:spPr>
                  </p:pic>
                </p:oleObj>
              </mc:Fallback>
            </mc:AlternateContent>
          </a:graphicData>
        </a:graphic>
      </p:graphicFrame>
    </p:spTree>
    <p:extLst>
      <p:ext uri="{BB962C8B-B14F-4D97-AF65-F5344CB8AC3E}">
        <p14:creationId xmlns:p14="http://schemas.microsoft.com/office/powerpoint/2010/main" val="20151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500"/>
                                        <p:tgtEl>
                                          <p:spTgt spid="33"/>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4" grpId="0" animBg="1"/>
      <p:bldP spid="27" grpId="0"/>
      <p:bldP spid="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61</a:t>
            </a:fld>
            <a:endParaRPr lang="en-US" altLang="zh-CN">
              <a:solidFill>
                <a:srgbClr val="FFFFCC">
                  <a:lumMod val="75000"/>
                </a:srgbClr>
              </a:solidFill>
            </a:endParaRPr>
          </a:p>
        </p:txBody>
      </p:sp>
      <p:sp>
        <p:nvSpPr>
          <p:cNvPr id="13" name="Rectangle 18"/>
          <p:cNvSpPr>
            <a:spLocks noChangeArrowheads="1"/>
          </p:cNvSpPr>
          <p:nvPr/>
        </p:nvSpPr>
        <p:spPr bwMode="auto">
          <a:xfrm>
            <a:off x="4499348" y="623144"/>
            <a:ext cx="3960812"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en-US" altLang="zh-CN" sz="2700" b="1" i="0" dirty="0">
                <a:ea typeface="华文楷体" panose="02010600040101010101" pitchFamily="2" charset="-122"/>
                <a:cs typeface="Times New Roman" panose="02020603050405020304" pitchFamily="18" charset="0"/>
              </a:rPr>
              <a:t>(2)</a:t>
            </a:r>
            <a:r>
              <a:rPr lang="zh-CN" altLang="en-US" sz="2700" b="1" i="0" dirty="0">
                <a:latin typeface="华文楷体" panose="02010600040101010101" pitchFamily="2" charset="-122"/>
                <a:ea typeface="华文楷体" panose="02010600040101010101" pitchFamily="2" charset="-122"/>
              </a:rPr>
              <a:t>竖直位置角速度：</a:t>
            </a:r>
          </a:p>
        </p:txBody>
      </p:sp>
      <p:sp>
        <p:nvSpPr>
          <p:cNvPr id="15" name="Rectangle 20"/>
          <p:cNvSpPr>
            <a:spLocks noChangeArrowheads="1"/>
          </p:cNvSpPr>
          <p:nvPr/>
        </p:nvSpPr>
        <p:spPr bwMode="auto">
          <a:xfrm>
            <a:off x="3887736" y="1095127"/>
            <a:ext cx="493273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0"/>
              </a:spcBef>
            </a:pPr>
            <a:r>
              <a:rPr lang="zh-CN" altLang="en-US" b="1" i="0" dirty="0" smtClean="0"/>
              <a:t>机械能</a:t>
            </a:r>
            <a:r>
              <a:rPr lang="zh-CN" altLang="en-US" b="1" i="0" dirty="0"/>
              <a:t>守恒，选</a:t>
            </a:r>
            <a:r>
              <a:rPr lang="en-US" altLang="zh-CN" b="1" i="1" dirty="0"/>
              <a:t>O</a:t>
            </a:r>
            <a:r>
              <a:rPr lang="zh-CN" altLang="en-US" b="1" i="0" dirty="0"/>
              <a:t>点为势能零点：</a:t>
            </a:r>
          </a:p>
        </p:txBody>
      </p:sp>
      <p:graphicFrame>
        <p:nvGraphicFramePr>
          <p:cNvPr id="16" name="Object 6"/>
          <p:cNvGraphicFramePr>
            <a:graphicFrameLocks noChangeAspect="1"/>
          </p:cNvGraphicFramePr>
          <p:nvPr>
            <p:extLst>
              <p:ext uri="{D42A27DB-BD31-4B8C-83A1-F6EECF244321}">
                <p14:modId xmlns:p14="http://schemas.microsoft.com/office/powerpoint/2010/main" val="2201643607"/>
              </p:ext>
            </p:extLst>
          </p:nvPr>
        </p:nvGraphicFramePr>
        <p:xfrm>
          <a:off x="3275334" y="1772072"/>
          <a:ext cx="2813050" cy="847725"/>
        </p:xfrm>
        <a:graphic>
          <a:graphicData uri="http://schemas.openxmlformats.org/presentationml/2006/ole">
            <mc:AlternateContent xmlns:mc="http://schemas.openxmlformats.org/markup-compatibility/2006">
              <mc:Choice xmlns:v="urn:schemas-microsoft-com:vml" Requires="v">
                <p:oleObj spid="_x0000_s134212" name="公式" r:id="rId3" imgW="1295280" imgH="393480" progId="Equation.3">
                  <p:embed/>
                </p:oleObj>
              </mc:Choice>
              <mc:Fallback>
                <p:oleObj name="公式" r:id="rId3" imgW="129528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334" y="1772072"/>
                        <a:ext cx="2813050"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右箭头 16"/>
          <p:cNvSpPr>
            <a:spLocks noChangeArrowheads="1"/>
          </p:cNvSpPr>
          <p:nvPr/>
        </p:nvSpPr>
        <p:spPr bwMode="auto">
          <a:xfrm>
            <a:off x="6228084" y="2060997"/>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18" name="Object 6"/>
          <p:cNvGraphicFramePr>
            <a:graphicFrameLocks noChangeAspect="1"/>
          </p:cNvGraphicFramePr>
          <p:nvPr>
            <p:extLst>
              <p:ext uri="{D42A27DB-BD31-4B8C-83A1-F6EECF244321}">
                <p14:modId xmlns:p14="http://schemas.microsoft.com/office/powerpoint/2010/main" val="4095252868"/>
              </p:ext>
            </p:extLst>
          </p:nvPr>
        </p:nvGraphicFramePr>
        <p:xfrm>
          <a:off x="7064449" y="1679997"/>
          <a:ext cx="1323975" cy="957263"/>
        </p:xfrm>
        <a:graphic>
          <a:graphicData uri="http://schemas.openxmlformats.org/presentationml/2006/ole">
            <mc:AlternateContent xmlns:mc="http://schemas.openxmlformats.org/markup-compatibility/2006">
              <mc:Choice xmlns:v="urn:schemas-microsoft-com:vml" Requires="v">
                <p:oleObj spid="_x0000_s134213" name="公式" r:id="rId5" imgW="609480" imgH="444240" progId="Equation.3">
                  <p:embed/>
                </p:oleObj>
              </mc:Choice>
              <mc:Fallback>
                <p:oleObj name="公式" r:id="rId5" imgW="60948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449" y="1679997"/>
                        <a:ext cx="132397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24"/>
          <p:cNvSpPr>
            <a:spLocks noChangeArrowheads="1"/>
          </p:cNvSpPr>
          <p:nvPr/>
        </p:nvSpPr>
        <p:spPr bwMode="auto">
          <a:xfrm>
            <a:off x="2771377" y="2467744"/>
            <a:ext cx="3420344"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0"/>
              </a:spcBef>
            </a:pPr>
            <a:r>
              <a:rPr lang="zh-CN" altLang="en-US" sz="2400" b="1" i="0" dirty="0">
                <a:solidFill>
                  <a:srgbClr val="FF00FF"/>
                </a:solidFill>
              </a:rPr>
              <a:t>水平             竖直</a:t>
            </a:r>
          </a:p>
        </p:txBody>
      </p:sp>
      <p:sp>
        <p:nvSpPr>
          <p:cNvPr id="20" name="Rectangle 25"/>
          <p:cNvSpPr>
            <a:spLocks noChangeArrowheads="1"/>
          </p:cNvSpPr>
          <p:nvPr/>
        </p:nvSpPr>
        <p:spPr bwMode="auto">
          <a:xfrm>
            <a:off x="3707904" y="2924597"/>
            <a:ext cx="47529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en-US" altLang="zh-CN" b="1" i="0" dirty="0"/>
              <a:t>(3)</a:t>
            </a:r>
            <a:r>
              <a:rPr lang="zh-CN" altLang="en-US" b="1" i="0" dirty="0"/>
              <a:t>竖直位置时轴的支反力：</a:t>
            </a:r>
          </a:p>
        </p:txBody>
      </p:sp>
      <p:graphicFrame>
        <p:nvGraphicFramePr>
          <p:cNvPr id="21" name="Object 1041"/>
          <p:cNvGraphicFramePr>
            <a:graphicFrameLocks noChangeAspect="1"/>
          </p:cNvGraphicFramePr>
          <p:nvPr>
            <p:extLst>
              <p:ext uri="{D42A27DB-BD31-4B8C-83A1-F6EECF244321}">
                <p14:modId xmlns:p14="http://schemas.microsoft.com/office/powerpoint/2010/main" val="719227692"/>
              </p:ext>
            </p:extLst>
          </p:nvPr>
        </p:nvGraphicFramePr>
        <p:xfrm>
          <a:off x="1906960" y="3501008"/>
          <a:ext cx="1439863" cy="812800"/>
        </p:xfrm>
        <a:graphic>
          <a:graphicData uri="http://schemas.openxmlformats.org/presentationml/2006/ole">
            <mc:AlternateContent xmlns:mc="http://schemas.openxmlformats.org/markup-compatibility/2006">
              <mc:Choice xmlns:v="urn:schemas-microsoft-com:vml" Requires="v">
                <p:oleObj spid="_x0000_s134214" name="公式" r:id="rId7" imgW="761760" imgH="431640" progId="Equation.3">
                  <p:embed/>
                </p:oleObj>
              </mc:Choice>
              <mc:Fallback>
                <p:oleObj name="公式" r:id="rId7" imgW="7617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960" y="3501008"/>
                        <a:ext cx="1439863" cy="812800"/>
                      </a:xfrm>
                      <a:prstGeom prst="rect">
                        <a:avLst/>
                      </a:prstGeom>
                      <a:solidFill>
                        <a:srgbClr val="FFFF99"/>
                      </a:solidFill>
                      <a:ln>
                        <a:noFill/>
                      </a:ln>
                      <a:extLst>
                        <a:ext uri="{91240B29-F687-4F45-9708-019B960494DF}">
                          <a14:hiddenLine xmlns:a14="http://schemas.microsoft.com/office/drawing/2010/main" w="28575">
                            <a:solidFill>
                              <a:schemeClr val="folHlink"/>
                            </a:solidFill>
                            <a:miter lim="800000"/>
                            <a:headEnd/>
                            <a:tailEnd/>
                          </a14:hiddenLine>
                        </a:ext>
                      </a:extLst>
                    </p:spPr>
                  </p:pic>
                </p:oleObj>
              </mc:Fallback>
            </mc:AlternateContent>
          </a:graphicData>
        </a:graphic>
      </p:graphicFrame>
      <p:sp>
        <p:nvSpPr>
          <p:cNvPr id="22" name="右箭头 16"/>
          <p:cNvSpPr>
            <a:spLocks noChangeArrowheads="1"/>
          </p:cNvSpPr>
          <p:nvPr/>
        </p:nvSpPr>
        <p:spPr bwMode="auto">
          <a:xfrm>
            <a:off x="3707185" y="3788197"/>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23" name="Object 6"/>
          <p:cNvGraphicFramePr>
            <a:graphicFrameLocks noChangeAspect="1"/>
          </p:cNvGraphicFramePr>
          <p:nvPr>
            <p:extLst>
              <p:ext uri="{D42A27DB-BD31-4B8C-83A1-F6EECF244321}">
                <p14:modId xmlns:p14="http://schemas.microsoft.com/office/powerpoint/2010/main" val="1696015869"/>
              </p:ext>
            </p:extLst>
          </p:nvPr>
        </p:nvGraphicFramePr>
        <p:xfrm>
          <a:off x="4643810" y="3643735"/>
          <a:ext cx="2674938" cy="547687"/>
        </p:xfrm>
        <a:graphic>
          <a:graphicData uri="http://schemas.openxmlformats.org/presentationml/2006/ole">
            <mc:AlternateContent xmlns:mc="http://schemas.openxmlformats.org/markup-compatibility/2006">
              <mc:Choice xmlns:v="urn:schemas-microsoft-com:vml" Requires="v">
                <p:oleObj spid="_x0000_s134215" name="公式" r:id="rId9" imgW="1231560" imgH="253800" progId="Equation.3">
                  <p:embed/>
                </p:oleObj>
              </mc:Choice>
              <mc:Fallback>
                <p:oleObj name="公式" r:id="rId9" imgW="123156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810" y="3643735"/>
                        <a:ext cx="2674938"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6"/>
          <p:cNvGraphicFramePr>
            <a:graphicFrameLocks noChangeAspect="1"/>
          </p:cNvGraphicFramePr>
          <p:nvPr>
            <p:extLst>
              <p:ext uri="{D42A27DB-BD31-4B8C-83A1-F6EECF244321}">
                <p14:modId xmlns:p14="http://schemas.microsoft.com/office/powerpoint/2010/main" val="3610572823"/>
              </p:ext>
            </p:extLst>
          </p:nvPr>
        </p:nvGraphicFramePr>
        <p:xfrm>
          <a:off x="5070848" y="4146972"/>
          <a:ext cx="1293812" cy="847725"/>
        </p:xfrm>
        <a:graphic>
          <a:graphicData uri="http://schemas.openxmlformats.org/presentationml/2006/ole">
            <mc:AlternateContent xmlns:mc="http://schemas.openxmlformats.org/markup-compatibility/2006">
              <mc:Choice xmlns:v="urn:schemas-microsoft-com:vml" Requires="v">
                <p:oleObj spid="_x0000_s134216" name="公式" r:id="rId11" imgW="596880" imgH="393480" progId="Equation.3">
                  <p:embed/>
                </p:oleObj>
              </mc:Choice>
              <mc:Fallback>
                <p:oleObj name="公式" r:id="rId11" imgW="59688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0848" y="4146972"/>
                        <a:ext cx="1293812"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6"/>
          <p:cNvGraphicFramePr>
            <a:graphicFrameLocks noChangeAspect="1"/>
          </p:cNvGraphicFramePr>
          <p:nvPr>
            <p:extLst>
              <p:ext uri="{D42A27DB-BD31-4B8C-83A1-F6EECF244321}">
                <p14:modId xmlns:p14="http://schemas.microsoft.com/office/powerpoint/2010/main" val="1914269637"/>
              </p:ext>
            </p:extLst>
          </p:nvPr>
        </p:nvGraphicFramePr>
        <p:xfrm>
          <a:off x="4932735" y="4364460"/>
          <a:ext cx="1651000" cy="1422400"/>
        </p:xfrm>
        <a:graphic>
          <a:graphicData uri="http://schemas.openxmlformats.org/presentationml/2006/ole">
            <mc:AlternateContent xmlns:mc="http://schemas.openxmlformats.org/markup-compatibility/2006">
              <mc:Choice xmlns:v="urn:schemas-microsoft-com:vml" Requires="v">
                <p:oleObj spid="_x0000_s134217" name="公式" r:id="rId13" imgW="761760" imgH="660240" progId="Equation.3">
                  <p:embed/>
                </p:oleObj>
              </mc:Choice>
              <mc:Fallback>
                <p:oleObj name="公式" r:id="rId13" imgW="761760" imgH="6602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2735" y="4364460"/>
                        <a:ext cx="1651000"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3221100893"/>
              </p:ext>
            </p:extLst>
          </p:nvPr>
        </p:nvGraphicFramePr>
        <p:xfrm>
          <a:off x="6420223" y="4394622"/>
          <a:ext cx="523875" cy="382588"/>
        </p:xfrm>
        <a:graphic>
          <a:graphicData uri="http://schemas.openxmlformats.org/presentationml/2006/ole">
            <mc:AlternateContent xmlns:mc="http://schemas.openxmlformats.org/markup-compatibility/2006">
              <mc:Choice xmlns:v="urn:schemas-microsoft-com:vml" Requires="v">
                <p:oleObj spid="_x0000_s134218" name="公式" r:id="rId15" imgW="241200" imgH="177480" progId="Equation.3">
                  <p:embed/>
                </p:oleObj>
              </mc:Choice>
              <mc:Fallback>
                <p:oleObj name="公式" r:id="rId15" imgW="241200" imgH="1774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0223" y="4394622"/>
                        <a:ext cx="52387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2036678563"/>
              </p:ext>
            </p:extLst>
          </p:nvPr>
        </p:nvGraphicFramePr>
        <p:xfrm>
          <a:off x="6583735" y="4885160"/>
          <a:ext cx="1157288" cy="847725"/>
        </p:xfrm>
        <a:graphic>
          <a:graphicData uri="http://schemas.openxmlformats.org/presentationml/2006/ole">
            <mc:AlternateContent xmlns:mc="http://schemas.openxmlformats.org/markup-compatibility/2006">
              <mc:Choice xmlns:v="urn:schemas-microsoft-com:vml" Requires="v">
                <p:oleObj spid="_x0000_s134219" name="公式" r:id="rId17" imgW="533160" imgH="393480" progId="Equation.3">
                  <p:embed/>
                </p:oleObj>
              </mc:Choice>
              <mc:Fallback>
                <p:oleObj name="公式" r:id="rId17" imgW="533160" imgH="3934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3735" y="4885160"/>
                        <a:ext cx="1157288"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6"/>
          <p:cNvGraphicFramePr>
            <a:graphicFrameLocks noChangeAspect="1"/>
          </p:cNvGraphicFramePr>
          <p:nvPr>
            <p:extLst>
              <p:ext uri="{D42A27DB-BD31-4B8C-83A1-F6EECF244321}">
                <p14:modId xmlns:p14="http://schemas.microsoft.com/office/powerpoint/2010/main" val="4244483124"/>
              </p:ext>
            </p:extLst>
          </p:nvPr>
        </p:nvGraphicFramePr>
        <p:xfrm>
          <a:off x="7760073" y="4885160"/>
          <a:ext cx="771525" cy="847725"/>
        </p:xfrm>
        <a:graphic>
          <a:graphicData uri="http://schemas.openxmlformats.org/presentationml/2006/ole">
            <mc:AlternateContent xmlns:mc="http://schemas.openxmlformats.org/markup-compatibility/2006">
              <mc:Choice xmlns:v="urn:schemas-microsoft-com:vml" Requires="v">
                <p:oleObj spid="_x0000_s134220" name="公式" r:id="rId19" imgW="355320" imgH="393480" progId="Equation.3">
                  <p:embed/>
                </p:oleObj>
              </mc:Choice>
              <mc:Fallback>
                <p:oleObj name="公式" r:id="rId19" imgW="355320" imgH="3934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60073" y="4885160"/>
                        <a:ext cx="77152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右箭头 16"/>
          <p:cNvSpPr>
            <a:spLocks noChangeArrowheads="1"/>
          </p:cNvSpPr>
          <p:nvPr/>
        </p:nvSpPr>
        <p:spPr bwMode="auto">
          <a:xfrm>
            <a:off x="827460" y="4940722"/>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30" name="Object 6"/>
          <p:cNvGraphicFramePr>
            <a:graphicFrameLocks noChangeAspect="1"/>
          </p:cNvGraphicFramePr>
          <p:nvPr>
            <p:extLst>
              <p:ext uri="{D42A27DB-BD31-4B8C-83A1-F6EECF244321}">
                <p14:modId xmlns:p14="http://schemas.microsoft.com/office/powerpoint/2010/main" val="3474118630"/>
              </p:ext>
            </p:extLst>
          </p:nvPr>
        </p:nvGraphicFramePr>
        <p:xfrm>
          <a:off x="1703760" y="4496222"/>
          <a:ext cx="1624013" cy="1039813"/>
        </p:xfrm>
        <a:graphic>
          <a:graphicData uri="http://schemas.openxmlformats.org/presentationml/2006/ole">
            <mc:AlternateContent xmlns:mc="http://schemas.openxmlformats.org/markup-compatibility/2006">
              <mc:Choice xmlns:v="urn:schemas-microsoft-com:vml" Requires="v">
                <p:oleObj spid="_x0000_s134221" name="公式" r:id="rId21" imgW="749160" imgH="482400" progId="Equation.3">
                  <p:embed/>
                </p:oleObj>
              </mc:Choice>
              <mc:Fallback>
                <p:oleObj name="公式" r:id="rId21" imgW="749160" imgH="4824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03760" y="4496222"/>
                        <a:ext cx="1624013" cy="1039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6"/>
          <p:cNvGraphicFramePr>
            <a:graphicFrameLocks noChangeAspect="1"/>
          </p:cNvGraphicFramePr>
          <p:nvPr>
            <p:extLst>
              <p:ext uri="{D42A27DB-BD31-4B8C-83A1-F6EECF244321}">
                <p14:modId xmlns:p14="http://schemas.microsoft.com/office/powerpoint/2010/main" val="1937519983"/>
              </p:ext>
            </p:extLst>
          </p:nvPr>
        </p:nvGraphicFramePr>
        <p:xfrm>
          <a:off x="1906960" y="5012160"/>
          <a:ext cx="2012950" cy="519112"/>
        </p:xfrm>
        <a:graphic>
          <a:graphicData uri="http://schemas.openxmlformats.org/presentationml/2006/ole">
            <mc:AlternateContent xmlns:mc="http://schemas.openxmlformats.org/markup-compatibility/2006">
              <mc:Choice xmlns:v="urn:schemas-microsoft-com:vml" Requires="v">
                <p:oleObj spid="_x0000_s134222" name="公式" r:id="rId23" imgW="927000" imgH="241200" progId="Equation.3">
                  <p:embed/>
                </p:oleObj>
              </mc:Choice>
              <mc:Fallback>
                <p:oleObj name="公式" r:id="rId23" imgW="927000" imgH="2412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06960" y="5012160"/>
                        <a:ext cx="201295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43"/>
          <p:cNvSpPr>
            <a:spLocks noChangeArrowheads="1"/>
          </p:cNvSpPr>
          <p:nvPr/>
        </p:nvSpPr>
        <p:spPr bwMode="auto">
          <a:xfrm>
            <a:off x="4140573" y="4796260"/>
            <a:ext cx="1079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b="1" i="0"/>
              <a:t>而：</a:t>
            </a:r>
          </a:p>
        </p:txBody>
      </p:sp>
      <p:sp>
        <p:nvSpPr>
          <p:cNvPr id="33" name="Rectangle 44"/>
          <p:cNvSpPr>
            <a:spLocks noChangeArrowheads="1"/>
          </p:cNvSpPr>
          <p:nvPr/>
        </p:nvSpPr>
        <p:spPr bwMode="auto">
          <a:xfrm>
            <a:off x="4499348" y="5877347"/>
            <a:ext cx="38893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b="1" i="0"/>
              <a:t>轴的支反力：</a:t>
            </a:r>
          </a:p>
        </p:txBody>
      </p:sp>
      <p:graphicFrame>
        <p:nvGraphicFramePr>
          <p:cNvPr id="34" name="Object 6"/>
          <p:cNvGraphicFramePr>
            <a:graphicFrameLocks noChangeAspect="1"/>
          </p:cNvGraphicFramePr>
          <p:nvPr>
            <p:extLst>
              <p:ext uri="{D42A27DB-BD31-4B8C-83A1-F6EECF244321}">
                <p14:modId xmlns:p14="http://schemas.microsoft.com/office/powerpoint/2010/main" val="1958615536"/>
              </p:ext>
            </p:extLst>
          </p:nvPr>
        </p:nvGraphicFramePr>
        <p:xfrm>
          <a:off x="6645722" y="5732885"/>
          <a:ext cx="1598612" cy="849312"/>
        </p:xfrm>
        <a:graphic>
          <a:graphicData uri="http://schemas.openxmlformats.org/presentationml/2006/ole">
            <mc:AlternateContent xmlns:mc="http://schemas.openxmlformats.org/markup-compatibility/2006">
              <mc:Choice xmlns:v="urn:schemas-microsoft-com:vml" Requires="v">
                <p:oleObj spid="_x0000_s134223" name="Equation" r:id="rId25" imgW="736560" imgH="393480" progId="Equation.DSMT4">
                  <p:embed/>
                </p:oleObj>
              </mc:Choice>
              <mc:Fallback>
                <p:oleObj name="Equation" r:id="rId25" imgW="736560" imgH="393480" progId="Equation.DSMT4">
                  <p:embed/>
                  <p:pic>
                    <p:nvPicPr>
                      <p:cNvPr id="0" name=""/>
                      <p:cNvPicPr>
                        <a:picLocks noChangeAspect="1" noChangeArrowheads="1"/>
                      </p:cNvPicPr>
                      <p:nvPr/>
                    </p:nvPicPr>
                    <p:blipFill>
                      <a:blip r:embed="rId26"/>
                      <a:srcRect/>
                      <a:stretch>
                        <a:fillRect/>
                      </a:stretch>
                    </p:blipFill>
                    <p:spPr bwMode="auto">
                      <a:xfrm>
                        <a:off x="6645722" y="5732885"/>
                        <a:ext cx="1598612" cy="849312"/>
                      </a:xfrm>
                      <a:prstGeom prst="rect">
                        <a:avLst/>
                      </a:prstGeom>
                      <a:solidFill>
                        <a:srgbClr val="FFFF99"/>
                      </a:solidFill>
                    </p:spPr>
                  </p:pic>
                </p:oleObj>
              </mc:Fallback>
            </mc:AlternateContent>
          </a:graphicData>
        </a:graphic>
      </p:graphicFrame>
      <p:sp>
        <p:nvSpPr>
          <p:cNvPr id="35" name="右箭头 16"/>
          <p:cNvSpPr>
            <a:spLocks noChangeArrowheads="1"/>
          </p:cNvSpPr>
          <p:nvPr/>
        </p:nvSpPr>
        <p:spPr bwMode="auto">
          <a:xfrm>
            <a:off x="830635" y="5959897"/>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36" name="Object 6"/>
          <p:cNvGraphicFramePr>
            <a:graphicFrameLocks noChangeAspect="1"/>
          </p:cNvGraphicFramePr>
          <p:nvPr>
            <p:extLst>
              <p:ext uri="{D42A27DB-BD31-4B8C-83A1-F6EECF244321}">
                <p14:modId xmlns:p14="http://schemas.microsoft.com/office/powerpoint/2010/main" val="2034882963"/>
              </p:ext>
            </p:extLst>
          </p:nvPr>
        </p:nvGraphicFramePr>
        <p:xfrm>
          <a:off x="1764085" y="5516985"/>
          <a:ext cx="1073150" cy="1039812"/>
        </p:xfrm>
        <a:graphic>
          <a:graphicData uri="http://schemas.openxmlformats.org/presentationml/2006/ole">
            <mc:AlternateContent xmlns:mc="http://schemas.openxmlformats.org/markup-compatibility/2006">
              <mc:Choice xmlns:v="urn:schemas-microsoft-com:vml" Requires="v">
                <p:oleObj spid="_x0000_s134224" name="公式" r:id="rId27" imgW="495000" imgH="482400" progId="Equation.3">
                  <p:embed/>
                </p:oleObj>
              </mc:Choice>
              <mc:Fallback>
                <p:oleObj name="公式" r:id="rId27" imgW="495000" imgH="48240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64085" y="5516985"/>
                        <a:ext cx="1073150" cy="1039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6"/>
          <p:cNvGraphicFramePr>
            <a:graphicFrameLocks noChangeAspect="1"/>
          </p:cNvGraphicFramePr>
          <p:nvPr>
            <p:extLst>
              <p:ext uri="{D42A27DB-BD31-4B8C-83A1-F6EECF244321}">
                <p14:modId xmlns:p14="http://schemas.microsoft.com/office/powerpoint/2010/main" val="1977689698"/>
              </p:ext>
            </p:extLst>
          </p:nvPr>
        </p:nvGraphicFramePr>
        <p:xfrm>
          <a:off x="1906960" y="5869410"/>
          <a:ext cx="1462088" cy="847725"/>
        </p:xfrm>
        <a:graphic>
          <a:graphicData uri="http://schemas.openxmlformats.org/presentationml/2006/ole">
            <mc:AlternateContent xmlns:mc="http://schemas.openxmlformats.org/markup-compatibility/2006">
              <mc:Choice xmlns:v="urn:schemas-microsoft-com:vml" Requires="v">
                <p:oleObj spid="_x0000_s134225" name="公式" r:id="rId29" imgW="672840" imgH="393480" progId="Equation.3">
                  <p:embed/>
                </p:oleObj>
              </mc:Choice>
              <mc:Fallback>
                <p:oleObj name="公式" r:id="rId29" imgW="672840" imgH="39348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06960" y="5869410"/>
                        <a:ext cx="1462088"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右箭头 16"/>
          <p:cNvSpPr>
            <a:spLocks noChangeArrowheads="1"/>
          </p:cNvSpPr>
          <p:nvPr/>
        </p:nvSpPr>
        <p:spPr bwMode="auto">
          <a:xfrm>
            <a:off x="3707185" y="6020222"/>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sp>
        <p:nvSpPr>
          <p:cNvPr id="39" name="AutoShape 3"/>
          <p:cNvSpPr>
            <a:spLocks noChangeArrowheads="1"/>
          </p:cNvSpPr>
          <p:nvPr/>
        </p:nvSpPr>
        <p:spPr bwMode="auto">
          <a:xfrm rot="10800000">
            <a:off x="322834" y="1294556"/>
            <a:ext cx="215900" cy="287337"/>
          </a:xfrm>
          <a:prstGeom prst="triangle">
            <a:avLst>
              <a:gd name="adj" fmla="val 50000"/>
            </a:avLst>
          </a:prstGeom>
          <a:noFill/>
          <a:ln w="19050">
            <a:solidFill>
              <a:srgbClr val="993366"/>
            </a:solidFill>
            <a:miter lim="800000"/>
            <a:headEnd/>
            <a:tailEnd type="none" w="sm" len="lg"/>
          </a:ln>
          <a:extLst>
            <a:ext uri="{909E8E84-426E-40DD-AFC4-6F175D3DCCD1}">
              <a14:hiddenFill xmlns:a14="http://schemas.microsoft.com/office/drawing/2010/main">
                <a:solidFill>
                  <a:srgbClr val="FFFFFF"/>
                </a:solidFill>
              </a14:hiddenFill>
            </a:ext>
          </a:extLst>
        </p:spPr>
        <p:txBody>
          <a:bodyPr rot="10800000"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0" name="Rectangle 4"/>
          <p:cNvSpPr>
            <a:spLocks noChangeArrowheads="1"/>
          </p:cNvSpPr>
          <p:nvPr/>
        </p:nvSpPr>
        <p:spPr bwMode="auto">
          <a:xfrm rot="5400000">
            <a:off x="-1144017" y="3113831"/>
            <a:ext cx="3146425" cy="76200"/>
          </a:xfrm>
          <a:prstGeom prst="rect">
            <a:avLst/>
          </a:prstGeom>
          <a:gradFill rotWithShape="1">
            <a:gsLst>
              <a:gs pos="0">
                <a:srgbClr val="008080"/>
              </a:gs>
              <a:gs pos="50000">
                <a:srgbClr val="FFFFFF"/>
              </a:gs>
              <a:gs pos="100000">
                <a:srgbClr val="008080"/>
              </a:gs>
            </a:gsLst>
            <a:lin ang="5400000" scaled="1"/>
          </a:gradFill>
          <a:ln w="19050" algn="ctr">
            <a:solidFill>
              <a:srgbClr val="3366CC"/>
            </a:solidFill>
            <a:miter lim="800000"/>
            <a:headEnd/>
            <a:tailEnd/>
          </a:ln>
        </p:spPr>
        <p:txBody>
          <a:bodyPr rot="10800000" vert="eaVert"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1" name="Rectangle 6"/>
          <p:cNvSpPr>
            <a:spLocks noChangeArrowheads="1"/>
          </p:cNvSpPr>
          <p:nvPr/>
        </p:nvSpPr>
        <p:spPr bwMode="auto">
          <a:xfrm>
            <a:off x="467296" y="1513631"/>
            <a:ext cx="3146425" cy="76200"/>
          </a:xfrm>
          <a:prstGeom prst="rect">
            <a:avLst/>
          </a:prstGeom>
          <a:gradFill rotWithShape="1">
            <a:gsLst>
              <a:gs pos="0">
                <a:srgbClr val="008080"/>
              </a:gs>
              <a:gs pos="50000">
                <a:srgbClr val="FFFFFF"/>
              </a:gs>
              <a:gs pos="100000">
                <a:srgbClr val="008080"/>
              </a:gs>
            </a:gsLst>
            <a:lin ang="5400000" scaled="1"/>
          </a:gradFill>
          <a:ln w="19050">
            <a:solidFill>
              <a:srgbClr val="3366CC"/>
            </a:solid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2" name="Line 7"/>
          <p:cNvSpPr>
            <a:spLocks noChangeShapeType="1"/>
          </p:cNvSpPr>
          <p:nvPr/>
        </p:nvSpPr>
        <p:spPr bwMode="auto">
          <a:xfrm>
            <a:off x="424434" y="3080493"/>
            <a:ext cx="0" cy="996950"/>
          </a:xfrm>
          <a:prstGeom prst="line">
            <a:avLst/>
          </a:prstGeom>
          <a:noFill/>
          <a:ln w="28575">
            <a:solidFill>
              <a:srgbClr val="FF0000"/>
            </a:solidFill>
            <a:round/>
            <a:headEnd type="oval" w="sm" len="sm"/>
            <a:tailEnd type="arrow"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 name="Text Box 8"/>
          <p:cNvSpPr txBox="1">
            <a:spLocks noChangeArrowheads="1"/>
          </p:cNvSpPr>
          <p:nvPr/>
        </p:nvSpPr>
        <p:spPr bwMode="auto">
          <a:xfrm>
            <a:off x="35496" y="291221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400" i="1" dirty="0">
                <a:solidFill>
                  <a:srgbClr val="FF0000"/>
                </a:solidFill>
                <a:latin typeface="Times New Roman" pitchFamily="18" charset="0"/>
                <a:ea typeface="宋体" pitchFamily="2" charset="-122"/>
              </a:rPr>
              <a:t>C</a:t>
            </a:r>
          </a:p>
        </p:txBody>
      </p:sp>
      <p:sp>
        <p:nvSpPr>
          <p:cNvPr id="44" name="Line 9" descr="浅色上对角线"/>
          <p:cNvSpPr>
            <a:spLocks noChangeShapeType="1"/>
          </p:cNvSpPr>
          <p:nvPr/>
        </p:nvSpPr>
        <p:spPr bwMode="auto">
          <a:xfrm flipV="1">
            <a:off x="49784" y="1302493"/>
            <a:ext cx="682625" cy="0"/>
          </a:xfrm>
          <a:prstGeom prst="line">
            <a:avLst/>
          </a:prstGeom>
          <a:noFill/>
          <a:ln w="19050">
            <a:solidFill>
              <a:srgbClr val="993366"/>
            </a:solidFill>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5" name="Rectangle 10" descr="浅色上对角线"/>
          <p:cNvSpPr>
            <a:spLocks noChangeArrowheads="1"/>
          </p:cNvSpPr>
          <p:nvPr/>
        </p:nvSpPr>
        <p:spPr bwMode="auto">
          <a:xfrm>
            <a:off x="140271" y="1208831"/>
            <a:ext cx="687388" cy="85725"/>
          </a:xfrm>
          <a:prstGeom prst="rect">
            <a:avLst/>
          </a:prstGeom>
          <a:pattFill prst="ltUpDiag">
            <a:fgClr>
              <a:srgbClr val="99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6" name="Oval 11"/>
          <p:cNvSpPr>
            <a:spLocks noChangeArrowheads="1"/>
          </p:cNvSpPr>
          <p:nvPr/>
        </p:nvSpPr>
        <p:spPr bwMode="auto">
          <a:xfrm>
            <a:off x="391096" y="1513631"/>
            <a:ext cx="76200" cy="76200"/>
          </a:xfrm>
          <a:prstGeom prst="ellipse">
            <a:avLst/>
          </a:prstGeom>
          <a:solidFill>
            <a:schemeClr val="bg1"/>
          </a:solidFill>
          <a:ln w="19050">
            <a:solidFill>
              <a:srgbClr val="006666"/>
            </a:solidFill>
            <a:round/>
            <a:headEnd/>
            <a:tailEnd/>
          </a:ln>
          <a:effectLst/>
        </p:spPr>
        <p:txBody>
          <a:bodyPr wrap="none" anchor="ctr"/>
          <a:lstStyle/>
          <a:p>
            <a:pPr algn="ctr">
              <a:spcBef>
                <a:spcPct val="0"/>
              </a:spcBef>
              <a:defRPr/>
            </a:pPr>
            <a:endParaRPr lang="zh-CN" altLang="zh-CN" sz="2400" i="0">
              <a:effectLst>
                <a:outerShdw blurRad="38100" dist="38100" dir="2700000" algn="tl">
                  <a:srgbClr val="000000"/>
                </a:outerShdw>
              </a:effectLst>
              <a:ea typeface="宋体" charset="-122"/>
            </a:endParaRPr>
          </a:p>
        </p:txBody>
      </p:sp>
      <p:sp>
        <p:nvSpPr>
          <p:cNvPr id="47" name="Text Box 13"/>
          <p:cNvSpPr txBox="1">
            <a:spLocks noChangeArrowheads="1"/>
          </p:cNvSpPr>
          <p:nvPr/>
        </p:nvSpPr>
        <p:spPr bwMode="auto">
          <a:xfrm>
            <a:off x="40259" y="1431081"/>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400" i="1" dirty="0">
                <a:solidFill>
                  <a:srgbClr val="000066"/>
                </a:solidFill>
                <a:latin typeface="Times New Roman" pitchFamily="18" charset="0"/>
                <a:ea typeface="宋体" pitchFamily="2" charset="-122"/>
              </a:rPr>
              <a:t>O</a:t>
            </a:r>
          </a:p>
        </p:txBody>
      </p:sp>
      <p:sp>
        <p:nvSpPr>
          <p:cNvPr id="48" name="Text Box 15"/>
          <p:cNvSpPr txBox="1">
            <a:spLocks noChangeArrowheads="1"/>
          </p:cNvSpPr>
          <p:nvPr/>
        </p:nvSpPr>
        <p:spPr bwMode="auto">
          <a:xfrm>
            <a:off x="538734" y="3932981"/>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FF0000"/>
                </a:solidFill>
                <a:latin typeface="Times New Roman" pitchFamily="18" charset="0"/>
                <a:ea typeface="宋体" pitchFamily="2" charset="-122"/>
              </a:rPr>
              <a:t>m</a:t>
            </a:r>
            <a:r>
              <a:rPr kumimoji="0" lang="en-US" altLang="zh-CN" sz="2400" b="1" i="1" dirty="0">
                <a:solidFill>
                  <a:srgbClr val="FF0000"/>
                </a:solidFill>
                <a:latin typeface="Times New Roman" pitchFamily="18" charset="0"/>
                <a:ea typeface="宋体" pitchFamily="2" charset="-122"/>
              </a:rPr>
              <a:t>g</a:t>
            </a:r>
          </a:p>
        </p:txBody>
      </p:sp>
      <p:sp>
        <p:nvSpPr>
          <p:cNvPr id="49" name="Arc 19"/>
          <p:cNvSpPr>
            <a:spLocks/>
          </p:cNvSpPr>
          <p:nvPr/>
        </p:nvSpPr>
        <p:spPr bwMode="auto">
          <a:xfrm rot="5400000">
            <a:off x="395859" y="1450131"/>
            <a:ext cx="1619250" cy="1619250"/>
          </a:xfrm>
          <a:custGeom>
            <a:avLst/>
            <a:gdLst>
              <a:gd name="G0" fmla="+- 0 0 0"/>
              <a:gd name="G1" fmla="+- 21577 0 0"/>
              <a:gd name="G2" fmla="+- 21600 0 0"/>
              <a:gd name="T0" fmla="*/ 986 w 21600"/>
              <a:gd name="T1" fmla="*/ 0 h 21590"/>
              <a:gd name="T2" fmla="*/ 21600 w 21600"/>
              <a:gd name="T3" fmla="*/ 21590 h 21590"/>
              <a:gd name="T4" fmla="*/ 0 w 21600"/>
              <a:gd name="T5" fmla="*/ 21577 h 21590"/>
            </a:gdLst>
            <a:ahLst/>
            <a:cxnLst>
              <a:cxn ang="0">
                <a:pos x="T0" y="T1"/>
              </a:cxn>
              <a:cxn ang="0">
                <a:pos x="T2" y="T3"/>
              </a:cxn>
              <a:cxn ang="0">
                <a:pos x="T4" y="T5"/>
              </a:cxn>
            </a:cxnLst>
            <a:rect l="0" t="0" r="r" b="b"/>
            <a:pathLst>
              <a:path w="21600" h="21590" fill="none" extrusionOk="0">
                <a:moveTo>
                  <a:pt x="986" y="-1"/>
                </a:moveTo>
                <a:cubicBezTo>
                  <a:pt x="12519" y="526"/>
                  <a:pt x="21600" y="10031"/>
                  <a:pt x="21600" y="21577"/>
                </a:cubicBezTo>
                <a:cubicBezTo>
                  <a:pt x="21600" y="21581"/>
                  <a:pt x="21599" y="21585"/>
                  <a:pt x="21599" y="21589"/>
                </a:cubicBezTo>
              </a:path>
              <a:path w="21600" h="21590" stroke="0" extrusionOk="0">
                <a:moveTo>
                  <a:pt x="986" y="-1"/>
                </a:moveTo>
                <a:cubicBezTo>
                  <a:pt x="12519" y="526"/>
                  <a:pt x="21600" y="10031"/>
                  <a:pt x="21600" y="21577"/>
                </a:cubicBezTo>
                <a:cubicBezTo>
                  <a:pt x="21600" y="21581"/>
                  <a:pt x="21599" y="21585"/>
                  <a:pt x="21599" y="21589"/>
                </a:cubicBezTo>
                <a:lnTo>
                  <a:pt x="0" y="21577"/>
                </a:lnTo>
                <a:close/>
              </a:path>
            </a:pathLst>
          </a:custGeom>
          <a:noFill/>
          <a:ln w="28575">
            <a:solidFill>
              <a:srgbClr val="000080"/>
            </a:solidFill>
            <a:prstDash val="sysDot"/>
            <a:round/>
            <a:headEn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grpSp>
        <p:nvGrpSpPr>
          <p:cNvPr id="50" name="Group 30"/>
          <p:cNvGrpSpPr>
            <a:grpSpLocks/>
          </p:cNvGrpSpPr>
          <p:nvPr/>
        </p:nvGrpSpPr>
        <p:grpSpPr bwMode="auto">
          <a:xfrm>
            <a:off x="322834" y="475405"/>
            <a:ext cx="1439862" cy="1106488"/>
            <a:chOff x="657" y="-63"/>
            <a:chExt cx="907" cy="697"/>
          </a:xfrm>
        </p:grpSpPr>
        <p:sp>
          <p:nvSpPr>
            <p:cNvPr id="51" name="Line 7"/>
            <p:cNvSpPr>
              <a:spLocks noChangeShapeType="1"/>
            </p:cNvSpPr>
            <p:nvPr/>
          </p:nvSpPr>
          <p:spPr bwMode="auto">
            <a:xfrm>
              <a:off x="720" y="163"/>
              <a:ext cx="0" cy="453"/>
            </a:xfrm>
            <a:prstGeom prst="line">
              <a:avLst/>
            </a:prstGeom>
            <a:noFill/>
            <a:ln w="28575">
              <a:solidFill>
                <a:srgbClr val="FF0000"/>
              </a:solidFill>
              <a:round/>
              <a:headEnd type="arrow" w="sm" len="sm"/>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2" name="Line 7"/>
            <p:cNvSpPr>
              <a:spLocks noChangeShapeType="1"/>
            </p:cNvSpPr>
            <p:nvPr/>
          </p:nvSpPr>
          <p:spPr bwMode="auto">
            <a:xfrm flipH="1" flipV="1">
              <a:off x="720" y="607"/>
              <a:ext cx="436" cy="2"/>
            </a:xfrm>
            <a:prstGeom prst="line">
              <a:avLst/>
            </a:prstGeom>
            <a:noFill/>
            <a:ln w="28575">
              <a:solidFill>
                <a:srgbClr val="FF0000"/>
              </a:solidFill>
              <a:round/>
              <a:headEnd type="arrow" w="sm" len="sm"/>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3" name="Text Box 15"/>
            <p:cNvSpPr txBox="1">
              <a:spLocks noChangeArrowheads="1"/>
            </p:cNvSpPr>
            <p:nvPr/>
          </p:nvSpPr>
          <p:spPr bwMode="auto">
            <a:xfrm>
              <a:off x="1020" y="346"/>
              <a:ext cx="5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i="1" dirty="0" err="1">
                  <a:solidFill>
                    <a:srgbClr val="FF0000"/>
                  </a:solidFill>
                  <a:latin typeface="Times New Roman" pitchFamily="18" charset="0"/>
                  <a:ea typeface="宋体" pitchFamily="2" charset="-122"/>
                </a:rPr>
                <a:t>F</a:t>
              </a:r>
              <a:r>
                <a:rPr kumimoji="0" lang="en-US" altLang="zh-CN" sz="2400" b="1" i="1" baseline="-25000" dirty="0" err="1">
                  <a:solidFill>
                    <a:srgbClr val="FF0000"/>
                  </a:solidFill>
                  <a:latin typeface="Times New Roman" pitchFamily="18" charset="0"/>
                  <a:ea typeface="宋体" pitchFamily="2" charset="-122"/>
                </a:rPr>
                <a:t>x</a:t>
              </a:r>
              <a:endParaRPr kumimoji="0" lang="en-US" altLang="zh-CN" sz="2400" b="1" i="1" baseline="-25000" dirty="0">
                <a:solidFill>
                  <a:srgbClr val="FF0000"/>
                </a:solidFill>
                <a:latin typeface="Times New Roman" pitchFamily="18" charset="0"/>
                <a:ea typeface="宋体" pitchFamily="2" charset="-122"/>
              </a:endParaRPr>
            </a:p>
          </p:txBody>
        </p:sp>
        <p:sp>
          <p:nvSpPr>
            <p:cNvPr id="54" name="Text Box 15"/>
            <p:cNvSpPr txBox="1">
              <a:spLocks noChangeArrowheads="1"/>
            </p:cNvSpPr>
            <p:nvPr/>
          </p:nvSpPr>
          <p:spPr bwMode="auto">
            <a:xfrm>
              <a:off x="657" y="-63"/>
              <a:ext cx="5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i="1" dirty="0" err="1">
                  <a:solidFill>
                    <a:srgbClr val="FF0000"/>
                  </a:solidFill>
                  <a:latin typeface="Times New Roman" pitchFamily="18" charset="0"/>
                  <a:ea typeface="宋体" pitchFamily="2" charset="-122"/>
                </a:rPr>
                <a:t>F</a:t>
              </a:r>
              <a:r>
                <a:rPr kumimoji="0" lang="en-US" altLang="zh-CN" sz="2400" b="1" i="1" baseline="-25000" dirty="0" err="1">
                  <a:solidFill>
                    <a:srgbClr val="FF0000"/>
                  </a:solidFill>
                  <a:latin typeface="Times New Roman" pitchFamily="18" charset="0"/>
                  <a:ea typeface="宋体" pitchFamily="2" charset="-122"/>
                </a:rPr>
                <a:t>y</a:t>
              </a:r>
              <a:endParaRPr kumimoji="0" lang="en-US" altLang="zh-CN" sz="2400" b="1" i="1" baseline="-25000" dirty="0">
                <a:solidFill>
                  <a:srgbClr val="FF0000"/>
                </a:solidFill>
                <a:latin typeface="Times New Roman" pitchFamily="18" charset="0"/>
                <a:ea typeface="宋体" pitchFamily="2" charset="-122"/>
              </a:endParaRPr>
            </a:p>
          </p:txBody>
        </p:sp>
      </p:grpSp>
    </p:spTree>
    <p:extLst>
      <p:ext uri="{BB962C8B-B14F-4D97-AF65-F5344CB8AC3E}">
        <p14:creationId xmlns:p14="http://schemas.microsoft.com/office/powerpoint/2010/main" val="327873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wipe(left)">
                                      <p:cBhvr>
                                        <p:cTn id="88" dur="500"/>
                                        <p:tgtEl>
                                          <p:spTgt spid="29"/>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wipe(left)">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left)">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left)">
                                      <p:cBhvr>
                                        <p:cTn id="102" dur="500"/>
                                        <p:tgtEl>
                                          <p:spTgt spid="35"/>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left)">
                                      <p:cBhvr>
                                        <p:cTn id="106" dur="500"/>
                                        <p:tgtEl>
                                          <p:spTgt spid="36"/>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wipe(left)">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left)">
                                      <p:cBhvr>
                                        <p:cTn id="119" dur="500"/>
                                        <p:tgtEl>
                                          <p:spTgt spid="33"/>
                                        </p:tgtEl>
                                      </p:cBhvr>
                                    </p:animEffect>
                                  </p:childTnLst>
                                </p:cTn>
                              </p:par>
                            </p:childTnLst>
                          </p:cTn>
                        </p:par>
                        <p:par>
                          <p:cTn id="120" fill="hold">
                            <p:stCondLst>
                              <p:cond delay="1000"/>
                            </p:stCondLst>
                            <p:childTnLst>
                              <p:par>
                                <p:cTn id="121" presetID="22" presetClass="entr" presetSubtype="8" fill="hold"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wipe(left)">
                                      <p:cBhvr>
                                        <p:cTn id="1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P spid="19" grpId="0"/>
      <p:bldP spid="20" grpId="0"/>
      <p:bldP spid="22" grpId="0" animBg="1"/>
      <p:bldP spid="29" grpId="0" animBg="1"/>
      <p:bldP spid="32" grpId="0"/>
      <p:bldP spid="33" grpId="0"/>
      <p:bldP spid="35"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28ED1E0A-2A54-4951-BF17-7B1B2CE09F6D}" type="slidenum">
              <a:rPr lang="en-US" altLang="zh-CN" smtClean="0">
                <a:solidFill>
                  <a:srgbClr val="FFFFCC">
                    <a:lumMod val="75000"/>
                  </a:srgbClr>
                </a:solidFill>
              </a:rPr>
              <a:pPr>
                <a:defRPr/>
              </a:pPr>
              <a:t>62</a:t>
            </a:fld>
            <a:endParaRPr lang="en-US" altLang="zh-CN">
              <a:solidFill>
                <a:srgbClr val="FFFFCC">
                  <a:lumMod val="75000"/>
                </a:srgbClr>
              </a:solidFill>
            </a:endParaRPr>
          </a:p>
        </p:txBody>
      </p:sp>
      <p:sp>
        <p:nvSpPr>
          <p:cNvPr id="3" name="矩形 2"/>
          <p:cNvSpPr/>
          <p:nvPr/>
        </p:nvSpPr>
        <p:spPr>
          <a:xfrm>
            <a:off x="3844878" y="3105835"/>
            <a:ext cx="1454244" cy="646331"/>
          </a:xfrm>
          <a:prstGeom prst="rect">
            <a:avLst/>
          </a:prstGeom>
        </p:spPr>
        <p:txBody>
          <a:bodyPr wrap="none">
            <a:spAutoFit/>
          </a:bodyPr>
          <a:lstStyle/>
          <a:p>
            <a:r>
              <a:rPr lang="en-US" altLang="zh-CN" sz="3600" dirty="0">
                <a:solidFill>
                  <a:srgbClr val="CC0000"/>
                </a:solidFill>
                <a:ea typeface="华文楷体" panose="02010600040101010101" pitchFamily="2" charset="-122"/>
              </a:rPr>
              <a:t>3.14</a:t>
            </a:r>
            <a:r>
              <a:rPr lang="zh-CN" altLang="en-US" sz="3600" dirty="0">
                <a:solidFill>
                  <a:srgbClr val="CC0000"/>
                </a:solidFill>
                <a:ea typeface="华文楷体" panose="02010600040101010101" pitchFamily="2" charset="-122"/>
              </a:rPr>
              <a:t>、</a:t>
            </a:r>
            <a:endParaRPr lang="zh-CN" altLang="en-US" dirty="0"/>
          </a:p>
        </p:txBody>
      </p:sp>
      <p:sp>
        <p:nvSpPr>
          <p:cNvPr id="5" name="TextBox 4"/>
          <p:cNvSpPr txBox="1"/>
          <p:nvPr/>
        </p:nvSpPr>
        <p:spPr>
          <a:xfrm>
            <a:off x="2429106" y="2521060"/>
            <a:ext cx="1415772" cy="584775"/>
          </a:xfrm>
          <a:prstGeom prst="rect">
            <a:avLst/>
          </a:prstGeom>
          <a:noFill/>
        </p:spPr>
        <p:txBody>
          <a:bodyPr wrap="none" rtlCol="0">
            <a:spAutoFit/>
          </a:bodyPr>
          <a:lstStyle/>
          <a:p>
            <a:r>
              <a:rPr lang="zh-CN" altLang="en-US" sz="3200" dirty="0" smtClean="0">
                <a:solidFill>
                  <a:srgbClr val="000000"/>
                </a:solidFill>
                <a:ea typeface="华文楷体" panose="02010600040101010101" pitchFamily="2" charset="-122"/>
              </a:rPr>
              <a:t>作业：</a:t>
            </a:r>
          </a:p>
        </p:txBody>
      </p:sp>
    </p:spTree>
    <p:extLst>
      <p:ext uri="{BB962C8B-B14F-4D97-AF65-F5344CB8AC3E}">
        <p14:creationId xmlns:p14="http://schemas.microsoft.com/office/powerpoint/2010/main" val="5566868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63</a:t>
            </a:fld>
            <a:endParaRPr lang="en-US" altLang="zh-CN">
              <a:solidFill>
                <a:srgbClr val="FFFFCC">
                  <a:lumMod val="75000"/>
                </a:srgbClr>
              </a:solidFill>
            </a:endParaRPr>
          </a:p>
        </p:txBody>
      </p:sp>
      <p:sp>
        <p:nvSpPr>
          <p:cNvPr id="3" name="TextBox 2"/>
          <p:cNvSpPr txBox="1"/>
          <p:nvPr/>
        </p:nvSpPr>
        <p:spPr>
          <a:xfrm>
            <a:off x="0" y="3068960"/>
            <a:ext cx="9161482" cy="630942"/>
          </a:xfrm>
          <a:prstGeom prst="rect">
            <a:avLst/>
          </a:prstGeom>
          <a:noFill/>
        </p:spPr>
        <p:txBody>
          <a:bodyPr wrap="none" rtlCol="0">
            <a:spAutoFit/>
          </a:bodyPr>
          <a:lstStyle/>
          <a:p>
            <a:r>
              <a:rPr lang="zh-CN" altLang="en-US" sz="3500" dirty="0" smtClean="0">
                <a:ea typeface="华文楷体" panose="02010600040101010101" pitchFamily="2" charset="-122"/>
              </a:rPr>
              <a:t>刚体定轴转动的角动量定理和角动量守恒定律</a:t>
            </a:r>
            <a:endParaRPr lang="zh-CN" altLang="en-US" sz="3500" dirty="0">
              <a:ea typeface="华文楷体" panose="02010600040101010101" pitchFamily="2" charset="-122"/>
            </a:endParaRPr>
          </a:p>
        </p:txBody>
      </p:sp>
    </p:spTree>
    <p:extLst>
      <p:ext uri="{BB962C8B-B14F-4D97-AF65-F5344CB8AC3E}">
        <p14:creationId xmlns:p14="http://schemas.microsoft.com/office/powerpoint/2010/main" val="14604806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页脚占位符 1"/>
          <p:cNvSpPr>
            <a:spLocks noGrp="1"/>
          </p:cNvSpPr>
          <p:nvPr>
            <p:ph type="ftr" sz="quarter" idx="10"/>
          </p:nvPr>
        </p:nvSpPr>
        <p:spPr/>
        <p:txBody>
          <a:bodyPr/>
          <a:lstStyle/>
          <a:p>
            <a:pPr>
              <a:defRPr/>
            </a:pPr>
            <a:fld id="{65BF11B6-8126-4477-925E-DE5CC27B3D31}" type="slidenum">
              <a:rPr lang="en-US" altLang="zh-CN">
                <a:solidFill>
                  <a:srgbClr val="FFFFCC">
                    <a:lumMod val="75000"/>
                  </a:srgbClr>
                </a:solidFill>
              </a:rPr>
              <a:pPr>
                <a:defRPr/>
              </a:pPr>
              <a:t>64</a:t>
            </a:fld>
            <a:endParaRPr lang="en-US" altLang="zh-CN">
              <a:solidFill>
                <a:srgbClr val="FFFFCC">
                  <a:lumMod val="75000"/>
                </a:srgbClr>
              </a:solidFill>
            </a:endParaRPr>
          </a:p>
        </p:txBody>
      </p:sp>
      <p:sp>
        <p:nvSpPr>
          <p:cNvPr id="4099" name="Text Box 9"/>
          <p:cNvSpPr txBox="1">
            <a:spLocks noChangeArrowheads="1"/>
          </p:cNvSpPr>
          <p:nvPr/>
        </p:nvSpPr>
        <p:spPr bwMode="auto">
          <a:xfrm>
            <a:off x="425450" y="657225"/>
            <a:ext cx="8250238" cy="523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dirty="0" smtClean="0">
                <a:solidFill>
                  <a:srgbClr val="C00000"/>
                </a:solidFill>
              </a:rPr>
              <a:t>一   角动量   </a:t>
            </a:r>
            <a:r>
              <a:rPr kumimoji="1" lang="zh-CN" altLang="en-US" sz="2800" dirty="0" smtClean="0">
                <a:solidFill>
                  <a:srgbClr val="C00000"/>
                </a:solidFill>
                <a:latin typeface="黑体" panose="02010600030101010101" pitchFamily="2" charset="-122"/>
                <a:ea typeface="黑体" panose="02010600030101010101" pitchFamily="2" charset="-122"/>
              </a:rPr>
              <a:t>质点</a:t>
            </a:r>
            <a:r>
              <a:rPr kumimoji="1" lang="zh-CN" altLang="en-US" sz="2800" dirty="0" smtClean="0">
                <a:solidFill>
                  <a:srgbClr val="C00000"/>
                </a:solidFill>
              </a:rPr>
              <a:t>的角动量定理及角动量守恒定律</a:t>
            </a:r>
          </a:p>
        </p:txBody>
      </p:sp>
      <p:graphicFrame>
        <p:nvGraphicFramePr>
          <p:cNvPr id="193546" name="Object 10"/>
          <p:cNvGraphicFramePr>
            <a:graphicFrameLocks noChangeAspect="1"/>
          </p:cNvGraphicFramePr>
          <p:nvPr>
            <p:extLst>
              <p:ext uri="{D42A27DB-BD31-4B8C-83A1-F6EECF244321}">
                <p14:modId xmlns:p14="http://schemas.microsoft.com/office/powerpoint/2010/main" val="3180417345"/>
              </p:ext>
            </p:extLst>
          </p:nvPr>
        </p:nvGraphicFramePr>
        <p:xfrm>
          <a:off x="708025" y="3861048"/>
          <a:ext cx="3810000" cy="771525"/>
        </p:xfrm>
        <a:graphic>
          <a:graphicData uri="http://schemas.openxmlformats.org/presentationml/2006/ole">
            <mc:AlternateContent xmlns:mc="http://schemas.openxmlformats.org/markup-compatibility/2006">
              <mc:Choice xmlns:v="urn:schemas-microsoft-com:vml" Requires="v">
                <p:oleObj spid="_x0000_s118587" name="Equation" r:id="rId3" imgW="1130300" imgH="228600" progId="Equation.3">
                  <p:embed/>
                </p:oleObj>
              </mc:Choice>
              <mc:Fallback>
                <p:oleObj name="Equation" r:id="rId3" imgW="11303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5" y="3861048"/>
                        <a:ext cx="3810000" cy="771525"/>
                      </a:xfrm>
                      <a:prstGeom prst="rect">
                        <a:avLst/>
                      </a:prstGeom>
                      <a:noFill/>
                      <a:ln>
                        <a:noFill/>
                      </a:ln>
                      <a:effectLst/>
                      <a:extLst>
                        <a:ext uri="{909E8E84-426E-40DD-AFC4-6F175D3DCCD1}">
                          <a14:hiddenFill xmlns:a14="http://schemas.microsoft.com/office/drawing/2010/main">
                            <a:gradFill rotWithShape="0">
                              <a:gsLst>
                                <a:gs pos="0">
                                  <a:srgbClr val="C2C274"/>
                                </a:gs>
                                <a:gs pos="50000">
                                  <a:srgbClr val="FFFF99"/>
                                </a:gs>
                                <a:gs pos="100000">
                                  <a:srgbClr val="C2C274"/>
                                </a:gs>
                              </a:gsLst>
                              <a:lin ang="5400000" scaled="1"/>
                            </a:gradFill>
                          </a14:hiddenFill>
                        </a:ext>
                        <a:ext uri="{91240B29-F687-4F45-9708-019B960494DF}">
                          <a14:hiddenLine xmlns:a14="http://schemas.microsoft.com/office/drawing/2010/main" w="28575">
                            <a:solidFill>
                              <a:srgbClr val="CC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3632" name="Group 96"/>
          <p:cNvGrpSpPr>
            <a:grpSpLocks/>
          </p:cNvGrpSpPr>
          <p:nvPr/>
        </p:nvGrpSpPr>
        <p:grpSpPr bwMode="auto">
          <a:xfrm>
            <a:off x="209550" y="1582738"/>
            <a:ext cx="4675188" cy="1701800"/>
            <a:chOff x="156" y="1309"/>
            <a:chExt cx="2945" cy="1072"/>
          </a:xfrm>
        </p:grpSpPr>
        <p:sp>
          <p:nvSpPr>
            <p:cNvPr id="4146" name="Text Box 36"/>
            <p:cNvSpPr txBox="1">
              <a:spLocks noChangeArrowheads="1"/>
            </p:cNvSpPr>
            <p:nvPr/>
          </p:nvSpPr>
          <p:spPr bwMode="auto">
            <a:xfrm>
              <a:off x="156" y="1309"/>
              <a:ext cx="2945" cy="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20000"/>
                </a:lnSpc>
              </a:pPr>
              <a:r>
                <a:rPr kumimoji="1" lang="en-US" altLang="zh-CN" sz="2800" dirty="0" smtClean="0">
                  <a:solidFill>
                    <a:srgbClr val="000000"/>
                  </a:solidFill>
                </a:rPr>
                <a:t>        </a:t>
              </a:r>
              <a:r>
                <a:rPr kumimoji="1" lang="zh-CN" altLang="en-US" sz="2800" dirty="0" smtClean="0">
                  <a:solidFill>
                    <a:srgbClr val="000000"/>
                  </a:solidFill>
                </a:rPr>
                <a:t>质点在垂直于 </a:t>
              </a:r>
              <a:r>
                <a:rPr kumimoji="1" lang="en-US" altLang="zh-CN" sz="3200" i="1" dirty="0" smtClean="0">
                  <a:solidFill>
                    <a:srgbClr val="000000"/>
                  </a:solidFill>
                </a:rPr>
                <a:t>z</a:t>
              </a:r>
              <a:r>
                <a:rPr kumimoji="1" lang="en-US" altLang="zh-CN" sz="2800" dirty="0" smtClean="0">
                  <a:solidFill>
                    <a:srgbClr val="000000"/>
                  </a:solidFill>
                </a:rPr>
                <a:t> </a:t>
              </a:r>
              <a:r>
                <a:rPr kumimoji="1" lang="zh-CN" altLang="en-US" sz="2800" dirty="0" smtClean="0">
                  <a:solidFill>
                    <a:srgbClr val="000000"/>
                  </a:solidFill>
                </a:rPr>
                <a:t>轴的转动平面上以角速度      作半径为 </a:t>
              </a:r>
              <a:r>
                <a:rPr kumimoji="1" lang="zh-CN" altLang="en-US" sz="2800" b="0" dirty="0" smtClean="0">
                  <a:solidFill>
                    <a:srgbClr val="000000"/>
                  </a:solidFill>
                </a:rPr>
                <a:t>    </a:t>
              </a:r>
              <a:r>
                <a:rPr kumimoji="1" lang="zh-CN" altLang="en-US" sz="2800" dirty="0" smtClean="0">
                  <a:solidFill>
                    <a:srgbClr val="000000"/>
                  </a:solidFill>
                </a:rPr>
                <a:t>的圆周运动</a:t>
              </a:r>
              <a:r>
                <a:rPr kumimoji="1" lang="en-US" altLang="zh-CN" sz="2800" dirty="0" smtClean="0">
                  <a:solidFill>
                    <a:srgbClr val="000000"/>
                  </a:solidFill>
                </a:rPr>
                <a:t>.</a:t>
              </a:r>
              <a:endParaRPr kumimoji="1" lang="en-US" altLang="zh-CN" sz="2800" b="0" dirty="0" smtClean="0">
                <a:solidFill>
                  <a:srgbClr val="000000"/>
                </a:solidFill>
              </a:endParaRPr>
            </a:p>
          </p:txBody>
        </p:sp>
        <p:graphicFrame>
          <p:nvGraphicFramePr>
            <p:cNvPr id="4147" name="Object 37"/>
            <p:cNvGraphicFramePr>
              <a:graphicFrameLocks noChangeAspect="1"/>
            </p:cNvGraphicFramePr>
            <p:nvPr>
              <p:extLst>
                <p:ext uri="{D42A27DB-BD31-4B8C-83A1-F6EECF244321}">
                  <p14:modId xmlns:p14="http://schemas.microsoft.com/office/powerpoint/2010/main" val="269852"/>
                </p:ext>
              </p:extLst>
            </p:nvPr>
          </p:nvGraphicFramePr>
          <p:xfrm>
            <a:off x="2069" y="1760"/>
            <a:ext cx="336" cy="301"/>
          </p:xfrm>
          <a:graphic>
            <a:graphicData uri="http://schemas.openxmlformats.org/presentationml/2006/ole">
              <mc:AlternateContent xmlns:mc="http://schemas.openxmlformats.org/markup-compatibility/2006">
                <mc:Choice xmlns:v="urn:schemas-microsoft-com:vml" Requires="v">
                  <p:oleObj spid="_x0000_s118588" name="公式" r:id="rId5" imgW="126780" imgH="114102" progId="Equation.3">
                    <p:embed/>
                  </p:oleObj>
                </mc:Choice>
                <mc:Fallback>
                  <p:oleObj name="公式" r:id="rId5" imgW="126780" imgH="11410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9" y="1760"/>
                          <a:ext cx="336"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8" name="Object 38"/>
            <p:cNvGraphicFramePr>
              <a:graphicFrameLocks noChangeAspect="1"/>
            </p:cNvGraphicFramePr>
            <p:nvPr>
              <p:extLst>
                <p:ext uri="{D42A27DB-BD31-4B8C-83A1-F6EECF244321}">
                  <p14:modId xmlns:p14="http://schemas.microsoft.com/office/powerpoint/2010/main" val="2734530244"/>
                </p:ext>
              </p:extLst>
            </p:nvPr>
          </p:nvGraphicFramePr>
          <p:xfrm>
            <a:off x="455" y="2045"/>
            <a:ext cx="336" cy="336"/>
          </p:xfrm>
          <a:graphic>
            <a:graphicData uri="http://schemas.openxmlformats.org/presentationml/2006/ole">
              <mc:AlternateContent xmlns:mc="http://schemas.openxmlformats.org/markup-compatibility/2006">
                <mc:Choice xmlns:v="urn:schemas-microsoft-com:vml" Requires="v">
                  <p:oleObj spid="_x0000_s118589" name="公式" r:id="rId7" imgW="101512" imgH="101512" progId="Equation.3">
                    <p:embed/>
                  </p:oleObj>
                </mc:Choice>
                <mc:Fallback>
                  <p:oleObj name="公式" r:id="rId7" imgW="101512" imgH="1015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 y="2045"/>
                          <a:ext cx="33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3634" name="Group 98"/>
          <p:cNvGrpSpPr>
            <a:grpSpLocks/>
          </p:cNvGrpSpPr>
          <p:nvPr/>
        </p:nvGrpSpPr>
        <p:grpSpPr bwMode="auto">
          <a:xfrm>
            <a:off x="1012825" y="5948363"/>
            <a:ext cx="4084638" cy="519112"/>
            <a:chOff x="3187" y="3077"/>
            <a:chExt cx="2573" cy="327"/>
          </a:xfrm>
        </p:grpSpPr>
        <p:sp>
          <p:nvSpPr>
            <p:cNvPr id="4144" name="Text Box 59"/>
            <p:cNvSpPr txBox="1">
              <a:spLocks noChangeArrowheads="1"/>
            </p:cNvSpPr>
            <p:nvPr/>
          </p:nvSpPr>
          <p:spPr bwMode="auto">
            <a:xfrm>
              <a:off x="3187" y="3077"/>
              <a:ext cx="257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en-US" altLang="zh-CN" sz="2800" smtClean="0"/>
                <a:t>    </a:t>
              </a:r>
              <a:r>
                <a:rPr lang="zh-CN" altLang="en-US" sz="2800" smtClean="0"/>
                <a:t>的方向符合右手法则</a:t>
              </a:r>
              <a:r>
                <a:rPr lang="en-US" altLang="zh-CN" sz="2800" smtClean="0"/>
                <a:t>.</a:t>
              </a:r>
            </a:p>
          </p:txBody>
        </p:sp>
        <p:graphicFrame>
          <p:nvGraphicFramePr>
            <p:cNvPr id="4145" name="Object 78"/>
            <p:cNvGraphicFramePr>
              <a:graphicFrameLocks noChangeAspect="1"/>
            </p:cNvGraphicFramePr>
            <p:nvPr/>
          </p:nvGraphicFramePr>
          <p:xfrm>
            <a:off x="3195" y="3077"/>
            <a:ext cx="244" cy="320"/>
          </p:xfrm>
          <a:graphic>
            <a:graphicData uri="http://schemas.openxmlformats.org/presentationml/2006/ole">
              <mc:AlternateContent xmlns:mc="http://schemas.openxmlformats.org/markup-compatibility/2006">
                <mc:Choice xmlns:v="urn:schemas-microsoft-com:vml" Requires="v">
                  <p:oleObj spid="_x0000_s118590" name="Equation" r:id="rId9" imgW="203024" imgH="266469" progId="Equation.3">
                    <p:embed/>
                  </p:oleObj>
                </mc:Choice>
                <mc:Fallback>
                  <p:oleObj name="Equation" r:id="rId9" imgW="203024" imgH="26646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5" y="3077"/>
                          <a:ext cx="244"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103" name="Group 120"/>
          <p:cNvGrpSpPr>
            <a:grpSpLocks/>
          </p:cNvGrpSpPr>
          <p:nvPr/>
        </p:nvGrpSpPr>
        <p:grpSpPr bwMode="auto">
          <a:xfrm>
            <a:off x="4808538" y="1338263"/>
            <a:ext cx="3957637" cy="2732087"/>
            <a:chOff x="3029" y="843"/>
            <a:chExt cx="2493" cy="1721"/>
          </a:xfrm>
        </p:grpSpPr>
        <p:sp>
          <p:nvSpPr>
            <p:cNvPr id="4126" name="AutoShape 86"/>
            <p:cNvSpPr>
              <a:spLocks noChangeArrowheads="1"/>
            </p:cNvSpPr>
            <p:nvPr/>
          </p:nvSpPr>
          <p:spPr bwMode="auto">
            <a:xfrm>
              <a:off x="3029" y="1461"/>
              <a:ext cx="2493" cy="1096"/>
            </a:xfrm>
            <a:prstGeom prst="parallelogram">
              <a:avLst>
                <a:gd name="adj" fmla="val 39827"/>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27" name="Oval 26"/>
            <p:cNvSpPr>
              <a:spLocks noChangeArrowheads="1"/>
            </p:cNvSpPr>
            <p:nvPr/>
          </p:nvSpPr>
          <p:spPr bwMode="auto">
            <a:xfrm>
              <a:off x="3380" y="1664"/>
              <a:ext cx="1565" cy="575"/>
            </a:xfrm>
            <a:prstGeom prst="ellipse">
              <a:avLst/>
            </a:prstGeom>
            <a:gradFill rotWithShape="0">
              <a:gsLst>
                <a:gs pos="0">
                  <a:schemeClr val="accent1"/>
                </a:gs>
                <a:gs pos="100000">
                  <a:srgbClr val="FFFFFF"/>
                </a:gs>
              </a:gsLst>
              <a:path path="rect">
                <a:fillToRect t="100000" r="100000"/>
              </a:path>
            </a:gradFill>
            <a:ln w="19050">
              <a:solidFill>
                <a:srgbClr val="0000FF"/>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28" name="Oval 27"/>
            <p:cNvSpPr>
              <a:spLocks noChangeArrowheads="1"/>
            </p:cNvSpPr>
            <p:nvPr/>
          </p:nvSpPr>
          <p:spPr bwMode="auto">
            <a:xfrm>
              <a:off x="4501" y="2154"/>
              <a:ext cx="96" cy="96"/>
            </a:xfrm>
            <a:prstGeom prst="ellipse">
              <a:avLst/>
            </a:prstGeom>
            <a:gradFill rotWithShape="0">
              <a:gsLst>
                <a:gs pos="0">
                  <a:srgbClr val="FF0000"/>
                </a:gs>
                <a:gs pos="100000">
                  <a:srgbClr val="C2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29" name="Line 28"/>
            <p:cNvSpPr>
              <a:spLocks noChangeShapeType="1"/>
            </p:cNvSpPr>
            <p:nvPr/>
          </p:nvSpPr>
          <p:spPr bwMode="auto">
            <a:xfrm>
              <a:off x="4154" y="1952"/>
              <a:ext cx="441" cy="265"/>
            </a:xfrm>
            <a:prstGeom prst="line">
              <a:avLst/>
            </a:prstGeom>
            <a:noFill/>
            <a:ln w="38100">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30" name="Line 29"/>
            <p:cNvSpPr>
              <a:spLocks noChangeShapeType="1"/>
            </p:cNvSpPr>
            <p:nvPr/>
          </p:nvSpPr>
          <p:spPr bwMode="auto">
            <a:xfrm flipV="1">
              <a:off x="4586" y="2058"/>
              <a:ext cx="588" cy="152"/>
            </a:xfrm>
            <a:prstGeom prst="line">
              <a:avLst/>
            </a:prstGeom>
            <a:noFill/>
            <a:ln w="38100">
              <a:solidFill>
                <a:srgbClr val="FF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31" name="Line 30"/>
            <p:cNvSpPr>
              <a:spLocks noChangeShapeType="1"/>
            </p:cNvSpPr>
            <p:nvPr/>
          </p:nvSpPr>
          <p:spPr bwMode="auto">
            <a:xfrm flipH="1" flipV="1">
              <a:off x="4146" y="973"/>
              <a:ext cx="8" cy="979"/>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graphicFrame>
          <p:nvGraphicFramePr>
            <p:cNvPr id="4132" name="Object 31"/>
            <p:cNvGraphicFramePr>
              <a:graphicFrameLocks noChangeAspect="1"/>
            </p:cNvGraphicFramePr>
            <p:nvPr/>
          </p:nvGraphicFramePr>
          <p:xfrm>
            <a:off x="4172" y="1095"/>
            <a:ext cx="333" cy="391"/>
          </p:xfrm>
          <a:graphic>
            <a:graphicData uri="http://schemas.openxmlformats.org/presentationml/2006/ole">
              <mc:AlternateContent xmlns:mc="http://schemas.openxmlformats.org/markup-compatibility/2006">
                <mc:Choice xmlns:v="urn:schemas-microsoft-com:vml" Requires="v">
                  <p:oleObj spid="_x0000_s118591" name="Equation" r:id="rId11" imgW="152202" imgH="177569" progId="Equation.3">
                    <p:embed/>
                  </p:oleObj>
                </mc:Choice>
                <mc:Fallback>
                  <p:oleObj name="Equation" r:id="rId11" imgW="152202" imgH="17756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2" y="1095"/>
                          <a:ext cx="333" cy="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33" name="Object 32"/>
            <p:cNvGraphicFramePr>
              <a:graphicFrameLocks noChangeAspect="1"/>
            </p:cNvGraphicFramePr>
            <p:nvPr/>
          </p:nvGraphicFramePr>
          <p:xfrm>
            <a:off x="4274" y="1754"/>
            <a:ext cx="298" cy="374"/>
          </p:xfrm>
          <a:graphic>
            <a:graphicData uri="http://schemas.openxmlformats.org/presentationml/2006/ole">
              <mc:AlternateContent xmlns:mc="http://schemas.openxmlformats.org/markup-compatibility/2006">
                <mc:Choice xmlns:v="urn:schemas-microsoft-com:vml" Requires="v">
                  <p:oleObj spid="_x0000_s118592" name="公式" r:id="rId13" imgW="101424" imgH="126780" progId="Equation.3">
                    <p:embed/>
                  </p:oleObj>
                </mc:Choice>
                <mc:Fallback>
                  <p:oleObj name="公式" r:id="rId13" imgW="101424" imgH="1267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4" y="1754"/>
                          <a:ext cx="298"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34" name="Object 33"/>
            <p:cNvGraphicFramePr>
              <a:graphicFrameLocks noChangeAspect="1"/>
            </p:cNvGraphicFramePr>
            <p:nvPr/>
          </p:nvGraphicFramePr>
          <p:xfrm>
            <a:off x="3856" y="926"/>
            <a:ext cx="295" cy="296"/>
          </p:xfrm>
          <a:graphic>
            <a:graphicData uri="http://schemas.openxmlformats.org/presentationml/2006/ole">
              <mc:AlternateContent xmlns:mc="http://schemas.openxmlformats.org/markup-compatibility/2006">
                <mc:Choice xmlns:v="urn:schemas-microsoft-com:vml" Requires="v">
                  <p:oleObj spid="_x0000_s118593" name="Equation" r:id="rId15" imgW="126725" imgH="126725" progId="Equation.3">
                    <p:embed/>
                  </p:oleObj>
                </mc:Choice>
                <mc:Fallback>
                  <p:oleObj name="Equation" r:id="rId15" imgW="126725" imgH="126725"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56" y="926"/>
                          <a:ext cx="295" cy="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35" name="Object 34"/>
            <p:cNvGraphicFramePr>
              <a:graphicFrameLocks noChangeAspect="1"/>
            </p:cNvGraphicFramePr>
            <p:nvPr/>
          </p:nvGraphicFramePr>
          <p:xfrm>
            <a:off x="4907" y="1769"/>
            <a:ext cx="412" cy="329"/>
          </p:xfrm>
          <a:graphic>
            <a:graphicData uri="http://schemas.openxmlformats.org/presentationml/2006/ole">
              <mc:AlternateContent xmlns:mc="http://schemas.openxmlformats.org/markup-compatibility/2006">
                <mc:Choice xmlns:v="urn:schemas-microsoft-com:vml" Requires="v">
                  <p:oleObj spid="_x0000_s118594" name="Equation" r:id="rId17" imgW="241091" imgH="177646" progId="Equation.3">
                    <p:embed/>
                  </p:oleObj>
                </mc:Choice>
                <mc:Fallback>
                  <p:oleObj name="Equation" r:id="rId17" imgW="241091" imgH="177646"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7" y="1769"/>
                          <a:ext cx="412" cy="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36" name="Object 35"/>
            <p:cNvGraphicFramePr>
              <a:graphicFrameLocks noChangeAspect="1"/>
            </p:cNvGraphicFramePr>
            <p:nvPr/>
          </p:nvGraphicFramePr>
          <p:xfrm>
            <a:off x="3969" y="1857"/>
            <a:ext cx="165" cy="190"/>
          </p:xfrm>
          <a:graphic>
            <a:graphicData uri="http://schemas.openxmlformats.org/presentationml/2006/ole">
              <mc:AlternateContent xmlns:mc="http://schemas.openxmlformats.org/markup-compatibility/2006">
                <mc:Choice xmlns:v="urn:schemas-microsoft-com:vml" Requires="v">
                  <p:oleObj spid="_x0000_s118595" name="Equation" r:id="rId19" imgW="164957" imgH="190335" progId="Equation.3">
                    <p:embed/>
                  </p:oleObj>
                </mc:Choice>
                <mc:Fallback>
                  <p:oleObj name="Equation" r:id="rId19" imgW="164957" imgH="19033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69" y="1857"/>
                          <a:ext cx="165"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7" name="Line 87"/>
            <p:cNvSpPr>
              <a:spLocks noChangeShapeType="1"/>
            </p:cNvSpPr>
            <p:nvPr/>
          </p:nvSpPr>
          <p:spPr bwMode="auto">
            <a:xfrm flipV="1">
              <a:off x="4162" y="1344"/>
              <a:ext cx="0" cy="624"/>
            </a:xfrm>
            <a:prstGeom prst="line">
              <a:avLst/>
            </a:prstGeom>
            <a:noFill/>
            <a:ln w="38100">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38" name="Line 88"/>
            <p:cNvSpPr>
              <a:spLocks noChangeShapeType="1"/>
            </p:cNvSpPr>
            <p:nvPr/>
          </p:nvSpPr>
          <p:spPr bwMode="auto">
            <a:xfrm>
              <a:off x="4474" y="2145"/>
              <a:ext cx="512" cy="284"/>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smtClean="0">
                <a:ea typeface="宋体" charset="-122"/>
              </a:endParaRPr>
            </a:p>
          </p:txBody>
        </p:sp>
        <p:graphicFrame>
          <p:nvGraphicFramePr>
            <p:cNvPr id="4139" name="Object 89"/>
            <p:cNvGraphicFramePr>
              <a:graphicFrameLocks noChangeAspect="1"/>
            </p:cNvGraphicFramePr>
            <p:nvPr/>
          </p:nvGraphicFramePr>
          <p:xfrm>
            <a:off x="4894" y="2127"/>
            <a:ext cx="246" cy="296"/>
          </p:xfrm>
          <a:graphic>
            <a:graphicData uri="http://schemas.openxmlformats.org/presentationml/2006/ole">
              <mc:AlternateContent xmlns:mc="http://schemas.openxmlformats.org/markup-compatibility/2006">
                <mc:Choice xmlns:v="urn:schemas-microsoft-com:vml" Requires="v">
                  <p:oleObj spid="_x0000_s118596" name="Equation" r:id="rId21" imgW="139579" imgH="164957" progId="Equation.DSMT4">
                    <p:embed/>
                  </p:oleObj>
                </mc:Choice>
                <mc:Fallback>
                  <p:oleObj name="Equation" r:id="rId21" imgW="139579" imgH="164957"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94" y="2127"/>
                          <a:ext cx="246" cy="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40" name="Arc 90"/>
            <p:cNvSpPr>
              <a:spLocks/>
            </p:cNvSpPr>
            <p:nvPr/>
          </p:nvSpPr>
          <p:spPr bwMode="auto">
            <a:xfrm rot="4908974">
              <a:off x="4753" y="2146"/>
              <a:ext cx="192"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FF3399"/>
              </a:solidFill>
              <a:round/>
              <a:headEnd type="triangle" w="sm"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graphicFrame>
          <p:nvGraphicFramePr>
            <p:cNvPr id="4141" name="Object 91"/>
            <p:cNvGraphicFramePr>
              <a:graphicFrameLocks noChangeAspect="1"/>
            </p:cNvGraphicFramePr>
            <p:nvPr/>
          </p:nvGraphicFramePr>
          <p:xfrm>
            <a:off x="3185" y="2192"/>
            <a:ext cx="786" cy="372"/>
          </p:xfrm>
          <a:graphic>
            <a:graphicData uri="http://schemas.openxmlformats.org/presentationml/2006/ole">
              <mc:AlternateContent xmlns:mc="http://schemas.openxmlformats.org/markup-compatibility/2006">
                <mc:Choice xmlns:v="urn:schemas-microsoft-com:vml" Requires="v">
                  <p:oleObj spid="_x0000_s118597" name="Equation" r:id="rId23" imgW="482391" imgH="228501" progId="Equation.DSMT4">
                    <p:embed/>
                  </p:oleObj>
                </mc:Choice>
                <mc:Fallback>
                  <p:oleObj name="Equation" r:id="rId23" imgW="482391" imgH="228501"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85" y="2192"/>
                          <a:ext cx="786" cy="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42" name="Rectangle 92"/>
            <p:cNvSpPr>
              <a:spLocks noChangeArrowheads="1"/>
            </p:cNvSpPr>
            <p:nvPr/>
          </p:nvSpPr>
          <p:spPr bwMode="auto">
            <a:xfrm>
              <a:off x="3029" y="843"/>
              <a:ext cx="2493" cy="1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43" name="Text Box 95"/>
            <p:cNvSpPr txBox="1">
              <a:spLocks noChangeArrowheads="1"/>
            </p:cNvSpPr>
            <p:nvPr/>
          </p:nvSpPr>
          <p:spPr bwMode="auto">
            <a:xfrm>
              <a:off x="4404" y="2176"/>
              <a:ext cx="4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en-US" altLang="zh-CN" sz="2800" i="1" smtClean="0"/>
                <a:t>A</a:t>
              </a:r>
            </a:p>
          </p:txBody>
        </p:sp>
      </p:grpSp>
      <p:sp>
        <p:nvSpPr>
          <p:cNvPr id="193633" name="Rectangle 97"/>
          <p:cNvSpPr>
            <a:spLocks noChangeArrowheads="1"/>
          </p:cNvSpPr>
          <p:nvPr/>
        </p:nvSpPr>
        <p:spPr bwMode="auto">
          <a:xfrm>
            <a:off x="357188" y="3348038"/>
            <a:ext cx="4875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FF"/>
              </a:buClr>
              <a:buFont typeface="Wingdings" pitchFamily="2" charset="2"/>
              <a:buChar char="Ø"/>
            </a:pPr>
            <a:r>
              <a:rPr kumimoji="1" lang="en-US" altLang="zh-CN" smtClean="0">
                <a:solidFill>
                  <a:srgbClr val="000000"/>
                </a:solidFill>
                <a:ea typeface="宋体" charset="-122"/>
              </a:rPr>
              <a:t>   </a:t>
            </a:r>
            <a:r>
              <a:rPr kumimoji="1" lang="zh-CN" altLang="en-US" smtClean="0">
                <a:solidFill>
                  <a:srgbClr val="000000"/>
                </a:solidFill>
                <a:ea typeface="宋体" charset="-122"/>
              </a:rPr>
              <a:t>质点角动量（相对圆心）</a:t>
            </a:r>
          </a:p>
        </p:txBody>
      </p:sp>
      <p:grpSp>
        <p:nvGrpSpPr>
          <p:cNvPr id="193653" name="Group 117"/>
          <p:cNvGrpSpPr>
            <a:grpSpLocks/>
          </p:cNvGrpSpPr>
          <p:nvPr/>
        </p:nvGrpSpPr>
        <p:grpSpPr bwMode="auto">
          <a:xfrm>
            <a:off x="5567363" y="4133850"/>
            <a:ext cx="2855912" cy="2462213"/>
            <a:chOff x="3675" y="2620"/>
            <a:chExt cx="1799" cy="1551"/>
          </a:xfrm>
        </p:grpSpPr>
        <p:sp>
          <p:nvSpPr>
            <p:cNvPr id="4114" name="AutoShape 112" descr="浅色上对角线"/>
            <p:cNvSpPr>
              <a:spLocks noChangeArrowheads="1"/>
            </p:cNvSpPr>
            <p:nvPr/>
          </p:nvSpPr>
          <p:spPr bwMode="auto">
            <a:xfrm rot="1726791">
              <a:off x="4099" y="3374"/>
              <a:ext cx="1100" cy="539"/>
            </a:xfrm>
            <a:prstGeom prst="parallelogram">
              <a:avLst>
                <a:gd name="adj" fmla="val 74584"/>
              </a:avLst>
            </a:prstGeom>
            <a:pattFill prst="ltUpDiag">
              <a:fgClr>
                <a:srgbClr val="33CC33"/>
              </a:fgClr>
              <a:bgClr>
                <a:srgbClr val="FFFFFF"/>
              </a:bgClr>
            </a:pattFill>
            <a:ln w="19050">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15" name="Line 104"/>
            <p:cNvSpPr>
              <a:spLocks noChangeShapeType="1"/>
            </p:cNvSpPr>
            <p:nvPr/>
          </p:nvSpPr>
          <p:spPr bwMode="auto">
            <a:xfrm rot="-440521">
              <a:off x="4066" y="3588"/>
              <a:ext cx="567" cy="411"/>
            </a:xfrm>
            <a:prstGeom prst="line">
              <a:avLst/>
            </a:prstGeom>
            <a:noFill/>
            <a:ln w="38100">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16" name="Line 105"/>
            <p:cNvSpPr>
              <a:spLocks noChangeShapeType="1"/>
            </p:cNvSpPr>
            <p:nvPr/>
          </p:nvSpPr>
          <p:spPr bwMode="auto">
            <a:xfrm rot="21159479" flipV="1">
              <a:off x="4032" y="3377"/>
              <a:ext cx="639" cy="202"/>
            </a:xfrm>
            <a:prstGeom prst="line">
              <a:avLst/>
            </a:prstGeom>
            <a:noFill/>
            <a:ln w="38100">
              <a:solidFill>
                <a:srgbClr val="CC00CC"/>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17" name="Line 106"/>
            <p:cNvSpPr>
              <a:spLocks noChangeShapeType="1"/>
            </p:cNvSpPr>
            <p:nvPr/>
          </p:nvSpPr>
          <p:spPr bwMode="auto">
            <a:xfrm rot="21159479" flipV="1">
              <a:off x="3989" y="2693"/>
              <a:ext cx="125" cy="923"/>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graphicFrame>
          <p:nvGraphicFramePr>
            <p:cNvPr id="4118" name="Object 107"/>
            <p:cNvGraphicFramePr>
              <a:graphicFrameLocks noChangeAspect="1"/>
            </p:cNvGraphicFramePr>
            <p:nvPr/>
          </p:nvGraphicFramePr>
          <p:xfrm>
            <a:off x="4373" y="2980"/>
            <a:ext cx="492" cy="368"/>
          </p:xfrm>
          <a:graphic>
            <a:graphicData uri="http://schemas.openxmlformats.org/presentationml/2006/ole">
              <mc:AlternateContent xmlns:mc="http://schemas.openxmlformats.org/markup-compatibility/2006">
                <mc:Choice xmlns:v="urn:schemas-microsoft-com:vml" Requires="v">
                  <p:oleObj spid="_x0000_s118598" name="Equation" r:id="rId25" imgW="241091" imgH="177646" progId="Equation.3">
                    <p:embed/>
                  </p:oleObj>
                </mc:Choice>
                <mc:Fallback>
                  <p:oleObj name="Equation" r:id="rId25" imgW="241091" imgH="177646"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73" y="2980"/>
                          <a:ext cx="49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9" name="Object 108"/>
            <p:cNvGraphicFramePr>
              <a:graphicFrameLocks noChangeAspect="1"/>
            </p:cNvGraphicFramePr>
            <p:nvPr/>
          </p:nvGraphicFramePr>
          <p:xfrm>
            <a:off x="4168" y="3764"/>
            <a:ext cx="331" cy="407"/>
          </p:xfrm>
          <a:graphic>
            <a:graphicData uri="http://schemas.openxmlformats.org/presentationml/2006/ole">
              <mc:AlternateContent xmlns:mc="http://schemas.openxmlformats.org/markup-compatibility/2006">
                <mc:Choice xmlns:v="urn:schemas-microsoft-com:vml" Requires="v">
                  <p:oleObj spid="_x0000_s118599" name="公式" r:id="rId27" imgW="101424" imgH="126780" progId="Equation.3">
                    <p:embed/>
                  </p:oleObj>
                </mc:Choice>
                <mc:Fallback>
                  <p:oleObj name="公式" r:id="rId27" imgW="101424" imgH="1267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68" y="3764"/>
                          <a:ext cx="33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20" name="Object 109"/>
            <p:cNvGraphicFramePr>
              <a:graphicFrameLocks noChangeAspect="1"/>
            </p:cNvGraphicFramePr>
            <p:nvPr/>
          </p:nvGraphicFramePr>
          <p:xfrm>
            <a:off x="3752" y="2944"/>
            <a:ext cx="318" cy="426"/>
          </p:xfrm>
          <a:graphic>
            <a:graphicData uri="http://schemas.openxmlformats.org/presentationml/2006/ole">
              <mc:AlternateContent xmlns:mc="http://schemas.openxmlformats.org/markup-compatibility/2006">
                <mc:Choice xmlns:v="urn:schemas-microsoft-com:vml" Requires="v">
                  <p:oleObj spid="_x0000_s118600" name="公式" r:id="rId28" imgW="114151" imgH="152202" progId="Equation.3">
                    <p:embed/>
                  </p:oleObj>
                </mc:Choice>
                <mc:Fallback>
                  <p:oleObj name="公式" r:id="rId28" imgW="114151" imgH="152202"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52" y="2944"/>
                          <a:ext cx="318"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21" name="Object 110"/>
            <p:cNvGraphicFramePr>
              <a:graphicFrameLocks noChangeAspect="1"/>
            </p:cNvGraphicFramePr>
            <p:nvPr/>
          </p:nvGraphicFramePr>
          <p:xfrm>
            <a:off x="4137" y="3422"/>
            <a:ext cx="343" cy="414"/>
          </p:xfrm>
          <a:graphic>
            <a:graphicData uri="http://schemas.openxmlformats.org/presentationml/2006/ole">
              <mc:AlternateContent xmlns:mc="http://schemas.openxmlformats.org/markup-compatibility/2006">
                <mc:Choice xmlns:v="urn:schemas-microsoft-com:vml" Requires="v">
                  <p:oleObj spid="_x0000_s118601" name="Equation" r:id="rId30" imgW="139579" imgH="164957" progId="Equation.DSMT4">
                    <p:embed/>
                  </p:oleObj>
                </mc:Choice>
                <mc:Fallback>
                  <p:oleObj name="Equation" r:id="rId30" imgW="139579" imgH="164957"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37" y="3422"/>
                          <a:ext cx="343" cy="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22" name="Freeform 111"/>
            <p:cNvSpPr>
              <a:spLocks/>
            </p:cNvSpPr>
            <p:nvPr/>
          </p:nvSpPr>
          <p:spPr bwMode="auto">
            <a:xfrm rot="3205618">
              <a:off x="4238" y="3494"/>
              <a:ext cx="266" cy="265"/>
            </a:xfrm>
            <a:custGeom>
              <a:avLst/>
              <a:gdLst>
                <a:gd name="T0" fmla="*/ 1883 w 192"/>
                <a:gd name="T1" fmla="*/ 10302 h 144"/>
                <a:gd name="T2" fmla="*/ 1415 w 192"/>
                <a:gd name="T3" fmla="*/ 3414 h 144"/>
                <a:gd name="T4" fmla="*/ 0 w 192"/>
                <a:gd name="T5" fmla="*/ 0 h 144"/>
                <a:gd name="T6" fmla="*/ 0 60000 65536"/>
                <a:gd name="T7" fmla="*/ 0 60000 65536"/>
                <a:gd name="T8" fmla="*/ 0 60000 65536"/>
              </a:gdLst>
              <a:ahLst/>
              <a:cxnLst>
                <a:cxn ang="T6">
                  <a:pos x="T0" y="T1"/>
                </a:cxn>
                <a:cxn ang="T7">
                  <a:pos x="T2" y="T3"/>
                </a:cxn>
                <a:cxn ang="T8">
                  <a:pos x="T4" y="T5"/>
                </a:cxn>
              </a:cxnLst>
              <a:rect l="0" t="0" r="r" b="b"/>
              <a:pathLst>
                <a:path w="192" h="144">
                  <a:moveTo>
                    <a:pt x="192" y="144"/>
                  </a:moveTo>
                  <a:cubicBezTo>
                    <a:pt x="184" y="108"/>
                    <a:pt x="176" y="72"/>
                    <a:pt x="144" y="48"/>
                  </a:cubicBezTo>
                  <a:cubicBezTo>
                    <a:pt x="112" y="24"/>
                    <a:pt x="24" y="8"/>
                    <a:pt x="0" y="0"/>
                  </a:cubicBezTo>
                </a:path>
              </a:pathLst>
            </a:custGeom>
            <a:noFill/>
            <a:ln w="28575" cap="flat" cmpd="sng">
              <a:solidFill>
                <a:srgbClr val="FF6699"/>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mtClean="0">
                <a:ea typeface="宋体" charset="-122"/>
              </a:endParaRPr>
            </a:p>
          </p:txBody>
        </p:sp>
        <p:sp>
          <p:nvSpPr>
            <p:cNvPr id="4123" name="Line 113"/>
            <p:cNvSpPr>
              <a:spLocks noChangeShapeType="1"/>
            </p:cNvSpPr>
            <p:nvPr/>
          </p:nvSpPr>
          <p:spPr bwMode="auto">
            <a:xfrm rot="21159479" flipV="1">
              <a:off x="4021" y="3032"/>
              <a:ext cx="70" cy="564"/>
            </a:xfrm>
            <a:prstGeom prst="line">
              <a:avLst/>
            </a:prstGeom>
            <a:noFill/>
            <a:ln w="38100">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4124" name="Text Box 114"/>
            <p:cNvSpPr txBox="1">
              <a:spLocks noChangeArrowheads="1"/>
            </p:cNvSpPr>
            <p:nvPr/>
          </p:nvSpPr>
          <p:spPr bwMode="auto">
            <a:xfrm>
              <a:off x="4062" y="2620"/>
              <a:ext cx="29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en-US" altLang="zh-CN" sz="3600" i="1" smtClean="0"/>
                <a:t>z</a:t>
              </a:r>
            </a:p>
          </p:txBody>
        </p:sp>
        <p:sp>
          <p:nvSpPr>
            <p:cNvPr id="4125" name="Rectangle 115"/>
            <p:cNvSpPr>
              <a:spLocks noChangeArrowheads="1"/>
            </p:cNvSpPr>
            <p:nvPr/>
          </p:nvSpPr>
          <p:spPr bwMode="auto">
            <a:xfrm>
              <a:off x="3675" y="2683"/>
              <a:ext cx="1799" cy="14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grpSp>
      <p:grpSp>
        <p:nvGrpSpPr>
          <p:cNvPr id="193655" name="Group 119"/>
          <p:cNvGrpSpPr>
            <a:grpSpLocks/>
          </p:cNvGrpSpPr>
          <p:nvPr/>
        </p:nvGrpSpPr>
        <p:grpSpPr bwMode="auto">
          <a:xfrm>
            <a:off x="401638" y="5172075"/>
            <a:ext cx="5084762" cy="685800"/>
            <a:chOff x="285" y="3266"/>
            <a:chExt cx="3203" cy="432"/>
          </a:xfrm>
        </p:grpSpPr>
        <p:graphicFrame>
          <p:nvGraphicFramePr>
            <p:cNvPr id="4112" name="Object 39"/>
            <p:cNvGraphicFramePr>
              <a:graphicFrameLocks noChangeAspect="1"/>
            </p:cNvGraphicFramePr>
            <p:nvPr/>
          </p:nvGraphicFramePr>
          <p:xfrm>
            <a:off x="285" y="3266"/>
            <a:ext cx="2040" cy="432"/>
          </p:xfrm>
          <a:graphic>
            <a:graphicData uri="http://schemas.openxmlformats.org/presentationml/2006/ole">
              <mc:AlternateContent xmlns:mc="http://schemas.openxmlformats.org/markup-compatibility/2006">
                <mc:Choice xmlns:v="urn:schemas-microsoft-com:vml" Requires="v">
                  <p:oleObj spid="_x0000_s118602" name="公式" r:id="rId32" imgW="1040948" imgH="215806" progId="Equation.3">
                    <p:embed/>
                  </p:oleObj>
                </mc:Choice>
                <mc:Fallback>
                  <p:oleObj name="公式" r:id="rId32" imgW="1040948" imgH="215806"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5" y="3266"/>
                          <a:ext cx="2040" cy="432"/>
                        </a:xfrm>
                        <a:prstGeom prst="rect">
                          <a:avLst/>
                        </a:prstGeom>
                        <a:noFill/>
                        <a:ln>
                          <a:noFill/>
                        </a:ln>
                        <a:effectLst/>
                        <a:extLst>
                          <a:ext uri="{909E8E84-426E-40DD-AFC4-6F175D3DCCD1}">
                            <a14:hiddenFill xmlns:a14="http://schemas.microsoft.com/office/drawing/2010/main">
                              <a:gradFill rotWithShape="0">
                                <a:gsLst>
                                  <a:gs pos="0">
                                    <a:srgbClr val="C2C274"/>
                                  </a:gs>
                                  <a:gs pos="50000">
                                    <a:srgbClr val="FFFF99"/>
                                  </a:gs>
                                  <a:gs pos="100000">
                                    <a:srgbClr val="C2C274"/>
                                  </a:gs>
                                </a:gsLst>
                                <a:lin ang="5400000" scaled="1"/>
                              </a:gradFill>
                            </a14:hiddenFill>
                          </a:ext>
                          <a:ext uri="{91240B29-F687-4F45-9708-019B960494DF}">
                            <a14:hiddenLine xmlns:a14="http://schemas.microsoft.com/office/drawing/2010/main" w="19050">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3" name="Text Box 118"/>
            <p:cNvSpPr txBox="1">
              <a:spLocks noChangeArrowheads="1"/>
            </p:cNvSpPr>
            <p:nvPr/>
          </p:nvSpPr>
          <p:spPr bwMode="auto">
            <a:xfrm>
              <a:off x="2186" y="3361"/>
              <a:ext cx="1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dirty="0" smtClean="0"/>
                <a:t>（周圆运动）</a:t>
              </a:r>
            </a:p>
          </p:txBody>
        </p:sp>
      </p:grpSp>
      <p:sp>
        <p:nvSpPr>
          <p:cNvPr id="51" name="Text Box 9"/>
          <p:cNvSpPr txBox="1">
            <a:spLocks noChangeArrowheads="1"/>
          </p:cNvSpPr>
          <p:nvPr/>
        </p:nvSpPr>
        <p:spPr bwMode="auto">
          <a:xfrm>
            <a:off x="379413" y="1196975"/>
            <a:ext cx="2968625" cy="5222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en-US" altLang="zh-CN" sz="2800" smtClean="0">
                <a:solidFill>
                  <a:srgbClr val="FF0000"/>
                </a:solidFill>
              </a:rPr>
              <a:t>1.</a:t>
            </a:r>
            <a:r>
              <a:rPr kumimoji="1" lang="zh-CN" altLang="en-US" sz="2800" smtClean="0">
                <a:solidFill>
                  <a:srgbClr val="FF0000"/>
                </a:solidFill>
              </a:rPr>
              <a:t>质点的角动量</a:t>
            </a:r>
          </a:p>
        </p:txBody>
      </p:sp>
      <p:sp>
        <p:nvSpPr>
          <p:cNvPr id="4108" name="Rectangle 5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smtClean="0">
              <a:ea typeface="宋体" charset="-122"/>
            </a:endParaRPr>
          </a:p>
        </p:txBody>
      </p:sp>
      <p:grpSp>
        <p:nvGrpSpPr>
          <p:cNvPr id="4" name="组合 3"/>
          <p:cNvGrpSpPr>
            <a:grpSpLocks/>
          </p:cNvGrpSpPr>
          <p:nvPr/>
        </p:nvGrpSpPr>
        <p:grpSpPr bwMode="auto">
          <a:xfrm>
            <a:off x="1071563" y="4724400"/>
            <a:ext cx="3055937" cy="573088"/>
            <a:chOff x="1071563" y="4725144"/>
            <a:chExt cx="3055922" cy="572616"/>
          </a:xfrm>
        </p:grpSpPr>
        <p:sp>
          <p:nvSpPr>
            <p:cNvPr id="4110" name="Text Box 58"/>
            <p:cNvSpPr txBox="1">
              <a:spLocks noChangeArrowheads="1"/>
            </p:cNvSpPr>
            <p:nvPr/>
          </p:nvSpPr>
          <p:spPr bwMode="auto">
            <a:xfrm>
              <a:off x="1071563" y="4725144"/>
              <a:ext cx="895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t>大小</a:t>
              </a:r>
            </a:p>
          </p:txBody>
        </p:sp>
        <p:graphicFrame>
          <p:nvGraphicFramePr>
            <p:cNvPr id="4111" name="对象 2"/>
            <p:cNvGraphicFramePr>
              <a:graphicFrameLocks noChangeAspect="1"/>
            </p:cNvGraphicFramePr>
            <p:nvPr/>
          </p:nvGraphicFramePr>
          <p:xfrm>
            <a:off x="1979712" y="4812779"/>
            <a:ext cx="2147773" cy="484981"/>
          </p:xfrm>
          <a:graphic>
            <a:graphicData uri="http://schemas.openxmlformats.org/presentationml/2006/ole">
              <mc:AlternateContent xmlns:mc="http://schemas.openxmlformats.org/markup-compatibility/2006">
                <mc:Choice xmlns:v="urn:schemas-microsoft-com:vml" Requires="v">
                  <p:oleObj spid="_x0000_s118603" name="Equation" r:id="rId34" imgW="888614" imgH="203112" progId="Equation.DSMT4">
                    <p:embed/>
                  </p:oleObj>
                </mc:Choice>
                <mc:Fallback>
                  <p:oleObj name="Equation" r:id="rId34" imgW="888614" imgH="203112"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79712" y="4812779"/>
                          <a:ext cx="2147773" cy="48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742473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3632"/>
                                        </p:tgtEl>
                                        <p:attrNameLst>
                                          <p:attrName>style.visibility</p:attrName>
                                        </p:attrNameLst>
                                      </p:cBhvr>
                                      <p:to>
                                        <p:strVal val="visible"/>
                                      </p:to>
                                    </p:set>
                                    <p:animEffect transition="in" filter="blinds(horizontal)">
                                      <p:cBhvr>
                                        <p:cTn id="12" dur="500"/>
                                        <p:tgtEl>
                                          <p:spTgt spid="1936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3633"/>
                                        </p:tgtEl>
                                        <p:attrNameLst>
                                          <p:attrName>style.visibility</p:attrName>
                                        </p:attrNameLst>
                                      </p:cBhvr>
                                      <p:to>
                                        <p:strVal val="visible"/>
                                      </p:to>
                                    </p:set>
                                    <p:animEffect transition="in" filter="blinds(horizontal)">
                                      <p:cBhvr>
                                        <p:cTn id="17" dur="500"/>
                                        <p:tgtEl>
                                          <p:spTgt spid="1936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193546"/>
                                        </p:tgtEl>
                                        <p:attrNameLst>
                                          <p:attrName>style.visibility</p:attrName>
                                        </p:attrNameLst>
                                      </p:cBhvr>
                                      <p:to>
                                        <p:strVal val="visible"/>
                                      </p:to>
                                    </p:set>
                                    <p:animEffect transition="in" filter="blinds(vertical)">
                                      <p:cBhvr>
                                        <p:cTn id="22" dur="500"/>
                                        <p:tgtEl>
                                          <p:spTgt spid="193546"/>
                                        </p:tgtEl>
                                      </p:cBhvr>
                                    </p:animEffect>
                                  </p:childTnLst>
                                </p:cTn>
                              </p:par>
                            </p:childTnLst>
                          </p:cTn>
                        </p:par>
                        <p:par>
                          <p:cTn id="23" fill="hold" nodeType="afterGroup">
                            <p:stCondLst>
                              <p:cond delay="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93655"/>
                                        </p:tgtEl>
                                        <p:attrNameLst>
                                          <p:attrName>style.visibility</p:attrName>
                                        </p:attrNameLst>
                                      </p:cBhvr>
                                      <p:to>
                                        <p:strVal val="visible"/>
                                      </p:to>
                                    </p:set>
                                    <p:animEffect transition="in" filter="blinds(horizontal)">
                                      <p:cBhvr>
                                        <p:cTn id="31" dur="500"/>
                                        <p:tgtEl>
                                          <p:spTgt spid="193655"/>
                                        </p:tgtEl>
                                      </p:cBhvr>
                                    </p:animEffect>
                                  </p:childTnLst>
                                </p:cTn>
                              </p:par>
                            </p:childTnLst>
                          </p:cTn>
                        </p:par>
                        <p:par>
                          <p:cTn id="32" fill="hold" nodeType="afterGroup">
                            <p:stCondLst>
                              <p:cond delay="500"/>
                            </p:stCondLst>
                            <p:childTnLst>
                              <p:par>
                                <p:cTn id="33" presetID="3" presetClass="entr" presetSubtype="10" fill="hold" nodeType="afterEffect">
                                  <p:stCondLst>
                                    <p:cond delay="0"/>
                                  </p:stCondLst>
                                  <p:childTnLst>
                                    <p:set>
                                      <p:cBhvr>
                                        <p:cTn id="34" dur="1" fill="hold">
                                          <p:stCondLst>
                                            <p:cond delay="0"/>
                                          </p:stCondLst>
                                        </p:cTn>
                                        <p:tgtEl>
                                          <p:spTgt spid="193634"/>
                                        </p:tgtEl>
                                        <p:attrNameLst>
                                          <p:attrName>style.visibility</p:attrName>
                                        </p:attrNameLst>
                                      </p:cBhvr>
                                      <p:to>
                                        <p:strVal val="visible"/>
                                      </p:to>
                                    </p:set>
                                    <p:animEffect transition="in" filter="blinds(horizontal)">
                                      <p:cBhvr>
                                        <p:cTn id="35" dur="500"/>
                                        <p:tgtEl>
                                          <p:spTgt spid="19363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nodeType="clickEffect">
                                  <p:stCondLst>
                                    <p:cond delay="0"/>
                                  </p:stCondLst>
                                  <p:childTnLst>
                                    <p:set>
                                      <p:cBhvr>
                                        <p:cTn id="39" dur="1" fill="hold">
                                          <p:stCondLst>
                                            <p:cond delay="0"/>
                                          </p:stCondLst>
                                        </p:cTn>
                                        <p:tgtEl>
                                          <p:spTgt spid="193653"/>
                                        </p:tgtEl>
                                        <p:attrNameLst>
                                          <p:attrName>style.visibility</p:attrName>
                                        </p:attrNameLst>
                                      </p:cBhvr>
                                      <p:to>
                                        <p:strVal val="visible"/>
                                      </p:to>
                                    </p:set>
                                    <p:animEffect transition="in" filter="box(in)">
                                      <p:cBhvr>
                                        <p:cTn id="40" dur="500"/>
                                        <p:tgtEl>
                                          <p:spTgt spid="193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33" grpId="0" autoUpdateAnimBg="0"/>
      <p:bldP spid="5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页脚占位符 2"/>
          <p:cNvSpPr>
            <a:spLocks noGrp="1"/>
          </p:cNvSpPr>
          <p:nvPr>
            <p:ph type="ftr" sz="quarter" idx="10"/>
          </p:nvPr>
        </p:nvSpPr>
        <p:spPr/>
        <p:txBody>
          <a:bodyPr/>
          <a:lstStyle/>
          <a:p>
            <a:pPr>
              <a:defRPr/>
            </a:pPr>
            <a:fld id="{D629FF29-E18D-448B-BBDE-E236BBF74B9C}" type="slidenum">
              <a:rPr lang="en-US" altLang="zh-CN">
                <a:solidFill>
                  <a:srgbClr val="FFFFCC">
                    <a:lumMod val="75000"/>
                  </a:srgbClr>
                </a:solidFill>
              </a:rPr>
              <a:pPr>
                <a:defRPr/>
              </a:pPr>
              <a:t>65</a:t>
            </a:fld>
            <a:endParaRPr lang="en-US" altLang="zh-CN">
              <a:solidFill>
                <a:srgbClr val="FFFFCC">
                  <a:lumMod val="75000"/>
                </a:srgbClr>
              </a:solidFill>
            </a:endParaRPr>
          </a:p>
        </p:txBody>
      </p:sp>
      <p:sp>
        <p:nvSpPr>
          <p:cNvPr id="5123" name="Rectangle 4"/>
          <p:cNvSpPr>
            <a:spLocks noChangeArrowheads="1"/>
          </p:cNvSpPr>
          <p:nvPr/>
        </p:nvSpPr>
        <p:spPr bwMode="auto">
          <a:xfrm>
            <a:off x="312738" y="693738"/>
            <a:ext cx="3895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2800" smtClean="0">
                <a:solidFill>
                  <a:srgbClr val="FF0000"/>
                </a:solidFill>
                <a:ea typeface="宋体" charset="-122"/>
              </a:rPr>
              <a:t>2.</a:t>
            </a:r>
            <a:r>
              <a:rPr kumimoji="1" lang="zh-CN" altLang="en-US" sz="2800" smtClean="0">
                <a:solidFill>
                  <a:srgbClr val="FF0000"/>
                </a:solidFill>
                <a:ea typeface="宋体" charset="-122"/>
              </a:rPr>
              <a:t>质点的角动量定理</a:t>
            </a:r>
          </a:p>
        </p:txBody>
      </p:sp>
      <p:graphicFrame>
        <p:nvGraphicFramePr>
          <p:cNvPr id="240645" name="Object 5"/>
          <p:cNvGraphicFramePr>
            <a:graphicFrameLocks noChangeAspect="1"/>
          </p:cNvGraphicFramePr>
          <p:nvPr/>
        </p:nvGraphicFramePr>
        <p:xfrm>
          <a:off x="1074738" y="1341438"/>
          <a:ext cx="5572125" cy="962025"/>
        </p:xfrm>
        <a:graphic>
          <a:graphicData uri="http://schemas.openxmlformats.org/presentationml/2006/ole">
            <mc:AlternateContent xmlns:mc="http://schemas.openxmlformats.org/markup-compatibility/2006">
              <mc:Choice xmlns:v="urn:schemas-microsoft-com:vml" Requires="v">
                <p:oleObj spid="_x0000_s62282" name="Equation" r:id="rId3" imgW="2425700" imgH="419100" progId="Equation.DSMT4">
                  <p:embed/>
                </p:oleObj>
              </mc:Choice>
              <mc:Fallback>
                <p:oleObj name="Equation" r:id="rId3" imgW="2425700" imgH="419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738" y="1341438"/>
                        <a:ext cx="55721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0647" name="Object 7"/>
          <p:cNvGraphicFramePr>
            <a:graphicFrameLocks noChangeAspect="1"/>
          </p:cNvGraphicFramePr>
          <p:nvPr>
            <p:extLst>
              <p:ext uri="{D42A27DB-BD31-4B8C-83A1-F6EECF244321}">
                <p14:modId xmlns:p14="http://schemas.microsoft.com/office/powerpoint/2010/main" val="4013918170"/>
              </p:ext>
            </p:extLst>
          </p:nvPr>
        </p:nvGraphicFramePr>
        <p:xfrm>
          <a:off x="501650" y="2617788"/>
          <a:ext cx="3770313" cy="958850"/>
        </p:xfrm>
        <a:graphic>
          <a:graphicData uri="http://schemas.openxmlformats.org/presentationml/2006/ole">
            <mc:AlternateContent xmlns:mc="http://schemas.openxmlformats.org/markup-compatibility/2006">
              <mc:Choice xmlns:v="urn:schemas-microsoft-com:vml" Requires="v">
                <p:oleObj spid="_x0000_s62283" name="Equation" r:id="rId5" imgW="1548728" imgH="393529" progId="Equation.DSMT4">
                  <p:embed/>
                </p:oleObj>
              </mc:Choice>
              <mc:Fallback>
                <p:oleObj name="Equation" r:id="rId5" imgW="1548728" imgH="39352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2617788"/>
                        <a:ext cx="377031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0652" name="Object 12"/>
          <p:cNvGraphicFramePr>
            <a:graphicFrameLocks noChangeAspect="1"/>
          </p:cNvGraphicFramePr>
          <p:nvPr/>
        </p:nvGraphicFramePr>
        <p:xfrm>
          <a:off x="4662488" y="2559050"/>
          <a:ext cx="3411537" cy="2063750"/>
        </p:xfrm>
        <a:graphic>
          <a:graphicData uri="http://schemas.openxmlformats.org/presentationml/2006/ole">
            <mc:AlternateContent xmlns:mc="http://schemas.openxmlformats.org/markup-compatibility/2006">
              <mc:Choice xmlns:v="urn:schemas-microsoft-com:vml" Requires="v">
                <p:oleObj spid="_x0000_s62284" name="Equation" r:id="rId7" imgW="1358900" imgH="838200" progId="Equation.DSMT4">
                  <p:embed/>
                </p:oleObj>
              </mc:Choice>
              <mc:Fallback>
                <p:oleObj name="Equation" r:id="rId7" imgW="1358900" imgH="838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488" y="2559050"/>
                        <a:ext cx="34115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0658" name="Rectangle 18"/>
          <p:cNvSpPr>
            <a:spLocks noChangeArrowheads="1"/>
          </p:cNvSpPr>
          <p:nvPr/>
        </p:nvSpPr>
        <p:spPr bwMode="auto">
          <a:xfrm>
            <a:off x="401638" y="4689312"/>
            <a:ext cx="3895725" cy="1548000"/>
          </a:xfrm>
          <a:prstGeom prst="rect">
            <a:avLst/>
          </a:prstGeom>
          <a:noFill/>
          <a:ln w="38100" cmpd="dbl">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dirty="0" smtClean="0">
                <a:solidFill>
                  <a:srgbClr val="000000"/>
                </a:solidFill>
                <a:ea typeface="宋体" charset="-122"/>
              </a:rPr>
              <a:t>作用在质点上的力矩等于质点角动量对时间的变化率。此即质点对固定点的角动量定理。</a:t>
            </a:r>
          </a:p>
        </p:txBody>
      </p:sp>
      <p:grpSp>
        <p:nvGrpSpPr>
          <p:cNvPr id="240664" name="Group 24"/>
          <p:cNvGrpSpPr>
            <a:grpSpLocks/>
          </p:cNvGrpSpPr>
          <p:nvPr/>
        </p:nvGrpSpPr>
        <p:grpSpPr bwMode="auto">
          <a:xfrm>
            <a:off x="5189538" y="4652963"/>
            <a:ext cx="3524250" cy="1898650"/>
            <a:chOff x="3269" y="2992"/>
            <a:chExt cx="2220" cy="1196"/>
          </a:xfrm>
        </p:grpSpPr>
        <p:graphicFrame>
          <p:nvGraphicFramePr>
            <p:cNvPr id="5129" name="Object 19"/>
            <p:cNvGraphicFramePr>
              <a:graphicFrameLocks noChangeAspect="1"/>
            </p:cNvGraphicFramePr>
            <p:nvPr/>
          </p:nvGraphicFramePr>
          <p:xfrm>
            <a:off x="3312" y="2992"/>
            <a:ext cx="1577" cy="542"/>
          </p:xfrm>
          <a:graphic>
            <a:graphicData uri="http://schemas.openxmlformats.org/presentationml/2006/ole">
              <mc:AlternateContent xmlns:mc="http://schemas.openxmlformats.org/markup-compatibility/2006">
                <mc:Choice xmlns:v="urn:schemas-microsoft-com:vml" Requires="v">
                  <p:oleObj spid="_x0000_s62285" name="Equation" r:id="rId9" imgW="1015559" imgH="355446" progId="Equation.DSMT4">
                    <p:embed/>
                  </p:oleObj>
                </mc:Choice>
                <mc:Fallback>
                  <p:oleObj name="Equation" r:id="rId9" imgW="1015559" imgH="3554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2" y="2992"/>
                          <a:ext cx="1577"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130" name="Group 23"/>
            <p:cNvGrpSpPr>
              <a:grpSpLocks/>
            </p:cNvGrpSpPr>
            <p:nvPr/>
          </p:nvGrpSpPr>
          <p:grpSpPr bwMode="auto">
            <a:xfrm>
              <a:off x="3269" y="3544"/>
              <a:ext cx="2220" cy="644"/>
              <a:chOff x="3269" y="3544"/>
              <a:chExt cx="2220" cy="644"/>
            </a:xfrm>
          </p:grpSpPr>
          <p:graphicFrame>
            <p:nvGraphicFramePr>
              <p:cNvPr id="5131" name="Object 21"/>
              <p:cNvGraphicFramePr>
                <a:graphicFrameLocks noChangeAspect="1"/>
              </p:cNvGraphicFramePr>
              <p:nvPr/>
            </p:nvGraphicFramePr>
            <p:xfrm>
              <a:off x="3269" y="3544"/>
              <a:ext cx="911" cy="644"/>
            </p:xfrm>
            <a:graphic>
              <a:graphicData uri="http://schemas.openxmlformats.org/presentationml/2006/ole">
                <mc:AlternateContent xmlns:mc="http://schemas.openxmlformats.org/markup-compatibility/2006">
                  <mc:Choice xmlns:v="urn:schemas-microsoft-com:vml" Requires="v">
                    <p:oleObj spid="_x0000_s62286" name="Equation" r:id="rId11" imgW="507780" imgH="355446" progId="Equation.DSMT4">
                      <p:embed/>
                    </p:oleObj>
                  </mc:Choice>
                  <mc:Fallback>
                    <p:oleObj name="Equation" r:id="rId11" imgW="507780" imgH="355446"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9" y="3544"/>
                            <a:ext cx="911"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32" name="Text Box 22"/>
              <p:cNvSpPr txBox="1">
                <a:spLocks noChangeArrowheads="1"/>
              </p:cNvSpPr>
              <p:nvPr/>
            </p:nvSpPr>
            <p:spPr bwMode="auto">
              <a:xfrm>
                <a:off x="4368" y="3699"/>
                <a:ext cx="11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r>
                  <a:rPr lang="zh-CN" altLang="en-US" smtClean="0">
                    <a:solidFill>
                      <a:srgbClr val="CC0000"/>
                    </a:solidFill>
                    <a:latin typeface="黑体" pitchFamily="2" charset="-122"/>
                    <a:ea typeface="黑体" pitchFamily="2" charset="-122"/>
                  </a:rPr>
                  <a:t>叫冲量矩 </a:t>
                </a:r>
              </a:p>
            </p:txBody>
          </p:sp>
        </p:grpSp>
      </p:grpSp>
    </p:spTree>
    <p:extLst>
      <p:ext uri="{BB962C8B-B14F-4D97-AF65-F5344CB8AC3E}">
        <p14:creationId xmlns:p14="http://schemas.microsoft.com/office/powerpoint/2010/main" val="41924070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40645"/>
                                        </p:tgtEl>
                                        <p:attrNameLst>
                                          <p:attrName>style.visibility</p:attrName>
                                        </p:attrNameLst>
                                      </p:cBhvr>
                                      <p:to>
                                        <p:strVal val="visible"/>
                                      </p:to>
                                    </p:set>
                                    <p:anim calcmode="lin" valueType="num">
                                      <p:cBhvr>
                                        <p:cTn id="7" dur="500" fill="hold"/>
                                        <p:tgtEl>
                                          <p:spTgt spid="240645"/>
                                        </p:tgtEl>
                                        <p:attrNameLst>
                                          <p:attrName>ppt_w</p:attrName>
                                        </p:attrNameLst>
                                      </p:cBhvr>
                                      <p:tavLst>
                                        <p:tav tm="0">
                                          <p:val>
                                            <p:fltVal val="0"/>
                                          </p:val>
                                        </p:tav>
                                        <p:tav tm="100000">
                                          <p:val>
                                            <p:strVal val="#ppt_w"/>
                                          </p:val>
                                        </p:tav>
                                      </p:tavLst>
                                    </p:anim>
                                    <p:anim calcmode="lin" valueType="num">
                                      <p:cBhvr>
                                        <p:cTn id="8" dur="500" fill="hold"/>
                                        <p:tgtEl>
                                          <p:spTgt spid="2406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40647"/>
                                        </p:tgtEl>
                                        <p:attrNameLst>
                                          <p:attrName>style.visibility</p:attrName>
                                        </p:attrNameLst>
                                      </p:cBhvr>
                                      <p:to>
                                        <p:strVal val="visible"/>
                                      </p:to>
                                    </p:set>
                                    <p:animEffect transition="in" filter="blinds(horizontal)">
                                      <p:cBhvr>
                                        <p:cTn id="13" dur="500"/>
                                        <p:tgtEl>
                                          <p:spTgt spid="2406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40652"/>
                                        </p:tgtEl>
                                        <p:attrNameLst>
                                          <p:attrName>style.visibility</p:attrName>
                                        </p:attrNameLst>
                                      </p:cBhvr>
                                      <p:to>
                                        <p:strVal val="visible"/>
                                      </p:to>
                                    </p:set>
                                    <p:animEffect transition="in" filter="blinds(horizontal)">
                                      <p:cBhvr>
                                        <p:cTn id="18" dur="500"/>
                                        <p:tgtEl>
                                          <p:spTgt spid="2406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0658"/>
                                        </p:tgtEl>
                                        <p:attrNameLst>
                                          <p:attrName>style.visibility</p:attrName>
                                        </p:attrNameLst>
                                      </p:cBhvr>
                                      <p:to>
                                        <p:strVal val="visible"/>
                                      </p:to>
                                    </p:set>
                                    <p:animEffect transition="in" filter="blinds(horizontal)">
                                      <p:cBhvr>
                                        <p:cTn id="23" dur="500"/>
                                        <p:tgtEl>
                                          <p:spTgt spid="2406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40664"/>
                                        </p:tgtEl>
                                        <p:attrNameLst>
                                          <p:attrName>style.visibility</p:attrName>
                                        </p:attrNameLst>
                                      </p:cBhvr>
                                      <p:to>
                                        <p:strVal val="visible"/>
                                      </p:to>
                                    </p:set>
                                    <p:animEffect transition="in" filter="blinds(horizontal)">
                                      <p:cBhvr>
                                        <p:cTn id="28" dur="500"/>
                                        <p:tgtEl>
                                          <p:spTgt spid="24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2"/>
          <p:cNvSpPr>
            <a:spLocks noGrp="1"/>
          </p:cNvSpPr>
          <p:nvPr>
            <p:ph type="ftr" sz="quarter" idx="10"/>
          </p:nvPr>
        </p:nvSpPr>
        <p:spPr/>
        <p:txBody>
          <a:bodyPr/>
          <a:lstStyle/>
          <a:p>
            <a:pPr>
              <a:defRPr/>
            </a:pPr>
            <a:fld id="{5DCB70A6-3E17-48D4-9E44-3845D57993BE}" type="slidenum">
              <a:rPr lang="en-US" altLang="zh-CN">
                <a:solidFill>
                  <a:srgbClr val="FFFFCC">
                    <a:lumMod val="75000"/>
                  </a:srgbClr>
                </a:solidFill>
              </a:rPr>
              <a:pPr>
                <a:defRPr/>
              </a:pPr>
              <a:t>66</a:t>
            </a:fld>
            <a:endParaRPr lang="en-US" altLang="zh-CN">
              <a:solidFill>
                <a:srgbClr val="FFFFCC">
                  <a:lumMod val="75000"/>
                </a:srgbClr>
              </a:solidFill>
            </a:endParaRPr>
          </a:p>
        </p:txBody>
      </p:sp>
      <p:sp>
        <p:nvSpPr>
          <p:cNvPr id="6147" name="Rectangle 2"/>
          <p:cNvSpPr>
            <a:spLocks noChangeArrowheads="1"/>
          </p:cNvSpPr>
          <p:nvPr/>
        </p:nvSpPr>
        <p:spPr bwMode="auto">
          <a:xfrm>
            <a:off x="312738" y="548680"/>
            <a:ext cx="4619625" cy="523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2800" dirty="0" smtClean="0">
                <a:solidFill>
                  <a:srgbClr val="FF0000"/>
                </a:solidFill>
                <a:ea typeface="宋体" charset="-122"/>
              </a:rPr>
              <a:t>3.</a:t>
            </a:r>
            <a:r>
              <a:rPr kumimoji="1" lang="zh-CN" altLang="en-US" sz="2800" dirty="0" smtClean="0">
                <a:solidFill>
                  <a:srgbClr val="FF0000"/>
                </a:solidFill>
                <a:ea typeface="宋体" charset="-122"/>
              </a:rPr>
              <a:t>质点角动量守恒定律</a:t>
            </a:r>
          </a:p>
        </p:txBody>
      </p:sp>
      <p:grpSp>
        <p:nvGrpSpPr>
          <p:cNvPr id="6148" name="Group 17"/>
          <p:cNvGrpSpPr>
            <a:grpSpLocks/>
          </p:cNvGrpSpPr>
          <p:nvPr/>
        </p:nvGrpSpPr>
        <p:grpSpPr bwMode="auto">
          <a:xfrm>
            <a:off x="1031875" y="1052736"/>
            <a:ext cx="5743575" cy="665162"/>
            <a:chOff x="650" y="1155"/>
            <a:chExt cx="3618" cy="419"/>
          </a:xfrm>
        </p:grpSpPr>
        <p:sp>
          <p:nvSpPr>
            <p:cNvPr id="6150" name="Text Box 13"/>
            <p:cNvSpPr txBox="1">
              <a:spLocks noChangeArrowheads="1"/>
            </p:cNvSpPr>
            <p:nvPr/>
          </p:nvSpPr>
          <p:spPr bwMode="auto">
            <a:xfrm>
              <a:off x="650" y="1161"/>
              <a:ext cx="171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r>
                <a:rPr lang="zh-CN" altLang="en-US" sz="2800" smtClean="0">
                  <a:solidFill>
                    <a:srgbClr val="000000"/>
                  </a:solidFill>
                  <a:latin typeface="宋体" charset="-122"/>
                </a:rPr>
                <a:t>若</a:t>
              </a:r>
              <a:r>
                <a:rPr lang="zh-CN" altLang="en-US" sz="2800" smtClean="0">
                  <a:solidFill>
                    <a:srgbClr val="000000"/>
                  </a:solidFill>
                  <a:latin typeface="黑体" pitchFamily="2" charset="-122"/>
                  <a:ea typeface="黑体" pitchFamily="2" charset="-122"/>
                </a:rPr>
                <a:t>       </a:t>
              </a:r>
              <a:r>
                <a:rPr lang="zh-CN" altLang="en-US" sz="2800" smtClean="0">
                  <a:solidFill>
                    <a:srgbClr val="000000"/>
                  </a:solidFill>
                  <a:latin typeface="宋体" charset="-122"/>
                </a:rPr>
                <a:t>，则</a:t>
              </a:r>
              <a:r>
                <a:rPr lang="zh-CN" altLang="en-US" sz="2800" smtClean="0">
                  <a:solidFill>
                    <a:srgbClr val="000000"/>
                  </a:solidFill>
                  <a:latin typeface="黑体" pitchFamily="2" charset="-122"/>
                  <a:ea typeface="黑体" pitchFamily="2" charset="-122"/>
                </a:rPr>
                <a:t> </a:t>
              </a:r>
            </a:p>
          </p:txBody>
        </p:sp>
        <p:graphicFrame>
          <p:nvGraphicFramePr>
            <p:cNvPr id="6151" name="Object 14"/>
            <p:cNvGraphicFramePr>
              <a:graphicFrameLocks noChangeAspect="1"/>
            </p:cNvGraphicFramePr>
            <p:nvPr/>
          </p:nvGraphicFramePr>
          <p:xfrm>
            <a:off x="940" y="1165"/>
            <a:ext cx="768" cy="331"/>
          </p:xfrm>
          <a:graphic>
            <a:graphicData uri="http://schemas.openxmlformats.org/presentationml/2006/ole">
              <mc:AlternateContent xmlns:mc="http://schemas.openxmlformats.org/markup-compatibility/2006">
                <mc:Choice xmlns:v="urn:schemas-microsoft-com:vml" Requires="v">
                  <p:oleObj spid="_x0000_s128134" name="Equation" r:id="rId3" imgW="431613" imgH="203112" progId="Equation.3">
                    <p:embed/>
                  </p:oleObj>
                </mc:Choice>
                <mc:Fallback>
                  <p:oleObj name="Equation" r:id="rId3" imgW="431613"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 y="1165"/>
                          <a:ext cx="76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2" name="Object 15"/>
            <p:cNvGraphicFramePr>
              <a:graphicFrameLocks noChangeAspect="1"/>
            </p:cNvGraphicFramePr>
            <p:nvPr/>
          </p:nvGraphicFramePr>
          <p:xfrm>
            <a:off x="2308" y="1155"/>
            <a:ext cx="1960" cy="419"/>
          </p:xfrm>
          <a:graphic>
            <a:graphicData uri="http://schemas.openxmlformats.org/presentationml/2006/ole">
              <mc:AlternateContent xmlns:mc="http://schemas.openxmlformats.org/markup-compatibility/2006">
                <mc:Choice xmlns:v="urn:schemas-microsoft-com:vml" Requires="v">
                  <p:oleObj spid="_x0000_s128135" name="公式" r:id="rId5" imgW="1155700" imgH="254000" progId="Equation.3">
                    <p:embed/>
                  </p:oleObj>
                </mc:Choice>
                <mc:Fallback>
                  <p:oleObj name="公式" r:id="rId5" imgW="11557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8" y="1155"/>
                          <a:ext cx="1960"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43728" name="Text Box 16"/>
          <p:cNvSpPr txBox="1">
            <a:spLocks noChangeArrowheads="1"/>
          </p:cNvSpPr>
          <p:nvPr/>
        </p:nvSpPr>
        <p:spPr bwMode="auto">
          <a:xfrm>
            <a:off x="901700" y="1772816"/>
            <a:ext cx="7534275" cy="1514261"/>
          </a:xfrm>
          <a:prstGeom prst="rect">
            <a:avLst/>
          </a:prstGeom>
          <a:noFill/>
          <a:ln w="38100" cmpd="dbl">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a:lnSpc>
                <a:spcPct val="110000"/>
              </a:lnSpc>
            </a:pPr>
            <a:r>
              <a:rPr lang="zh-CN" altLang="en-US" sz="2800" dirty="0" smtClean="0">
                <a:solidFill>
                  <a:srgbClr val="000000"/>
                </a:solidFill>
                <a:latin typeface="宋体" charset="-122"/>
              </a:rPr>
              <a:t>若质点所受外力对某固定点的力矩为零，则质点对该固定点的角动量守恒。这就是</a:t>
            </a:r>
            <a:r>
              <a:rPr lang="zh-CN" altLang="en-US" sz="2800" dirty="0" smtClean="0">
                <a:solidFill>
                  <a:srgbClr val="FF0000"/>
                </a:solidFill>
                <a:latin typeface="宋体" charset="-122"/>
              </a:rPr>
              <a:t>质点的角动量守恒定律</a:t>
            </a:r>
            <a:r>
              <a:rPr lang="zh-CN" altLang="en-US" sz="2800" dirty="0" smtClean="0">
                <a:solidFill>
                  <a:srgbClr val="000000"/>
                </a:solidFill>
                <a:latin typeface="宋体" charset="-122"/>
              </a:rPr>
              <a:t>。</a:t>
            </a:r>
          </a:p>
        </p:txBody>
      </p:sp>
      <p:graphicFrame>
        <p:nvGraphicFramePr>
          <p:cNvPr id="9" name="Object 1041"/>
          <p:cNvGraphicFramePr>
            <a:graphicFrameLocks noChangeAspect="1"/>
          </p:cNvGraphicFramePr>
          <p:nvPr>
            <p:extLst>
              <p:ext uri="{D42A27DB-BD31-4B8C-83A1-F6EECF244321}">
                <p14:modId xmlns:p14="http://schemas.microsoft.com/office/powerpoint/2010/main" val="2852703377"/>
              </p:ext>
            </p:extLst>
          </p:nvPr>
        </p:nvGraphicFramePr>
        <p:xfrm>
          <a:off x="35496" y="3662288"/>
          <a:ext cx="1096962" cy="558800"/>
        </p:xfrm>
        <a:graphic>
          <a:graphicData uri="http://schemas.openxmlformats.org/presentationml/2006/ole">
            <mc:AlternateContent xmlns:mc="http://schemas.openxmlformats.org/markup-compatibility/2006">
              <mc:Choice xmlns:v="urn:schemas-microsoft-com:vml" Requires="v">
                <p:oleObj spid="_x0000_s128136" name="公式" r:id="rId7" imgW="431640" imgH="203040" progId="Equation.3">
                  <p:embed/>
                </p:oleObj>
              </mc:Choice>
              <mc:Fallback>
                <p:oleObj name="公式" r:id="rId7" imgW="43164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3662288"/>
                        <a:ext cx="1096962"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左大括号 9"/>
          <p:cNvSpPr/>
          <p:nvPr/>
        </p:nvSpPr>
        <p:spPr bwMode="auto">
          <a:xfrm>
            <a:off x="1188021" y="3481139"/>
            <a:ext cx="252412" cy="864000"/>
          </a:xfrm>
          <a:prstGeom prst="leftBrace">
            <a:avLst>
              <a:gd name="adj1" fmla="val 29958"/>
              <a:gd name="adj2" fmla="val 50000"/>
            </a:avLst>
          </a:prstGeom>
          <a:noFill/>
          <a:ln w="28575" cap="flat" cmpd="sng" algn="ctr">
            <a:solidFill>
              <a:srgbClr val="002060"/>
            </a:solidFill>
            <a:prstDash val="solid"/>
            <a:round/>
            <a:headEnd type="none" w="med" len="med"/>
            <a:tailEnd type="none" w="med" len="med"/>
          </a:ln>
          <a:effectLst/>
        </p:spPr>
        <p:txBody>
          <a:bodyPr lIns="90000" tIns="46800" rIns="90000" bIns="46800">
            <a:spAutoFit/>
          </a:bodyPr>
          <a:lstStyle/>
          <a:p>
            <a:pPr>
              <a:defRPr/>
            </a:pPr>
            <a:endParaRPr lang="zh-CN" altLang="en-US"/>
          </a:p>
        </p:txBody>
      </p:sp>
      <p:graphicFrame>
        <p:nvGraphicFramePr>
          <p:cNvPr id="11" name="Object 1041"/>
          <p:cNvGraphicFramePr>
            <a:graphicFrameLocks noChangeAspect="1"/>
          </p:cNvGraphicFramePr>
          <p:nvPr>
            <p:extLst>
              <p:ext uri="{D42A27DB-BD31-4B8C-83A1-F6EECF244321}">
                <p14:modId xmlns:p14="http://schemas.microsoft.com/office/powerpoint/2010/main" val="1053252081"/>
              </p:ext>
            </p:extLst>
          </p:nvPr>
        </p:nvGraphicFramePr>
        <p:xfrm>
          <a:off x="1476946" y="3338264"/>
          <a:ext cx="1549400" cy="698500"/>
        </p:xfrm>
        <a:graphic>
          <a:graphicData uri="http://schemas.openxmlformats.org/presentationml/2006/ole">
            <mc:AlternateContent xmlns:mc="http://schemas.openxmlformats.org/markup-compatibility/2006">
              <mc:Choice xmlns:v="urn:schemas-microsoft-com:vml" Requires="v">
                <p:oleObj spid="_x0000_s128137" name="公式" r:id="rId9" imgW="609480" imgH="253800" progId="Equation.3">
                  <p:embed/>
                </p:oleObj>
              </mc:Choice>
              <mc:Fallback>
                <p:oleObj name="公式" r:id="rId9" imgW="60948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6946" y="3338264"/>
                        <a:ext cx="154940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041"/>
          <p:cNvGraphicFramePr>
            <a:graphicFrameLocks noChangeAspect="1"/>
          </p:cNvGraphicFramePr>
          <p:nvPr>
            <p:extLst>
              <p:ext uri="{D42A27DB-BD31-4B8C-83A1-F6EECF244321}">
                <p14:modId xmlns:p14="http://schemas.microsoft.com/office/powerpoint/2010/main" val="4150042140"/>
              </p:ext>
            </p:extLst>
          </p:nvPr>
        </p:nvGraphicFramePr>
        <p:xfrm>
          <a:off x="1452389" y="3933056"/>
          <a:ext cx="1031875" cy="698500"/>
        </p:xfrm>
        <a:graphic>
          <a:graphicData uri="http://schemas.openxmlformats.org/presentationml/2006/ole">
            <mc:AlternateContent xmlns:mc="http://schemas.openxmlformats.org/markup-compatibility/2006">
              <mc:Choice xmlns:v="urn:schemas-microsoft-com:vml" Requires="v">
                <p:oleObj spid="_x0000_s128138" name="公式" r:id="rId11" imgW="406080" imgH="253800" progId="Equation.3">
                  <p:embed/>
                </p:oleObj>
              </mc:Choice>
              <mc:Fallback>
                <p:oleObj name="公式" r:id="rId11" imgW="406080" imgH="253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2389" y="3933056"/>
                        <a:ext cx="1031875"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p:cNvSpPr/>
          <p:nvPr/>
        </p:nvSpPr>
        <p:spPr>
          <a:xfrm>
            <a:off x="2340546" y="3985964"/>
            <a:ext cx="1727200" cy="492443"/>
          </a:xfrm>
          <a:prstGeom prst="rect">
            <a:avLst/>
          </a:prstGeom>
        </p:spPr>
        <p:txBody>
          <a:bodyPr>
            <a:spAutoFit/>
          </a:bodyPr>
          <a:lstStyle/>
          <a:p>
            <a:pPr>
              <a:defRPr/>
            </a:pPr>
            <a:r>
              <a:rPr kumimoji="1" lang="zh-CN" altLang="en-US" sz="2600" b="1" dirty="0">
                <a:solidFill>
                  <a:srgbClr val="000066"/>
                </a:solidFill>
                <a:effectLst/>
                <a:sym typeface="Symbol" pitchFamily="18" charset="2"/>
              </a:rPr>
              <a:t>过</a:t>
            </a:r>
            <a:r>
              <a:rPr kumimoji="1" lang="en-US" altLang="zh-CN" sz="2600" i="1" dirty="0">
                <a:solidFill>
                  <a:srgbClr val="000066"/>
                </a:solidFill>
                <a:effectLst/>
                <a:sym typeface="Symbol" pitchFamily="18" charset="2"/>
              </a:rPr>
              <a:t>O</a:t>
            </a:r>
            <a:r>
              <a:rPr kumimoji="1" lang="zh-CN" altLang="en-US" sz="2600" b="1" dirty="0">
                <a:solidFill>
                  <a:srgbClr val="000066"/>
                </a:solidFill>
                <a:effectLst/>
                <a:sym typeface="Symbol" pitchFamily="18" charset="2"/>
              </a:rPr>
              <a:t>点，</a:t>
            </a:r>
            <a:endParaRPr lang="zh-CN" altLang="en-US" sz="2600" dirty="0"/>
          </a:p>
        </p:txBody>
      </p:sp>
      <p:sp>
        <p:nvSpPr>
          <p:cNvPr id="14" name="矩形 13"/>
          <p:cNvSpPr/>
          <p:nvPr/>
        </p:nvSpPr>
        <p:spPr>
          <a:xfrm>
            <a:off x="3492376" y="3985964"/>
            <a:ext cx="1728788" cy="492443"/>
          </a:xfrm>
          <a:prstGeom prst="rect">
            <a:avLst/>
          </a:prstGeom>
        </p:spPr>
        <p:txBody>
          <a:bodyPr>
            <a:spAutoFit/>
          </a:bodyPr>
          <a:lstStyle/>
          <a:p>
            <a:pPr>
              <a:defRPr/>
            </a:pPr>
            <a:r>
              <a:rPr kumimoji="1" lang="zh-CN" altLang="en-US" sz="2600" b="1" dirty="0">
                <a:solidFill>
                  <a:srgbClr val="000066"/>
                </a:solidFill>
                <a:effectLst/>
                <a:sym typeface="Symbol" pitchFamily="18" charset="2"/>
              </a:rPr>
              <a:t>有心力</a:t>
            </a:r>
            <a:endParaRPr lang="zh-CN" altLang="en-US" sz="2600" dirty="0"/>
          </a:p>
        </p:txBody>
      </p:sp>
      <p:sp>
        <p:nvSpPr>
          <p:cNvPr id="15" name="矩形 14"/>
          <p:cNvSpPr/>
          <p:nvPr/>
        </p:nvSpPr>
        <p:spPr>
          <a:xfrm>
            <a:off x="4646879" y="4005064"/>
            <a:ext cx="4497121" cy="461665"/>
          </a:xfrm>
          <a:prstGeom prst="rect">
            <a:avLst/>
          </a:prstGeom>
        </p:spPr>
        <p:txBody>
          <a:bodyPr wrap="square">
            <a:spAutoFit/>
          </a:bodyPr>
          <a:lstStyle/>
          <a:p>
            <a:pPr>
              <a:defRPr/>
            </a:pPr>
            <a:r>
              <a:rPr kumimoji="1" lang="en-US" altLang="zh-CN" dirty="0">
                <a:solidFill>
                  <a:srgbClr val="FF0066"/>
                </a:solidFill>
                <a:ea typeface="华文楷体" panose="02010600040101010101" pitchFamily="2" charset="-122"/>
                <a:sym typeface="Symbol" pitchFamily="18" charset="2"/>
              </a:rPr>
              <a:t>(</a:t>
            </a:r>
            <a:r>
              <a:rPr kumimoji="1" lang="zh-CN" altLang="en-US" b="1" dirty="0" smtClean="0">
                <a:solidFill>
                  <a:srgbClr val="FF0066"/>
                </a:solidFill>
                <a:effectLst/>
                <a:ea typeface="华文楷体" panose="02010600040101010101" pitchFamily="2" charset="-122"/>
                <a:sym typeface="Symbol" pitchFamily="18" charset="2"/>
              </a:rPr>
              <a:t>如</a:t>
            </a:r>
            <a:r>
              <a:rPr kumimoji="1" lang="zh-CN" altLang="en-US" b="1" dirty="0">
                <a:solidFill>
                  <a:srgbClr val="FF0066"/>
                </a:solidFill>
                <a:effectLst/>
                <a:ea typeface="华文楷体" panose="02010600040101010101" pitchFamily="2" charset="-122"/>
                <a:sym typeface="Symbol" pitchFamily="18" charset="2"/>
              </a:rPr>
              <a:t>行星受中央恒星的</a:t>
            </a:r>
            <a:r>
              <a:rPr kumimoji="1" lang="zh-CN" altLang="en-US" b="1" dirty="0" smtClean="0">
                <a:solidFill>
                  <a:srgbClr val="FF0066"/>
                </a:solidFill>
                <a:effectLst/>
                <a:ea typeface="华文楷体" panose="02010600040101010101" pitchFamily="2" charset="-122"/>
                <a:sym typeface="Symbol" pitchFamily="18" charset="2"/>
              </a:rPr>
              <a:t>万有引力</a:t>
            </a:r>
            <a:r>
              <a:rPr kumimoji="1" lang="en-US" altLang="zh-CN" b="1" dirty="0" smtClean="0">
                <a:solidFill>
                  <a:srgbClr val="FF0066"/>
                </a:solidFill>
                <a:effectLst/>
                <a:ea typeface="华文楷体" panose="02010600040101010101" pitchFamily="2" charset="-122"/>
                <a:sym typeface="Symbol" pitchFamily="18" charset="2"/>
              </a:rPr>
              <a:t>)</a:t>
            </a:r>
            <a:endParaRPr lang="zh-CN" altLang="en-US" dirty="0">
              <a:solidFill>
                <a:srgbClr val="FF0066"/>
              </a:solidFill>
              <a:ea typeface="华文楷体" panose="02010600040101010101" pitchFamily="2" charset="-122"/>
            </a:endParaRPr>
          </a:p>
        </p:txBody>
      </p:sp>
      <p:graphicFrame>
        <p:nvGraphicFramePr>
          <p:cNvPr id="16" name="Object 1041"/>
          <p:cNvGraphicFramePr>
            <a:graphicFrameLocks noChangeAspect="1"/>
          </p:cNvGraphicFramePr>
          <p:nvPr>
            <p:extLst>
              <p:ext uri="{D42A27DB-BD31-4B8C-83A1-F6EECF244321}">
                <p14:modId xmlns:p14="http://schemas.microsoft.com/office/powerpoint/2010/main" val="2841305358"/>
              </p:ext>
            </p:extLst>
          </p:nvPr>
        </p:nvGraphicFramePr>
        <p:xfrm>
          <a:off x="1907704" y="4489168"/>
          <a:ext cx="3960813" cy="706438"/>
        </p:xfrm>
        <a:graphic>
          <a:graphicData uri="http://schemas.openxmlformats.org/presentationml/2006/ole">
            <mc:AlternateContent xmlns:mc="http://schemas.openxmlformats.org/markup-compatibility/2006">
              <mc:Choice xmlns:v="urn:schemas-microsoft-com:vml" Requires="v">
                <p:oleObj spid="_x0000_s128139" name="公式" r:id="rId13" imgW="1307880" imgH="215640" progId="Equation.3">
                  <p:embed/>
                </p:oleObj>
              </mc:Choice>
              <mc:Fallback>
                <p:oleObj name="公式" r:id="rId13" imgW="1307880" imgH="215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7704" y="4489168"/>
                        <a:ext cx="3960813" cy="70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矩形 16"/>
          <p:cNvSpPr/>
          <p:nvPr/>
        </p:nvSpPr>
        <p:spPr>
          <a:xfrm>
            <a:off x="1042988" y="5234980"/>
            <a:ext cx="5543550" cy="523875"/>
          </a:xfrm>
          <a:prstGeom prst="rect">
            <a:avLst/>
          </a:prstGeom>
        </p:spPr>
        <p:txBody>
          <a:bodyPr>
            <a:spAutoFit/>
          </a:bodyPr>
          <a:lstStyle/>
          <a:p>
            <a:pPr>
              <a:defRPr/>
            </a:pPr>
            <a:r>
              <a:rPr kumimoji="1" lang="zh-CN" altLang="en-US" b="1" dirty="0">
                <a:solidFill>
                  <a:srgbClr val="000066"/>
                </a:solidFill>
                <a:effectLst/>
                <a:latin typeface="Times New Roman" pitchFamily="18" charset="0"/>
                <a:ea typeface="宋体" pitchFamily="2" charset="-122"/>
                <a:sym typeface="Symbol" pitchFamily="18" charset="2"/>
              </a:rPr>
              <a:t>说明</a:t>
            </a:r>
            <a:r>
              <a:rPr kumimoji="1" lang="zh-CN" altLang="en-US" b="1" dirty="0">
                <a:solidFill>
                  <a:srgbClr val="000066"/>
                </a:solidFill>
                <a:effectLst/>
                <a:latin typeface="Times New Roman" pitchFamily="18" charset="0"/>
                <a:ea typeface="宋体" pitchFamily="2" charset="-122"/>
                <a:sym typeface="Wingdings" pitchFamily="2" charset="2"/>
              </a:rPr>
              <a:t>：（</a:t>
            </a:r>
            <a:r>
              <a:rPr kumimoji="1" lang="en-US" altLang="zh-CN" b="1" dirty="0">
                <a:solidFill>
                  <a:srgbClr val="000066"/>
                </a:solidFill>
                <a:effectLst/>
                <a:latin typeface="Times New Roman" pitchFamily="18" charset="0"/>
                <a:ea typeface="宋体" pitchFamily="2" charset="-122"/>
                <a:sym typeface="Wingdings" pitchFamily="2" charset="2"/>
              </a:rPr>
              <a:t>1</a:t>
            </a:r>
            <a:r>
              <a:rPr kumimoji="1" lang="zh-CN" altLang="en-US" b="1" dirty="0">
                <a:solidFill>
                  <a:srgbClr val="000066"/>
                </a:solidFill>
                <a:effectLst/>
                <a:latin typeface="Times New Roman" pitchFamily="18" charset="0"/>
                <a:ea typeface="宋体" pitchFamily="2" charset="-122"/>
                <a:sym typeface="Wingdings" pitchFamily="2" charset="2"/>
              </a:rPr>
              <a:t>）</a:t>
            </a:r>
            <a:endParaRPr lang="zh-CN" altLang="en-US" dirty="0"/>
          </a:p>
        </p:txBody>
      </p:sp>
      <p:graphicFrame>
        <p:nvGraphicFramePr>
          <p:cNvPr id="18" name="Object 1041"/>
          <p:cNvGraphicFramePr>
            <a:graphicFrameLocks noChangeAspect="1"/>
          </p:cNvGraphicFramePr>
          <p:nvPr>
            <p:extLst>
              <p:ext uri="{D42A27DB-BD31-4B8C-83A1-F6EECF244321}">
                <p14:modId xmlns:p14="http://schemas.microsoft.com/office/powerpoint/2010/main" val="1521218398"/>
              </p:ext>
            </p:extLst>
          </p:nvPr>
        </p:nvGraphicFramePr>
        <p:xfrm>
          <a:off x="2843808" y="5085184"/>
          <a:ext cx="3308350" cy="582613"/>
        </p:xfrm>
        <a:graphic>
          <a:graphicData uri="http://schemas.openxmlformats.org/presentationml/2006/ole">
            <mc:AlternateContent xmlns:mc="http://schemas.openxmlformats.org/markup-compatibility/2006">
              <mc:Choice xmlns:v="urn:schemas-microsoft-com:vml" Requires="v">
                <p:oleObj spid="_x0000_s128140" name="Equation" r:id="rId15" imgW="1091880" imgH="177480" progId="Equation.DSMT4">
                  <p:embed/>
                </p:oleObj>
              </mc:Choice>
              <mc:Fallback>
                <p:oleObj name="Equation" r:id="rId15" imgW="1091880" imgH="177480" progId="Equation.DSMT4">
                  <p:embed/>
                  <p:pic>
                    <p:nvPicPr>
                      <p:cNvPr id="0" name=""/>
                      <p:cNvPicPr>
                        <a:picLocks noChangeAspect="1" noChangeArrowheads="1"/>
                      </p:cNvPicPr>
                      <p:nvPr/>
                    </p:nvPicPr>
                    <p:blipFill>
                      <a:blip r:embed="rId16"/>
                      <a:srcRect/>
                      <a:stretch>
                        <a:fillRect/>
                      </a:stretch>
                    </p:blipFill>
                    <p:spPr bwMode="auto">
                      <a:xfrm>
                        <a:off x="2843808" y="5085184"/>
                        <a:ext cx="3308350" cy="582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矩形 18"/>
          <p:cNvSpPr/>
          <p:nvPr/>
        </p:nvSpPr>
        <p:spPr>
          <a:xfrm>
            <a:off x="2051720" y="5687417"/>
            <a:ext cx="5543550" cy="523875"/>
          </a:xfrm>
          <a:prstGeom prst="rect">
            <a:avLst/>
          </a:prstGeom>
        </p:spPr>
        <p:txBody>
          <a:bodyPr>
            <a:spAutoFit/>
          </a:bodyPr>
          <a:lstStyle/>
          <a:p>
            <a:pPr>
              <a:defRPr/>
            </a:pPr>
            <a:r>
              <a:rPr kumimoji="1" lang="zh-CN" altLang="en-US" b="1" dirty="0">
                <a:solidFill>
                  <a:srgbClr val="000066"/>
                </a:solidFill>
                <a:effectLst/>
                <a:latin typeface="Times New Roman" pitchFamily="18" charset="0"/>
                <a:ea typeface="宋体" pitchFamily="2" charset="-122"/>
                <a:sym typeface="Wingdings" pitchFamily="2" charset="2"/>
              </a:rPr>
              <a:t>（</a:t>
            </a:r>
            <a:r>
              <a:rPr kumimoji="1" lang="en-US" altLang="zh-CN" b="1" dirty="0">
                <a:solidFill>
                  <a:srgbClr val="000066"/>
                </a:solidFill>
                <a:effectLst/>
                <a:latin typeface="Times New Roman" pitchFamily="18" charset="0"/>
                <a:ea typeface="宋体" pitchFamily="2" charset="-122"/>
                <a:sym typeface="Wingdings" pitchFamily="2" charset="2"/>
              </a:rPr>
              <a:t>2</a:t>
            </a:r>
            <a:r>
              <a:rPr kumimoji="1" lang="zh-CN" altLang="en-US" b="1" dirty="0">
                <a:solidFill>
                  <a:srgbClr val="000066"/>
                </a:solidFill>
                <a:effectLst/>
                <a:latin typeface="Times New Roman" pitchFamily="18" charset="0"/>
                <a:ea typeface="宋体" pitchFamily="2" charset="-122"/>
                <a:sym typeface="Wingdings" pitchFamily="2" charset="2"/>
              </a:rPr>
              <a:t>）轨道在同一平面内</a:t>
            </a:r>
            <a:endParaRPr lang="zh-CN" altLang="en-US" dirty="0"/>
          </a:p>
        </p:txBody>
      </p:sp>
      <p:sp>
        <p:nvSpPr>
          <p:cNvPr id="20" name="矩形 19"/>
          <p:cNvSpPr>
            <a:spLocks noChangeArrowheads="1"/>
          </p:cNvSpPr>
          <p:nvPr/>
        </p:nvSpPr>
        <p:spPr bwMode="auto">
          <a:xfrm>
            <a:off x="3419252" y="6093296"/>
            <a:ext cx="270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a:solidFill>
                  <a:srgbClr val="CC0066"/>
                </a:solidFill>
                <a:effectLst/>
              </a:rPr>
              <a:t>开普勒第二定律</a:t>
            </a:r>
            <a:endParaRPr lang="zh-CN" altLang="en-US" dirty="0">
              <a:solidFill>
                <a:srgbClr val="CC0066"/>
              </a:solidFill>
              <a:effectLst/>
            </a:endParaRPr>
          </a:p>
        </p:txBody>
      </p:sp>
      <p:sp>
        <p:nvSpPr>
          <p:cNvPr id="21" name="右箭头 20"/>
          <p:cNvSpPr/>
          <p:nvPr/>
        </p:nvSpPr>
        <p:spPr bwMode="auto">
          <a:xfrm>
            <a:off x="2339752" y="6237759"/>
            <a:ext cx="1079500" cy="323850"/>
          </a:xfrm>
          <a:prstGeom prst="rightArrow">
            <a:avLst/>
          </a:prstGeom>
          <a:solidFill>
            <a:schemeClr val="accent1"/>
          </a:solidFill>
          <a:ln w="19050" cap="flat" cmpd="sng" algn="ctr">
            <a:solidFill>
              <a:schemeClr val="tx1"/>
            </a:solidFill>
            <a:prstDash val="solid"/>
            <a:round/>
            <a:headEnd type="none" w="med" len="med"/>
            <a:tailEnd type="triangle" w="sm" len="lg"/>
          </a:ln>
          <a:effectLst/>
        </p:spPr>
        <p:txBody>
          <a:bodyPr lIns="90000" tIns="46800" rIns="90000" bIns="46800">
            <a:spAutoFit/>
          </a:bodyPr>
          <a:lstStyle/>
          <a:p>
            <a:pPr>
              <a:defRPr/>
            </a:pPr>
            <a:endParaRPr lang="zh-CN" altLang="en-US" dirty="0">
              <a:latin typeface="Arial" pitchFamily="34" charset="0"/>
            </a:endParaRPr>
          </a:p>
        </p:txBody>
      </p:sp>
    </p:spTree>
    <p:extLst>
      <p:ext uri="{BB962C8B-B14F-4D97-AF65-F5344CB8AC3E}">
        <p14:creationId xmlns:p14="http://schemas.microsoft.com/office/powerpoint/2010/main" val="40590648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43728"/>
                                        </p:tgtEl>
                                        <p:attrNameLst>
                                          <p:attrName>style.visibility</p:attrName>
                                        </p:attrNameLst>
                                      </p:cBhvr>
                                      <p:to>
                                        <p:strVal val="visible"/>
                                      </p:to>
                                    </p:set>
                                    <p:anim calcmode="lin" valueType="num">
                                      <p:cBhvr>
                                        <p:cTn id="7" dur="500" fill="hold"/>
                                        <p:tgtEl>
                                          <p:spTgt spid="243728"/>
                                        </p:tgtEl>
                                        <p:attrNameLst>
                                          <p:attrName>ppt_w</p:attrName>
                                        </p:attrNameLst>
                                      </p:cBhvr>
                                      <p:tavLst>
                                        <p:tav tm="0">
                                          <p:val>
                                            <p:fltVal val="0"/>
                                          </p:val>
                                        </p:tav>
                                        <p:tav tm="100000">
                                          <p:val>
                                            <p:strVal val="#ppt_w"/>
                                          </p:val>
                                        </p:tav>
                                      </p:tavLst>
                                    </p:anim>
                                    <p:anim calcmode="lin" valueType="num">
                                      <p:cBhvr>
                                        <p:cTn id="8" dur="500" fill="hold"/>
                                        <p:tgtEl>
                                          <p:spTgt spid="2437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8" grpId="0" animBg="1"/>
      <p:bldP spid="10" grpId="0" animBg="1"/>
      <p:bldP spid="13" grpId="0"/>
      <p:bldP spid="14" grpId="0"/>
      <p:bldP spid="15" grpId="0"/>
      <p:bldP spid="17" grpId="0"/>
      <p:bldP spid="19" grpId="0"/>
      <p:bldP spid="20" grpId="0"/>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fld id="{69A29C69-E06A-40DA-8005-F4F15C4EA7A9}" type="slidenum">
              <a:rPr lang="en-US" altLang="zh-CN" smtClean="0">
                <a:solidFill>
                  <a:srgbClr val="FFFFCC">
                    <a:lumMod val="75000"/>
                  </a:srgbClr>
                </a:solidFill>
              </a:rPr>
              <a:pPr>
                <a:defRPr/>
              </a:pPr>
              <a:t>67</a:t>
            </a:fld>
            <a:endParaRPr lang="en-US" altLang="zh-CN">
              <a:solidFill>
                <a:srgbClr val="FFFFCC">
                  <a:lumMod val="75000"/>
                </a:srgbClr>
              </a:solidFill>
            </a:endParaRPr>
          </a:p>
        </p:txBody>
      </p:sp>
      <p:graphicFrame>
        <p:nvGraphicFramePr>
          <p:cNvPr id="4" name="Object 7"/>
          <p:cNvGraphicFramePr>
            <a:graphicFrameLocks noChangeAspect="1"/>
          </p:cNvGraphicFramePr>
          <p:nvPr>
            <p:extLst>
              <p:ext uri="{D42A27DB-BD31-4B8C-83A1-F6EECF244321}">
                <p14:modId xmlns:p14="http://schemas.microsoft.com/office/powerpoint/2010/main" val="1433043995"/>
              </p:ext>
            </p:extLst>
          </p:nvPr>
        </p:nvGraphicFramePr>
        <p:xfrm>
          <a:off x="546348" y="750912"/>
          <a:ext cx="7696200" cy="1233488"/>
        </p:xfrm>
        <a:graphic>
          <a:graphicData uri="http://schemas.openxmlformats.org/presentationml/2006/ole">
            <mc:AlternateContent xmlns:mc="http://schemas.openxmlformats.org/markup-compatibility/2006">
              <mc:Choice xmlns:v="urn:schemas-microsoft-com:vml" Requires="v">
                <p:oleObj spid="_x0000_s74545" name="Document" r:id="rId3" imgW="3122016" imgH="446512" progId="Word.Document.8">
                  <p:embed/>
                </p:oleObj>
              </mc:Choice>
              <mc:Fallback>
                <p:oleObj name="Document" r:id="rId3" imgW="3122016" imgH="44651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48" y="750912"/>
                        <a:ext cx="7696200"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8"/>
          <p:cNvSpPr txBox="1">
            <a:spLocks noChangeArrowheads="1"/>
          </p:cNvSpPr>
          <p:nvPr/>
        </p:nvSpPr>
        <p:spPr bwMode="auto">
          <a:xfrm>
            <a:off x="395536" y="2233637"/>
            <a:ext cx="93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r>
              <a:rPr kumimoji="1" lang="zh-CN" altLang="en-US">
                <a:solidFill>
                  <a:srgbClr val="FF0000"/>
                </a:solidFill>
                <a:latin typeface="Times New Roman" pitchFamily="18" charset="0"/>
                <a:ea typeface="黑体" pitchFamily="2" charset="-122"/>
              </a:rPr>
              <a:t>解</a:t>
            </a:r>
            <a:r>
              <a:rPr kumimoji="1" lang="zh-CN" altLang="en-US">
                <a:solidFill>
                  <a:srgbClr val="FF0000"/>
                </a:solidFill>
                <a:latin typeface="宋体" pitchFamily="2" charset="-122"/>
                <a:ea typeface="宋体" pitchFamily="2" charset="-122"/>
              </a:rPr>
              <a:t>：</a:t>
            </a:r>
            <a:r>
              <a:rPr kumimoji="1" lang="zh-CN" altLang="en-US">
                <a:solidFill>
                  <a:srgbClr val="FF0000"/>
                </a:solidFill>
                <a:latin typeface="Times New Roman" pitchFamily="18" charset="0"/>
                <a:ea typeface="宋体" pitchFamily="2" charset="-122"/>
              </a:rPr>
              <a:t> </a:t>
            </a:r>
          </a:p>
        </p:txBody>
      </p:sp>
      <p:graphicFrame>
        <p:nvGraphicFramePr>
          <p:cNvPr id="6" name="Object 10"/>
          <p:cNvGraphicFramePr>
            <a:graphicFrameLocks noChangeAspect="1"/>
          </p:cNvGraphicFramePr>
          <p:nvPr>
            <p:extLst>
              <p:ext uri="{D42A27DB-BD31-4B8C-83A1-F6EECF244321}">
                <p14:modId xmlns:p14="http://schemas.microsoft.com/office/powerpoint/2010/main" val="427602518"/>
              </p:ext>
            </p:extLst>
          </p:nvPr>
        </p:nvGraphicFramePr>
        <p:xfrm>
          <a:off x="1094036" y="1974875"/>
          <a:ext cx="3549650" cy="1020762"/>
        </p:xfrm>
        <a:graphic>
          <a:graphicData uri="http://schemas.openxmlformats.org/presentationml/2006/ole">
            <mc:AlternateContent xmlns:mc="http://schemas.openxmlformats.org/markup-compatibility/2006">
              <mc:Choice xmlns:v="urn:schemas-microsoft-com:vml" Requires="v">
                <p:oleObj spid="_x0000_s74546" r:id="rId5" imgW="1460500" imgH="419100" progId="Equation.3">
                  <p:embed/>
                </p:oleObj>
              </mc:Choice>
              <mc:Fallback>
                <p:oleObj r:id="rId5" imgW="14605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036" y="1974875"/>
                        <a:ext cx="3549650" cy="1020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2"/>
          <p:cNvGraphicFramePr>
            <a:graphicFrameLocks noChangeAspect="1"/>
          </p:cNvGraphicFramePr>
          <p:nvPr>
            <p:extLst>
              <p:ext uri="{D42A27DB-BD31-4B8C-83A1-F6EECF244321}">
                <p14:modId xmlns:p14="http://schemas.microsoft.com/office/powerpoint/2010/main" val="2527542936"/>
              </p:ext>
            </p:extLst>
          </p:nvPr>
        </p:nvGraphicFramePr>
        <p:xfrm>
          <a:off x="889000" y="2855913"/>
          <a:ext cx="2016125" cy="611187"/>
        </p:xfrm>
        <a:graphic>
          <a:graphicData uri="http://schemas.openxmlformats.org/presentationml/2006/ole">
            <mc:AlternateContent xmlns:mc="http://schemas.openxmlformats.org/markup-compatibility/2006">
              <mc:Choice xmlns:v="urn:schemas-microsoft-com:vml" Requires="v">
                <p:oleObj spid="_x0000_s74547" name="Equation" r:id="rId7" imgW="749160" imgH="228600" progId="Equation.DSMT4">
                  <p:embed/>
                </p:oleObj>
              </mc:Choice>
              <mc:Fallback>
                <p:oleObj name="Equation" r:id="rId7" imgW="749160" imgH="228600" progId="Equation.DSMT4">
                  <p:embed/>
                  <p:pic>
                    <p:nvPicPr>
                      <p:cNvPr id="0" name=""/>
                      <p:cNvPicPr>
                        <a:picLocks noChangeAspect="1" noChangeArrowheads="1"/>
                      </p:cNvPicPr>
                      <p:nvPr/>
                    </p:nvPicPr>
                    <p:blipFill>
                      <a:blip r:embed="rId8"/>
                      <a:srcRect/>
                      <a:stretch>
                        <a:fillRect/>
                      </a:stretch>
                    </p:blipFill>
                    <p:spPr bwMode="auto">
                      <a:xfrm>
                        <a:off x="889000" y="2855913"/>
                        <a:ext cx="2016125" cy="61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7"/>
          <p:cNvGraphicFramePr>
            <a:graphicFrameLocks noChangeAspect="1"/>
          </p:cNvGraphicFramePr>
          <p:nvPr>
            <p:extLst>
              <p:ext uri="{D42A27DB-BD31-4B8C-83A1-F6EECF244321}">
                <p14:modId xmlns:p14="http://schemas.microsoft.com/office/powerpoint/2010/main" val="3969632170"/>
              </p:ext>
            </p:extLst>
          </p:nvPr>
        </p:nvGraphicFramePr>
        <p:xfrm>
          <a:off x="1062286" y="5303862"/>
          <a:ext cx="2573337" cy="933450"/>
        </p:xfrm>
        <a:graphic>
          <a:graphicData uri="http://schemas.openxmlformats.org/presentationml/2006/ole">
            <mc:AlternateContent xmlns:mc="http://schemas.openxmlformats.org/markup-compatibility/2006">
              <mc:Choice xmlns:v="urn:schemas-microsoft-com:vml" Requires="v">
                <p:oleObj spid="_x0000_s74548" r:id="rId9" imgW="1079032" imgH="393529" progId="Equation.3">
                  <p:embed/>
                </p:oleObj>
              </mc:Choice>
              <mc:Fallback>
                <p:oleObj r:id="rId9" imgW="1079032" imgH="39352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286" y="5303862"/>
                        <a:ext cx="2573337"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18"/>
          <p:cNvGrpSpPr>
            <a:grpSpLocks/>
          </p:cNvGrpSpPr>
          <p:nvPr/>
        </p:nvGrpSpPr>
        <p:grpSpPr bwMode="auto">
          <a:xfrm>
            <a:off x="4932611" y="2190775"/>
            <a:ext cx="3816350" cy="1587500"/>
            <a:chOff x="3016" y="2840"/>
            <a:chExt cx="2404" cy="1000"/>
          </a:xfrm>
        </p:grpSpPr>
        <p:sp>
          <p:nvSpPr>
            <p:cNvPr id="10" name="Oval 19"/>
            <p:cNvSpPr>
              <a:spLocks noChangeArrowheads="1"/>
            </p:cNvSpPr>
            <p:nvPr/>
          </p:nvSpPr>
          <p:spPr bwMode="auto">
            <a:xfrm>
              <a:off x="3016" y="2840"/>
              <a:ext cx="2176" cy="1000"/>
            </a:xfrm>
            <a:prstGeom prst="ellipse">
              <a:avLst/>
            </a:prstGeom>
            <a:noFill/>
            <a:ln w="19050">
              <a:solidFill>
                <a:srgbClr val="993366"/>
              </a:solidFill>
              <a:round/>
              <a:headEnd/>
              <a:tailEnd type="non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1" name="Line 20"/>
            <p:cNvSpPr>
              <a:spLocks noChangeShapeType="1"/>
            </p:cNvSpPr>
            <p:nvPr/>
          </p:nvSpPr>
          <p:spPr bwMode="auto">
            <a:xfrm>
              <a:off x="3788" y="3339"/>
              <a:ext cx="1359" cy="0"/>
            </a:xfrm>
            <a:prstGeom prst="line">
              <a:avLst/>
            </a:prstGeom>
            <a:noFill/>
            <a:ln w="19050">
              <a:solidFill>
                <a:srgbClr val="000066"/>
              </a:solidFill>
              <a:round/>
              <a:headEnd/>
              <a:tailEnd type="triangl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2" name="Line 21"/>
            <p:cNvSpPr>
              <a:spLocks noChangeShapeType="1"/>
            </p:cNvSpPr>
            <p:nvPr/>
          </p:nvSpPr>
          <p:spPr bwMode="auto">
            <a:xfrm flipV="1">
              <a:off x="3833" y="3021"/>
              <a:ext cx="1088" cy="318"/>
            </a:xfrm>
            <a:prstGeom prst="line">
              <a:avLst/>
            </a:prstGeom>
            <a:noFill/>
            <a:ln w="19050">
              <a:solidFill>
                <a:srgbClr val="000066"/>
              </a:solidFill>
              <a:round/>
              <a:headEnd/>
              <a:tailEnd type="triangl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3" name="Line 22"/>
            <p:cNvSpPr>
              <a:spLocks noChangeShapeType="1"/>
            </p:cNvSpPr>
            <p:nvPr/>
          </p:nvSpPr>
          <p:spPr bwMode="auto">
            <a:xfrm flipH="1" flipV="1">
              <a:off x="4921" y="3021"/>
              <a:ext cx="272" cy="318"/>
            </a:xfrm>
            <a:prstGeom prst="line">
              <a:avLst/>
            </a:prstGeom>
            <a:noFill/>
            <a:ln w="19050">
              <a:solidFill>
                <a:srgbClr val="000066"/>
              </a:solidFill>
              <a:round/>
              <a:headEnd/>
              <a:tailEnd type="triangl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4" name="Oval 23"/>
            <p:cNvSpPr>
              <a:spLocks noChangeArrowheads="1"/>
            </p:cNvSpPr>
            <p:nvPr/>
          </p:nvSpPr>
          <p:spPr bwMode="auto">
            <a:xfrm>
              <a:off x="5147" y="3293"/>
              <a:ext cx="86" cy="84"/>
            </a:xfrm>
            <a:prstGeom prst="ellipse">
              <a:avLst/>
            </a:prstGeom>
            <a:gradFill rotWithShape="0">
              <a:gsLst>
                <a:gs pos="0">
                  <a:srgbClr val="FFFFFF"/>
                </a:gs>
                <a:gs pos="100000">
                  <a:srgbClr val="008080"/>
                </a:gs>
              </a:gsLst>
              <a:path path="shape">
                <a:fillToRect l="50000" t="50000" r="50000" b="50000"/>
              </a:path>
            </a:gradFill>
            <a:ln w="19050">
              <a:solidFill>
                <a:srgbClr val="996633"/>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5" name="Oval 24"/>
            <p:cNvSpPr>
              <a:spLocks noChangeArrowheads="1"/>
            </p:cNvSpPr>
            <p:nvPr/>
          </p:nvSpPr>
          <p:spPr bwMode="auto">
            <a:xfrm>
              <a:off x="3651" y="3248"/>
              <a:ext cx="181" cy="181"/>
            </a:xfrm>
            <a:prstGeom prst="ellipse">
              <a:avLst/>
            </a:prstGeom>
            <a:gradFill rotWithShape="1">
              <a:gsLst>
                <a:gs pos="0">
                  <a:srgbClr val="FBFAE2"/>
                </a:gs>
                <a:gs pos="100000">
                  <a:srgbClr val="FF0000"/>
                </a:gs>
              </a:gsLst>
              <a:path path="shape">
                <a:fillToRect l="50000" t="50000" r="50000" b="50000"/>
              </a:path>
            </a:gradFill>
            <a:ln w="19050">
              <a:solidFill>
                <a:srgbClr val="993366"/>
              </a:solidFill>
              <a:round/>
              <a:headEnd/>
              <a:tailEnd type="none" w="sm" len="lg"/>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6" name="Line 25"/>
            <p:cNvSpPr>
              <a:spLocks noChangeShapeType="1"/>
            </p:cNvSpPr>
            <p:nvPr/>
          </p:nvSpPr>
          <p:spPr bwMode="auto">
            <a:xfrm flipH="1">
              <a:off x="4331" y="3203"/>
              <a:ext cx="136" cy="136"/>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7" name="Line 26"/>
            <p:cNvSpPr>
              <a:spLocks noChangeShapeType="1"/>
            </p:cNvSpPr>
            <p:nvPr/>
          </p:nvSpPr>
          <p:spPr bwMode="auto">
            <a:xfrm flipH="1">
              <a:off x="4422" y="3157"/>
              <a:ext cx="181" cy="182"/>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8" name="Line 27"/>
            <p:cNvSpPr>
              <a:spLocks noChangeShapeType="1"/>
            </p:cNvSpPr>
            <p:nvPr/>
          </p:nvSpPr>
          <p:spPr bwMode="auto">
            <a:xfrm flipH="1">
              <a:off x="4512" y="3112"/>
              <a:ext cx="227" cy="227"/>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9" name="Line 28"/>
            <p:cNvSpPr>
              <a:spLocks noChangeShapeType="1"/>
            </p:cNvSpPr>
            <p:nvPr/>
          </p:nvSpPr>
          <p:spPr bwMode="auto">
            <a:xfrm flipH="1">
              <a:off x="4603" y="3066"/>
              <a:ext cx="272" cy="273"/>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0" name="Line 29"/>
            <p:cNvSpPr>
              <a:spLocks noChangeShapeType="1"/>
            </p:cNvSpPr>
            <p:nvPr/>
          </p:nvSpPr>
          <p:spPr bwMode="auto">
            <a:xfrm flipH="1">
              <a:off x="4694" y="3066"/>
              <a:ext cx="272" cy="273"/>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1" name="Line 30"/>
            <p:cNvSpPr>
              <a:spLocks noChangeShapeType="1"/>
            </p:cNvSpPr>
            <p:nvPr/>
          </p:nvSpPr>
          <p:spPr bwMode="auto">
            <a:xfrm flipH="1">
              <a:off x="4785" y="3125"/>
              <a:ext cx="218" cy="214"/>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2" name="Line 31"/>
            <p:cNvSpPr>
              <a:spLocks noChangeShapeType="1"/>
            </p:cNvSpPr>
            <p:nvPr/>
          </p:nvSpPr>
          <p:spPr bwMode="auto">
            <a:xfrm flipH="1">
              <a:off x="4875" y="3166"/>
              <a:ext cx="182" cy="173"/>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3" name="Line 32"/>
            <p:cNvSpPr>
              <a:spLocks noChangeShapeType="1"/>
            </p:cNvSpPr>
            <p:nvPr/>
          </p:nvSpPr>
          <p:spPr bwMode="auto">
            <a:xfrm flipH="1">
              <a:off x="4966" y="3213"/>
              <a:ext cx="127" cy="126"/>
            </a:xfrm>
            <a:prstGeom prst="line">
              <a:avLst/>
            </a:prstGeom>
            <a:noFill/>
            <a:ln w="19050">
              <a:solidFill>
                <a:srgbClr val="000066"/>
              </a:solidFill>
              <a:round/>
              <a:headEnd/>
              <a:tailEnd type="none" w="sm" len="lg"/>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4" name="Text Box 33"/>
            <p:cNvSpPr txBox="1">
              <a:spLocks noChangeArrowheads="1"/>
            </p:cNvSpPr>
            <p:nvPr/>
          </p:nvSpPr>
          <p:spPr bwMode="auto">
            <a:xfrm>
              <a:off x="4995" y="2880"/>
              <a:ext cx="42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3200" b="0" i="0" u="none" strike="noStrike" kern="0" cap="none" spc="0" normalizeH="0" baseline="0" noProof="0">
                  <a:ln>
                    <a:noFill/>
                  </a:ln>
                  <a:solidFill>
                    <a:srgbClr val="000066"/>
                  </a:solidFill>
                  <a:effectLst/>
                  <a:uLnTx/>
                  <a:uFillTx/>
                  <a:latin typeface="Times New Roman" pitchFamily="18" charset="0"/>
                  <a:ea typeface="宋体" pitchFamily="2" charset="-122"/>
                </a:rPr>
                <a:t>d</a:t>
              </a:r>
              <a:r>
                <a:rPr kumimoji="1" lang="en-US" altLang="zh-CN" sz="3200" b="0" i="1" u="none" strike="noStrike" kern="0" cap="none" spc="0" normalizeH="0" baseline="0" noProof="0">
                  <a:ln>
                    <a:noFill/>
                  </a:ln>
                  <a:solidFill>
                    <a:srgbClr val="000066"/>
                  </a:solidFill>
                  <a:effectLst/>
                  <a:uLnTx/>
                  <a:uFillTx/>
                  <a:latin typeface="Times New Roman" pitchFamily="18" charset="0"/>
                  <a:ea typeface="宋体" pitchFamily="2" charset="-122"/>
                </a:rPr>
                <a:t>r</a:t>
              </a:r>
            </a:p>
          </p:txBody>
        </p:sp>
        <p:sp>
          <p:nvSpPr>
            <p:cNvPr id="25" name="Text Box 34"/>
            <p:cNvSpPr txBox="1">
              <a:spLocks noChangeArrowheads="1"/>
            </p:cNvSpPr>
            <p:nvPr/>
          </p:nvSpPr>
          <p:spPr bwMode="auto">
            <a:xfrm>
              <a:off x="4150" y="2840"/>
              <a:ext cx="60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3200" b="0" i="0" u="none" strike="noStrike" kern="0" cap="none" spc="0" normalizeH="0" baseline="0" noProof="0">
                  <a:ln>
                    <a:noFill/>
                  </a:ln>
                  <a:solidFill>
                    <a:srgbClr val="000066"/>
                  </a:solidFill>
                  <a:effectLst/>
                  <a:uLnTx/>
                  <a:uFillTx/>
                  <a:latin typeface="Times New Roman" pitchFamily="18" charset="0"/>
                  <a:ea typeface="宋体" pitchFamily="2" charset="-122"/>
                </a:rPr>
                <a:t>d</a:t>
              </a:r>
              <a:r>
                <a:rPr kumimoji="1" lang="en-US" altLang="zh-CN" sz="3200" b="0" i="1" u="none" strike="noStrike" kern="0" cap="none" spc="0" normalizeH="0" baseline="0" noProof="0">
                  <a:ln>
                    <a:noFill/>
                  </a:ln>
                  <a:solidFill>
                    <a:srgbClr val="000066"/>
                  </a:solidFill>
                  <a:effectLst/>
                  <a:uLnTx/>
                  <a:uFillTx/>
                  <a:latin typeface="Times New Roman" pitchFamily="18" charset="0"/>
                  <a:ea typeface="宋体" pitchFamily="2" charset="-122"/>
                </a:rPr>
                <a:t>S</a:t>
              </a:r>
            </a:p>
          </p:txBody>
        </p:sp>
        <p:sp>
          <p:nvSpPr>
            <p:cNvPr id="26" name="Text Box 35"/>
            <p:cNvSpPr txBox="1">
              <a:spLocks noChangeArrowheads="1"/>
            </p:cNvSpPr>
            <p:nvPr/>
          </p:nvSpPr>
          <p:spPr bwMode="auto">
            <a:xfrm>
              <a:off x="4587" y="3243"/>
              <a:ext cx="42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3200" b="0" i="1" u="none" strike="noStrike" kern="0" cap="none" spc="0" normalizeH="0" baseline="0" noProof="0">
                  <a:ln>
                    <a:noFill/>
                  </a:ln>
                  <a:solidFill>
                    <a:srgbClr val="000066"/>
                  </a:solidFill>
                  <a:effectLst/>
                  <a:uLnTx/>
                  <a:uFillTx/>
                  <a:latin typeface="Times New Roman" pitchFamily="18" charset="0"/>
                  <a:ea typeface="宋体" pitchFamily="2" charset="-122"/>
                </a:rPr>
                <a:t>r</a:t>
              </a:r>
            </a:p>
          </p:txBody>
        </p:sp>
      </p:grpSp>
      <p:pic>
        <p:nvPicPr>
          <p:cNvPr id="27"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498" y="3343300"/>
            <a:ext cx="3965575"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Object 16"/>
          <p:cNvGraphicFramePr>
            <a:graphicFrameLocks noChangeAspect="1"/>
          </p:cNvGraphicFramePr>
          <p:nvPr>
            <p:extLst>
              <p:ext uri="{D42A27DB-BD31-4B8C-83A1-F6EECF244321}">
                <p14:modId xmlns:p14="http://schemas.microsoft.com/office/powerpoint/2010/main" val="3275396832"/>
              </p:ext>
            </p:extLst>
          </p:nvPr>
        </p:nvGraphicFramePr>
        <p:xfrm>
          <a:off x="1162298" y="4206900"/>
          <a:ext cx="3770313" cy="1141412"/>
        </p:xfrm>
        <a:graphic>
          <a:graphicData uri="http://schemas.openxmlformats.org/presentationml/2006/ole">
            <mc:AlternateContent xmlns:mc="http://schemas.openxmlformats.org/markup-compatibility/2006">
              <mc:Choice xmlns:v="urn:schemas-microsoft-com:vml" Requires="v">
                <p:oleObj spid="_x0000_s74549" r:id="rId12" imgW="1422400" imgH="431800" progId="Equation.3">
                  <p:embed/>
                </p:oleObj>
              </mc:Choice>
              <mc:Fallback>
                <p:oleObj r:id="rId12" imgW="14224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2298" y="4206900"/>
                        <a:ext cx="3770313" cy="1141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122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fld id="{69A29C69-E06A-40DA-8005-F4F15C4EA7A9}" type="slidenum">
              <a:rPr lang="en-US" altLang="zh-CN" smtClean="0">
                <a:solidFill>
                  <a:srgbClr val="FFFFCC">
                    <a:lumMod val="75000"/>
                  </a:srgbClr>
                </a:solidFill>
              </a:rPr>
              <a:pPr>
                <a:defRPr/>
              </a:pPr>
              <a:t>68</a:t>
            </a:fld>
            <a:endParaRPr lang="en-US" altLang="zh-CN">
              <a:solidFill>
                <a:srgbClr val="FFFFCC">
                  <a:lumMod val="75000"/>
                </a:srgbClr>
              </a:solidFill>
            </a:endParaRPr>
          </a:p>
        </p:txBody>
      </p:sp>
    </p:spTree>
    <p:controls>
      <mc:AlternateContent xmlns:mc="http://schemas.openxmlformats.org/markup-compatibility/2006">
        <mc:Choice xmlns:v="urn:schemas-microsoft-com:vml" Requires="v">
          <p:control spid="72732" name="ShockwaveFlash1" r:id="rId2" imgW="7777601" imgH="6192114"/>
        </mc:Choice>
        <mc:Fallback>
          <p:control name="ShockwaveFlash1" r:id="rId2" imgW="7777601" imgH="619211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76250"/>
                  <a:ext cx="7704137" cy="6048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905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3332887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页脚占位符 1"/>
          <p:cNvSpPr>
            <a:spLocks noGrp="1"/>
          </p:cNvSpPr>
          <p:nvPr>
            <p:ph type="ftr" sz="quarter" idx="10"/>
          </p:nvPr>
        </p:nvSpPr>
        <p:spPr/>
        <p:txBody>
          <a:bodyPr/>
          <a:lstStyle/>
          <a:p>
            <a:pPr>
              <a:defRPr/>
            </a:pPr>
            <a:fld id="{4558B55D-C4ED-4543-B2C8-1317BB927BE9}" type="slidenum">
              <a:rPr lang="en-US" altLang="zh-CN">
                <a:solidFill>
                  <a:srgbClr val="FFFFCC">
                    <a:lumMod val="75000"/>
                  </a:srgbClr>
                </a:solidFill>
              </a:rPr>
              <a:pPr>
                <a:defRPr/>
              </a:pPr>
              <a:t>69</a:t>
            </a:fld>
            <a:endParaRPr lang="en-US" altLang="zh-CN">
              <a:solidFill>
                <a:srgbClr val="FFFFCC">
                  <a:lumMod val="75000"/>
                </a:srgbClr>
              </a:solidFill>
            </a:endParaRPr>
          </a:p>
        </p:txBody>
      </p:sp>
      <p:graphicFrame>
        <p:nvGraphicFramePr>
          <p:cNvPr id="244738" name="Object 2"/>
          <p:cNvGraphicFramePr>
            <a:graphicFrameLocks noChangeAspect="1"/>
          </p:cNvGraphicFramePr>
          <p:nvPr/>
        </p:nvGraphicFramePr>
        <p:xfrm>
          <a:off x="901700" y="5719763"/>
          <a:ext cx="3257550" cy="700087"/>
        </p:xfrm>
        <a:graphic>
          <a:graphicData uri="http://schemas.openxmlformats.org/presentationml/2006/ole">
            <mc:AlternateContent xmlns:mc="http://schemas.openxmlformats.org/markup-compatibility/2006">
              <mc:Choice xmlns:v="urn:schemas-microsoft-com:vml" Requires="v">
                <p:oleObj spid="_x0000_s64325" name="Equation" r:id="rId3" imgW="1066800" imgH="228600" progId="Equation.DSMT4">
                  <p:embed/>
                </p:oleObj>
              </mc:Choice>
              <mc:Fallback>
                <p:oleObj name="Equation" r:id="rId3" imgW="10668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5719763"/>
                        <a:ext cx="32575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2" name="Text Box 5"/>
          <p:cNvSpPr txBox="1">
            <a:spLocks noChangeArrowheads="1"/>
          </p:cNvSpPr>
          <p:nvPr/>
        </p:nvSpPr>
        <p:spPr bwMode="auto">
          <a:xfrm>
            <a:off x="334963" y="639763"/>
            <a:ext cx="84582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pPr>
            <a:r>
              <a:rPr kumimoji="1" lang="zh-CN" altLang="en-US" sz="2800" dirty="0" smtClean="0">
                <a:solidFill>
                  <a:srgbClr val="CC0000"/>
                </a:solidFill>
                <a:latin typeface="宋体" charset="-122"/>
              </a:rPr>
              <a:t>例</a:t>
            </a:r>
            <a:r>
              <a:rPr kumimoji="1" lang="en-US" altLang="zh-CN" sz="2800" dirty="0" smtClean="0">
                <a:solidFill>
                  <a:srgbClr val="CC0000"/>
                </a:solidFill>
                <a:latin typeface="宋体" charset="-122"/>
              </a:rPr>
              <a:t>3.7</a:t>
            </a:r>
            <a:r>
              <a:rPr kumimoji="1" lang="zh-CN" altLang="en-US" sz="2800" dirty="0" smtClean="0">
                <a:solidFill>
                  <a:srgbClr val="000000"/>
                </a:solidFill>
                <a:latin typeface="宋体" charset="-122"/>
              </a:rPr>
              <a:t>　在光滑的水平桌面上，放有质量为</a:t>
            </a:r>
            <a:r>
              <a:rPr kumimoji="1" lang="en-US" altLang="zh-CN" sz="2800" i="1" dirty="0" smtClean="0">
                <a:solidFill>
                  <a:srgbClr val="000000"/>
                </a:solidFill>
              </a:rPr>
              <a:t>M</a:t>
            </a:r>
            <a:r>
              <a:rPr kumimoji="1" lang="zh-CN" altLang="en-US" sz="2800" dirty="0" smtClean="0">
                <a:solidFill>
                  <a:srgbClr val="000000"/>
                </a:solidFill>
                <a:latin typeface="宋体" charset="-122"/>
              </a:rPr>
              <a:t>的木块，木块与一弹簧相连，弹簧的另一端固定在</a:t>
            </a:r>
            <a:r>
              <a:rPr kumimoji="1" lang="en-US" altLang="zh-CN" sz="2800" i="1" dirty="0" smtClean="0">
                <a:solidFill>
                  <a:srgbClr val="000000"/>
                </a:solidFill>
              </a:rPr>
              <a:t>O</a:t>
            </a:r>
            <a:r>
              <a:rPr kumimoji="1" lang="zh-CN" altLang="en-US" sz="2800" dirty="0" smtClean="0">
                <a:solidFill>
                  <a:srgbClr val="000000"/>
                </a:solidFill>
                <a:latin typeface="宋体" charset="-122"/>
              </a:rPr>
              <a:t>点，弹簧的劲度系数为</a:t>
            </a:r>
            <a:r>
              <a:rPr kumimoji="1" lang="en-US" altLang="zh-CN" sz="2800" i="1" dirty="0" smtClean="0">
                <a:solidFill>
                  <a:srgbClr val="000000"/>
                </a:solidFill>
              </a:rPr>
              <a:t>k</a:t>
            </a:r>
            <a:r>
              <a:rPr kumimoji="1" lang="zh-CN" altLang="en-US" sz="2800" dirty="0" smtClean="0">
                <a:solidFill>
                  <a:srgbClr val="000000"/>
                </a:solidFill>
                <a:latin typeface="宋体" charset="-122"/>
              </a:rPr>
              <a:t>，设有一质量为</a:t>
            </a:r>
            <a:r>
              <a:rPr kumimoji="1" lang="en-US" altLang="zh-CN" sz="2800" i="1" dirty="0" smtClean="0">
                <a:solidFill>
                  <a:srgbClr val="000000"/>
                </a:solidFill>
              </a:rPr>
              <a:t>m</a:t>
            </a:r>
            <a:r>
              <a:rPr kumimoji="1" lang="zh-CN" altLang="en-US" sz="2800" dirty="0" smtClean="0">
                <a:solidFill>
                  <a:srgbClr val="000000"/>
                </a:solidFill>
                <a:latin typeface="宋体" charset="-122"/>
              </a:rPr>
              <a:t>的子弹以初速   垂直于</a:t>
            </a:r>
            <a:r>
              <a:rPr kumimoji="1" lang="en-US" altLang="zh-CN" sz="2800" i="1" dirty="0" smtClean="0">
                <a:solidFill>
                  <a:srgbClr val="000000"/>
                </a:solidFill>
              </a:rPr>
              <a:t>OA</a:t>
            </a:r>
            <a:r>
              <a:rPr kumimoji="1" lang="zh-CN" altLang="en-US" sz="2800" dirty="0" smtClean="0">
                <a:solidFill>
                  <a:srgbClr val="000000"/>
                </a:solidFill>
                <a:latin typeface="宋体" charset="-122"/>
              </a:rPr>
              <a:t>射向</a:t>
            </a:r>
            <a:r>
              <a:rPr kumimoji="1" lang="en-US" altLang="zh-CN" sz="2800" i="1" dirty="0" smtClean="0">
                <a:solidFill>
                  <a:srgbClr val="000000"/>
                </a:solidFill>
              </a:rPr>
              <a:t>M</a:t>
            </a:r>
            <a:r>
              <a:rPr kumimoji="1" lang="zh-CN" altLang="en-US" sz="2800" dirty="0" smtClean="0">
                <a:solidFill>
                  <a:srgbClr val="000000"/>
                </a:solidFill>
                <a:latin typeface="宋体" charset="-122"/>
              </a:rPr>
              <a:t>并嵌在木块内</a:t>
            </a:r>
            <a:r>
              <a:rPr kumimoji="1" lang="en-US" altLang="zh-CN" sz="2800" dirty="0" smtClean="0">
                <a:solidFill>
                  <a:srgbClr val="000000"/>
                </a:solidFill>
                <a:latin typeface="宋体" charset="-122"/>
              </a:rPr>
              <a:t>.</a:t>
            </a:r>
            <a:r>
              <a:rPr kumimoji="1" lang="zh-CN" altLang="en-US" sz="2800" dirty="0" smtClean="0">
                <a:solidFill>
                  <a:srgbClr val="000000"/>
                </a:solidFill>
                <a:latin typeface="宋体" charset="-122"/>
              </a:rPr>
              <a:t>弹簧原长  ，子弹击中木块后，木块</a:t>
            </a:r>
            <a:r>
              <a:rPr kumimoji="1" lang="en-US" altLang="zh-CN" sz="2800" i="1" dirty="0" smtClean="0">
                <a:solidFill>
                  <a:srgbClr val="000000"/>
                </a:solidFill>
              </a:rPr>
              <a:t>M</a:t>
            </a:r>
            <a:r>
              <a:rPr kumimoji="1" lang="zh-CN" altLang="en-US" sz="2800" dirty="0" smtClean="0">
                <a:solidFill>
                  <a:srgbClr val="000000"/>
                </a:solidFill>
                <a:latin typeface="宋体" charset="-122"/>
              </a:rPr>
              <a:t>运动到</a:t>
            </a:r>
            <a:r>
              <a:rPr kumimoji="1" lang="en-US" altLang="zh-CN" sz="2800" i="1" dirty="0" smtClean="0">
                <a:solidFill>
                  <a:srgbClr val="000000"/>
                </a:solidFill>
              </a:rPr>
              <a:t>B</a:t>
            </a:r>
            <a:r>
              <a:rPr kumimoji="1" lang="zh-CN" altLang="en-US" sz="2800" dirty="0" smtClean="0">
                <a:solidFill>
                  <a:srgbClr val="000000"/>
                </a:solidFill>
                <a:latin typeface="宋体" charset="-122"/>
              </a:rPr>
              <a:t>点时刻，弹簧长度变为</a:t>
            </a:r>
            <a:r>
              <a:rPr kumimoji="1" lang="en-US" altLang="zh-CN" sz="2800" i="1" dirty="0" smtClean="0">
                <a:solidFill>
                  <a:srgbClr val="000000"/>
                </a:solidFill>
              </a:rPr>
              <a:t>l</a:t>
            </a:r>
            <a:r>
              <a:rPr kumimoji="1" lang="zh-CN" altLang="en-US" sz="2800" dirty="0" smtClean="0">
                <a:solidFill>
                  <a:srgbClr val="000000"/>
                </a:solidFill>
                <a:latin typeface="宋体" charset="-122"/>
              </a:rPr>
              <a:t>，此时</a:t>
            </a:r>
            <a:r>
              <a:rPr kumimoji="1" lang="en-US" altLang="zh-CN" sz="2800" i="1" dirty="0" smtClean="0">
                <a:solidFill>
                  <a:srgbClr val="000000"/>
                </a:solidFill>
              </a:rPr>
              <a:t>OB</a:t>
            </a:r>
            <a:r>
              <a:rPr kumimoji="1" lang="zh-CN" altLang="en-US" sz="2800" dirty="0" smtClean="0">
                <a:solidFill>
                  <a:srgbClr val="000000"/>
                </a:solidFill>
                <a:latin typeface="宋体" charset="-122"/>
              </a:rPr>
              <a:t>垂直于</a:t>
            </a:r>
            <a:r>
              <a:rPr kumimoji="1" lang="en-US" altLang="zh-CN" sz="2800" i="1" dirty="0" smtClean="0">
                <a:solidFill>
                  <a:srgbClr val="000000"/>
                </a:solidFill>
              </a:rPr>
              <a:t>OA</a:t>
            </a:r>
            <a:r>
              <a:rPr kumimoji="1" lang="zh-CN" altLang="en-US" sz="2800" dirty="0" smtClean="0">
                <a:solidFill>
                  <a:srgbClr val="000000"/>
                </a:solidFill>
                <a:latin typeface="宋体" charset="-122"/>
              </a:rPr>
              <a:t>，求在</a:t>
            </a:r>
            <a:r>
              <a:rPr kumimoji="1" lang="en-US" altLang="zh-CN" sz="2800" i="1" dirty="0" smtClean="0">
                <a:solidFill>
                  <a:srgbClr val="000000"/>
                </a:solidFill>
              </a:rPr>
              <a:t>B</a:t>
            </a:r>
            <a:r>
              <a:rPr kumimoji="1" lang="zh-CN" altLang="en-US" sz="2800" dirty="0" smtClean="0">
                <a:solidFill>
                  <a:srgbClr val="000000"/>
                </a:solidFill>
                <a:latin typeface="宋体" charset="-122"/>
              </a:rPr>
              <a:t>点时，木块的运动速度   </a:t>
            </a:r>
            <a:r>
              <a:rPr kumimoji="1" lang="en-US" altLang="zh-CN" sz="2800" dirty="0" smtClean="0">
                <a:solidFill>
                  <a:srgbClr val="000000"/>
                </a:solidFill>
                <a:latin typeface="宋体" charset="-122"/>
              </a:rPr>
              <a:t>.</a:t>
            </a:r>
          </a:p>
        </p:txBody>
      </p:sp>
      <p:graphicFrame>
        <p:nvGraphicFramePr>
          <p:cNvPr id="7173" name="Object 6"/>
          <p:cNvGraphicFramePr>
            <a:graphicFrameLocks noChangeAspect="1"/>
          </p:cNvGraphicFramePr>
          <p:nvPr>
            <p:extLst>
              <p:ext uri="{D42A27DB-BD31-4B8C-83A1-F6EECF244321}">
                <p14:modId xmlns:p14="http://schemas.microsoft.com/office/powerpoint/2010/main" val="759315105"/>
              </p:ext>
            </p:extLst>
          </p:nvPr>
        </p:nvGraphicFramePr>
        <p:xfrm>
          <a:off x="7720013" y="1555750"/>
          <a:ext cx="511175" cy="625475"/>
        </p:xfrm>
        <a:graphic>
          <a:graphicData uri="http://schemas.openxmlformats.org/presentationml/2006/ole">
            <mc:AlternateContent xmlns:mc="http://schemas.openxmlformats.org/markup-compatibility/2006">
              <mc:Choice xmlns:v="urn:schemas-microsoft-com:vml" Requires="v">
                <p:oleObj spid="_x0000_s64326" name="Equation" r:id="rId5" imgW="177480" imgH="215640" progId="Equation.DSMT4">
                  <p:embed/>
                </p:oleObj>
              </mc:Choice>
              <mc:Fallback>
                <p:oleObj name="Equation" r:id="rId5" imgW="177480" imgH="215640" progId="Equation.DSMT4">
                  <p:embed/>
                  <p:pic>
                    <p:nvPicPr>
                      <p:cNvPr id="0" name=""/>
                      <p:cNvPicPr>
                        <a:picLocks noChangeAspect="1" noChangeArrowheads="1"/>
                      </p:cNvPicPr>
                      <p:nvPr/>
                    </p:nvPicPr>
                    <p:blipFill>
                      <a:blip r:embed="rId6"/>
                      <a:srcRect/>
                      <a:stretch>
                        <a:fillRect/>
                      </a:stretch>
                    </p:blipFill>
                    <p:spPr bwMode="auto">
                      <a:xfrm>
                        <a:off x="7720013" y="1555750"/>
                        <a:ext cx="5111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4" name="Object 7"/>
          <p:cNvGraphicFramePr>
            <a:graphicFrameLocks noChangeAspect="1"/>
          </p:cNvGraphicFramePr>
          <p:nvPr/>
        </p:nvGraphicFramePr>
        <p:xfrm>
          <a:off x="6472238" y="2062163"/>
          <a:ext cx="338137" cy="611187"/>
        </p:xfrm>
        <a:graphic>
          <a:graphicData uri="http://schemas.openxmlformats.org/presentationml/2006/ole">
            <mc:AlternateContent xmlns:mc="http://schemas.openxmlformats.org/markup-compatibility/2006">
              <mc:Choice xmlns:v="urn:schemas-microsoft-com:vml" Requires="v">
                <p:oleObj spid="_x0000_s64327" name="Equation" r:id="rId7" imgW="126890" imgH="228402" progId="Equation.DSMT4">
                  <p:embed/>
                </p:oleObj>
              </mc:Choice>
              <mc:Fallback>
                <p:oleObj name="Equation" r:id="rId7" imgW="126890" imgH="228402"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2238" y="2062163"/>
                        <a:ext cx="3381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5" name="Object 8"/>
          <p:cNvGraphicFramePr>
            <a:graphicFrameLocks noChangeAspect="1"/>
          </p:cNvGraphicFramePr>
          <p:nvPr>
            <p:extLst>
              <p:ext uri="{D42A27DB-BD31-4B8C-83A1-F6EECF244321}">
                <p14:modId xmlns:p14="http://schemas.microsoft.com/office/powerpoint/2010/main" val="368465109"/>
              </p:ext>
            </p:extLst>
          </p:nvPr>
        </p:nvGraphicFramePr>
        <p:xfrm>
          <a:off x="7740650" y="2954338"/>
          <a:ext cx="496888" cy="608012"/>
        </p:xfrm>
        <a:graphic>
          <a:graphicData uri="http://schemas.openxmlformats.org/presentationml/2006/ole">
            <mc:AlternateContent xmlns:mc="http://schemas.openxmlformats.org/markup-compatibility/2006">
              <mc:Choice xmlns:v="urn:schemas-microsoft-com:vml" Requires="v">
                <p:oleObj spid="_x0000_s64328" name="Equation" r:id="rId9" imgW="177480" imgH="215640" progId="Equation.DSMT4">
                  <p:embed/>
                </p:oleObj>
              </mc:Choice>
              <mc:Fallback>
                <p:oleObj name="Equation" r:id="rId9" imgW="177480" imgH="215640" progId="Equation.DSMT4">
                  <p:embed/>
                  <p:pic>
                    <p:nvPicPr>
                      <p:cNvPr id="0" name=""/>
                      <p:cNvPicPr>
                        <a:picLocks noChangeAspect="1" noChangeArrowheads="1"/>
                      </p:cNvPicPr>
                      <p:nvPr/>
                    </p:nvPicPr>
                    <p:blipFill>
                      <a:blip r:embed="rId10"/>
                      <a:srcRect/>
                      <a:stretch>
                        <a:fillRect/>
                      </a:stretch>
                    </p:blipFill>
                    <p:spPr bwMode="auto">
                      <a:xfrm>
                        <a:off x="7740650" y="2954338"/>
                        <a:ext cx="496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44755" name="Group 19"/>
          <p:cNvGrpSpPr>
            <a:grpSpLocks/>
          </p:cNvGrpSpPr>
          <p:nvPr/>
        </p:nvGrpSpPr>
        <p:grpSpPr bwMode="auto">
          <a:xfrm>
            <a:off x="284163" y="3659188"/>
            <a:ext cx="3900487" cy="1971675"/>
            <a:chOff x="147" y="2329"/>
            <a:chExt cx="2457" cy="1242"/>
          </a:xfrm>
        </p:grpSpPr>
        <p:sp>
          <p:nvSpPr>
            <p:cNvPr id="7178" name="Text Box 10"/>
            <p:cNvSpPr txBox="1">
              <a:spLocks noChangeArrowheads="1"/>
            </p:cNvSpPr>
            <p:nvPr/>
          </p:nvSpPr>
          <p:spPr bwMode="auto">
            <a:xfrm>
              <a:off x="147" y="2329"/>
              <a:ext cx="2457" cy="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pPr>
              <a:r>
                <a:rPr kumimoji="1" lang="zh-CN" altLang="en-US" sz="2800" dirty="0" smtClean="0">
                  <a:solidFill>
                    <a:srgbClr val="FF0000"/>
                  </a:solidFill>
                  <a:latin typeface="宋体" charset="-122"/>
                </a:rPr>
                <a:t>解</a:t>
              </a:r>
              <a:r>
                <a:rPr kumimoji="1" lang="zh-CN" altLang="en-US" sz="2800" dirty="0" smtClean="0">
                  <a:solidFill>
                    <a:srgbClr val="000000"/>
                  </a:solidFill>
                  <a:latin typeface="宋体" charset="-122"/>
                </a:rPr>
                <a:t>　击中瞬间，在水平面内，子弹与木块组成的系统沿</a:t>
              </a:r>
              <a:r>
                <a:rPr kumimoji="1" lang="zh-CN" altLang="en-US" sz="2800" i="1" dirty="0" smtClean="0">
                  <a:solidFill>
                    <a:srgbClr val="000000"/>
                  </a:solidFill>
                  <a:latin typeface="宋体" charset="-122"/>
                </a:rPr>
                <a:t>  </a:t>
              </a:r>
              <a:r>
                <a:rPr kumimoji="1" lang="zh-CN" altLang="en-US" sz="2800" dirty="0" smtClean="0">
                  <a:solidFill>
                    <a:srgbClr val="000000"/>
                  </a:solidFill>
                  <a:latin typeface="宋体" charset="-122"/>
                </a:rPr>
                <a:t>方向动量守恒，即有</a:t>
              </a:r>
            </a:p>
          </p:txBody>
        </p:sp>
        <p:graphicFrame>
          <p:nvGraphicFramePr>
            <p:cNvPr id="7179" name="Object 11"/>
            <p:cNvGraphicFramePr>
              <a:graphicFrameLocks noChangeAspect="1"/>
            </p:cNvGraphicFramePr>
            <p:nvPr/>
          </p:nvGraphicFramePr>
          <p:xfrm>
            <a:off x="1093" y="2932"/>
            <a:ext cx="266" cy="344"/>
          </p:xfrm>
          <a:graphic>
            <a:graphicData uri="http://schemas.openxmlformats.org/presentationml/2006/ole">
              <mc:AlternateContent xmlns:mc="http://schemas.openxmlformats.org/markup-compatibility/2006">
                <mc:Choice xmlns:v="urn:schemas-microsoft-com:vml" Requires="v">
                  <p:oleObj spid="_x0000_s64329" name="Equation" r:id="rId11" imgW="177646" imgH="228402" progId="Equation.DSMT4">
                    <p:embed/>
                  </p:oleObj>
                </mc:Choice>
                <mc:Fallback>
                  <p:oleObj name="Equation" r:id="rId11" imgW="177646" imgH="228402"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3" y="2932"/>
                          <a:ext cx="266"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44756" name="Picture 20" descr="023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25950" y="3765550"/>
            <a:ext cx="45529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855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4756"/>
                                        </p:tgtEl>
                                        <p:attrNameLst>
                                          <p:attrName>style.visibility</p:attrName>
                                        </p:attrNameLst>
                                      </p:cBhvr>
                                      <p:to>
                                        <p:strVal val="visible"/>
                                      </p:to>
                                    </p:set>
                                    <p:animEffect transition="in" filter="blinds(horizontal)">
                                      <p:cBhvr>
                                        <p:cTn id="7" dur="500"/>
                                        <p:tgtEl>
                                          <p:spTgt spid="244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44755"/>
                                        </p:tgtEl>
                                        <p:attrNameLst>
                                          <p:attrName>style.visibility</p:attrName>
                                        </p:attrNameLst>
                                      </p:cBhvr>
                                      <p:to>
                                        <p:strVal val="visible"/>
                                      </p:to>
                                    </p:set>
                                    <p:animEffect transition="in" filter="wipe(up)">
                                      <p:cBhvr>
                                        <p:cTn id="12" dur="500"/>
                                        <p:tgtEl>
                                          <p:spTgt spid="2447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44738"/>
                                        </p:tgtEl>
                                        <p:attrNameLst>
                                          <p:attrName>style.visibility</p:attrName>
                                        </p:attrNameLst>
                                      </p:cBhvr>
                                      <p:to>
                                        <p:strVal val="visible"/>
                                      </p:to>
                                    </p:set>
                                    <p:animEffect transition="in" filter="box(out)">
                                      <p:cBhvr>
                                        <p:cTn id="17" dur="500"/>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29E2B244-57AE-4702-936B-DD8970AFAF87}" type="slidenum">
              <a:rPr lang="en-US" altLang="zh-CN"/>
              <a:pPr>
                <a:defRPr/>
              </a:pPr>
              <a:t>7</a:t>
            </a:fld>
            <a:endParaRPr lang="en-US" altLang="zh-CN"/>
          </a:p>
        </p:txBody>
      </p:sp>
      <p:sp>
        <p:nvSpPr>
          <p:cNvPr id="7171" name="Text Box 15"/>
          <p:cNvSpPr txBox="1">
            <a:spLocks noChangeArrowheads="1"/>
          </p:cNvSpPr>
          <p:nvPr/>
        </p:nvSpPr>
        <p:spPr bwMode="auto">
          <a:xfrm>
            <a:off x="320675" y="620688"/>
            <a:ext cx="497140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spcBef>
                <a:spcPct val="0"/>
              </a:spcBef>
            </a:pPr>
            <a:r>
              <a:rPr lang="zh-CN" altLang="en-US" sz="2800" dirty="0">
                <a:solidFill>
                  <a:srgbClr val="CC0000"/>
                </a:solidFill>
              </a:rPr>
              <a:t>三    刚体定轴转动的描述</a:t>
            </a:r>
          </a:p>
        </p:txBody>
      </p:sp>
      <p:grpSp>
        <p:nvGrpSpPr>
          <p:cNvPr id="15" name="Group 86"/>
          <p:cNvGrpSpPr>
            <a:grpSpLocks/>
          </p:cNvGrpSpPr>
          <p:nvPr/>
        </p:nvGrpSpPr>
        <p:grpSpPr bwMode="auto">
          <a:xfrm>
            <a:off x="5292080" y="332656"/>
            <a:ext cx="3744913" cy="4537075"/>
            <a:chOff x="3288" y="28"/>
            <a:chExt cx="2359" cy="2858"/>
          </a:xfrm>
        </p:grpSpPr>
        <p:sp>
          <p:nvSpPr>
            <p:cNvPr id="16" name="Line 1032"/>
            <p:cNvSpPr>
              <a:spLocks noChangeShapeType="1"/>
            </p:cNvSpPr>
            <p:nvPr/>
          </p:nvSpPr>
          <p:spPr bwMode="auto">
            <a:xfrm flipV="1">
              <a:off x="4513" y="1842"/>
              <a:ext cx="363" cy="45"/>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7" name="AutoShape 1033"/>
            <p:cNvSpPr>
              <a:spLocks noChangeArrowheads="1"/>
            </p:cNvSpPr>
            <p:nvPr/>
          </p:nvSpPr>
          <p:spPr bwMode="auto">
            <a:xfrm>
              <a:off x="3288" y="1343"/>
              <a:ext cx="2359" cy="771"/>
            </a:xfrm>
            <a:prstGeom prst="parallelogram">
              <a:avLst>
                <a:gd name="adj" fmla="val 76492"/>
              </a:avLst>
            </a:prstGeom>
            <a:noFill/>
            <a:ln w="19050">
              <a:solidFill>
                <a:srgbClr val="008080"/>
              </a:solid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8" name="Freeform 1034"/>
            <p:cNvSpPr>
              <a:spLocks/>
            </p:cNvSpPr>
            <p:nvPr/>
          </p:nvSpPr>
          <p:spPr bwMode="auto">
            <a:xfrm>
              <a:off x="3833" y="2114"/>
              <a:ext cx="1134" cy="454"/>
            </a:xfrm>
            <a:custGeom>
              <a:avLst/>
              <a:gdLst/>
              <a:ahLst/>
              <a:cxnLst>
                <a:cxn ang="0">
                  <a:pos x="0" y="0"/>
                </a:cxn>
                <a:cxn ang="0">
                  <a:pos x="45" y="590"/>
                </a:cxn>
                <a:cxn ang="0">
                  <a:pos x="272" y="953"/>
                </a:cxn>
                <a:cxn ang="0">
                  <a:pos x="816" y="408"/>
                </a:cxn>
                <a:cxn ang="0">
                  <a:pos x="997" y="0"/>
                </a:cxn>
              </a:cxnLst>
              <a:rect l="0" t="0" r="r" b="b"/>
              <a:pathLst>
                <a:path w="997" h="983">
                  <a:moveTo>
                    <a:pt x="0" y="0"/>
                  </a:moveTo>
                  <a:cubicBezTo>
                    <a:pt x="0" y="215"/>
                    <a:pt x="0" y="431"/>
                    <a:pt x="45" y="590"/>
                  </a:cubicBezTo>
                  <a:cubicBezTo>
                    <a:pt x="90" y="749"/>
                    <a:pt x="143" y="983"/>
                    <a:pt x="272" y="953"/>
                  </a:cubicBezTo>
                  <a:cubicBezTo>
                    <a:pt x="401" y="923"/>
                    <a:pt x="695" y="567"/>
                    <a:pt x="816" y="408"/>
                  </a:cubicBezTo>
                  <a:cubicBezTo>
                    <a:pt x="937" y="249"/>
                    <a:pt x="967" y="124"/>
                    <a:pt x="997" y="0"/>
                  </a:cubicBezTo>
                </a:path>
              </a:pathLst>
            </a:custGeom>
            <a:noFill/>
            <a:ln w="19050" cap="flat" cmpd="sng">
              <a:solidFill>
                <a:srgbClr val="993366"/>
              </a:solidFill>
              <a:prstDash val="solid"/>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19" name="Freeform 1035"/>
            <p:cNvSpPr>
              <a:spLocks/>
            </p:cNvSpPr>
            <p:nvPr/>
          </p:nvSpPr>
          <p:spPr bwMode="auto">
            <a:xfrm>
              <a:off x="3878" y="792"/>
              <a:ext cx="1089" cy="823"/>
            </a:xfrm>
            <a:custGeom>
              <a:avLst/>
              <a:gdLst/>
              <a:ahLst/>
              <a:cxnLst>
                <a:cxn ang="0">
                  <a:pos x="0" y="823"/>
                </a:cxn>
                <a:cxn ang="0">
                  <a:pos x="363" y="98"/>
                </a:cxn>
                <a:cxn ang="0">
                  <a:pos x="771" y="234"/>
                </a:cxn>
                <a:cxn ang="0">
                  <a:pos x="1043" y="823"/>
                </a:cxn>
              </a:cxnLst>
              <a:rect l="0" t="0" r="r" b="b"/>
              <a:pathLst>
                <a:path w="1043" h="823">
                  <a:moveTo>
                    <a:pt x="0" y="823"/>
                  </a:moveTo>
                  <a:cubicBezTo>
                    <a:pt x="117" y="509"/>
                    <a:pt x="235" y="196"/>
                    <a:pt x="363" y="98"/>
                  </a:cubicBezTo>
                  <a:cubicBezTo>
                    <a:pt x="491" y="0"/>
                    <a:pt x="658" y="113"/>
                    <a:pt x="771" y="234"/>
                  </a:cubicBezTo>
                  <a:cubicBezTo>
                    <a:pt x="884" y="355"/>
                    <a:pt x="963" y="589"/>
                    <a:pt x="1043" y="823"/>
                  </a:cubicBezTo>
                </a:path>
              </a:pathLst>
            </a:custGeom>
            <a:noFill/>
            <a:ln w="19050" cap="flat" cmpd="sng">
              <a:solidFill>
                <a:srgbClr val="993366"/>
              </a:solidFill>
              <a:prstDash val="solid"/>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0" name="Freeform 1036"/>
            <p:cNvSpPr>
              <a:spLocks/>
            </p:cNvSpPr>
            <p:nvPr/>
          </p:nvSpPr>
          <p:spPr bwMode="auto">
            <a:xfrm>
              <a:off x="4966" y="1615"/>
              <a:ext cx="46" cy="499"/>
            </a:xfrm>
            <a:custGeom>
              <a:avLst/>
              <a:gdLst/>
              <a:ahLst/>
              <a:cxnLst>
                <a:cxn ang="0">
                  <a:pos x="0" y="0"/>
                </a:cxn>
                <a:cxn ang="0">
                  <a:pos x="46" y="272"/>
                </a:cxn>
                <a:cxn ang="0">
                  <a:pos x="0" y="499"/>
                </a:cxn>
              </a:cxnLst>
              <a:rect l="0" t="0" r="r" b="b"/>
              <a:pathLst>
                <a:path w="46" h="499">
                  <a:moveTo>
                    <a:pt x="0" y="0"/>
                  </a:moveTo>
                  <a:cubicBezTo>
                    <a:pt x="23" y="94"/>
                    <a:pt x="46" y="189"/>
                    <a:pt x="46" y="272"/>
                  </a:cubicBezTo>
                  <a:cubicBezTo>
                    <a:pt x="46" y="355"/>
                    <a:pt x="23" y="427"/>
                    <a:pt x="0" y="499"/>
                  </a:cubicBezTo>
                </a:path>
              </a:pathLst>
            </a:custGeom>
            <a:noFill/>
            <a:ln w="19050" cap="flat" cmpd="sng">
              <a:solidFill>
                <a:srgbClr val="9933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1" name="Freeform 1037"/>
            <p:cNvSpPr>
              <a:spLocks/>
            </p:cNvSpPr>
            <p:nvPr/>
          </p:nvSpPr>
          <p:spPr bwMode="auto">
            <a:xfrm>
              <a:off x="3826" y="1615"/>
              <a:ext cx="52" cy="499"/>
            </a:xfrm>
            <a:custGeom>
              <a:avLst/>
              <a:gdLst/>
              <a:ahLst/>
              <a:cxnLst>
                <a:cxn ang="0">
                  <a:pos x="52" y="0"/>
                </a:cxn>
                <a:cxn ang="0">
                  <a:pos x="7" y="272"/>
                </a:cxn>
                <a:cxn ang="0">
                  <a:pos x="7" y="499"/>
                </a:cxn>
              </a:cxnLst>
              <a:rect l="0" t="0" r="r" b="b"/>
              <a:pathLst>
                <a:path w="52" h="499">
                  <a:moveTo>
                    <a:pt x="52" y="0"/>
                  </a:moveTo>
                  <a:cubicBezTo>
                    <a:pt x="33" y="94"/>
                    <a:pt x="14" y="189"/>
                    <a:pt x="7" y="272"/>
                  </a:cubicBezTo>
                  <a:cubicBezTo>
                    <a:pt x="0" y="355"/>
                    <a:pt x="3" y="427"/>
                    <a:pt x="7" y="499"/>
                  </a:cubicBezTo>
                </a:path>
              </a:pathLst>
            </a:custGeom>
            <a:noFill/>
            <a:ln w="19050" cap="flat" cmpd="sng">
              <a:solidFill>
                <a:srgbClr val="993366"/>
              </a:solidFill>
              <a:prstDash val="dash"/>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2" name="Oval 1038"/>
            <p:cNvSpPr>
              <a:spLocks noChangeArrowheads="1"/>
            </p:cNvSpPr>
            <p:nvPr/>
          </p:nvSpPr>
          <p:spPr bwMode="auto">
            <a:xfrm>
              <a:off x="3923" y="1479"/>
              <a:ext cx="998" cy="408"/>
            </a:xfrm>
            <a:prstGeom prst="ellipse">
              <a:avLst/>
            </a:prstGeom>
            <a:noFill/>
            <a:ln w="19050">
              <a:solidFill>
                <a:srgbClr val="FF0000"/>
              </a:solidFill>
              <a:prstDash val="dash"/>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3" name="Line 1039"/>
            <p:cNvSpPr>
              <a:spLocks noChangeShapeType="1"/>
            </p:cNvSpPr>
            <p:nvPr/>
          </p:nvSpPr>
          <p:spPr bwMode="auto">
            <a:xfrm>
              <a:off x="4422" y="935"/>
              <a:ext cx="0" cy="771"/>
            </a:xfrm>
            <a:prstGeom prst="line">
              <a:avLst/>
            </a:prstGeom>
            <a:noFill/>
            <a:ln w="19050">
              <a:solidFill>
                <a:srgbClr val="003366"/>
              </a:solidFill>
              <a:prstDash val="dashDot"/>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4" name="Line 1040"/>
            <p:cNvSpPr>
              <a:spLocks noChangeShapeType="1"/>
            </p:cNvSpPr>
            <p:nvPr/>
          </p:nvSpPr>
          <p:spPr bwMode="auto">
            <a:xfrm>
              <a:off x="4422" y="2114"/>
              <a:ext cx="0" cy="318"/>
            </a:xfrm>
            <a:prstGeom prst="line">
              <a:avLst/>
            </a:prstGeom>
            <a:noFill/>
            <a:ln w="19050">
              <a:solidFill>
                <a:srgbClr val="003366"/>
              </a:solidFill>
              <a:prstDash val="dashDot"/>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5" name="Line 1041"/>
            <p:cNvSpPr>
              <a:spLocks noChangeShapeType="1"/>
            </p:cNvSpPr>
            <p:nvPr/>
          </p:nvSpPr>
          <p:spPr bwMode="auto">
            <a:xfrm flipV="1">
              <a:off x="4422" y="300"/>
              <a:ext cx="0" cy="590"/>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6" name="Line 1042"/>
            <p:cNvSpPr>
              <a:spLocks noChangeShapeType="1"/>
            </p:cNvSpPr>
            <p:nvPr/>
          </p:nvSpPr>
          <p:spPr bwMode="auto">
            <a:xfrm>
              <a:off x="4422" y="2477"/>
              <a:ext cx="0" cy="409"/>
            </a:xfrm>
            <a:prstGeom prst="line">
              <a:avLst/>
            </a:prstGeom>
            <a:noFill/>
            <a:ln w="19050">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7" name="Line 1043"/>
            <p:cNvSpPr>
              <a:spLocks noChangeShapeType="1"/>
            </p:cNvSpPr>
            <p:nvPr/>
          </p:nvSpPr>
          <p:spPr bwMode="auto">
            <a:xfrm flipH="1">
              <a:off x="3606" y="1661"/>
              <a:ext cx="816" cy="317"/>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8" name="Line 1044"/>
            <p:cNvSpPr>
              <a:spLocks noChangeShapeType="1"/>
            </p:cNvSpPr>
            <p:nvPr/>
          </p:nvSpPr>
          <p:spPr bwMode="auto">
            <a:xfrm>
              <a:off x="4422" y="1661"/>
              <a:ext cx="83" cy="217"/>
            </a:xfrm>
            <a:prstGeom prst="line">
              <a:avLst/>
            </a:prstGeom>
            <a:noFill/>
            <a:ln w="19050">
              <a:solidFill>
                <a:srgbClr val="003366"/>
              </a:solidFill>
              <a:round/>
              <a:headEnd/>
              <a:tailEnd type="triangle" w="sm" len="lg"/>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29" name="Arc 1045"/>
            <p:cNvSpPr>
              <a:spLocks/>
            </p:cNvSpPr>
            <p:nvPr/>
          </p:nvSpPr>
          <p:spPr bwMode="auto">
            <a:xfrm rot="10800000">
              <a:off x="4332" y="1708"/>
              <a:ext cx="136" cy="44"/>
            </a:xfrm>
            <a:custGeom>
              <a:avLst/>
              <a:gdLst>
                <a:gd name="T0" fmla="*/ 24 w 21600"/>
                <a:gd name="T1" fmla="*/ 0 h 21259"/>
                <a:gd name="T2" fmla="*/ 136 w 21600"/>
                <a:gd name="T3" fmla="*/ 44 h 21259"/>
                <a:gd name="T4" fmla="*/ 0 w 21600"/>
                <a:gd name="T5" fmla="*/ 44 h 21259"/>
                <a:gd name="T6" fmla="*/ 0 60000 65536"/>
                <a:gd name="T7" fmla="*/ 0 60000 65536"/>
                <a:gd name="T8" fmla="*/ 0 60000 65536"/>
                <a:gd name="T9" fmla="*/ 0 w 21600"/>
                <a:gd name="T10" fmla="*/ 0 h 21259"/>
                <a:gd name="T11" fmla="*/ 21600 w 21600"/>
                <a:gd name="T12" fmla="*/ 21259 h 21259"/>
              </a:gdLst>
              <a:ahLst/>
              <a:cxnLst>
                <a:cxn ang="T6">
                  <a:pos x="T0" y="T1"/>
                </a:cxn>
                <a:cxn ang="T7">
                  <a:pos x="T2" y="T3"/>
                </a:cxn>
                <a:cxn ang="T8">
                  <a:pos x="T4" y="T5"/>
                </a:cxn>
              </a:cxnLst>
              <a:rect l="T9" t="T10" r="T11" b="T12"/>
              <a:pathLst>
                <a:path w="21600" h="21259" fill="none" extrusionOk="0">
                  <a:moveTo>
                    <a:pt x="3822" y="-1"/>
                  </a:moveTo>
                  <a:cubicBezTo>
                    <a:pt x="14112" y="1849"/>
                    <a:pt x="21600" y="10803"/>
                    <a:pt x="21600" y="21259"/>
                  </a:cubicBezTo>
                </a:path>
                <a:path w="21600" h="21259" stroke="0" extrusionOk="0">
                  <a:moveTo>
                    <a:pt x="3822" y="-1"/>
                  </a:moveTo>
                  <a:cubicBezTo>
                    <a:pt x="14112" y="1849"/>
                    <a:pt x="21600" y="10803"/>
                    <a:pt x="21600" y="21259"/>
                  </a:cubicBezTo>
                  <a:lnTo>
                    <a:pt x="0" y="21259"/>
                  </a:lnTo>
                  <a:close/>
                </a:path>
              </a:pathLst>
            </a:custGeom>
            <a:noFill/>
            <a:ln w="9525">
              <a:solidFill>
                <a:srgbClr val="003366"/>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0" name="Text Box 1046"/>
            <p:cNvSpPr txBox="1">
              <a:spLocks noChangeArrowheads="1"/>
            </p:cNvSpPr>
            <p:nvPr/>
          </p:nvSpPr>
          <p:spPr bwMode="auto">
            <a:xfrm>
              <a:off x="3424" y="186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rPr>
                <a:t>x</a:t>
              </a:r>
            </a:p>
          </p:txBody>
        </p:sp>
        <p:sp>
          <p:nvSpPr>
            <p:cNvPr id="31" name="Text Box 1047"/>
            <p:cNvSpPr txBox="1">
              <a:spLocks noChangeArrowheads="1"/>
            </p:cNvSpPr>
            <p:nvPr/>
          </p:nvSpPr>
          <p:spPr bwMode="auto">
            <a:xfrm>
              <a:off x="4195" y="1456"/>
              <a:ext cx="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rPr>
                <a:t>O</a:t>
              </a:r>
            </a:p>
          </p:txBody>
        </p:sp>
        <p:sp>
          <p:nvSpPr>
            <p:cNvPr id="32" name="Text Box 1048"/>
            <p:cNvSpPr txBox="1">
              <a:spLocks noChangeArrowheads="1"/>
            </p:cNvSpPr>
            <p:nvPr/>
          </p:nvSpPr>
          <p:spPr bwMode="auto">
            <a:xfrm>
              <a:off x="4468" y="1843"/>
              <a:ext cx="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0">
                  <a:solidFill>
                    <a:srgbClr val="003366"/>
                  </a:solidFill>
                  <a:latin typeface="Times New Roman" pitchFamily="18" charset="0"/>
                  <a:ea typeface="宋体" pitchFamily="2" charset="-122"/>
                </a:rPr>
                <a:t>P</a:t>
              </a:r>
            </a:p>
          </p:txBody>
        </p:sp>
        <p:sp>
          <p:nvSpPr>
            <p:cNvPr id="33" name="Text Box 1049"/>
            <p:cNvSpPr txBox="1">
              <a:spLocks noChangeArrowheads="1"/>
            </p:cNvSpPr>
            <p:nvPr/>
          </p:nvSpPr>
          <p:spPr bwMode="auto">
            <a:xfrm>
              <a:off x="4214" y="1683"/>
              <a:ext cx="3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i="1" dirty="0">
                  <a:solidFill>
                    <a:srgbClr val="003366"/>
                  </a:solidFill>
                  <a:latin typeface="Times New Roman" pitchFamily="18" charset="0"/>
                  <a:ea typeface="宋体" pitchFamily="2" charset="-122"/>
                  <a:sym typeface="Symbol" pitchFamily="18" charset="2"/>
                </a:rPr>
                <a:t></a:t>
              </a:r>
            </a:p>
          </p:txBody>
        </p:sp>
        <p:sp>
          <p:nvSpPr>
            <p:cNvPr id="34" name="Rectangle 1050" descr="浅色下对角线"/>
            <p:cNvSpPr>
              <a:spLocks noChangeArrowheads="1"/>
            </p:cNvSpPr>
            <p:nvPr/>
          </p:nvSpPr>
          <p:spPr bwMode="auto">
            <a:xfrm>
              <a:off x="4468" y="436"/>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5" name="Line 1051"/>
            <p:cNvSpPr>
              <a:spLocks noChangeShapeType="1"/>
            </p:cNvSpPr>
            <p:nvPr/>
          </p:nvSpPr>
          <p:spPr bwMode="auto">
            <a:xfrm>
              <a:off x="4468" y="436"/>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6" name="Rectangle 1052" descr="浅色下对角线"/>
            <p:cNvSpPr>
              <a:spLocks noChangeArrowheads="1"/>
            </p:cNvSpPr>
            <p:nvPr/>
          </p:nvSpPr>
          <p:spPr bwMode="auto">
            <a:xfrm>
              <a:off x="4331" y="436"/>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7" name="Line 1053"/>
            <p:cNvSpPr>
              <a:spLocks noChangeShapeType="1"/>
            </p:cNvSpPr>
            <p:nvPr/>
          </p:nvSpPr>
          <p:spPr bwMode="auto">
            <a:xfrm>
              <a:off x="4377" y="436"/>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8" name="Rectangle 1054" descr="浅色下对角线"/>
            <p:cNvSpPr>
              <a:spLocks noChangeArrowheads="1"/>
            </p:cNvSpPr>
            <p:nvPr/>
          </p:nvSpPr>
          <p:spPr bwMode="auto">
            <a:xfrm>
              <a:off x="4469" y="2659"/>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39" name="Line 1055"/>
            <p:cNvSpPr>
              <a:spLocks noChangeShapeType="1"/>
            </p:cNvSpPr>
            <p:nvPr/>
          </p:nvSpPr>
          <p:spPr bwMode="auto">
            <a:xfrm>
              <a:off x="4469" y="2659"/>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0" name="Rectangle 1056" descr="浅色下对角线"/>
            <p:cNvSpPr>
              <a:spLocks noChangeArrowheads="1"/>
            </p:cNvSpPr>
            <p:nvPr/>
          </p:nvSpPr>
          <p:spPr bwMode="auto">
            <a:xfrm>
              <a:off x="4332" y="2659"/>
              <a:ext cx="45" cy="227"/>
            </a:xfrm>
            <a:prstGeom prst="rect">
              <a:avLst/>
            </a:prstGeom>
            <a:pattFill prst="ltDnDiag">
              <a:fgClr>
                <a:srgbClr val="003366"/>
              </a:fgClr>
              <a:bgClr>
                <a:schemeClr val="bg1"/>
              </a:bgClr>
            </a:pattFill>
            <a:ln w="9525">
              <a:noFill/>
              <a:miter lim="800000"/>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1" name="Line 1057"/>
            <p:cNvSpPr>
              <a:spLocks noChangeShapeType="1"/>
            </p:cNvSpPr>
            <p:nvPr/>
          </p:nvSpPr>
          <p:spPr bwMode="auto">
            <a:xfrm>
              <a:off x="4378" y="2659"/>
              <a:ext cx="0" cy="227"/>
            </a:xfrm>
            <a:prstGeom prst="line">
              <a:avLst/>
            </a:prstGeom>
            <a:noFill/>
            <a:ln w="28575">
              <a:solidFill>
                <a:srgbClr val="003366"/>
              </a:solidFill>
              <a:round/>
              <a:headEnd/>
              <a:tailEnd/>
            </a:ln>
            <a:effectLst/>
          </p:spPr>
          <p:txBody>
            <a:bodyP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2" name="Arc 1058"/>
            <p:cNvSpPr>
              <a:spLocks/>
            </p:cNvSpPr>
            <p:nvPr/>
          </p:nvSpPr>
          <p:spPr bwMode="auto">
            <a:xfrm rot="5400000">
              <a:off x="4379" y="662"/>
              <a:ext cx="92" cy="181"/>
            </a:xfrm>
            <a:custGeom>
              <a:avLst/>
              <a:gdLst>
                <a:gd name="T0" fmla="*/ 0 w 27243"/>
                <a:gd name="T1" fmla="*/ 3 h 43200"/>
                <a:gd name="T2" fmla="*/ 1 w 27243"/>
                <a:gd name="T3" fmla="*/ 178 h 43200"/>
                <a:gd name="T4" fmla="*/ 19 w 27243"/>
                <a:gd name="T5" fmla="*/ 91 h 43200"/>
                <a:gd name="T6" fmla="*/ 0 60000 65536"/>
                <a:gd name="T7" fmla="*/ 0 60000 65536"/>
                <a:gd name="T8" fmla="*/ 0 60000 65536"/>
                <a:gd name="T9" fmla="*/ 0 w 27243"/>
                <a:gd name="T10" fmla="*/ 0 h 43200"/>
                <a:gd name="T11" fmla="*/ 27243 w 27243"/>
                <a:gd name="T12" fmla="*/ 43200 h 43200"/>
              </a:gdLst>
              <a:ahLst/>
              <a:cxnLst>
                <a:cxn ang="T6">
                  <a:pos x="T0" y="T1"/>
                </a:cxn>
                <a:cxn ang="T7">
                  <a:pos x="T2" y="T3"/>
                </a:cxn>
                <a:cxn ang="T8">
                  <a:pos x="T4" y="T5"/>
                </a:cxn>
              </a:cxnLst>
              <a:rect l="T9" t="T10" r="T11" b="T12"/>
              <a:pathLst>
                <a:path w="27243" h="43200" fill="none"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path>
                <a:path w="27243" h="43200" stroke="0" extrusionOk="0">
                  <a:moveTo>
                    <a:pt x="0" y="750"/>
                  </a:moveTo>
                  <a:cubicBezTo>
                    <a:pt x="1839" y="252"/>
                    <a:pt x="3737" y="-1"/>
                    <a:pt x="5643" y="0"/>
                  </a:cubicBezTo>
                  <a:cubicBezTo>
                    <a:pt x="17572" y="0"/>
                    <a:pt x="27243" y="9670"/>
                    <a:pt x="27243" y="21600"/>
                  </a:cubicBezTo>
                  <a:cubicBezTo>
                    <a:pt x="27243" y="33529"/>
                    <a:pt x="17572" y="43200"/>
                    <a:pt x="5643" y="43200"/>
                  </a:cubicBezTo>
                  <a:cubicBezTo>
                    <a:pt x="3842" y="43200"/>
                    <a:pt x="2048" y="42974"/>
                    <a:pt x="303" y="42529"/>
                  </a:cubicBezTo>
                  <a:lnTo>
                    <a:pt x="5643" y="21600"/>
                  </a:lnTo>
                  <a:close/>
                </a:path>
              </a:pathLst>
            </a:custGeom>
            <a:noFill/>
            <a:ln w="28575">
              <a:solidFill>
                <a:srgbClr val="003366"/>
              </a:solidFill>
              <a:round/>
              <a:headEnd type="triangle" w="sm" len="med"/>
              <a:tailEnd type="none" w="sm" len="lg"/>
            </a:ln>
            <a:extLst>
              <a:ext uri="{909E8E84-426E-40DD-AFC4-6F175D3DCCD1}">
                <a14:hiddenFill xmlns:a14="http://schemas.microsoft.com/office/drawing/2010/main">
                  <a:solidFill>
                    <a:srgbClr val="FFFFFF"/>
                  </a:solidFill>
                </a14:hiddenFill>
              </a:ext>
            </a:extLst>
          </p:spPr>
          <p:txBody>
            <a:bodyPr rot="10800000" vert="eaVert"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3" name="Text Box 1059"/>
            <p:cNvSpPr txBox="1">
              <a:spLocks noChangeArrowheads="1"/>
            </p:cNvSpPr>
            <p:nvPr/>
          </p:nvSpPr>
          <p:spPr bwMode="auto">
            <a:xfrm>
              <a:off x="4422" y="209"/>
              <a:ext cx="3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a:solidFill>
                    <a:srgbClr val="003366"/>
                  </a:solidFill>
                  <a:latin typeface="Times New Roman" pitchFamily="18" charset="0"/>
                  <a:ea typeface="宋体" pitchFamily="2" charset="-122"/>
                  <a:sym typeface="Symbol" pitchFamily="18" charset="2"/>
                </a:rPr>
                <a:t></a:t>
              </a:r>
            </a:p>
          </p:txBody>
        </p:sp>
        <p:sp>
          <p:nvSpPr>
            <p:cNvPr id="44" name="Text Box 1060"/>
            <p:cNvSpPr txBox="1">
              <a:spLocks noChangeArrowheads="1"/>
            </p:cNvSpPr>
            <p:nvPr/>
          </p:nvSpPr>
          <p:spPr bwMode="auto">
            <a:xfrm>
              <a:off x="4450" y="1592"/>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a:solidFill>
                    <a:srgbClr val="003366"/>
                  </a:solidFill>
                  <a:latin typeface="Times New Roman" pitchFamily="18" charset="0"/>
                  <a:ea typeface="宋体" pitchFamily="2" charset="-122"/>
                </a:rPr>
                <a:t>r</a:t>
              </a:r>
            </a:p>
          </p:txBody>
        </p:sp>
        <p:sp>
          <p:nvSpPr>
            <p:cNvPr id="45" name="Oval 1061"/>
            <p:cNvSpPr>
              <a:spLocks noChangeArrowheads="1"/>
            </p:cNvSpPr>
            <p:nvPr/>
          </p:nvSpPr>
          <p:spPr bwMode="auto">
            <a:xfrm>
              <a:off x="4486" y="1851"/>
              <a:ext cx="54" cy="54"/>
            </a:xfrm>
            <a:prstGeom prst="ellipse">
              <a:avLst/>
            </a:prstGeom>
            <a:gradFill rotWithShape="1">
              <a:gsLst>
                <a:gs pos="0">
                  <a:schemeClr val="bg1"/>
                </a:gs>
                <a:gs pos="100000">
                  <a:srgbClr val="FF5050"/>
                </a:gs>
              </a:gsLst>
              <a:path path="shape">
                <a:fillToRect l="50000" t="50000" r="50000" b="50000"/>
              </a:path>
            </a:gradFill>
            <a:ln w="9525">
              <a:solidFill>
                <a:srgbClr val="FF0000"/>
              </a:solidFill>
              <a:round/>
              <a:headEnd/>
              <a:tailEnd/>
            </a:ln>
            <a:effectLst/>
          </p:spPr>
          <p:txBody>
            <a:bodyPr wrap="none" anchor="ctr"/>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charset="0"/>
                <a:ea typeface="楷体_GB2312" pitchFamily="49" charset="-122"/>
              </a:endParaRPr>
            </a:p>
          </p:txBody>
        </p:sp>
        <p:sp>
          <p:nvSpPr>
            <p:cNvPr id="46" name="Text Box 1062"/>
            <p:cNvSpPr txBox="1">
              <a:spLocks noChangeArrowheads="1"/>
            </p:cNvSpPr>
            <p:nvPr/>
          </p:nvSpPr>
          <p:spPr bwMode="auto">
            <a:xfrm>
              <a:off x="4830" y="1707"/>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sz="2400" b="1" i="1" dirty="0">
                  <a:solidFill>
                    <a:srgbClr val="003366"/>
                  </a:solidFill>
                  <a:latin typeface="Times New Roman" pitchFamily="18" charset="0"/>
                  <a:ea typeface="宋体" pitchFamily="2" charset="-122"/>
                </a:rPr>
                <a:t>v</a:t>
              </a:r>
            </a:p>
          </p:txBody>
        </p:sp>
        <p:sp>
          <p:nvSpPr>
            <p:cNvPr id="47" name="Text Box 1047"/>
            <p:cNvSpPr txBox="1">
              <a:spLocks noChangeArrowheads="1"/>
            </p:cNvSpPr>
            <p:nvPr/>
          </p:nvSpPr>
          <p:spPr bwMode="auto">
            <a:xfrm>
              <a:off x="4241" y="28"/>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kumimoji="0" lang="en-US" altLang="zh-CN" i="1" dirty="0">
                  <a:solidFill>
                    <a:srgbClr val="003366"/>
                  </a:solidFill>
                  <a:latin typeface="Times New Roman" pitchFamily="18" charset="0"/>
                  <a:ea typeface="宋体" pitchFamily="2" charset="-122"/>
                </a:rPr>
                <a:t>z</a:t>
              </a:r>
            </a:p>
          </p:txBody>
        </p:sp>
      </p:grpSp>
      <p:sp>
        <p:nvSpPr>
          <p:cNvPr id="48" name="Rectangle 3"/>
          <p:cNvSpPr>
            <a:spLocks noChangeArrowheads="1"/>
          </p:cNvSpPr>
          <p:nvPr/>
        </p:nvSpPr>
        <p:spPr bwMode="auto">
          <a:xfrm>
            <a:off x="153662" y="1772816"/>
            <a:ext cx="5670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smtClean="0">
                <a:solidFill>
                  <a:srgbClr val="CC0066"/>
                </a:solidFill>
                <a:latin typeface="宋体" pitchFamily="2" charset="-122"/>
              </a:rPr>
              <a:t>定轴转动时，</a:t>
            </a:r>
            <a:r>
              <a:rPr lang="zh-CN" altLang="en-US" b="1" i="0" dirty="0" smtClean="0">
                <a:latin typeface="宋体" pitchFamily="2" charset="-122"/>
              </a:rPr>
              <a:t>刚体</a:t>
            </a:r>
            <a:r>
              <a:rPr lang="zh-CN" altLang="en-US" b="1" i="0" dirty="0">
                <a:latin typeface="宋体" pitchFamily="2" charset="-122"/>
              </a:rPr>
              <a:t>上任意点都绕同</a:t>
            </a:r>
            <a:r>
              <a:rPr lang="zh-CN" altLang="en-US" b="1" i="0" dirty="0" smtClean="0">
                <a:latin typeface="宋体" pitchFamily="2" charset="-122"/>
              </a:rPr>
              <a:t>一固定轴</a:t>
            </a:r>
            <a:r>
              <a:rPr lang="zh-CN" altLang="en-US" b="1" i="0" dirty="0">
                <a:latin typeface="宋体" pitchFamily="2" charset="-122"/>
              </a:rPr>
              <a:t>在各自</a:t>
            </a:r>
            <a:r>
              <a:rPr lang="zh-CN" altLang="en-US" b="1" i="0" dirty="0" smtClean="0">
                <a:latin typeface="宋体" pitchFamily="2" charset="-122"/>
              </a:rPr>
              <a:t>的转动平面</a:t>
            </a:r>
            <a:r>
              <a:rPr lang="zh-CN" altLang="en-US" b="1" i="0" dirty="0">
                <a:latin typeface="宋体" pitchFamily="2" charset="-122"/>
              </a:rPr>
              <a:t>内作圆周运动。</a:t>
            </a:r>
            <a:endParaRPr lang="zh-CN" altLang="en-US" b="1" i="0" dirty="0">
              <a:solidFill>
                <a:srgbClr val="FF0000"/>
              </a:solidFill>
              <a:latin typeface="宋体" pitchFamily="2" charset="-122"/>
            </a:endParaRPr>
          </a:p>
        </p:txBody>
      </p:sp>
      <p:sp>
        <p:nvSpPr>
          <p:cNvPr id="49" name="Rectangle 3"/>
          <p:cNvSpPr>
            <a:spLocks noChangeArrowheads="1"/>
          </p:cNvSpPr>
          <p:nvPr/>
        </p:nvSpPr>
        <p:spPr bwMode="auto">
          <a:xfrm>
            <a:off x="269825" y="3606115"/>
            <a:ext cx="4950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0"/>
              </a:spcBef>
              <a:buFont typeface="Wingdings" panose="05000000000000000000" pitchFamily="2" charset="2"/>
              <a:buChar char="u"/>
            </a:pPr>
            <a:r>
              <a:rPr lang="zh-CN" altLang="en-US" b="1" i="0" dirty="0" smtClean="0">
                <a:solidFill>
                  <a:srgbClr val="006600"/>
                </a:solidFill>
                <a:latin typeface="宋体" pitchFamily="2" charset="-122"/>
              </a:rPr>
              <a:t>转轴外各点在</a:t>
            </a:r>
            <a:r>
              <a:rPr lang="zh-CN" altLang="en-US" b="1" i="0" dirty="0">
                <a:solidFill>
                  <a:srgbClr val="006600"/>
                </a:solidFill>
                <a:latin typeface="宋体" pitchFamily="2" charset="-122"/>
              </a:rPr>
              <a:t>相同时间内</a:t>
            </a:r>
            <a:r>
              <a:rPr lang="zh-CN" altLang="en-US" b="1" i="0" dirty="0" smtClean="0">
                <a:solidFill>
                  <a:srgbClr val="006600"/>
                </a:solidFill>
                <a:latin typeface="宋体" pitchFamily="2" charset="-122"/>
              </a:rPr>
              <a:t>绕固定轴</a:t>
            </a:r>
            <a:r>
              <a:rPr lang="zh-CN" altLang="en-US" b="1" i="0" dirty="0">
                <a:solidFill>
                  <a:srgbClr val="006600"/>
                </a:solidFill>
                <a:latin typeface="宋体" pitchFamily="2" charset="-122"/>
              </a:rPr>
              <a:t>转过的角度（角位移）都相同。</a:t>
            </a:r>
          </a:p>
        </p:txBody>
      </p:sp>
      <p:sp>
        <p:nvSpPr>
          <p:cNvPr id="50" name="Rectangle 3"/>
          <p:cNvSpPr>
            <a:spLocks noChangeArrowheads="1"/>
          </p:cNvSpPr>
          <p:nvPr/>
        </p:nvSpPr>
        <p:spPr bwMode="auto">
          <a:xfrm>
            <a:off x="1258839" y="4551511"/>
            <a:ext cx="4177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a:latin typeface="宋体" pitchFamily="2" charset="-122"/>
              </a:rPr>
              <a:t>引入</a:t>
            </a:r>
            <a:r>
              <a:rPr lang="zh-CN" altLang="en-US" b="1" i="0" dirty="0">
                <a:solidFill>
                  <a:srgbClr val="CC0066"/>
                </a:solidFill>
                <a:latin typeface="宋体" pitchFamily="2" charset="-122"/>
              </a:rPr>
              <a:t>角量描述</a:t>
            </a:r>
            <a:r>
              <a:rPr lang="zh-CN" altLang="en-US" b="1" i="0" dirty="0">
                <a:latin typeface="宋体" pitchFamily="2" charset="-122"/>
              </a:rPr>
              <a:t>将非常方便。</a:t>
            </a:r>
            <a:endParaRPr lang="zh-CN" altLang="en-US" b="1" i="0" dirty="0">
              <a:solidFill>
                <a:srgbClr val="FF0000"/>
              </a:solidFill>
              <a:latin typeface="宋体" pitchFamily="2" charset="-122"/>
            </a:endParaRPr>
          </a:p>
        </p:txBody>
      </p:sp>
      <p:sp>
        <p:nvSpPr>
          <p:cNvPr id="51" name="右箭头 50"/>
          <p:cNvSpPr>
            <a:spLocks noChangeArrowheads="1"/>
          </p:cNvSpPr>
          <p:nvPr/>
        </p:nvSpPr>
        <p:spPr bwMode="auto">
          <a:xfrm>
            <a:off x="395238" y="4622948"/>
            <a:ext cx="684212" cy="360363"/>
          </a:xfrm>
          <a:prstGeom prst="rightArrow">
            <a:avLst>
              <a:gd name="adj1" fmla="val 50000"/>
              <a:gd name="adj2" fmla="val 44935"/>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kumimoji="0" lang="zh-CN" altLang="en-US" i="0">
              <a:solidFill>
                <a:schemeClr val="tx1"/>
              </a:solidFill>
              <a:effectLst>
                <a:outerShdw blurRad="38100" dist="38100" dir="2700000" algn="tl">
                  <a:srgbClr val="000000">
                    <a:alpha val="43137"/>
                  </a:srgbClr>
                </a:outerShdw>
              </a:effectLst>
              <a:latin typeface="Arial" pitchFamily="34" charset="0"/>
              <a:ea typeface="楷体_GB2312" pitchFamily="49" charset="-122"/>
            </a:endParaRPr>
          </a:p>
        </p:txBody>
      </p:sp>
      <p:sp>
        <p:nvSpPr>
          <p:cNvPr id="52" name="Rectangle 3"/>
          <p:cNvSpPr>
            <a:spLocks noChangeArrowheads="1"/>
          </p:cNvSpPr>
          <p:nvPr/>
        </p:nvSpPr>
        <p:spPr bwMode="auto">
          <a:xfrm>
            <a:off x="250775" y="5067290"/>
            <a:ext cx="5041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a:t>如：角坐标 </a:t>
            </a:r>
            <a:r>
              <a:rPr lang="en-US" altLang="zh-CN" i="0" dirty="0">
                <a:ea typeface="楷体_GB2312" pitchFamily="49" charset="-122"/>
              </a:rPr>
              <a:t>(</a:t>
            </a:r>
            <a:r>
              <a:rPr lang="el-GR" altLang="zh-CN" i="1" dirty="0">
                <a:ea typeface="楷体_GB2312" pitchFamily="49" charset="-122"/>
              </a:rPr>
              <a:t>θ</a:t>
            </a:r>
            <a:r>
              <a:rPr lang="en-US" altLang="zh-CN" i="0" dirty="0">
                <a:ea typeface="楷体_GB2312" pitchFamily="49" charset="-122"/>
              </a:rPr>
              <a:t>)</a:t>
            </a:r>
            <a:r>
              <a:rPr lang="zh-CN" altLang="en-US" b="1" i="0" dirty="0">
                <a:ea typeface="楷体_GB2312" pitchFamily="49" charset="-122"/>
              </a:rPr>
              <a:t>、</a:t>
            </a:r>
            <a:r>
              <a:rPr lang="zh-CN" altLang="en-US" b="1" i="0" dirty="0"/>
              <a:t>角位移 </a:t>
            </a:r>
            <a:r>
              <a:rPr lang="en-US" altLang="zh-CN" i="0" dirty="0"/>
              <a:t>(</a:t>
            </a:r>
            <a:r>
              <a:rPr lang="el-GR" altLang="zh-CN" i="0" dirty="0">
                <a:ea typeface="楷体_GB2312" pitchFamily="49" charset="-122"/>
              </a:rPr>
              <a:t>Δ</a:t>
            </a:r>
            <a:r>
              <a:rPr lang="el-GR" altLang="zh-CN" i="1" dirty="0">
                <a:ea typeface="楷体_GB2312" pitchFamily="49" charset="-122"/>
              </a:rPr>
              <a:t>θ</a:t>
            </a:r>
            <a:r>
              <a:rPr lang="en-US" altLang="zh-CN" i="0" dirty="0"/>
              <a:t>)</a:t>
            </a:r>
            <a:r>
              <a:rPr lang="en-US" altLang="zh-CN" dirty="0"/>
              <a:t> </a:t>
            </a:r>
            <a:r>
              <a:rPr lang="zh-CN" altLang="en-US" b="1" i="0" dirty="0"/>
              <a:t>等</a:t>
            </a:r>
            <a:r>
              <a:rPr lang="zh-CN" altLang="en-US" b="1" i="0" dirty="0">
                <a:ea typeface="楷体_GB2312" pitchFamily="49" charset="-122"/>
              </a:rPr>
              <a:t>。</a:t>
            </a:r>
            <a:endParaRPr lang="en-US" altLang="zh-CN" b="1" i="0" dirty="0">
              <a:ea typeface="楷体_GB2312" pitchFamily="49" charset="-122"/>
            </a:endParaRPr>
          </a:p>
        </p:txBody>
      </p:sp>
      <p:sp>
        <p:nvSpPr>
          <p:cNvPr id="53" name="Rectangle 3"/>
          <p:cNvSpPr>
            <a:spLocks noChangeArrowheads="1"/>
          </p:cNvSpPr>
          <p:nvPr/>
        </p:nvSpPr>
        <p:spPr bwMode="auto">
          <a:xfrm>
            <a:off x="250774" y="566124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CN" altLang="en-US" b="1" i="0" dirty="0"/>
              <a:t>刚体绕 </a:t>
            </a:r>
            <a:r>
              <a:rPr lang="en-US" altLang="zh-CN" i="1" dirty="0"/>
              <a:t>Oz</a:t>
            </a:r>
            <a:r>
              <a:rPr lang="en-US" altLang="zh-CN" dirty="0"/>
              <a:t> </a:t>
            </a:r>
            <a:r>
              <a:rPr lang="zh-CN" altLang="en-US" b="1" i="0" dirty="0"/>
              <a:t>轴转动，为了反映刚体转动的方向和快慢，引入</a:t>
            </a:r>
            <a:r>
              <a:rPr lang="zh-CN" altLang="en-US" b="1" i="0" dirty="0">
                <a:solidFill>
                  <a:srgbClr val="FF0000"/>
                </a:solidFill>
              </a:rPr>
              <a:t>角速度矢量</a:t>
            </a:r>
            <a:r>
              <a:rPr lang="zh-CN" altLang="en-US" b="1" i="0" dirty="0"/>
              <a:t>和</a:t>
            </a:r>
            <a:r>
              <a:rPr lang="zh-CN" altLang="en-US" b="1" i="0" dirty="0">
                <a:solidFill>
                  <a:srgbClr val="FF0000"/>
                </a:solidFill>
              </a:rPr>
              <a:t>角加速度矢量</a:t>
            </a:r>
            <a:r>
              <a:rPr lang="zh-CN" altLang="en-US" b="1" i="0" dirty="0"/>
              <a:t>。</a:t>
            </a:r>
            <a:endParaRPr lang="en-US" altLang="zh-CN" b="1" i="0" dirty="0">
              <a:ea typeface="楷体_GB2312" pitchFamily="49" charset="-122"/>
            </a:endParaRPr>
          </a:p>
        </p:txBody>
      </p:sp>
      <p:sp>
        <p:nvSpPr>
          <p:cNvPr id="3" name="TextBox 2"/>
          <p:cNvSpPr txBox="1"/>
          <p:nvPr/>
        </p:nvSpPr>
        <p:spPr>
          <a:xfrm>
            <a:off x="7596336" y="1916832"/>
            <a:ext cx="1620957" cy="523220"/>
          </a:xfrm>
          <a:prstGeom prst="rect">
            <a:avLst/>
          </a:prstGeom>
          <a:noFill/>
        </p:spPr>
        <p:txBody>
          <a:bodyPr wrap="none" rtlCol="0">
            <a:spAutoFit/>
          </a:bodyPr>
          <a:lstStyle/>
          <a:p>
            <a:r>
              <a:rPr lang="zh-CN" altLang="en-US" sz="2800" dirty="0" smtClean="0">
                <a:ea typeface="华文楷体" panose="02010600040101010101" pitchFamily="2" charset="-122"/>
              </a:rPr>
              <a:t>转动平面</a:t>
            </a:r>
          </a:p>
        </p:txBody>
      </p:sp>
      <p:sp>
        <p:nvSpPr>
          <p:cNvPr id="4" name="TextBox 3"/>
          <p:cNvSpPr txBox="1"/>
          <p:nvPr/>
        </p:nvSpPr>
        <p:spPr>
          <a:xfrm>
            <a:off x="6660232" y="4777988"/>
            <a:ext cx="902811" cy="523220"/>
          </a:xfrm>
          <a:prstGeom prst="rect">
            <a:avLst/>
          </a:prstGeom>
          <a:noFill/>
        </p:spPr>
        <p:txBody>
          <a:bodyPr wrap="none" rtlCol="0">
            <a:spAutoFit/>
          </a:bodyPr>
          <a:lstStyle/>
          <a:p>
            <a:r>
              <a:rPr lang="zh-CN" altLang="en-US" sz="2800" dirty="0" smtClean="0">
                <a:ea typeface="华文楷体" panose="02010600040101010101" pitchFamily="2" charset="-122"/>
              </a:rPr>
              <a:t>转轴</a:t>
            </a:r>
          </a:p>
        </p:txBody>
      </p:sp>
      <p:sp>
        <p:nvSpPr>
          <p:cNvPr id="2" name="TextBox 1"/>
          <p:cNvSpPr txBox="1"/>
          <p:nvPr/>
        </p:nvSpPr>
        <p:spPr>
          <a:xfrm>
            <a:off x="80397" y="1268760"/>
            <a:ext cx="5211683" cy="523220"/>
          </a:xfrm>
          <a:prstGeom prst="rect">
            <a:avLst/>
          </a:prstGeom>
          <a:noFill/>
        </p:spPr>
        <p:txBody>
          <a:bodyPr wrap="none" rtlCol="0">
            <a:spAutoFit/>
          </a:bodyPr>
          <a:lstStyle/>
          <a:p>
            <a:r>
              <a:rPr lang="zh-CN" altLang="en-US" sz="2800" dirty="0" smtClean="0">
                <a:solidFill>
                  <a:srgbClr val="FF0000"/>
                </a:solidFill>
                <a:ea typeface="华文楷体" panose="02010600040101010101" pitchFamily="2" charset="-122"/>
              </a:rPr>
              <a:t>转动平面</a:t>
            </a:r>
            <a:r>
              <a:rPr lang="zh-CN" altLang="en-US" sz="2800" dirty="0" smtClean="0">
                <a:ea typeface="华文楷体" panose="02010600040101010101" pitchFamily="2" charset="-122"/>
              </a:rPr>
              <a:t>：垂直于固定轴的平面</a:t>
            </a:r>
          </a:p>
        </p:txBody>
      </p:sp>
      <p:sp>
        <p:nvSpPr>
          <p:cNvPr id="5" name="TextBox 4"/>
          <p:cNvSpPr txBox="1"/>
          <p:nvPr/>
        </p:nvSpPr>
        <p:spPr>
          <a:xfrm>
            <a:off x="5302634" y="1268760"/>
            <a:ext cx="1313180" cy="461665"/>
          </a:xfrm>
          <a:prstGeom prst="rect">
            <a:avLst/>
          </a:prstGeom>
          <a:noFill/>
        </p:spPr>
        <p:txBody>
          <a:bodyPr wrap="none" rtlCol="0">
            <a:spAutoFit/>
          </a:bodyPr>
          <a:lstStyle/>
          <a:p>
            <a:r>
              <a:rPr lang="en-US" altLang="zh-CN" dirty="0" smtClean="0">
                <a:solidFill>
                  <a:srgbClr val="FF0066"/>
                </a:solidFill>
                <a:ea typeface="华文楷体" panose="02010600040101010101" pitchFamily="2" charset="-122"/>
              </a:rPr>
              <a:t>(</a:t>
            </a:r>
            <a:r>
              <a:rPr lang="zh-CN" altLang="en-US" dirty="0" smtClean="0">
                <a:solidFill>
                  <a:srgbClr val="FF0066"/>
                </a:solidFill>
                <a:ea typeface="华文楷体" panose="02010600040101010101" pitchFamily="2" charset="-122"/>
              </a:rPr>
              <a:t>无数个</a:t>
            </a:r>
            <a:r>
              <a:rPr lang="en-US" altLang="zh-CN" dirty="0" smtClean="0">
                <a:solidFill>
                  <a:srgbClr val="FF0066"/>
                </a:solidFill>
                <a:ea typeface="华文楷体" panose="02010600040101010101" pitchFamily="2" charset="-122"/>
              </a:rPr>
              <a:t>)</a:t>
            </a:r>
            <a:endParaRPr lang="zh-CN" altLang="en-US" dirty="0" smtClean="0">
              <a:solidFill>
                <a:srgbClr val="FF0066"/>
              </a:solidFill>
              <a:ea typeface="华文楷体" panose="02010600040101010101" pitchFamily="2" charset="-122"/>
            </a:endParaRPr>
          </a:p>
        </p:txBody>
      </p:sp>
      <p:sp>
        <p:nvSpPr>
          <p:cNvPr id="54" name="Rectangle 3"/>
          <p:cNvSpPr>
            <a:spLocks noChangeArrowheads="1"/>
          </p:cNvSpPr>
          <p:nvPr/>
        </p:nvSpPr>
        <p:spPr bwMode="auto">
          <a:xfrm>
            <a:off x="250775" y="3183359"/>
            <a:ext cx="4950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0"/>
              </a:spcBef>
              <a:buFont typeface="Wingdings" panose="05000000000000000000" pitchFamily="2" charset="2"/>
              <a:buChar char="u"/>
            </a:pPr>
            <a:r>
              <a:rPr lang="zh-CN" altLang="en-US" b="1" i="0" dirty="0" smtClean="0">
                <a:solidFill>
                  <a:srgbClr val="006600"/>
                </a:solidFill>
                <a:latin typeface="宋体" pitchFamily="2" charset="-122"/>
              </a:rPr>
              <a:t>转轴上所有各点保持不动</a:t>
            </a:r>
            <a:endParaRPr lang="zh-CN" altLang="en-US" b="1" i="0" dirty="0">
              <a:solidFill>
                <a:srgbClr val="006600"/>
              </a:solidFill>
              <a:latin typeface="宋体" pitchFamily="2" charset="-122"/>
            </a:endParaRPr>
          </a:p>
        </p:txBody>
      </p:sp>
      <p:sp>
        <p:nvSpPr>
          <p:cNvPr id="55" name="Rectangle 3"/>
          <p:cNvSpPr>
            <a:spLocks noChangeArrowheads="1"/>
          </p:cNvSpPr>
          <p:nvPr/>
        </p:nvSpPr>
        <p:spPr bwMode="auto">
          <a:xfrm>
            <a:off x="153662" y="2708920"/>
            <a:ext cx="4950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CN" altLang="en-US" b="1" i="0" dirty="0" smtClean="0">
                <a:solidFill>
                  <a:srgbClr val="0000FF"/>
                </a:solidFill>
                <a:latin typeface="宋体" pitchFamily="2" charset="-122"/>
              </a:rPr>
              <a:t>刚体定轴转动的基本特征</a:t>
            </a:r>
            <a:endParaRPr lang="zh-CN" altLang="en-US" b="1" i="0" dirty="0">
              <a:solidFill>
                <a:srgbClr val="0000FF"/>
              </a:solidFill>
              <a:latin typeface="宋体"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500"/>
                                        <p:tgtEl>
                                          <p:spTgt spid="5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left)">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animBg="1"/>
      <p:bldP spid="52" grpId="0"/>
      <p:bldP spid="53" grpId="0"/>
      <p:bldP spid="3" grpId="0"/>
      <p:bldP spid="2" grpId="0"/>
      <p:bldP spid="5" grpId="0"/>
      <p:bldP spid="54" grpId="0"/>
      <p:bldP spid="5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1"/>
          <p:cNvSpPr>
            <a:spLocks noGrp="1"/>
          </p:cNvSpPr>
          <p:nvPr>
            <p:ph type="ftr" sz="quarter" idx="10"/>
          </p:nvPr>
        </p:nvSpPr>
        <p:spPr/>
        <p:txBody>
          <a:bodyPr/>
          <a:lstStyle/>
          <a:p>
            <a:pPr>
              <a:defRPr/>
            </a:pPr>
            <a:fld id="{922D3093-5391-4536-97C9-39B07DEEDDB7}" type="slidenum">
              <a:rPr lang="en-US" altLang="zh-CN">
                <a:solidFill>
                  <a:srgbClr val="FFFFCC">
                    <a:lumMod val="75000"/>
                  </a:srgbClr>
                </a:solidFill>
              </a:rPr>
              <a:pPr>
                <a:defRPr/>
              </a:pPr>
              <a:t>70</a:t>
            </a:fld>
            <a:endParaRPr lang="en-US" altLang="zh-CN">
              <a:solidFill>
                <a:srgbClr val="FFFFCC">
                  <a:lumMod val="75000"/>
                </a:srgbClr>
              </a:solidFill>
            </a:endParaRPr>
          </a:p>
        </p:txBody>
      </p:sp>
      <p:sp>
        <p:nvSpPr>
          <p:cNvPr id="8195" name="Text Box 3"/>
          <p:cNvSpPr txBox="1">
            <a:spLocks noChangeArrowheads="1"/>
          </p:cNvSpPr>
          <p:nvPr/>
        </p:nvSpPr>
        <p:spPr bwMode="auto">
          <a:xfrm>
            <a:off x="225425" y="846138"/>
            <a:ext cx="79803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pPr>
            <a:r>
              <a:rPr kumimoji="1" lang="zh-CN" altLang="en-US" sz="2800" smtClean="0">
                <a:solidFill>
                  <a:srgbClr val="000000"/>
                </a:solidFill>
                <a:latin typeface="宋体" charset="-122"/>
              </a:rPr>
              <a:t>在由</a:t>
            </a:r>
            <a:r>
              <a:rPr kumimoji="1" lang="en-US" altLang="zh-CN" sz="2800" i="1" smtClean="0">
                <a:solidFill>
                  <a:srgbClr val="000000"/>
                </a:solidFill>
              </a:rPr>
              <a:t>A</a:t>
            </a:r>
            <a:r>
              <a:rPr kumimoji="1" lang="en-US" altLang="zh-CN" sz="2800" smtClean="0">
                <a:solidFill>
                  <a:srgbClr val="000000"/>
                </a:solidFill>
              </a:rPr>
              <a:t>→</a:t>
            </a:r>
            <a:r>
              <a:rPr kumimoji="1" lang="en-US" altLang="zh-CN" sz="2800" i="1" smtClean="0">
                <a:solidFill>
                  <a:srgbClr val="000000"/>
                </a:solidFill>
              </a:rPr>
              <a:t>B</a:t>
            </a:r>
            <a:r>
              <a:rPr kumimoji="1" lang="zh-CN" altLang="en-US" sz="2800" smtClean="0">
                <a:solidFill>
                  <a:srgbClr val="000000"/>
                </a:solidFill>
                <a:latin typeface="宋体" charset="-122"/>
              </a:rPr>
              <a:t>的过程中，子弹、木块系统机械能守恒 </a:t>
            </a:r>
          </a:p>
        </p:txBody>
      </p:sp>
      <p:graphicFrame>
        <p:nvGraphicFramePr>
          <p:cNvPr id="8196" name="Object 12"/>
          <p:cNvGraphicFramePr>
            <a:graphicFrameLocks noChangeAspect="1"/>
          </p:cNvGraphicFramePr>
          <p:nvPr>
            <p:extLst>
              <p:ext uri="{D42A27DB-BD31-4B8C-83A1-F6EECF244321}">
                <p14:modId xmlns:p14="http://schemas.microsoft.com/office/powerpoint/2010/main" val="1686417344"/>
              </p:ext>
            </p:extLst>
          </p:nvPr>
        </p:nvGraphicFramePr>
        <p:xfrm>
          <a:off x="1549400" y="1581150"/>
          <a:ext cx="5994400" cy="895350"/>
        </p:xfrm>
        <a:graphic>
          <a:graphicData uri="http://schemas.openxmlformats.org/presentationml/2006/ole">
            <mc:AlternateContent xmlns:mc="http://schemas.openxmlformats.org/markup-compatibility/2006">
              <mc:Choice xmlns:v="urn:schemas-microsoft-com:vml" Requires="v">
                <p:oleObj spid="_x0000_s65359" name="Equation" r:id="rId3" imgW="2616200" imgH="393700" progId="Equation.DSMT4">
                  <p:embed/>
                </p:oleObj>
              </mc:Choice>
              <mc:Fallback>
                <p:oleObj name="Equation" r:id="rId3" imgW="26162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1581150"/>
                        <a:ext cx="5994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46802" name="Group 18"/>
          <p:cNvGrpSpPr>
            <a:grpSpLocks/>
          </p:cNvGrpSpPr>
          <p:nvPr/>
        </p:nvGrpSpPr>
        <p:grpSpPr bwMode="auto">
          <a:xfrm>
            <a:off x="279400" y="2632075"/>
            <a:ext cx="8178800" cy="1501775"/>
            <a:chOff x="96" y="1698"/>
            <a:chExt cx="5152" cy="946"/>
          </a:xfrm>
        </p:grpSpPr>
        <p:sp>
          <p:nvSpPr>
            <p:cNvPr id="8201" name="Text Box 14"/>
            <p:cNvSpPr txBox="1">
              <a:spLocks noChangeArrowheads="1"/>
            </p:cNvSpPr>
            <p:nvPr/>
          </p:nvSpPr>
          <p:spPr bwMode="auto">
            <a:xfrm>
              <a:off x="96" y="1698"/>
              <a:ext cx="5152" cy="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pPr>
              <a:r>
                <a:rPr kumimoji="1" lang="zh-CN" altLang="en-US" sz="2800" smtClean="0">
                  <a:solidFill>
                    <a:srgbClr val="000000"/>
                  </a:solidFill>
                  <a:latin typeface="宋体" charset="-122"/>
                </a:rPr>
                <a:t>在由</a:t>
              </a:r>
              <a:r>
                <a:rPr kumimoji="1" lang="en-US" altLang="zh-CN" sz="2800" i="1" smtClean="0">
                  <a:solidFill>
                    <a:srgbClr val="000000"/>
                  </a:solidFill>
                </a:rPr>
                <a:t>A→B</a:t>
              </a:r>
              <a:r>
                <a:rPr kumimoji="1" lang="zh-CN" altLang="en-US" sz="2800" smtClean="0">
                  <a:solidFill>
                    <a:srgbClr val="000000"/>
                  </a:solidFill>
                  <a:latin typeface="宋体" charset="-122"/>
                </a:rPr>
                <a:t>的过程中木块在水平面内只受指向</a:t>
              </a:r>
              <a:r>
                <a:rPr kumimoji="1" lang="en-US" altLang="zh-CN" sz="2800" i="1" smtClean="0">
                  <a:solidFill>
                    <a:srgbClr val="000000"/>
                  </a:solidFill>
                </a:rPr>
                <a:t>O</a:t>
              </a:r>
              <a:r>
                <a:rPr kumimoji="1" lang="zh-CN" altLang="en-US" sz="2800" smtClean="0">
                  <a:solidFill>
                    <a:srgbClr val="000000"/>
                  </a:solidFill>
                  <a:latin typeface="宋体" charset="-122"/>
                </a:rPr>
                <a:t>点的弹性有心力，故木块对</a:t>
              </a:r>
              <a:r>
                <a:rPr kumimoji="1" lang="en-US" altLang="zh-CN" sz="2800" i="1" smtClean="0">
                  <a:solidFill>
                    <a:srgbClr val="000000"/>
                  </a:solidFill>
                </a:rPr>
                <a:t>O</a:t>
              </a:r>
              <a:r>
                <a:rPr kumimoji="1" lang="zh-CN" altLang="en-US" sz="2800" smtClean="0">
                  <a:solidFill>
                    <a:srgbClr val="000000"/>
                  </a:solidFill>
                  <a:latin typeface="宋体" charset="-122"/>
                </a:rPr>
                <a:t>点的角动量守恒，设</a:t>
              </a:r>
              <a:r>
                <a:rPr kumimoji="1" lang="zh-CN" altLang="en-US" sz="2800" i="1" smtClean="0">
                  <a:solidFill>
                    <a:srgbClr val="000000"/>
                  </a:solidFill>
                  <a:latin typeface="宋体" charset="-122"/>
                </a:rPr>
                <a:t>     </a:t>
              </a:r>
              <a:r>
                <a:rPr kumimoji="1" lang="zh-CN" altLang="en-US" sz="2800" smtClean="0">
                  <a:solidFill>
                    <a:srgbClr val="000000"/>
                  </a:solidFill>
                  <a:latin typeface="宋体" charset="-122"/>
                </a:rPr>
                <a:t>与</a:t>
              </a:r>
              <a:r>
                <a:rPr kumimoji="1" lang="en-US" altLang="zh-CN" sz="2800" i="1" smtClean="0">
                  <a:solidFill>
                    <a:srgbClr val="000000"/>
                  </a:solidFill>
                </a:rPr>
                <a:t>OB</a:t>
              </a:r>
              <a:r>
                <a:rPr kumimoji="1" lang="zh-CN" altLang="en-US" sz="2800" smtClean="0">
                  <a:solidFill>
                    <a:srgbClr val="000000"/>
                  </a:solidFill>
                  <a:latin typeface="宋体" charset="-122"/>
                </a:rPr>
                <a:t>方向成</a:t>
              </a:r>
              <a:r>
                <a:rPr kumimoji="1" lang="en-US" altLang="zh-CN" sz="2800" i="1" smtClean="0">
                  <a:solidFill>
                    <a:srgbClr val="000000"/>
                  </a:solidFill>
                </a:rPr>
                <a:t>θ</a:t>
              </a:r>
              <a:r>
                <a:rPr kumimoji="1" lang="zh-CN" altLang="en-US" sz="2800" smtClean="0">
                  <a:solidFill>
                    <a:srgbClr val="000000"/>
                  </a:solidFill>
                  <a:latin typeface="宋体" charset="-122"/>
                </a:rPr>
                <a:t>角，则有</a:t>
              </a:r>
            </a:p>
          </p:txBody>
        </p:sp>
        <p:graphicFrame>
          <p:nvGraphicFramePr>
            <p:cNvPr id="8202" name="Object 15"/>
            <p:cNvGraphicFramePr>
              <a:graphicFrameLocks noChangeAspect="1"/>
            </p:cNvGraphicFramePr>
            <p:nvPr/>
          </p:nvGraphicFramePr>
          <p:xfrm>
            <a:off x="4588" y="1984"/>
            <a:ext cx="303" cy="393"/>
          </p:xfrm>
          <a:graphic>
            <a:graphicData uri="http://schemas.openxmlformats.org/presentationml/2006/ole">
              <mc:AlternateContent xmlns:mc="http://schemas.openxmlformats.org/markup-compatibility/2006">
                <mc:Choice xmlns:v="urn:schemas-microsoft-com:vml" Requires="v">
                  <p:oleObj spid="_x0000_s65360" name="Equation" r:id="rId5" imgW="177646" imgH="228402" progId="Equation.DSMT4">
                    <p:embed/>
                  </p:oleObj>
                </mc:Choice>
                <mc:Fallback>
                  <p:oleObj name="Equation" r:id="rId5" imgW="177646" imgH="228402"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8" y="1984"/>
                          <a:ext cx="30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46800" name="Object 16"/>
          <p:cNvGraphicFramePr>
            <a:graphicFrameLocks noChangeAspect="1"/>
          </p:cNvGraphicFramePr>
          <p:nvPr>
            <p:extLst>
              <p:ext uri="{D42A27DB-BD31-4B8C-83A1-F6EECF244321}">
                <p14:modId xmlns:p14="http://schemas.microsoft.com/office/powerpoint/2010/main" val="1036334812"/>
              </p:ext>
            </p:extLst>
          </p:nvPr>
        </p:nvGraphicFramePr>
        <p:xfrm>
          <a:off x="1827213" y="4357688"/>
          <a:ext cx="5210175" cy="608012"/>
        </p:xfrm>
        <a:graphic>
          <a:graphicData uri="http://schemas.openxmlformats.org/presentationml/2006/ole">
            <mc:AlternateContent xmlns:mc="http://schemas.openxmlformats.org/markup-compatibility/2006">
              <mc:Choice xmlns:v="urn:schemas-microsoft-com:vml" Requires="v">
                <p:oleObj spid="_x0000_s65361" name="Equation" r:id="rId7" imgW="1942920" imgH="228600" progId="Equation.DSMT4">
                  <p:embed/>
                </p:oleObj>
              </mc:Choice>
              <mc:Fallback>
                <p:oleObj name="Equation" r:id="rId7" imgW="1942920" imgH="228600" progId="Equation.DSMT4">
                  <p:embed/>
                  <p:pic>
                    <p:nvPicPr>
                      <p:cNvPr id="0" name=""/>
                      <p:cNvPicPr>
                        <a:picLocks noChangeAspect="1" noChangeArrowheads="1"/>
                      </p:cNvPicPr>
                      <p:nvPr/>
                    </p:nvPicPr>
                    <p:blipFill>
                      <a:blip r:embed="rId8"/>
                      <a:srcRect/>
                      <a:stretch>
                        <a:fillRect/>
                      </a:stretch>
                    </p:blipFill>
                    <p:spPr bwMode="auto">
                      <a:xfrm>
                        <a:off x="1827213" y="4357688"/>
                        <a:ext cx="52101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6803" name="Object 19"/>
          <p:cNvGraphicFramePr>
            <a:graphicFrameLocks noChangeAspect="1"/>
          </p:cNvGraphicFramePr>
          <p:nvPr>
            <p:extLst>
              <p:ext uri="{D42A27DB-BD31-4B8C-83A1-F6EECF244321}">
                <p14:modId xmlns:p14="http://schemas.microsoft.com/office/powerpoint/2010/main" val="2150371156"/>
              </p:ext>
            </p:extLst>
          </p:nvPr>
        </p:nvGraphicFramePr>
        <p:xfrm>
          <a:off x="182563" y="5268913"/>
          <a:ext cx="3835400" cy="981075"/>
        </p:xfrm>
        <a:graphic>
          <a:graphicData uri="http://schemas.openxmlformats.org/presentationml/2006/ole">
            <mc:AlternateContent xmlns:mc="http://schemas.openxmlformats.org/markup-compatibility/2006">
              <mc:Choice xmlns:v="urn:schemas-microsoft-com:vml" Requires="v">
                <p:oleObj spid="_x0000_s65362" name="Equation" r:id="rId9" imgW="1905000" imgH="482600" progId="Equation.DSMT4">
                  <p:embed/>
                </p:oleObj>
              </mc:Choice>
              <mc:Fallback>
                <p:oleObj name="Equation" r:id="rId9" imgW="1905000" imgH="482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563" y="5268913"/>
                        <a:ext cx="3835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6804" name="Object 20"/>
          <p:cNvGraphicFramePr>
            <a:graphicFrameLocks noChangeAspect="1"/>
          </p:cNvGraphicFramePr>
          <p:nvPr/>
        </p:nvGraphicFramePr>
        <p:xfrm>
          <a:off x="4221163" y="5334000"/>
          <a:ext cx="4733925" cy="941388"/>
        </p:xfrm>
        <a:graphic>
          <a:graphicData uri="http://schemas.openxmlformats.org/presentationml/2006/ole">
            <mc:AlternateContent xmlns:mc="http://schemas.openxmlformats.org/markup-compatibility/2006">
              <mc:Choice xmlns:v="urn:schemas-microsoft-com:vml" Requires="v">
                <p:oleObj spid="_x0000_s65363" name="Equation" r:id="rId11" imgW="2349500" imgH="469900" progId="Equation.DSMT4">
                  <p:embed/>
                </p:oleObj>
              </mc:Choice>
              <mc:Fallback>
                <p:oleObj name="Equation" r:id="rId11" imgW="2349500" imgH="4699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1163" y="5334000"/>
                        <a:ext cx="47339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6643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6802"/>
                                        </p:tgtEl>
                                        <p:attrNameLst>
                                          <p:attrName>style.visibility</p:attrName>
                                        </p:attrNameLst>
                                      </p:cBhvr>
                                      <p:to>
                                        <p:strVal val="visible"/>
                                      </p:to>
                                    </p:set>
                                    <p:animEffect transition="in" filter="blinds(horizontal)">
                                      <p:cBhvr>
                                        <p:cTn id="7" dur="500"/>
                                        <p:tgtEl>
                                          <p:spTgt spid="246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46800"/>
                                        </p:tgtEl>
                                        <p:attrNameLst>
                                          <p:attrName>style.visibility</p:attrName>
                                        </p:attrNameLst>
                                      </p:cBhvr>
                                      <p:to>
                                        <p:strVal val="visible"/>
                                      </p:to>
                                    </p:set>
                                    <p:animEffect transition="in" filter="slide(fromBottom)">
                                      <p:cBhvr>
                                        <p:cTn id="12" dur="500"/>
                                        <p:tgtEl>
                                          <p:spTgt spid="246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46803"/>
                                        </p:tgtEl>
                                        <p:attrNameLst>
                                          <p:attrName>style.visibility</p:attrName>
                                        </p:attrNameLst>
                                      </p:cBhvr>
                                      <p:to>
                                        <p:strVal val="visible"/>
                                      </p:to>
                                    </p:set>
                                    <p:anim calcmode="lin" valueType="num">
                                      <p:cBhvr>
                                        <p:cTn id="17" dur="500" fill="hold"/>
                                        <p:tgtEl>
                                          <p:spTgt spid="246803"/>
                                        </p:tgtEl>
                                        <p:attrNameLst>
                                          <p:attrName>ppt_w</p:attrName>
                                        </p:attrNameLst>
                                      </p:cBhvr>
                                      <p:tavLst>
                                        <p:tav tm="0">
                                          <p:val>
                                            <p:strVal val="#ppt_w*0.70"/>
                                          </p:val>
                                        </p:tav>
                                        <p:tav tm="100000">
                                          <p:val>
                                            <p:strVal val="#ppt_w"/>
                                          </p:val>
                                        </p:tav>
                                      </p:tavLst>
                                    </p:anim>
                                    <p:anim calcmode="lin" valueType="num">
                                      <p:cBhvr>
                                        <p:cTn id="18" dur="500" fill="hold"/>
                                        <p:tgtEl>
                                          <p:spTgt spid="246803"/>
                                        </p:tgtEl>
                                        <p:attrNameLst>
                                          <p:attrName>ppt_h</p:attrName>
                                        </p:attrNameLst>
                                      </p:cBhvr>
                                      <p:tavLst>
                                        <p:tav tm="0">
                                          <p:val>
                                            <p:strVal val="#ppt_h"/>
                                          </p:val>
                                        </p:tav>
                                        <p:tav tm="100000">
                                          <p:val>
                                            <p:strVal val="#ppt_h"/>
                                          </p:val>
                                        </p:tav>
                                      </p:tavLst>
                                    </p:anim>
                                    <p:animEffect transition="in" filter="fade">
                                      <p:cBhvr>
                                        <p:cTn id="19" dur="500"/>
                                        <p:tgtEl>
                                          <p:spTgt spid="2468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246804"/>
                                        </p:tgtEl>
                                        <p:attrNameLst>
                                          <p:attrName>style.visibility</p:attrName>
                                        </p:attrNameLst>
                                      </p:cBhvr>
                                      <p:to>
                                        <p:strVal val="visible"/>
                                      </p:to>
                                    </p:set>
                                    <p:anim calcmode="lin" valueType="num">
                                      <p:cBhvr>
                                        <p:cTn id="24" dur="1000" fill="hold"/>
                                        <p:tgtEl>
                                          <p:spTgt spid="246804"/>
                                        </p:tgtEl>
                                        <p:attrNameLst>
                                          <p:attrName>ppt_x</p:attrName>
                                        </p:attrNameLst>
                                      </p:cBhvr>
                                      <p:tavLst>
                                        <p:tav tm="0">
                                          <p:val>
                                            <p:strVal val="#ppt_x-.2"/>
                                          </p:val>
                                        </p:tav>
                                        <p:tav tm="100000">
                                          <p:val>
                                            <p:strVal val="#ppt_x"/>
                                          </p:val>
                                        </p:tav>
                                      </p:tavLst>
                                    </p:anim>
                                    <p:anim calcmode="lin" valueType="num">
                                      <p:cBhvr>
                                        <p:cTn id="25" dur="1000" fill="hold"/>
                                        <p:tgtEl>
                                          <p:spTgt spid="24680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4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71</a:t>
            </a:fld>
            <a:endParaRPr lang="en-US" altLang="zh-CN">
              <a:solidFill>
                <a:srgbClr val="FFFFCC">
                  <a:lumMod val="75000"/>
                </a:srgbClr>
              </a:solidFill>
            </a:endParaRPr>
          </a:p>
        </p:txBody>
      </p:sp>
      <p:sp>
        <p:nvSpPr>
          <p:cNvPr id="3" name="Text Box 2"/>
          <p:cNvSpPr txBox="1">
            <a:spLocks noChangeArrowheads="1"/>
          </p:cNvSpPr>
          <p:nvPr/>
        </p:nvSpPr>
        <p:spPr bwMode="auto">
          <a:xfrm>
            <a:off x="3343077" y="323197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0"/>
              </a:spcBef>
            </a:pPr>
            <a:endParaRPr kumimoji="1" lang="zh-CN" altLang="zh-CN" sz="2400" b="0">
              <a:solidFill>
                <a:srgbClr val="402000"/>
              </a:solidFill>
              <a:latin typeface="Times New Roman" pitchFamily="18" charset="0"/>
              <a:ea typeface="宋体" pitchFamily="2" charset="-122"/>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178607783"/>
              </p:ext>
            </p:extLst>
          </p:nvPr>
        </p:nvGraphicFramePr>
        <p:xfrm>
          <a:off x="127000" y="622300"/>
          <a:ext cx="8839200" cy="2070100"/>
        </p:xfrm>
        <a:graphic>
          <a:graphicData uri="http://schemas.openxmlformats.org/presentationml/2006/ole">
            <mc:AlternateContent xmlns:mc="http://schemas.openxmlformats.org/markup-compatibility/2006">
              <mc:Choice xmlns:v="urn:schemas-microsoft-com:vml" Requires="v">
                <p:oleObj spid="_x0000_s75569" name="Document" r:id="rId3" imgW="3702161" imgH="873924" progId="Word.Document.8">
                  <p:embed/>
                </p:oleObj>
              </mc:Choice>
              <mc:Fallback>
                <p:oleObj name="Document" r:id="rId3" imgW="3702161" imgH="873924" progId="Word.Document.8">
                  <p:embed/>
                  <p:pic>
                    <p:nvPicPr>
                      <p:cNvPr id="0" name=""/>
                      <p:cNvPicPr>
                        <a:picLocks noChangeAspect="1" noChangeArrowheads="1"/>
                      </p:cNvPicPr>
                      <p:nvPr/>
                    </p:nvPicPr>
                    <p:blipFill>
                      <a:blip r:embed="rId4"/>
                      <a:srcRect/>
                      <a:stretch>
                        <a:fillRect/>
                      </a:stretch>
                    </p:blipFill>
                    <p:spPr bwMode="auto">
                      <a:xfrm>
                        <a:off x="127000" y="622300"/>
                        <a:ext cx="88392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539551" y="2708920"/>
            <a:ext cx="4331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kumimoji="1" lang="zh-CN" altLang="en-US" dirty="0">
                <a:solidFill>
                  <a:srgbClr val="FF0000"/>
                </a:solidFill>
                <a:latin typeface="黑体" pitchFamily="2" charset="-122"/>
                <a:ea typeface="黑体" pitchFamily="2" charset="-122"/>
              </a:rPr>
              <a:t>解</a:t>
            </a:r>
            <a:r>
              <a:rPr kumimoji="1" lang="zh-CN" altLang="en-US" dirty="0" smtClean="0">
                <a:solidFill>
                  <a:srgbClr val="FF0000"/>
                </a:solidFill>
                <a:latin typeface="黑体" pitchFamily="2" charset="-122"/>
                <a:ea typeface="黑体" pitchFamily="2" charset="-122"/>
              </a:rPr>
              <a:t>：</a:t>
            </a:r>
            <a:r>
              <a:rPr kumimoji="1" lang="zh-CN" altLang="en-US" dirty="0" smtClean="0">
                <a:solidFill>
                  <a:schemeClr val="tx1"/>
                </a:solidFill>
                <a:latin typeface="黑体" pitchFamily="2" charset="-122"/>
                <a:ea typeface="黑体" pitchFamily="2" charset="-122"/>
              </a:rPr>
              <a:t>有心力，角动量守恒</a:t>
            </a:r>
            <a:r>
              <a:rPr kumimoji="1" lang="zh-CN" altLang="en-US" dirty="0" smtClean="0">
                <a:solidFill>
                  <a:srgbClr val="FF0000"/>
                </a:solidFill>
                <a:latin typeface="黑体" pitchFamily="2" charset="-122"/>
                <a:ea typeface="黑体" pitchFamily="2" charset="-122"/>
              </a:rPr>
              <a:t> </a:t>
            </a:r>
            <a:endParaRPr kumimoji="1" lang="zh-CN" altLang="en-US" dirty="0">
              <a:solidFill>
                <a:srgbClr val="FF0000"/>
              </a:solidFill>
              <a:latin typeface="黑体" pitchFamily="2" charset="-122"/>
              <a:ea typeface="黑体" pitchFamily="2" charset="-122"/>
            </a:endParaRPr>
          </a:p>
        </p:txBody>
      </p:sp>
      <p:graphicFrame>
        <p:nvGraphicFramePr>
          <p:cNvPr id="6" name="Object 6"/>
          <p:cNvGraphicFramePr>
            <a:graphicFrameLocks noChangeAspect="1"/>
          </p:cNvGraphicFramePr>
          <p:nvPr>
            <p:extLst>
              <p:ext uri="{D42A27DB-BD31-4B8C-83A1-F6EECF244321}">
                <p14:modId xmlns:p14="http://schemas.microsoft.com/office/powerpoint/2010/main" val="45896426"/>
              </p:ext>
            </p:extLst>
          </p:nvPr>
        </p:nvGraphicFramePr>
        <p:xfrm>
          <a:off x="1188839" y="3212926"/>
          <a:ext cx="2554288" cy="458787"/>
        </p:xfrm>
        <a:graphic>
          <a:graphicData uri="http://schemas.openxmlformats.org/presentationml/2006/ole">
            <mc:AlternateContent xmlns:mc="http://schemas.openxmlformats.org/markup-compatibility/2006">
              <mc:Choice xmlns:v="urn:schemas-microsoft-com:vml" Requires="v">
                <p:oleObj spid="_x0000_s75570" r:id="rId5" imgW="1117115" imgH="203112" progId="Equation.3">
                  <p:embed/>
                </p:oleObj>
              </mc:Choice>
              <mc:Fallback>
                <p:oleObj r:id="rId5" imgW="1117115"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839" y="3212926"/>
                        <a:ext cx="2554288"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val="889806586"/>
              </p:ext>
            </p:extLst>
          </p:nvPr>
        </p:nvGraphicFramePr>
        <p:xfrm>
          <a:off x="1188839" y="3717751"/>
          <a:ext cx="2843213" cy="827087"/>
        </p:xfrm>
        <a:graphic>
          <a:graphicData uri="http://schemas.openxmlformats.org/presentationml/2006/ole">
            <mc:AlternateContent xmlns:mc="http://schemas.openxmlformats.org/markup-compatibility/2006">
              <mc:Choice xmlns:v="urn:schemas-microsoft-com:vml" Requires="v">
                <p:oleObj spid="_x0000_s75571" r:id="rId7" imgW="1345616" imgH="393529" progId="Equation.3">
                  <p:embed/>
                </p:oleObj>
              </mc:Choice>
              <mc:Fallback>
                <p:oleObj r:id="rId7" imgW="1345616"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839" y="3717751"/>
                        <a:ext cx="2843213" cy="82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8"/>
          <p:cNvGraphicFramePr>
            <a:graphicFrameLocks noChangeAspect="1"/>
          </p:cNvGraphicFramePr>
          <p:nvPr>
            <p:extLst>
              <p:ext uri="{D42A27DB-BD31-4B8C-83A1-F6EECF244321}">
                <p14:modId xmlns:p14="http://schemas.microsoft.com/office/powerpoint/2010/main" val="1743880687"/>
              </p:ext>
            </p:extLst>
          </p:nvPr>
        </p:nvGraphicFramePr>
        <p:xfrm>
          <a:off x="1188839" y="4648026"/>
          <a:ext cx="1258888" cy="392112"/>
        </p:xfrm>
        <a:graphic>
          <a:graphicData uri="http://schemas.openxmlformats.org/presentationml/2006/ole">
            <mc:AlternateContent xmlns:mc="http://schemas.openxmlformats.org/markup-compatibility/2006">
              <mc:Choice xmlns:v="urn:schemas-microsoft-com:vml" Requires="v">
                <p:oleObj spid="_x0000_s75572" r:id="rId9" imgW="583693" imgH="177646" progId="Equation.3">
                  <p:embed/>
                </p:oleObj>
              </mc:Choice>
              <mc:Fallback>
                <p:oleObj r:id="rId9" imgW="583693" imgH="1776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8839" y="4648026"/>
                        <a:ext cx="1258888"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9"/>
          <p:cNvGraphicFramePr>
            <a:graphicFrameLocks noChangeAspect="1"/>
          </p:cNvGraphicFramePr>
          <p:nvPr>
            <p:extLst>
              <p:ext uri="{D42A27DB-BD31-4B8C-83A1-F6EECF244321}">
                <p14:modId xmlns:p14="http://schemas.microsoft.com/office/powerpoint/2010/main" val="982272624"/>
              </p:ext>
            </p:extLst>
          </p:nvPr>
        </p:nvGraphicFramePr>
        <p:xfrm>
          <a:off x="1188839" y="5332238"/>
          <a:ext cx="914400" cy="328613"/>
        </p:xfrm>
        <a:graphic>
          <a:graphicData uri="http://schemas.openxmlformats.org/presentationml/2006/ole">
            <mc:AlternateContent xmlns:mc="http://schemas.openxmlformats.org/markup-compatibility/2006">
              <mc:Choice xmlns:v="urn:schemas-microsoft-com:vml" Requires="v">
                <p:oleObj spid="_x0000_s75573" r:id="rId11" imgW="507780" imgH="177723" progId="Equation.3">
                  <p:embed/>
                </p:oleObj>
              </mc:Choice>
              <mc:Fallback>
                <p:oleObj r:id="rId11" imgW="507780" imgH="17772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8839" y="5332238"/>
                        <a:ext cx="91440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oup 10"/>
          <p:cNvGrpSpPr>
            <a:grpSpLocks/>
          </p:cNvGrpSpPr>
          <p:nvPr/>
        </p:nvGrpSpPr>
        <p:grpSpPr bwMode="auto">
          <a:xfrm>
            <a:off x="4067944" y="2492896"/>
            <a:ext cx="4752975" cy="3797300"/>
            <a:chOff x="2517" y="1945"/>
            <a:chExt cx="2994" cy="2392"/>
          </a:xfrm>
        </p:grpSpPr>
        <p:sp>
          <p:nvSpPr>
            <p:cNvPr id="11" name="AutoShape 11"/>
            <p:cNvSpPr>
              <a:spLocks noChangeAspect="1" noChangeArrowheads="1" noTextEdit="1"/>
            </p:cNvSpPr>
            <p:nvPr/>
          </p:nvSpPr>
          <p:spPr bwMode="auto">
            <a:xfrm>
              <a:off x="2517" y="2034"/>
              <a:ext cx="2994" cy="2303"/>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2" name="Rectangle 12"/>
            <p:cNvSpPr>
              <a:spLocks noChangeArrowheads="1"/>
            </p:cNvSpPr>
            <p:nvPr/>
          </p:nvSpPr>
          <p:spPr bwMode="auto">
            <a:xfrm>
              <a:off x="3854" y="3801"/>
              <a:ext cx="642" cy="387"/>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3" name="Freeform 13"/>
            <p:cNvSpPr>
              <a:spLocks/>
            </p:cNvSpPr>
            <p:nvPr/>
          </p:nvSpPr>
          <p:spPr bwMode="auto">
            <a:xfrm>
              <a:off x="2575" y="1945"/>
              <a:ext cx="2878" cy="1067"/>
            </a:xfrm>
            <a:custGeom>
              <a:avLst/>
              <a:gdLst/>
              <a:ahLst/>
              <a:cxnLst>
                <a:cxn ang="0">
                  <a:pos x="719" y="0"/>
                </a:cxn>
                <a:cxn ang="0">
                  <a:pos x="0" y="1067"/>
                </a:cxn>
                <a:cxn ang="0">
                  <a:pos x="2159" y="1067"/>
                </a:cxn>
                <a:cxn ang="0">
                  <a:pos x="2878" y="0"/>
                </a:cxn>
                <a:cxn ang="0">
                  <a:pos x="719" y="0"/>
                </a:cxn>
              </a:cxnLst>
              <a:rect l="0" t="0" r="r" b="b"/>
              <a:pathLst>
                <a:path w="2878" h="1067">
                  <a:moveTo>
                    <a:pt x="719" y="0"/>
                  </a:moveTo>
                  <a:lnTo>
                    <a:pt x="0" y="1067"/>
                  </a:lnTo>
                  <a:lnTo>
                    <a:pt x="2159" y="1067"/>
                  </a:lnTo>
                  <a:lnTo>
                    <a:pt x="2878" y="0"/>
                  </a:lnTo>
                  <a:lnTo>
                    <a:pt x="719" y="0"/>
                  </a:lnTo>
                  <a:close/>
                </a:path>
              </a:pathLst>
            </a:custGeom>
            <a:noFill/>
            <a:ln w="20638">
              <a:solidFill>
                <a:srgbClr val="003366"/>
              </a:solidFill>
              <a:prstDash val="solid"/>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nvGrpSpPr>
            <p:cNvPr id="14" name="Group 14"/>
            <p:cNvGrpSpPr>
              <a:grpSpLocks/>
            </p:cNvGrpSpPr>
            <p:nvPr/>
          </p:nvGrpSpPr>
          <p:grpSpPr bwMode="auto">
            <a:xfrm>
              <a:off x="3210" y="2152"/>
              <a:ext cx="1610" cy="653"/>
              <a:chOff x="2076" y="2107"/>
              <a:chExt cx="1610" cy="653"/>
            </a:xfrm>
          </p:grpSpPr>
          <p:sp>
            <p:nvSpPr>
              <p:cNvPr id="31" name="Freeform 15"/>
              <p:cNvSpPr>
                <a:spLocks/>
              </p:cNvSpPr>
              <p:nvPr/>
            </p:nvSpPr>
            <p:spPr bwMode="auto">
              <a:xfrm>
                <a:off x="2820" y="2107"/>
                <a:ext cx="109" cy="13"/>
              </a:xfrm>
              <a:custGeom>
                <a:avLst/>
                <a:gdLst/>
                <a:ahLst/>
                <a:cxnLst>
                  <a:cxn ang="0">
                    <a:pos x="62" y="13"/>
                  </a:cxn>
                  <a:cxn ang="0">
                    <a:pos x="104" y="13"/>
                  </a:cxn>
                  <a:cxn ang="0">
                    <a:pos x="107" y="13"/>
                  </a:cxn>
                  <a:cxn ang="0">
                    <a:pos x="109" y="11"/>
                  </a:cxn>
                  <a:cxn ang="0">
                    <a:pos x="109" y="8"/>
                  </a:cxn>
                  <a:cxn ang="0">
                    <a:pos x="109" y="6"/>
                  </a:cxn>
                  <a:cxn ang="0">
                    <a:pos x="109" y="4"/>
                  </a:cxn>
                  <a:cxn ang="0">
                    <a:pos x="107" y="2"/>
                  </a:cxn>
                  <a:cxn ang="0">
                    <a:pos x="104" y="0"/>
                  </a:cxn>
                  <a:cxn ang="0">
                    <a:pos x="102" y="0"/>
                  </a:cxn>
                  <a:cxn ang="0">
                    <a:pos x="60" y="0"/>
                  </a:cxn>
                  <a:cxn ang="0">
                    <a:pos x="7" y="0"/>
                  </a:cxn>
                  <a:cxn ang="0">
                    <a:pos x="4" y="2"/>
                  </a:cxn>
                  <a:cxn ang="0">
                    <a:pos x="2" y="4"/>
                  </a:cxn>
                  <a:cxn ang="0">
                    <a:pos x="0" y="6"/>
                  </a:cxn>
                  <a:cxn ang="0">
                    <a:pos x="0" y="8"/>
                  </a:cxn>
                  <a:cxn ang="0">
                    <a:pos x="2" y="11"/>
                  </a:cxn>
                  <a:cxn ang="0">
                    <a:pos x="4" y="13"/>
                  </a:cxn>
                  <a:cxn ang="0">
                    <a:pos x="7" y="13"/>
                  </a:cxn>
                  <a:cxn ang="0">
                    <a:pos x="9" y="13"/>
                  </a:cxn>
                  <a:cxn ang="0">
                    <a:pos x="62" y="13"/>
                  </a:cxn>
                </a:cxnLst>
                <a:rect l="0" t="0" r="r" b="b"/>
                <a:pathLst>
                  <a:path w="109" h="13">
                    <a:moveTo>
                      <a:pt x="62" y="13"/>
                    </a:moveTo>
                    <a:lnTo>
                      <a:pt x="104" y="13"/>
                    </a:lnTo>
                    <a:lnTo>
                      <a:pt x="107" y="13"/>
                    </a:lnTo>
                    <a:lnTo>
                      <a:pt x="109" y="11"/>
                    </a:lnTo>
                    <a:lnTo>
                      <a:pt x="109" y="8"/>
                    </a:lnTo>
                    <a:lnTo>
                      <a:pt x="109" y="6"/>
                    </a:lnTo>
                    <a:lnTo>
                      <a:pt x="109" y="4"/>
                    </a:lnTo>
                    <a:lnTo>
                      <a:pt x="107" y="2"/>
                    </a:lnTo>
                    <a:lnTo>
                      <a:pt x="104" y="0"/>
                    </a:lnTo>
                    <a:lnTo>
                      <a:pt x="102" y="0"/>
                    </a:lnTo>
                    <a:lnTo>
                      <a:pt x="60" y="0"/>
                    </a:lnTo>
                    <a:lnTo>
                      <a:pt x="7" y="0"/>
                    </a:lnTo>
                    <a:lnTo>
                      <a:pt x="4" y="2"/>
                    </a:lnTo>
                    <a:lnTo>
                      <a:pt x="2" y="4"/>
                    </a:lnTo>
                    <a:lnTo>
                      <a:pt x="0" y="6"/>
                    </a:lnTo>
                    <a:lnTo>
                      <a:pt x="0" y="8"/>
                    </a:lnTo>
                    <a:lnTo>
                      <a:pt x="2" y="11"/>
                    </a:lnTo>
                    <a:lnTo>
                      <a:pt x="4" y="13"/>
                    </a:lnTo>
                    <a:lnTo>
                      <a:pt x="7" y="13"/>
                    </a:lnTo>
                    <a:lnTo>
                      <a:pt x="9" y="13"/>
                    </a:lnTo>
                    <a:lnTo>
                      <a:pt x="62" y="1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2" name="Freeform 16"/>
              <p:cNvSpPr>
                <a:spLocks/>
              </p:cNvSpPr>
              <p:nvPr/>
            </p:nvSpPr>
            <p:spPr bwMode="auto">
              <a:xfrm>
                <a:off x="2727" y="2109"/>
                <a:ext cx="66" cy="18"/>
              </a:xfrm>
              <a:custGeom>
                <a:avLst/>
                <a:gdLst/>
                <a:ahLst/>
                <a:cxnLst>
                  <a:cxn ang="0">
                    <a:pos x="62" y="13"/>
                  </a:cxn>
                  <a:cxn ang="0">
                    <a:pos x="64" y="13"/>
                  </a:cxn>
                  <a:cxn ang="0">
                    <a:pos x="66" y="11"/>
                  </a:cxn>
                  <a:cxn ang="0">
                    <a:pos x="66" y="9"/>
                  </a:cxn>
                  <a:cxn ang="0">
                    <a:pos x="66" y="6"/>
                  </a:cxn>
                  <a:cxn ang="0">
                    <a:pos x="66" y="4"/>
                  </a:cxn>
                  <a:cxn ang="0">
                    <a:pos x="64" y="2"/>
                  </a:cxn>
                  <a:cxn ang="0">
                    <a:pos x="62" y="0"/>
                  </a:cxn>
                  <a:cxn ang="0">
                    <a:pos x="60" y="0"/>
                  </a:cxn>
                  <a:cxn ang="0">
                    <a:pos x="6" y="4"/>
                  </a:cxn>
                  <a:cxn ang="0">
                    <a:pos x="4" y="4"/>
                  </a:cxn>
                  <a:cxn ang="0">
                    <a:pos x="2" y="6"/>
                  </a:cxn>
                  <a:cxn ang="0">
                    <a:pos x="0" y="9"/>
                  </a:cxn>
                  <a:cxn ang="0">
                    <a:pos x="0" y="11"/>
                  </a:cxn>
                  <a:cxn ang="0">
                    <a:pos x="2" y="13"/>
                  </a:cxn>
                  <a:cxn ang="0">
                    <a:pos x="4" y="15"/>
                  </a:cxn>
                  <a:cxn ang="0">
                    <a:pos x="6" y="18"/>
                  </a:cxn>
                  <a:cxn ang="0">
                    <a:pos x="9" y="18"/>
                  </a:cxn>
                  <a:cxn ang="0">
                    <a:pos x="62" y="13"/>
                  </a:cxn>
                </a:cxnLst>
                <a:rect l="0" t="0" r="r" b="b"/>
                <a:pathLst>
                  <a:path w="66" h="18">
                    <a:moveTo>
                      <a:pt x="62" y="13"/>
                    </a:moveTo>
                    <a:lnTo>
                      <a:pt x="64" y="13"/>
                    </a:lnTo>
                    <a:lnTo>
                      <a:pt x="66" y="11"/>
                    </a:lnTo>
                    <a:lnTo>
                      <a:pt x="66" y="9"/>
                    </a:lnTo>
                    <a:lnTo>
                      <a:pt x="66" y="6"/>
                    </a:lnTo>
                    <a:lnTo>
                      <a:pt x="66" y="4"/>
                    </a:lnTo>
                    <a:lnTo>
                      <a:pt x="64" y="2"/>
                    </a:lnTo>
                    <a:lnTo>
                      <a:pt x="62" y="0"/>
                    </a:lnTo>
                    <a:lnTo>
                      <a:pt x="60" y="0"/>
                    </a:lnTo>
                    <a:lnTo>
                      <a:pt x="6" y="4"/>
                    </a:lnTo>
                    <a:lnTo>
                      <a:pt x="4" y="4"/>
                    </a:lnTo>
                    <a:lnTo>
                      <a:pt x="2" y="6"/>
                    </a:lnTo>
                    <a:lnTo>
                      <a:pt x="0" y="9"/>
                    </a:lnTo>
                    <a:lnTo>
                      <a:pt x="0" y="11"/>
                    </a:lnTo>
                    <a:lnTo>
                      <a:pt x="2" y="13"/>
                    </a:lnTo>
                    <a:lnTo>
                      <a:pt x="4" y="15"/>
                    </a:lnTo>
                    <a:lnTo>
                      <a:pt x="6" y="18"/>
                    </a:lnTo>
                    <a:lnTo>
                      <a:pt x="9" y="18"/>
                    </a:lnTo>
                    <a:lnTo>
                      <a:pt x="62" y="1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3" name="Freeform 17"/>
              <p:cNvSpPr>
                <a:spLocks/>
              </p:cNvSpPr>
              <p:nvPr/>
            </p:nvSpPr>
            <p:spPr bwMode="auto">
              <a:xfrm>
                <a:off x="2633" y="2115"/>
                <a:ext cx="67" cy="20"/>
              </a:xfrm>
              <a:custGeom>
                <a:avLst/>
                <a:gdLst/>
                <a:ahLst/>
                <a:cxnLst>
                  <a:cxn ang="0">
                    <a:pos x="63" y="14"/>
                  </a:cxn>
                  <a:cxn ang="0">
                    <a:pos x="65" y="14"/>
                  </a:cxn>
                  <a:cxn ang="0">
                    <a:pos x="67" y="12"/>
                  </a:cxn>
                  <a:cxn ang="0">
                    <a:pos x="67" y="9"/>
                  </a:cxn>
                  <a:cxn ang="0">
                    <a:pos x="67" y="7"/>
                  </a:cxn>
                  <a:cxn ang="0">
                    <a:pos x="67" y="5"/>
                  </a:cxn>
                  <a:cxn ang="0">
                    <a:pos x="65" y="3"/>
                  </a:cxn>
                  <a:cxn ang="0">
                    <a:pos x="63" y="0"/>
                  </a:cxn>
                  <a:cxn ang="0">
                    <a:pos x="60" y="0"/>
                  </a:cxn>
                  <a:cxn ang="0">
                    <a:pos x="7" y="5"/>
                  </a:cxn>
                  <a:cxn ang="0">
                    <a:pos x="7" y="7"/>
                  </a:cxn>
                  <a:cxn ang="0">
                    <a:pos x="5" y="7"/>
                  </a:cxn>
                  <a:cxn ang="0">
                    <a:pos x="3" y="9"/>
                  </a:cxn>
                  <a:cxn ang="0">
                    <a:pos x="0" y="12"/>
                  </a:cxn>
                  <a:cxn ang="0">
                    <a:pos x="0" y="14"/>
                  </a:cxn>
                  <a:cxn ang="0">
                    <a:pos x="3" y="16"/>
                  </a:cxn>
                  <a:cxn ang="0">
                    <a:pos x="5" y="18"/>
                  </a:cxn>
                  <a:cxn ang="0">
                    <a:pos x="7" y="20"/>
                  </a:cxn>
                  <a:cxn ang="0">
                    <a:pos x="9" y="20"/>
                  </a:cxn>
                  <a:cxn ang="0">
                    <a:pos x="9" y="18"/>
                  </a:cxn>
                  <a:cxn ang="0">
                    <a:pos x="63" y="14"/>
                  </a:cxn>
                </a:cxnLst>
                <a:rect l="0" t="0" r="r" b="b"/>
                <a:pathLst>
                  <a:path w="67" h="20">
                    <a:moveTo>
                      <a:pt x="63" y="14"/>
                    </a:moveTo>
                    <a:lnTo>
                      <a:pt x="65" y="14"/>
                    </a:lnTo>
                    <a:lnTo>
                      <a:pt x="67" y="12"/>
                    </a:lnTo>
                    <a:lnTo>
                      <a:pt x="67" y="9"/>
                    </a:lnTo>
                    <a:lnTo>
                      <a:pt x="67" y="7"/>
                    </a:lnTo>
                    <a:lnTo>
                      <a:pt x="67" y="5"/>
                    </a:lnTo>
                    <a:lnTo>
                      <a:pt x="65" y="3"/>
                    </a:lnTo>
                    <a:lnTo>
                      <a:pt x="63" y="0"/>
                    </a:lnTo>
                    <a:lnTo>
                      <a:pt x="60" y="0"/>
                    </a:lnTo>
                    <a:lnTo>
                      <a:pt x="7" y="5"/>
                    </a:lnTo>
                    <a:lnTo>
                      <a:pt x="7" y="7"/>
                    </a:lnTo>
                    <a:lnTo>
                      <a:pt x="5" y="7"/>
                    </a:lnTo>
                    <a:lnTo>
                      <a:pt x="3" y="9"/>
                    </a:lnTo>
                    <a:lnTo>
                      <a:pt x="0" y="12"/>
                    </a:lnTo>
                    <a:lnTo>
                      <a:pt x="0" y="14"/>
                    </a:lnTo>
                    <a:lnTo>
                      <a:pt x="3" y="16"/>
                    </a:lnTo>
                    <a:lnTo>
                      <a:pt x="5" y="18"/>
                    </a:lnTo>
                    <a:lnTo>
                      <a:pt x="7" y="20"/>
                    </a:lnTo>
                    <a:lnTo>
                      <a:pt x="9" y="20"/>
                    </a:lnTo>
                    <a:lnTo>
                      <a:pt x="9" y="18"/>
                    </a:lnTo>
                    <a:lnTo>
                      <a:pt x="63" y="14"/>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4" name="Freeform 18"/>
              <p:cNvSpPr>
                <a:spLocks/>
              </p:cNvSpPr>
              <p:nvPr/>
            </p:nvSpPr>
            <p:spPr bwMode="auto">
              <a:xfrm>
                <a:off x="2542" y="2127"/>
                <a:ext cx="65" cy="22"/>
              </a:xfrm>
              <a:custGeom>
                <a:avLst/>
                <a:gdLst/>
                <a:ahLst/>
                <a:cxnLst>
                  <a:cxn ang="0">
                    <a:pos x="60" y="13"/>
                  </a:cxn>
                  <a:cxn ang="0">
                    <a:pos x="63" y="13"/>
                  </a:cxn>
                  <a:cxn ang="0">
                    <a:pos x="65" y="11"/>
                  </a:cxn>
                  <a:cxn ang="0">
                    <a:pos x="65" y="8"/>
                  </a:cxn>
                  <a:cxn ang="0">
                    <a:pos x="65" y="6"/>
                  </a:cxn>
                  <a:cxn ang="0">
                    <a:pos x="65" y="4"/>
                  </a:cxn>
                  <a:cxn ang="0">
                    <a:pos x="63" y="2"/>
                  </a:cxn>
                  <a:cxn ang="0">
                    <a:pos x="60" y="0"/>
                  </a:cxn>
                  <a:cxn ang="0">
                    <a:pos x="58" y="0"/>
                  </a:cxn>
                  <a:cxn ang="0">
                    <a:pos x="25" y="4"/>
                  </a:cxn>
                  <a:cxn ang="0">
                    <a:pos x="5" y="8"/>
                  </a:cxn>
                  <a:cxn ang="0">
                    <a:pos x="3" y="8"/>
                  </a:cxn>
                  <a:cxn ang="0">
                    <a:pos x="0" y="11"/>
                  </a:cxn>
                  <a:cxn ang="0">
                    <a:pos x="0" y="13"/>
                  </a:cxn>
                  <a:cxn ang="0">
                    <a:pos x="0" y="15"/>
                  </a:cxn>
                  <a:cxn ang="0">
                    <a:pos x="0" y="17"/>
                  </a:cxn>
                  <a:cxn ang="0">
                    <a:pos x="3" y="20"/>
                  </a:cxn>
                  <a:cxn ang="0">
                    <a:pos x="5" y="22"/>
                  </a:cxn>
                  <a:cxn ang="0">
                    <a:pos x="7" y="22"/>
                  </a:cxn>
                  <a:cxn ang="0">
                    <a:pos x="27" y="17"/>
                  </a:cxn>
                  <a:cxn ang="0">
                    <a:pos x="60" y="13"/>
                  </a:cxn>
                </a:cxnLst>
                <a:rect l="0" t="0" r="r" b="b"/>
                <a:pathLst>
                  <a:path w="65" h="22">
                    <a:moveTo>
                      <a:pt x="60" y="13"/>
                    </a:moveTo>
                    <a:lnTo>
                      <a:pt x="63" y="13"/>
                    </a:lnTo>
                    <a:lnTo>
                      <a:pt x="65" y="11"/>
                    </a:lnTo>
                    <a:lnTo>
                      <a:pt x="65" y="8"/>
                    </a:lnTo>
                    <a:lnTo>
                      <a:pt x="65" y="6"/>
                    </a:lnTo>
                    <a:lnTo>
                      <a:pt x="65" y="4"/>
                    </a:lnTo>
                    <a:lnTo>
                      <a:pt x="63" y="2"/>
                    </a:lnTo>
                    <a:lnTo>
                      <a:pt x="60" y="0"/>
                    </a:lnTo>
                    <a:lnTo>
                      <a:pt x="58" y="0"/>
                    </a:lnTo>
                    <a:lnTo>
                      <a:pt x="25" y="4"/>
                    </a:lnTo>
                    <a:lnTo>
                      <a:pt x="5" y="8"/>
                    </a:lnTo>
                    <a:lnTo>
                      <a:pt x="3" y="8"/>
                    </a:lnTo>
                    <a:lnTo>
                      <a:pt x="0" y="11"/>
                    </a:lnTo>
                    <a:lnTo>
                      <a:pt x="0" y="13"/>
                    </a:lnTo>
                    <a:lnTo>
                      <a:pt x="0" y="15"/>
                    </a:lnTo>
                    <a:lnTo>
                      <a:pt x="0" y="17"/>
                    </a:lnTo>
                    <a:lnTo>
                      <a:pt x="3" y="20"/>
                    </a:lnTo>
                    <a:lnTo>
                      <a:pt x="5" y="22"/>
                    </a:lnTo>
                    <a:lnTo>
                      <a:pt x="7" y="22"/>
                    </a:lnTo>
                    <a:lnTo>
                      <a:pt x="27" y="17"/>
                    </a:lnTo>
                    <a:lnTo>
                      <a:pt x="60" y="1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5" name="Freeform 19"/>
              <p:cNvSpPr>
                <a:spLocks/>
              </p:cNvSpPr>
              <p:nvPr/>
            </p:nvSpPr>
            <p:spPr bwMode="auto">
              <a:xfrm>
                <a:off x="2451" y="2142"/>
                <a:ext cx="65" cy="27"/>
              </a:xfrm>
              <a:custGeom>
                <a:avLst/>
                <a:gdLst/>
                <a:ahLst/>
                <a:cxnLst>
                  <a:cxn ang="0">
                    <a:pos x="60" y="13"/>
                  </a:cxn>
                  <a:cxn ang="0">
                    <a:pos x="63" y="13"/>
                  </a:cxn>
                  <a:cxn ang="0">
                    <a:pos x="65" y="11"/>
                  </a:cxn>
                  <a:cxn ang="0">
                    <a:pos x="65" y="9"/>
                  </a:cxn>
                  <a:cxn ang="0">
                    <a:pos x="65" y="7"/>
                  </a:cxn>
                  <a:cxn ang="0">
                    <a:pos x="65" y="5"/>
                  </a:cxn>
                  <a:cxn ang="0">
                    <a:pos x="63" y="2"/>
                  </a:cxn>
                  <a:cxn ang="0">
                    <a:pos x="60" y="0"/>
                  </a:cxn>
                  <a:cxn ang="0">
                    <a:pos x="58" y="0"/>
                  </a:cxn>
                  <a:cxn ang="0">
                    <a:pos x="47" y="2"/>
                  </a:cxn>
                  <a:cxn ang="0">
                    <a:pos x="5" y="13"/>
                  </a:cxn>
                  <a:cxn ang="0">
                    <a:pos x="3" y="13"/>
                  </a:cxn>
                  <a:cxn ang="0">
                    <a:pos x="0" y="16"/>
                  </a:cxn>
                  <a:cxn ang="0">
                    <a:pos x="0" y="18"/>
                  </a:cxn>
                  <a:cxn ang="0">
                    <a:pos x="0" y="20"/>
                  </a:cxn>
                  <a:cxn ang="0">
                    <a:pos x="0" y="22"/>
                  </a:cxn>
                  <a:cxn ang="0">
                    <a:pos x="3" y="25"/>
                  </a:cxn>
                  <a:cxn ang="0">
                    <a:pos x="5" y="27"/>
                  </a:cxn>
                  <a:cxn ang="0">
                    <a:pos x="7" y="27"/>
                  </a:cxn>
                  <a:cxn ang="0">
                    <a:pos x="49" y="16"/>
                  </a:cxn>
                  <a:cxn ang="0">
                    <a:pos x="60" y="13"/>
                  </a:cxn>
                </a:cxnLst>
                <a:rect l="0" t="0" r="r" b="b"/>
                <a:pathLst>
                  <a:path w="65" h="27">
                    <a:moveTo>
                      <a:pt x="60" y="13"/>
                    </a:moveTo>
                    <a:lnTo>
                      <a:pt x="63" y="13"/>
                    </a:lnTo>
                    <a:lnTo>
                      <a:pt x="65" y="11"/>
                    </a:lnTo>
                    <a:lnTo>
                      <a:pt x="65" y="9"/>
                    </a:lnTo>
                    <a:lnTo>
                      <a:pt x="65" y="7"/>
                    </a:lnTo>
                    <a:lnTo>
                      <a:pt x="65" y="5"/>
                    </a:lnTo>
                    <a:lnTo>
                      <a:pt x="63" y="2"/>
                    </a:lnTo>
                    <a:lnTo>
                      <a:pt x="60" y="0"/>
                    </a:lnTo>
                    <a:lnTo>
                      <a:pt x="58" y="0"/>
                    </a:lnTo>
                    <a:lnTo>
                      <a:pt x="47" y="2"/>
                    </a:lnTo>
                    <a:lnTo>
                      <a:pt x="5" y="13"/>
                    </a:lnTo>
                    <a:lnTo>
                      <a:pt x="3" y="13"/>
                    </a:lnTo>
                    <a:lnTo>
                      <a:pt x="0" y="16"/>
                    </a:lnTo>
                    <a:lnTo>
                      <a:pt x="0" y="18"/>
                    </a:lnTo>
                    <a:lnTo>
                      <a:pt x="0" y="20"/>
                    </a:lnTo>
                    <a:lnTo>
                      <a:pt x="0" y="22"/>
                    </a:lnTo>
                    <a:lnTo>
                      <a:pt x="3" y="25"/>
                    </a:lnTo>
                    <a:lnTo>
                      <a:pt x="5" y="27"/>
                    </a:lnTo>
                    <a:lnTo>
                      <a:pt x="7" y="27"/>
                    </a:lnTo>
                    <a:lnTo>
                      <a:pt x="49" y="16"/>
                    </a:lnTo>
                    <a:lnTo>
                      <a:pt x="60" y="1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6" name="Freeform 20"/>
              <p:cNvSpPr>
                <a:spLocks/>
              </p:cNvSpPr>
              <p:nvPr/>
            </p:nvSpPr>
            <p:spPr bwMode="auto">
              <a:xfrm>
                <a:off x="2360" y="2164"/>
                <a:ext cx="65" cy="29"/>
              </a:xfrm>
              <a:custGeom>
                <a:avLst/>
                <a:gdLst/>
                <a:ahLst/>
                <a:cxnLst>
                  <a:cxn ang="0">
                    <a:pos x="60" y="14"/>
                  </a:cxn>
                  <a:cxn ang="0">
                    <a:pos x="62" y="14"/>
                  </a:cxn>
                  <a:cxn ang="0">
                    <a:pos x="65" y="11"/>
                  </a:cxn>
                  <a:cxn ang="0">
                    <a:pos x="65" y="9"/>
                  </a:cxn>
                  <a:cxn ang="0">
                    <a:pos x="65" y="7"/>
                  </a:cxn>
                  <a:cxn ang="0">
                    <a:pos x="65" y="5"/>
                  </a:cxn>
                  <a:cxn ang="0">
                    <a:pos x="62" y="3"/>
                  </a:cxn>
                  <a:cxn ang="0">
                    <a:pos x="60" y="0"/>
                  </a:cxn>
                  <a:cxn ang="0">
                    <a:pos x="58" y="0"/>
                  </a:cxn>
                  <a:cxn ang="0">
                    <a:pos x="9" y="16"/>
                  </a:cxn>
                  <a:cxn ang="0">
                    <a:pos x="7" y="16"/>
                  </a:cxn>
                  <a:cxn ang="0">
                    <a:pos x="5" y="18"/>
                  </a:cxn>
                  <a:cxn ang="0">
                    <a:pos x="2" y="20"/>
                  </a:cxn>
                  <a:cxn ang="0">
                    <a:pos x="0" y="23"/>
                  </a:cxn>
                  <a:cxn ang="0">
                    <a:pos x="0" y="25"/>
                  </a:cxn>
                  <a:cxn ang="0">
                    <a:pos x="2" y="27"/>
                  </a:cxn>
                  <a:cxn ang="0">
                    <a:pos x="5" y="29"/>
                  </a:cxn>
                  <a:cxn ang="0">
                    <a:pos x="7" y="29"/>
                  </a:cxn>
                  <a:cxn ang="0">
                    <a:pos x="9" y="29"/>
                  </a:cxn>
                  <a:cxn ang="0">
                    <a:pos x="11" y="29"/>
                  </a:cxn>
                  <a:cxn ang="0">
                    <a:pos x="60" y="14"/>
                  </a:cxn>
                </a:cxnLst>
                <a:rect l="0" t="0" r="r" b="b"/>
                <a:pathLst>
                  <a:path w="65" h="29">
                    <a:moveTo>
                      <a:pt x="60" y="14"/>
                    </a:moveTo>
                    <a:lnTo>
                      <a:pt x="62" y="14"/>
                    </a:lnTo>
                    <a:lnTo>
                      <a:pt x="65" y="11"/>
                    </a:lnTo>
                    <a:lnTo>
                      <a:pt x="65" y="9"/>
                    </a:lnTo>
                    <a:lnTo>
                      <a:pt x="65" y="7"/>
                    </a:lnTo>
                    <a:lnTo>
                      <a:pt x="65" y="5"/>
                    </a:lnTo>
                    <a:lnTo>
                      <a:pt x="62" y="3"/>
                    </a:lnTo>
                    <a:lnTo>
                      <a:pt x="60" y="0"/>
                    </a:lnTo>
                    <a:lnTo>
                      <a:pt x="58" y="0"/>
                    </a:lnTo>
                    <a:lnTo>
                      <a:pt x="9" y="16"/>
                    </a:lnTo>
                    <a:lnTo>
                      <a:pt x="7" y="16"/>
                    </a:lnTo>
                    <a:lnTo>
                      <a:pt x="5" y="18"/>
                    </a:lnTo>
                    <a:lnTo>
                      <a:pt x="2" y="20"/>
                    </a:lnTo>
                    <a:lnTo>
                      <a:pt x="0" y="23"/>
                    </a:lnTo>
                    <a:lnTo>
                      <a:pt x="0" y="25"/>
                    </a:lnTo>
                    <a:lnTo>
                      <a:pt x="2" y="27"/>
                    </a:lnTo>
                    <a:lnTo>
                      <a:pt x="5" y="29"/>
                    </a:lnTo>
                    <a:lnTo>
                      <a:pt x="7" y="29"/>
                    </a:lnTo>
                    <a:lnTo>
                      <a:pt x="9" y="29"/>
                    </a:lnTo>
                    <a:lnTo>
                      <a:pt x="11" y="29"/>
                    </a:lnTo>
                    <a:lnTo>
                      <a:pt x="60" y="14"/>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7" name="Freeform 21"/>
              <p:cNvSpPr>
                <a:spLocks/>
              </p:cNvSpPr>
              <p:nvPr/>
            </p:nvSpPr>
            <p:spPr bwMode="auto">
              <a:xfrm>
                <a:off x="2274" y="2193"/>
                <a:ext cx="62" cy="36"/>
              </a:xfrm>
              <a:custGeom>
                <a:avLst/>
                <a:gdLst/>
                <a:ahLst/>
                <a:cxnLst>
                  <a:cxn ang="0">
                    <a:pos x="57" y="14"/>
                  </a:cxn>
                  <a:cxn ang="0">
                    <a:pos x="60" y="14"/>
                  </a:cxn>
                  <a:cxn ang="0">
                    <a:pos x="62" y="11"/>
                  </a:cxn>
                  <a:cxn ang="0">
                    <a:pos x="62" y="9"/>
                  </a:cxn>
                  <a:cxn ang="0">
                    <a:pos x="62" y="7"/>
                  </a:cxn>
                  <a:cxn ang="0">
                    <a:pos x="62" y="5"/>
                  </a:cxn>
                  <a:cxn ang="0">
                    <a:pos x="60" y="2"/>
                  </a:cxn>
                  <a:cxn ang="0">
                    <a:pos x="57" y="0"/>
                  </a:cxn>
                  <a:cxn ang="0">
                    <a:pos x="55" y="0"/>
                  </a:cxn>
                  <a:cxn ang="0">
                    <a:pos x="40" y="7"/>
                  </a:cxn>
                  <a:cxn ang="0">
                    <a:pos x="6" y="22"/>
                  </a:cxn>
                  <a:cxn ang="0">
                    <a:pos x="4" y="22"/>
                  </a:cxn>
                  <a:cxn ang="0">
                    <a:pos x="2" y="25"/>
                  </a:cxn>
                  <a:cxn ang="0">
                    <a:pos x="0" y="27"/>
                  </a:cxn>
                  <a:cxn ang="0">
                    <a:pos x="0" y="29"/>
                  </a:cxn>
                  <a:cxn ang="0">
                    <a:pos x="2" y="31"/>
                  </a:cxn>
                  <a:cxn ang="0">
                    <a:pos x="4" y="34"/>
                  </a:cxn>
                  <a:cxn ang="0">
                    <a:pos x="6" y="36"/>
                  </a:cxn>
                  <a:cxn ang="0">
                    <a:pos x="9" y="36"/>
                  </a:cxn>
                  <a:cxn ang="0">
                    <a:pos x="42" y="20"/>
                  </a:cxn>
                  <a:cxn ang="0">
                    <a:pos x="57" y="14"/>
                  </a:cxn>
                </a:cxnLst>
                <a:rect l="0" t="0" r="r" b="b"/>
                <a:pathLst>
                  <a:path w="62" h="36">
                    <a:moveTo>
                      <a:pt x="57" y="14"/>
                    </a:moveTo>
                    <a:lnTo>
                      <a:pt x="60" y="14"/>
                    </a:lnTo>
                    <a:lnTo>
                      <a:pt x="62" y="11"/>
                    </a:lnTo>
                    <a:lnTo>
                      <a:pt x="62" y="9"/>
                    </a:lnTo>
                    <a:lnTo>
                      <a:pt x="62" y="7"/>
                    </a:lnTo>
                    <a:lnTo>
                      <a:pt x="62" y="5"/>
                    </a:lnTo>
                    <a:lnTo>
                      <a:pt x="60" y="2"/>
                    </a:lnTo>
                    <a:lnTo>
                      <a:pt x="57" y="0"/>
                    </a:lnTo>
                    <a:lnTo>
                      <a:pt x="55" y="0"/>
                    </a:lnTo>
                    <a:lnTo>
                      <a:pt x="40" y="7"/>
                    </a:lnTo>
                    <a:lnTo>
                      <a:pt x="6" y="22"/>
                    </a:lnTo>
                    <a:lnTo>
                      <a:pt x="4" y="22"/>
                    </a:lnTo>
                    <a:lnTo>
                      <a:pt x="2" y="25"/>
                    </a:lnTo>
                    <a:lnTo>
                      <a:pt x="0" y="27"/>
                    </a:lnTo>
                    <a:lnTo>
                      <a:pt x="0" y="29"/>
                    </a:lnTo>
                    <a:lnTo>
                      <a:pt x="2" y="31"/>
                    </a:lnTo>
                    <a:lnTo>
                      <a:pt x="4" y="34"/>
                    </a:lnTo>
                    <a:lnTo>
                      <a:pt x="6" y="36"/>
                    </a:lnTo>
                    <a:lnTo>
                      <a:pt x="9" y="36"/>
                    </a:lnTo>
                    <a:lnTo>
                      <a:pt x="42" y="20"/>
                    </a:lnTo>
                    <a:lnTo>
                      <a:pt x="57" y="14"/>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8" name="Freeform 22"/>
              <p:cNvSpPr>
                <a:spLocks/>
              </p:cNvSpPr>
              <p:nvPr/>
            </p:nvSpPr>
            <p:spPr bwMode="auto">
              <a:xfrm>
                <a:off x="2191" y="2233"/>
                <a:ext cx="60" cy="40"/>
              </a:xfrm>
              <a:custGeom>
                <a:avLst/>
                <a:gdLst/>
                <a:ahLst/>
                <a:cxnLst>
                  <a:cxn ang="0">
                    <a:pos x="58" y="11"/>
                  </a:cxn>
                  <a:cxn ang="0">
                    <a:pos x="60" y="9"/>
                  </a:cxn>
                  <a:cxn ang="0">
                    <a:pos x="60" y="7"/>
                  </a:cxn>
                  <a:cxn ang="0">
                    <a:pos x="60" y="5"/>
                  </a:cxn>
                  <a:cxn ang="0">
                    <a:pos x="60" y="2"/>
                  </a:cxn>
                  <a:cxn ang="0">
                    <a:pos x="58" y="0"/>
                  </a:cxn>
                  <a:cxn ang="0">
                    <a:pos x="56" y="0"/>
                  </a:cxn>
                  <a:cxn ang="0">
                    <a:pos x="54" y="0"/>
                  </a:cxn>
                  <a:cxn ang="0">
                    <a:pos x="52" y="0"/>
                  </a:cxn>
                  <a:cxn ang="0">
                    <a:pos x="23" y="16"/>
                  </a:cxn>
                  <a:cxn ang="0">
                    <a:pos x="5" y="27"/>
                  </a:cxn>
                  <a:cxn ang="0">
                    <a:pos x="3" y="29"/>
                  </a:cxn>
                  <a:cxn ang="0">
                    <a:pos x="0" y="31"/>
                  </a:cxn>
                  <a:cxn ang="0">
                    <a:pos x="0" y="34"/>
                  </a:cxn>
                  <a:cxn ang="0">
                    <a:pos x="3" y="36"/>
                  </a:cxn>
                  <a:cxn ang="0">
                    <a:pos x="5" y="38"/>
                  </a:cxn>
                  <a:cxn ang="0">
                    <a:pos x="7" y="40"/>
                  </a:cxn>
                  <a:cxn ang="0">
                    <a:pos x="9" y="40"/>
                  </a:cxn>
                  <a:cxn ang="0">
                    <a:pos x="12" y="38"/>
                  </a:cxn>
                  <a:cxn ang="0">
                    <a:pos x="29" y="27"/>
                  </a:cxn>
                  <a:cxn ang="0">
                    <a:pos x="58" y="11"/>
                  </a:cxn>
                </a:cxnLst>
                <a:rect l="0" t="0" r="r" b="b"/>
                <a:pathLst>
                  <a:path w="60" h="40">
                    <a:moveTo>
                      <a:pt x="58" y="11"/>
                    </a:moveTo>
                    <a:lnTo>
                      <a:pt x="60" y="9"/>
                    </a:lnTo>
                    <a:lnTo>
                      <a:pt x="60" y="7"/>
                    </a:lnTo>
                    <a:lnTo>
                      <a:pt x="60" y="5"/>
                    </a:lnTo>
                    <a:lnTo>
                      <a:pt x="60" y="2"/>
                    </a:lnTo>
                    <a:lnTo>
                      <a:pt x="58" y="0"/>
                    </a:lnTo>
                    <a:lnTo>
                      <a:pt x="56" y="0"/>
                    </a:lnTo>
                    <a:lnTo>
                      <a:pt x="54" y="0"/>
                    </a:lnTo>
                    <a:lnTo>
                      <a:pt x="52" y="0"/>
                    </a:lnTo>
                    <a:lnTo>
                      <a:pt x="23" y="16"/>
                    </a:lnTo>
                    <a:lnTo>
                      <a:pt x="5" y="27"/>
                    </a:lnTo>
                    <a:lnTo>
                      <a:pt x="3" y="29"/>
                    </a:lnTo>
                    <a:lnTo>
                      <a:pt x="0" y="31"/>
                    </a:lnTo>
                    <a:lnTo>
                      <a:pt x="0" y="34"/>
                    </a:lnTo>
                    <a:lnTo>
                      <a:pt x="3" y="36"/>
                    </a:lnTo>
                    <a:lnTo>
                      <a:pt x="5" y="38"/>
                    </a:lnTo>
                    <a:lnTo>
                      <a:pt x="7" y="40"/>
                    </a:lnTo>
                    <a:lnTo>
                      <a:pt x="9" y="40"/>
                    </a:lnTo>
                    <a:lnTo>
                      <a:pt x="12" y="38"/>
                    </a:lnTo>
                    <a:lnTo>
                      <a:pt x="29" y="27"/>
                    </a:lnTo>
                    <a:lnTo>
                      <a:pt x="58" y="11"/>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9" name="Freeform 23"/>
              <p:cNvSpPr>
                <a:spLocks/>
              </p:cNvSpPr>
              <p:nvPr/>
            </p:nvSpPr>
            <p:spPr bwMode="auto">
              <a:xfrm>
                <a:off x="2120" y="2282"/>
                <a:ext cx="54" cy="49"/>
              </a:xfrm>
              <a:custGeom>
                <a:avLst/>
                <a:gdLst/>
                <a:ahLst/>
                <a:cxnLst>
                  <a:cxn ang="0">
                    <a:pos x="49" y="13"/>
                  </a:cxn>
                  <a:cxn ang="0">
                    <a:pos x="51" y="11"/>
                  </a:cxn>
                  <a:cxn ang="0">
                    <a:pos x="54" y="9"/>
                  </a:cxn>
                  <a:cxn ang="0">
                    <a:pos x="54" y="7"/>
                  </a:cxn>
                  <a:cxn ang="0">
                    <a:pos x="51" y="5"/>
                  </a:cxn>
                  <a:cxn ang="0">
                    <a:pos x="49" y="2"/>
                  </a:cxn>
                  <a:cxn ang="0">
                    <a:pos x="47" y="0"/>
                  </a:cxn>
                  <a:cxn ang="0">
                    <a:pos x="45" y="0"/>
                  </a:cxn>
                  <a:cxn ang="0">
                    <a:pos x="43" y="2"/>
                  </a:cxn>
                  <a:cxn ang="0">
                    <a:pos x="20" y="20"/>
                  </a:cxn>
                  <a:cxn ang="0">
                    <a:pos x="18" y="22"/>
                  </a:cxn>
                  <a:cxn ang="0">
                    <a:pos x="3" y="40"/>
                  </a:cxn>
                  <a:cxn ang="0">
                    <a:pos x="0" y="42"/>
                  </a:cxn>
                  <a:cxn ang="0">
                    <a:pos x="0" y="45"/>
                  </a:cxn>
                  <a:cxn ang="0">
                    <a:pos x="3" y="47"/>
                  </a:cxn>
                  <a:cxn ang="0">
                    <a:pos x="5" y="49"/>
                  </a:cxn>
                  <a:cxn ang="0">
                    <a:pos x="7" y="49"/>
                  </a:cxn>
                  <a:cxn ang="0">
                    <a:pos x="9" y="49"/>
                  </a:cxn>
                  <a:cxn ang="0">
                    <a:pos x="12" y="49"/>
                  </a:cxn>
                  <a:cxn ang="0">
                    <a:pos x="14" y="47"/>
                  </a:cxn>
                  <a:cxn ang="0">
                    <a:pos x="29" y="29"/>
                  </a:cxn>
                  <a:cxn ang="0">
                    <a:pos x="23" y="27"/>
                  </a:cxn>
                  <a:cxn ang="0">
                    <a:pos x="27" y="31"/>
                  </a:cxn>
                  <a:cxn ang="0">
                    <a:pos x="49" y="13"/>
                  </a:cxn>
                </a:cxnLst>
                <a:rect l="0" t="0" r="r" b="b"/>
                <a:pathLst>
                  <a:path w="54" h="49">
                    <a:moveTo>
                      <a:pt x="49" y="13"/>
                    </a:moveTo>
                    <a:lnTo>
                      <a:pt x="51" y="11"/>
                    </a:lnTo>
                    <a:lnTo>
                      <a:pt x="54" y="9"/>
                    </a:lnTo>
                    <a:lnTo>
                      <a:pt x="54" y="7"/>
                    </a:lnTo>
                    <a:lnTo>
                      <a:pt x="51" y="5"/>
                    </a:lnTo>
                    <a:lnTo>
                      <a:pt x="49" y="2"/>
                    </a:lnTo>
                    <a:lnTo>
                      <a:pt x="47" y="0"/>
                    </a:lnTo>
                    <a:lnTo>
                      <a:pt x="45" y="0"/>
                    </a:lnTo>
                    <a:lnTo>
                      <a:pt x="43" y="2"/>
                    </a:lnTo>
                    <a:lnTo>
                      <a:pt x="20" y="20"/>
                    </a:lnTo>
                    <a:lnTo>
                      <a:pt x="18" y="22"/>
                    </a:lnTo>
                    <a:lnTo>
                      <a:pt x="3" y="40"/>
                    </a:lnTo>
                    <a:lnTo>
                      <a:pt x="0" y="42"/>
                    </a:lnTo>
                    <a:lnTo>
                      <a:pt x="0" y="45"/>
                    </a:lnTo>
                    <a:lnTo>
                      <a:pt x="3" y="47"/>
                    </a:lnTo>
                    <a:lnTo>
                      <a:pt x="5" y="49"/>
                    </a:lnTo>
                    <a:lnTo>
                      <a:pt x="7" y="49"/>
                    </a:lnTo>
                    <a:lnTo>
                      <a:pt x="9" y="49"/>
                    </a:lnTo>
                    <a:lnTo>
                      <a:pt x="12" y="49"/>
                    </a:lnTo>
                    <a:lnTo>
                      <a:pt x="14" y="47"/>
                    </a:lnTo>
                    <a:lnTo>
                      <a:pt x="29" y="29"/>
                    </a:lnTo>
                    <a:lnTo>
                      <a:pt x="23" y="27"/>
                    </a:lnTo>
                    <a:lnTo>
                      <a:pt x="27" y="31"/>
                    </a:lnTo>
                    <a:lnTo>
                      <a:pt x="49" y="1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0" name="Freeform 24"/>
              <p:cNvSpPr>
                <a:spLocks/>
              </p:cNvSpPr>
              <p:nvPr/>
            </p:nvSpPr>
            <p:spPr bwMode="auto">
              <a:xfrm>
                <a:off x="2078" y="2351"/>
                <a:ext cx="34" cy="62"/>
              </a:xfrm>
              <a:custGeom>
                <a:avLst/>
                <a:gdLst/>
                <a:ahLst/>
                <a:cxnLst>
                  <a:cxn ang="0">
                    <a:pos x="31" y="9"/>
                  </a:cxn>
                  <a:cxn ang="0">
                    <a:pos x="34" y="7"/>
                  </a:cxn>
                  <a:cxn ang="0">
                    <a:pos x="34" y="5"/>
                  </a:cxn>
                  <a:cxn ang="0">
                    <a:pos x="31" y="2"/>
                  </a:cxn>
                  <a:cxn ang="0">
                    <a:pos x="29" y="0"/>
                  </a:cxn>
                  <a:cxn ang="0">
                    <a:pos x="27" y="0"/>
                  </a:cxn>
                  <a:cxn ang="0">
                    <a:pos x="25" y="0"/>
                  </a:cxn>
                  <a:cxn ang="0">
                    <a:pos x="22" y="0"/>
                  </a:cxn>
                  <a:cxn ang="0">
                    <a:pos x="20" y="2"/>
                  </a:cxn>
                  <a:cxn ang="0">
                    <a:pos x="14" y="13"/>
                  </a:cxn>
                  <a:cxn ang="0">
                    <a:pos x="11" y="16"/>
                  </a:cxn>
                  <a:cxn ang="0">
                    <a:pos x="0" y="49"/>
                  </a:cxn>
                  <a:cxn ang="0">
                    <a:pos x="0" y="53"/>
                  </a:cxn>
                  <a:cxn ang="0">
                    <a:pos x="0" y="56"/>
                  </a:cxn>
                  <a:cxn ang="0">
                    <a:pos x="0" y="58"/>
                  </a:cxn>
                  <a:cxn ang="0">
                    <a:pos x="2" y="60"/>
                  </a:cxn>
                  <a:cxn ang="0">
                    <a:pos x="5" y="62"/>
                  </a:cxn>
                  <a:cxn ang="0">
                    <a:pos x="7" y="62"/>
                  </a:cxn>
                  <a:cxn ang="0">
                    <a:pos x="9" y="60"/>
                  </a:cxn>
                  <a:cxn ang="0">
                    <a:pos x="11" y="58"/>
                  </a:cxn>
                  <a:cxn ang="0">
                    <a:pos x="14" y="56"/>
                  </a:cxn>
                  <a:cxn ang="0">
                    <a:pos x="14" y="51"/>
                  </a:cxn>
                  <a:cxn ang="0">
                    <a:pos x="25" y="18"/>
                  </a:cxn>
                  <a:cxn ang="0">
                    <a:pos x="18" y="18"/>
                  </a:cxn>
                  <a:cxn ang="0">
                    <a:pos x="25" y="20"/>
                  </a:cxn>
                  <a:cxn ang="0">
                    <a:pos x="31" y="9"/>
                  </a:cxn>
                </a:cxnLst>
                <a:rect l="0" t="0" r="r" b="b"/>
                <a:pathLst>
                  <a:path w="34" h="62">
                    <a:moveTo>
                      <a:pt x="31" y="9"/>
                    </a:moveTo>
                    <a:lnTo>
                      <a:pt x="34" y="7"/>
                    </a:lnTo>
                    <a:lnTo>
                      <a:pt x="34" y="5"/>
                    </a:lnTo>
                    <a:lnTo>
                      <a:pt x="31" y="2"/>
                    </a:lnTo>
                    <a:lnTo>
                      <a:pt x="29" y="0"/>
                    </a:lnTo>
                    <a:lnTo>
                      <a:pt x="27" y="0"/>
                    </a:lnTo>
                    <a:lnTo>
                      <a:pt x="25" y="0"/>
                    </a:lnTo>
                    <a:lnTo>
                      <a:pt x="22" y="0"/>
                    </a:lnTo>
                    <a:lnTo>
                      <a:pt x="20" y="2"/>
                    </a:lnTo>
                    <a:lnTo>
                      <a:pt x="14" y="13"/>
                    </a:lnTo>
                    <a:lnTo>
                      <a:pt x="11" y="16"/>
                    </a:lnTo>
                    <a:lnTo>
                      <a:pt x="0" y="49"/>
                    </a:lnTo>
                    <a:lnTo>
                      <a:pt x="0" y="53"/>
                    </a:lnTo>
                    <a:lnTo>
                      <a:pt x="0" y="56"/>
                    </a:lnTo>
                    <a:lnTo>
                      <a:pt x="0" y="58"/>
                    </a:lnTo>
                    <a:lnTo>
                      <a:pt x="2" y="60"/>
                    </a:lnTo>
                    <a:lnTo>
                      <a:pt x="5" y="62"/>
                    </a:lnTo>
                    <a:lnTo>
                      <a:pt x="7" y="62"/>
                    </a:lnTo>
                    <a:lnTo>
                      <a:pt x="9" y="60"/>
                    </a:lnTo>
                    <a:lnTo>
                      <a:pt x="11" y="58"/>
                    </a:lnTo>
                    <a:lnTo>
                      <a:pt x="14" y="56"/>
                    </a:lnTo>
                    <a:lnTo>
                      <a:pt x="14" y="51"/>
                    </a:lnTo>
                    <a:lnTo>
                      <a:pt x="25" y="18"/>
                    </a:lnTo>
                    <a:lnTo>
                      <a:pt x="18" y="18"/>
                    </a:lnTo>
                    <a:lnTo>
                      <a:pt x="25" y="20"/>
                    </a:lnTo>
                    <a:lnTo>
                      <a:pt x="31" y="9"/>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1" name="Freeform 25"/>
              <p:cNvSpPr>
                <a:spLocks/>
              </p:cNvSpPr>
              <p:nvPr/>
            </p:nvSpPr>
            <p:spPr bwMode="auto">
              <a:xfrm>
                <a:off x="2076" y="2440"/>
                <a:ext cx="27" cy="64"/>
              </a:xfrm>
              <a:custGeom>
                <a:avLst/>
                <a:gdLst/>
                <a:ahLst/>
                <a:cxnLst>
                  <a:cxn ang="0">
                    <a:pos x="13" y="7"/>
                  </a:cxn>
                  <a:cxn ang="0">
                    <a:pos x="13" y="4"/>
                  </a:cxn>
                  <a:cxn ang="0">
                    <a:pos x="11" y="2"/>
                  </a:cxn>
                  <a:cxn ang="0">
                    <a:pos x="9" y="0"/>
                  </a:cxn>
                  <a:cxn ang="0">
                    <a:pos x="7" y="0"/>
                  </a:cxn>
                  <a:cxn ang="0">
                    <a:pos x="4" y="0"/>
                  </a:cxn>
                  <a:cxn ang="0">
                    <a:pos x="2" y="0"/>
                  </a:cxn>
                  <a:cxn ang="0">
                    <a:pos x="0" y="2"/>
                  </a:cxn>
                  <a:cxn ang="0">
                    <a:pos x="0" y="4"/>
                  </a:cxn>
                  <a:cxn ang="0">
                    <a:pos x="2" y="24"/>
                  </a:cxn>
                  <a:cxn ang="0">
                    <a:pos x="2" y="27"/>
                  </a:cxn>
                  <a:cxn ang="0">
                    <a:pos x="13" y="58"/>
                  </a:cxn>
                  <a:cxn ang="0">
                    <a:pos x="16" y="60"/>
                  </a:cxn>
                  <a:cxn ang="0">
                    <a:pos x="18" y="62"/>
                  </a:cxn>
                  <a:cxn ang="0">
                    <a:pos x="20" y="64"/>
                  </a:cxn>
                  <a:cxn ang="0">
                    <a:pos x="22" y="64"/>
                  </a:cxn>
                  <a:cxn ang="0">
                    <a:pos x="24" y="62"/>
                  </a:cxn>
                  <a:cxn ang="0">
                    <a:pos x="27" y="60"/>
                  </a:cxn>
                  <a:cxn ang="0">
                    <a:pos x="27" y="58"/>
                  </a:cxn>
                  <a:cxn ang="0">
                    <a:pos x="27" y="56"/>
                  </a:cxn>
                  <a:cxn ang="0">
                    <a:pos x="16" y="24"/>
                  </a:cxn>
                  <a:cxn ang="0">
                    <a:pos x="9" y="27"/>
                  </a:cxn>
                  <a:cxn ang="0">
                    <a:pos x="16" y="27"/>
                  </a:cxn>
                  <a:cxn ang="0">
                    <a:pos x="13" y="7"/>
                  </a:cxn>
                </a:cxnLst>
                <a:rect l="0" t="0" r="r" b="b"/>
                <a:pathLst>
                  <a:path w="27" h="64">
                    <a:moveTo>
                      <a:pt x="13" y="7"/>
                    </a:moveTo>
                    <a:lnTo>
                      <a:pt x="13" y="4"/>
                    </a:lnTo>
                    <a:lnTo>
                      <a:pt x="11" y="2"/>
                    </a:lnTo>
                    <a:lnTo>
                      <a:pt x="9" y="0"/>
                    </a:lnTo>
                    <a:lnTo>
                      <a:pt x="7" y="0"/>
                    </a:lnTo>
                    <a:lnTo>
                      <a:pt x="4" y="0"/>
                    </a:lnTo>
                    <a:lnTo>
                      <a:pt x="2" y="0"/>
                    </a:lnTo>
                    <a:lnTo>
                      <a:pt x="0" y="2"/>
                    </a:lnTo>
                    <a:lnTo>
                      <a:pt x="0" y="4"/>
                    </a:lnTo>
                    <a:lnTo>
                      <a:pt x="2" y="24"/>
                    </a:lnTo>
                    <a:lnTo>
                      <a:pt x="2" y="27"/>
                    </a:lnTo>
                    <a:lnTo>
                      <a:pt x="13" y="58"/>
                    </a:lnTo>
                    <a:lnTo>
                      <a:pt x="16" y="60"/>
                    </a:lnTo>
                    <a:lnTo>
                      <a:pt x="18" y="62"/>
                    </a:lnTo>
                    <a:lnTo>
                      <a:pt x="20" y="64"/>
                    </a:lnTo>
                    <a:lnTo>
                      <a:pt x="22" y="64"/>
                    </a:lnTo>
                    <a:lnTo>
                      <a:pt x="24" y="62"/>
                    </a:lnTo>
                    <a:lnTo>
                      <a:pt x="27" y="60"/>
                    </a:lnTo>
                    <a:lnTo>
                      <a:pt x="27" y="58"/>
                    </a:lnTo>
                    <a:lnTo>
                      <a:pt x="27" y="56"/>
                    </a:lnTo>
                    <a:lnTo>
                      <a:pt x="16" y="24"/>
                    </a:lnTo>
                    <a:lnTo>
                      <a:pt x="9" y="27"/>
                    </a:lnTo>
                    <a:lnTo>
                      <a:pt x="16" y="27"/>
                    </a:lnTo>
                    <a:lnTo>
                      <a:pt x="13" y="7"/>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2" name="Freeform 26"/>
              <p:cNvSpPr>
                <a:spLocks/>
              </p:cNvSpPr>
              <p:nvPr/>
            </p:nvSpPr>
            <p:spPr bwMode="auto">
              <a:xfrm>
                <a:off x="2112" y="2524"/>
                <a:ext cx="51" cy="52"/>
              </a:xfrm>
              <a:custGeom>
                <a:avLst/>
                <a:gdLst/>
                <a:ahLst/>
                <a:cxnLst>
                  <a:cxn ang="0">
                    <a:pos x="11" y="3"/>
                  </a:cxn>
                  <a:cxn ang="0">
                    <a:pos x="8" y="0"/>
                  </a:cxn>
                  <a:cxn ang="0">
                    <a:pos x="6" y="0"/>
                  </a:cxn>
                  <a:cxn ang="0">
                    <a:pos x="4" y="0"/>
                  </a:cxn>
                  <a:cxn ang="0">
                    <a:pos x="2" y="0"/>
                  </a:cxn>
                  <a:cxn ang="0">
                    <a:pos x="0" y="3"/>
                  </a:cxn>
                  <a:cxn ang="0">
                    <a:pos x="0" y="5"/>
                  </a:cxn>
                  <a:cxn ang="0">
                    <a:pos x="0" y="7"/>
                  </a:cxn>
                  <a:cxn ang="0">
                    <a:pos x="0" y="9"/>
                  </a:cxn>
                  <a:cxn ang="0">
                    <a:pos x="26" y="38"/>
                  </a:cxn>
                  <a:cxn ang="0">
                    <a:pos x="28" y="40"/>
                  </a:cxn>
                  <a:cxn ang="0">
                    <a:pos x="39" y="49"/>
                  </a:cxn>
                  <a:cxn ang="0">
                    <a:pos x="42" y="52"/>
                  </a:cxn>
                  <a:cxn ang="0">
                    <a:pos x="44" y="52"/>
                  </a:cxn>
                  <a:cxn ang="0">
                    <a:pos x="46" y="49"/>
                  </a:cxn>
                  <a:cxn ang="0">
                    <a:pos x="48" y="47"/>
                  </a:cxn>
                  <a:cxn ang="0">
                    <a:pos x="51" y="45"/>
                  </a:cxn>
                  <a:cxn ang="0">
                    <a:pos x="51" y="43"/>
                  </a:cxn>
                  <a:cxn ang="0">
                    <a:pos x="48" y="40"/>
                  </a:cxn>
                  <a:cxn ang="0">
                    <a:pos x="46" y="38"/>
                  </a:cxn>
                  <a:cxn ang="0">
                    <a:pos x="35" y="29"/>
                  </a:cxn>
                  <a:cxn ang="0">
                    <a:pos x="31" y="34"/>
                  </a:cxn>
                  <a:cxn ang="0">
                    <a:pos x="37" y="32"/>
                  </a:cxn>
                  <a:cxn ang="0">
                    <a:pos x="11" y="3"/>
                  </a:cxn>
                </a:cxnLst>
                <a:rect l="0" t="0" r="r" b="b"/>
                <a:pathLst>
                  <a:path w="51" h="52">
                    <a:moveTo>
                      <a:pt x="11" y="3"/>
                    </a:moveTo>
                    <a:lnTo>
                      <a:pt x="8" y="0"/>
                    </a:lnTo>
                    <a:lnTo>
                      <a:pt x="6" y="0"/>
                    </a:lnTo>
                    <a:lnTo>
                      <a:pt x="4" y="0"/>
                    </a:lnTo>
                    <a:lnTo>
                      <a:pt x="2" y="0"/>
                    </a:lnTo>
                    <a:lnTo>
                      <a:pt x="0" y="3"/>
                    </a:lnTo>
                    <a:lnTo>
                      <a:pt x="0" y="5"/>
                    </a:lnTo>
                    <a:lnTo>
                      <a:pt x="0" y="7"/>
                    </a:lnTo>
                    <a:lnTo>
                      <a:pt x="0" y="9"/>
                    </a:lnTo>
                    <a:lnTo>
                      <a:pt x="26" y="38"/>
                    </a:lnTo>
                    <a:lnTo>
                      <a:pt x="28" y="40"/>
                    </a:lnTo>
                    <a:lnTo>
                      <a:pt x="39" y="49"/>
                    </a:lnTo>
                    <a:lnTo>
                      <a:pt x="42" y="52"/>
                    </a:lnTo>
                    <a:lnTo>
                      <a:pt x="44" y="52"/>
                    </a:lnTo>
                    <a:lnTo>
                      <a:pt x="46" y="49"/>
                    </a:lnTo>
                    <a:lnTo>
                      <a:pt x="48" y="47"/>
                    </a:lnTo>
                    <a:lnTo>
                      <a:pt x="51" y="45"/>
                    </a:lnTo>
                    <a:lnTo>
                      <a:pt x="51" y="43"/>
                    </a:lnTo>
                    <a:lnTo>
                      <a:pt x="48" y="40"/>
                    </a:lnTo>
                    <a:lnTo>
                      <a:pt x="46" y="38"/>
                    </a:lnTo>
                    <a:lnTo>
                      <a:pt x="35" y="29"/>
                    </a:lnTo>
                    <a:lnTo>
                      <a:pt x="31" y="34"/>
                    </a:lnTo>
                    <a:lnTo>
                      <a:pt x="37" y="32"/>
                    </a:lnTo>
                    <a:lnTo>
                      <a:pt x="11" y="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3" name="Freeform 27"/>
              <p:cNvSpPr>
                <a:spLocks/>
              </p:cNvSpPr>
              <p:nvPr/>
            </p:nvSpPr>
            <p:spPr bwMode="auto">
              <a:xfrm>
                <a:off x="2180" y="2587"/>
                <a:ext cx="58" cy="40"/>
              </a:xfrm>
              <a:custGeom>
                <a:avLst/>
                <a:gdLst/>
                <a:ahLst/>
                <a:cxnLst>
                  <a:cxn ang="0">
                    <a:pos x="9" y="0"/>
                  </a:cxn>
                  <a:cxn ang="0">
                    <a:pos x="7" y="0"/>
                  </a:cxn>
                  <a:cxn ang="0">
                    <a:pos x="5" y="0"/>
                  </a:cxn>
                  <a:cxn ang="0">
                    <a:pos x="3" y="0"/>
                  </a:cxn>
                  <a:cxn ang="0">
                    <a:pos x="0" y="2"/>
                  </a:cxn>
                  <a:cxn ang="0">
                    <a:pos x="0" y="4"/>
                  </a:cxn>
                  <a:cxn ang="0">
                    <a:pos x="0" y="6"/>
                  </a:cxn>
                  <a:cxn ang="0">
                    <a:pos x="0" y="9"/>
                  </a:cxn>
                  <a:cxn ang="0">
                    <a:pos x="3" y="11"/>
                  </a:cxn>
                  <a:cxn ang="0">
                    <a:pos x="34" y="31"/>
                  </a:cxn>
                  <a:cxn ang="0">
                    <a:pos x="49" y="40"/>
                  </a:cxn>
                  <a:cxn ang="0">
                    <a:pos x="51" y="40"/>
                  </a:cxn>
                  <a:cxn ang="0">
                    <a:pos x="54" y="40"/>
                  </a:cxn>
                  <a:cxn ang="0">
                    <a:pos x="56" y="40"/>
                  </a:cxn>
                  <a:cxn ang="0">
                    <a:pos x="58" y="37"/>
                  </a:cxn>
                  <a:cxn ang="0">
                    <a:pos x="58" y="35"/>
                  </a:cxn>
                  <a:cxn ang="0">
                    <a:pos x="58" y="33"/>
                  </a:cxn>
                  <a:cxn ang="0">
                    <a:pos x="58" y="31"/>
                  </a:cxn>
                  <a:cxn ang="0">
                    <a:pos x="56" y="29"/>
                  </a:cxn>
                  <a:cxn ang="0">
                    <a:pos x="40" y="20"/>
                  </a:cxn>
                  <a:cxn ang="0">
                    <a:pos x="9" y="0"/>
                  </a:cxn>
                </a:cxnLst>
                <a:rect l="0" t="0" r="r" b="b"/>
                <a:pathLst>
                  <a:path w="58" h="40">
                    <a:moveTo>
                      <a:pt x="9" y="0"/>
                    </a:moveTo>
                    <a:lnTo>
                      <a:pt x="7" y="0"/>
                    </a:lnTo>
                    <a:lnTo>
                      <a:pt x="5" y="0"/>
                    </a:lnTo>
                    <a:lnTo>
                      <a:pt x="3" y="0"/>
                    </a:lnTo>
                    <a:lnTo>
                      <a:pt x="0" y="2"/>
                    </a:lnTo>
                    <a:lnTo>
                      <a:pt x="0" y="4"/>
                    </a:lnTo>
                    <a:lnTo>
                      <a:pt x="0" y="6"/>
                    </a:lnTo>
                    <a:lnTo>
                      <a:pt x="0" y="9"/>
                    </a:lnTo>
                    <a:lnTo>
                      <a:pt x="3" y="11"/>
                    </a:lnTo>
                    <a:lnTo>
                      <a:pt x="34" y="31"/>
                    </a:lnTo>
                    <a:lnTo>
                      <a:pt x="49" y="40"/>
                    </a:lnTo>
                    <a:lnTo>
                      <a:pt x="51" y="40"/>
                    </a:lnTo>
                    <a:lnTo>
                      <a:pt x="54" y="40"/>
                    </a:lnTo>
                    <a:lnTo>
                      <a:pt x="56" y="40"/>
                    </a:lnTo>
                    <a:lnTo>
                      <a:pt x="58" y="37"/>
                    </a:lnTo>
                    <a:lnTo>
                      <a:pt x="58" y="35"/>
                    </a:lnTo>
                    <a:lnTo>
                      <a:pt x="58" y="33"/>
                    </a:lnTo>
                    <a:lnTo>
                      <a:pt x="58" y="31"/>
                    </a:lnTo>
                    <a:lnTo>
                      <a:pt x="56" y="29"/>
                    </a:lnTo>
                    <a:lnTo>
                      <a:pt x="40" y="20"/>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4" name="Freeform 28"/>
              <p:cNvSpPr>
                <a:spLocks/>
              </p:cNvSpPr>
              <p:nvPr/>
            </p:nvSpPr>
            <p:spPr bwMode="auto">
              <a:xfrm>
                <a:off x="2260" y="2633"/>
                <a:ext cx="63" cy="34"/>
              </a:xfrm>
              <a:custGeom>
                <a:avLst/>
                <a:gdLst/>
                <a:ahLst/>
                <a:cxnLst>
                  <a:cxn ang="0">
                    <a:pos x="9" y="0"/>
                  </a:cxn>
                  <a:cxn ang="0">
                    <a:pos x="7" y="0"/>
                  </a:cxn>
                  <a:cxn ang="0">
                    <a:pos x="5" y="0"/>
                  </a:cxn>
                  <a:cxn ang="0">
                    <a:pos x="3" y="3"/>
                  </a:cxn>
                  <a:cxn ang="0">
                    <a:pos x="0" y="5"/>
                  </a:cxn>
                  <a:cxn ang="0">
                    <a:pos x="0" y="7"/>
                  </a:cxn>
                  <a:cxn ang="0">
                    <a:pos x="3" y="9"/>
                  </a:cxn>
                  <a:cxn ang="0">
                    <a:pos x="5" y="11"/>
                  </a:cxn>
                  <a:cxn ang="0">
                    <a:pos x="7" y="14"/>
                  </a:cxn>
                  <a:cxn ang="0">
                    <a:pos x="54" y="34"/>
                  </a:cxn>
                  <a:cxn ang="0">
                    <a:pos x="56" y="34"/>
                  </a:cxn>
                  <a:cxn ang="0">
                    <a:pos x="58" y="34"/>
                  </a:cxn>
                  <a:cxn ang="0">
                    <a:pos x="60" y="34"/>
                  </a:cxn>
                  <a:cxn ang="0">
                    <a:pos x="63" y="32"/>
                  </a:cxn>
                  <a:cxn ang="0">
                    <a:pos x="63" y="29"/>
                  </a:cxn>
                  <a:cxn ang="0">
                    <a:pos x="63" y="27"/>
                  </a:cxn>
                  <a:cxn ang="0">
                    <a:pos x="63" y="25"/>
                  </a:cxn>
                  <a:cxn ang="0">
                    <a:pos x="60" y="23"/>
                  </a:cxn>
                  <a:cxn ang="0">
                    <a:pos x="58" y="20"/>
                  </a:cxn>
                  <a:cxn ang="0">
                    <a:pos x="56" y="20"/>
                  </a:cxn>
                  <a:cxn ang="0">
                    <a:pos x="9" y="0"/>
                  </a:cxn>
                </a:cxnLst>
                <a:rect l="0" t="0" r="r" b="b"/>
                <a:pathLst>
                  <a:path w="63" h="34">
                    <a:moveTo>
                      <a:pt x="9" y="0"/>
                    </a:moveTo>
                    <a:lnTo>
                      <a:pt x="7" y="0"/>
                    </a:lnTo>
                    <a:lnTo>
                      <a:pt x="5" y="0"/>
                    </a:lnTo>
                    <a:lnTo>
                      <a:pt x="3" y="3"/>
                    </a:lnTo>
                    <a:lnTo>
                      <a:pt x="0" y="5"/>
                    </a:lnTo>
                    <a:lnTo>
                      <a:pt x="0" y="7"/>
                    </a:lnTo>
                    <a:lnTo>
                      <a:pt x="3" y="9"/>
                    </a:lnTo>
                    <a:lnTo>
                      <a:pt x="5" y="11"/>
                    </a:lnTo>
                    <a:lnTo>
                      <a:pt x="7" y="14"/>
                    </a:lnTo>
                    <a:lnTo>
                      <a:pt x="54" y="34"/>
                    </a:lnTo>
                    <a:lnTo>
                      <a:pt x="56" y="34"/>
                    </a:lnTo>
                    <a:lnTo>
                      <a:pt x="58" y="34"/>
                    </a:lnTo>
                    <a:lnTo>
                      <a:pt x="60" y="34"/>
                    </a:lnTo>
                    <a:lnTo>
                      <a:pt x="63" y="32"/>
                    </a:lnTo>
                    <a:lnTo>
                      <a:pt x="63" y="29"/>
                    </a:lnTo>
                    <a:lnTo>
                      <a:pt x="63" y="27"/>
                    </a:lnTo>
                    <a:lnTo>
                      <a:pt x="63" y="25"/>
                    </a:lnTo>
                    <a:lnTo>
                      <a:pt x="60" y="23"/>
                    </a:lnTo>
                    <a:lnTo>
                      <a:pt x="58" y="20"/>
                    </a:lnTo>
                    <a:lnTo>
                      <a:pt x="56" y="20"/>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5" name="Freeform 29"/>
              <p:cNvSpPr>
                <a:spLocks/>
              </p:cNvSpPr>
              <p:nvPr/>
            </p:nvSpPr>
            <p:spPr bwMode="auto">
              <a:xfrm>
                <a:off x="2347" y="2667"/>
                <a:ext cx="64" cy="31"/>
              </a:xfrm>
              <a:custGeom>
                <a:avLst/>
                <a:gdLst/>
                <a:ahLst/>
                <a:cxnLst>
                  <a:cxn ang="0">
                    <a:pos x="9" y="0"/>
                  </a:cxn>
                  <a:cxn ang="0">
                    <a:pos x="7" y="0"/>
                  </a:cxn>
                  <a:cxn ang="0">
                    <a:pos x="4" y="2"/>
                  </a:cxn>
                  <a:cxn ang="0">
                    <a:pos x="2" y="4"/>
                  </a:cxn>
                  <a:cxn ang="0">
                    <a:pos x="0" y="6"/>
                  </a:cxn>
                  <a:cxn ang="0">
                    <a:pos x="0" y="9"/>
                  </a:cxn>
                  <a:cxn ang="0">
                    <a:pos x="2" y="11"/>
                  </a:cxn>
                  <a:cxn ang="0">
                    <a:pos x="4" y="13"/>
                  </a:cxn>
                  <a:cxn ang="0">
                    <a:pos x="7" y="13"/>
                  </a:cxn>
                  <a:cxn ang="0">
                    <a:pos x="22" y="20"/>
                  </a:cxn>
                  <a:cxn ang="0">
                    <a:pos x="58" y="31"/>
                  </a:cxn>
                  <a:cxn ang="0">
                    <a:pos x="60" y="31"/>
                  </a:cxn>
                  <a:cxn ang="0">
                    <a:pos x="62" y="29"/>
                  </a:cxn>
                  <a:cxn ang="0">
                    <a:pos x="64" y="26"/>
                  </a:cxn>
                  <a:cxn ang="0">
                    <a:pos x="64" y="24"/>
                  </a:cxn>
                  <a:cxn ang="0">
                    <a:pos x="64" y="22"/>
                  </a:cxn>
                  <a:cxn ang="0">
                    <a:pos x="64" y="20"/>
                  </a:cxn>
                  <a:cxn ang="0">
                    <a:pos x="62" y="18"/>
                  </a:cxn>
                  <a:cxn ang="0">
                    <a:pos x="60" y="18"/>
                  </a:cxn>
                  <a:cxn ang="0">
                    <a:pos x="24" y="6"/>
                  </a:cxn>
                  <a:cxn ang="0">
                    <a:pos x="9" y="0"/>
                  </a:cxn>
                </a:cxnLst>
                <a:rect l="0" t="0" r="r" b="b"/>
                <a:pathLst>
                  <a:path w="64" h="31">
                    <a:moveTo>
                      <a:pt x="9" y="0"/>
                    </a:moveTo>
                    <a:lnTo>
                      <a:pt x="7" y="0"/>
                    </a:lnTo>
                    <a:lnTo>
                      <a:pt x="4" y="2"/>
                    </a:lnTo>
                    <a:lnTo>
                      <a:pt x="2" y="4"/>
                    </a:lnTo>
                    <a:lnTo>
                      <a:pt x="0" y="6"/>
                    </a:lnTo>
                    <a:lnTo>
                      <a:pt x="0" y="9"/>
                    </a:lnTo>
                    <a:lnTo>
                      <a:pt x="2" y="11"/>
                    </a:lnTo>
                    <a:lnTo>
                      <a:pt x="4" y="13"/>
                    </a:lnTo>
                    <a:lnTo>
                      <a:pt x="7" y="13"/>
                    </a:lnTo>
                    <a:lnTo>
                      <a:pt x="22" y="20"/>
                    </a:lnTo>
                    <a:lnTo>
                      <a:pt x="58" y="31"/>
                    </a:lnTo>
                    <a:lnTo>
                      <a:pt x="60" y="31"/>
                    </a:lnTo>
                    <a:lnTo>
                      <a:pt x="62" y="29"/>
                    </a:lnTo>
                    <a:lnTo>
                      <a:pt x="64" y="26"/>
                    </a:lnTo>
                    <a:lnTo>
                      <a:pt x="64" y="24"/>
                    </a:lnTo>
                    <a:lnTo>
                      <a:pt x="64" y="22"/>
                    </a:lnTo>
                    <a:lnTo>
                      <a:pt x="64" y="20"/>
                    </a:lnTo>
                    <a:lnTo>
                      <a:pt x="62" y="18"/>
                    </a:lnTo>
                    <a:lnTo>
                      <a:pt x="60" y="18"/>
                    </a:lnTo>
                    <a:lnTo>
                      <a:pt x="24" y="6"/>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6" name="Freeform 30"/>
              <p:cNvSpPr>
                <a:spLocks/>
              </p:cNvSpPr>
              <p:nvPr/>
            </p:nvSpPr>
            <p:spPr bwMode="auto">
              <a:xfrm>
                <a:off x="2436" y="2696"/>
                <a:ext cx="66" cy="24"/>
              </a:xfrm>
              <a:custGeom>
                <a:avLst/>
                <a:gdLst/>
                <a:ahLst/>
                <a:cxnLst>
                  <a:cxn ang="0">
                    <a:pos x="9" y="0"/>
                  </a:cxn>
                  <a:cxn ang="0">
                    <a:pos x="6" y="0"/>
                  </a:cxn>
                  <a:cxn ang="0">
                    <a:pos x="4" y="0"/>
                  </a:cxn>
                  <a:cxn ang="0">
                    <a:pos x="2" y="2"/>
                  </a:cxn>
                  <a:cxn ang="0">
                    <a:pos x="0" y="4"/>
                  </a:cxn>
                  <a:cxn ang="0">
                    <a:pos x="0" y="6"/>
                  </a:cxn>
                  <a:cxn ang="0">
                    <a:pos x="2" y="9"/>
                  </a:cxn>
                  <a:cxn ang="0">
                    <a:pos x="4" y="11"/>
                  </a:cxn>
                  <a:cxn ang="0">
                    <a:pos x="6" y="13"/>
                  </a:cxn>
                  <a:cxn ang="0">
                    <a:pos x="58" y="24"/>
                  </a:cxn>
                  <a:cxn ang="0">
                    <a:pos x="60" y="24"/>
                  </a:cxn>
                  <a:cxn ang="0">
                    <a:pos x="62" y="24"/>
                  </a:cxn>
                  <a:cxn ang="0">
                    <a:pos x="64" y="22"/>
                  </a:cxn>
                  <a:cxn ang="0">
                    <a:pos x="66" y="20"/>
                  </a:cxn>
                  <a:cxn ang="0">
                    <a:pos x="66" y="17"/>
                  </a:cxn>
                  <a:cxn ang="0">
                    <a:pos x="64" y="15"/>
                  </a:cxn>
                  <a:cxn ang="0">
                    <a:pos x="62" y="13"/>
                  </a:cxn>
                  <a:cxn ang="0">
                    <a:pos x="60" y="11"/>
                  </a:cxn>
                  <a:cxn ang="0">
                    <a:pos x="9" y="0"/>
                  </a:cxn>
                </a:cxnLst>
                <a:rect l="0" t="0" r="r" b="b"/>
                <a:pathLst>
                  <a:path w="66" h="24">
                    <a:moveTo>
                      <a:pt x="9" y="0"/>
                    </a:moveTo>
                    <a:lnTo>
                      <a:pt x="6" y="0"/>
                    </a:lnTo>
                    <a:lnTo>
                      <a:pt x="4" y="0"/>
                    </a:lnTo>
                    <a:lnTo>
                      <a:pt x="2" y="2"/>
                    </a:lnTo>
                    <a:lnTo>
                      <a:pt x="0" y="4"/>
                    </a:lnTo>
                    <a:lnTo>
                      <a:pt x="0" y="6"/>
                    </a:lnTo>
                    <a:lnTo>
                      <a:pt x="2" y="9"/>
                    </a:lnTo>
                    <a:lnTo>
                      <a:pt x="4" y="11"/>
                    </a:lnTo>
                    <a:lnTo>
                      <a:pt x="6" y="13"/>
                    </a:lnTo>
                    <a:lnTo>
                      <a:pt x="58" y="24"/>
                    </a:lnTo>
                    <a:lnTo>
                      <a:pt x="60" y="24"/>
                    </a:lnTo>
                    <a:lnTo>
                      <a:pt x="62" y="24"/>
                    </a:lnTo>
                    <a:lnTo>
                      <a:pt x="64" y="22"/>
                    </a:lnTo>
                    <a:lnTo>
                      <a:pt x="66" y="20"/>
                    </a:lnTo>
                    <a:lnTo>
                      <a:pt x="66" y="17"/>
                    </a:lnTo>
                    <a:lnTo>
                      <a:pt x="64" y="15"/>
                    </a:lnTo>
                    <a:lnTo>
                      <a:pt x="62" y="13"/>
                    </a:lnTo>
                    <a:lnTo>
                      <a:pt x="60" y="11"/>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7" name="Freeform 31"/>
              <p:cNvSpPr>
                <a:spLocks/>
              </p:cNvSpPr>
              <p:nvPr/>
            </p:nvSpPr>
            <p:spPr bwMode="auto">
              <a:xfrm>
                <a:off x="2527" y="2716"/>
                <a:ext cx="66" cy="22"/>
              </a:xfrm>
              <a:custGeom>
                <a:avLst/>
                <a:gdLst/>
                <a:ahLst/>
                <a:cxnLst>
                  <a:cxn ang="0">
                    <a:pos x="9" y="0"/>
                  </a:cxn>
                  <a:cxn ang="0">
                    <a:pos x="7" y="0"/>
                  </a:cxn>
                  <a:cxn ang="0">
                    <a:pos x="4" y="0"/>
                  </a:cxn>
                  <a:cxn ang="0">
                    <a:pos x="2" y="2"/>
                  </a:cxn>
                  <a:cxn ang="0">
                    <a:pos x="0" y="4"/>
                  </a:cxn>
                  <a:cxn ang="0">
                    <a:pos x="0" y="6"/>
                  </a:cxn>
                  <a:cxn ang="0">
                    <a:pos x="2" y="9"/>
                  </a:cxn>
                  <a:cxn ang="0">
                    <a:pos x="4" y="11"/>
                  </a:cxn>
                  <a:cxn ang="0">
                    <a:pos x="7" y="13"/>
                  </a:cxn>
                  <a:cxn ang="0">
                    <a:pos x="40" y="20"/>
                  </a:cxn>
                  <a:cxn ang="0">
                    <a:pos x="58" y="22"/>
                  </a:cxn>
                  <a:cxn ang="0">
                    <a:pos x="60" y="22"/>
                  </a:cxn>
                  <a:cxn ang="0">
                    <a:pos x="62" y="20"/>
                  </a:cxn>
                  <a:cxn ang="0">
                    <a:pos x="64" y="17"/>
                  </a:cxn>
                  <a:cxn ang="0">
                    <a:pos x="66" y="15"/>
                  </a:cxn>
                  <a:cxn ang="0">
                    <a:pos x="66" y="13"/>
                  </a:cxn>
                  <a:cxn ang="0">
                    <a:pos x="64" y="11"/>
                  </a:cxn>
                  <a:cxn ang="0">
                    <a:pos x="62" y="9"/>
                  </a:cxn>
                  <a:cxn ang="0">
                    <a:pos x="60" y="9"/>
                  </a:cxn>
                  <a:cxn ang="0">
                    <a:pos x="42" y="6"/>
                  </a:cxn>
                  <a:cxn ang="0">
                    <a:pos x="9" y="0"/>
                  </a:cxn>
                </a:cxnLst>
                <a:rect l="0" t="0" r="r" b="b"/>
                <a:pathLst>
                  <a:path w="66" h="22">
                    <a:moveTo>
                      <a:pt x="9" y="0"/>
                    </a:moveTo>
                    <a:lnTo>
                      <a:pt x="7" y="0"/>
                    </a:lnTo>
                    <a:lnTo>
                      <a:pt x="4" y="0"/>
                    </a:lnTo>
                    <a:lnTo>
                      <a:pt x="2" y="2"/>
                    </a:lnTo>
                    <a:lnTo>
                      <a:pt x="0" y="4"/>
                    </a:lnTo>
                    <a:lnTo>
                      <a:pt x="0" y="6"/>
                    </a:lnTo>
                    <a:lnTo>
                      <a:pt x="2" y="9"/>
                    </a:lnTo>
                    <a:lnTo>
                      <a:pt x="4" y="11"/>
                    </a:lnTo>
                    <a:lnTo>
                      <a:pt x="7" y="13"/>
                    </a:lnTo>
                    <a:lnTo>
                      <a:pt x="40" y="20"/>
                    </a:lnTo>
                    <a:lnTo>
                      <a:pt x="58" y="22"/>
                    </a:lnTo>
                    <a:lnTo>
                      <a:pt x="60" y="22"/>
                    </a:lnTo>
                    <a:lnTo>
                      <a:pt x="62" y="20"/>
                    </a:lnTo>
                    <a:lnTo>
                      <a:pt x="64" y="17"/>
                    </a:lnTo>
                    <a:lnTo>
                      <a:pt x="66" y="15"/>
                    </a:lnTo>
                    <a:lnTo>
                      <a:pt x="66" y="13"/>
                    </a:lnTo>
                    <a:lnTo>
                      <a:pt x="64" y="11"/>
                    </a:lnTo>
                    <a:lnTo>
                      <a:pt x="62" y="9"/>
                    </a:lnTo>
                    <a:lnTo>
                      <a:pt x="60" y="9"/>
                    </a:lnTo>
                    <a:lnTo>
                      <a:pt x="42" y="6"/>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8" name="Freeform 32"/>
              <p:cNvSpPr>
                <a:spLocks/>
              </p:cNvSpPr>
              <p:nvPr/>
            </p:nvSpPr>
            <p:spPr bwMode="auto">
              <a:xfrm>
                <a:off x="2620" y="2731"/>
                <a:ext cx="67" cy="18"/>
              </a:xfrm>
              <a:custGeom>
                <a:avLst/>
                <a:gdLst/>
                <a:ahLst/>
                <a:cxnLst>
                  <a:cxn ang="0">
                    <a:pos x="7" y="0"/>
                  </a:cxn>
                  <a:cxn ang="0">
                    <a:pos x="5" y="0"/>
                  </a:cxn>
                  <a:cxn ang="0">
                    <a:pos x="2" y="0"/>
                  </a:cxn>
                  <a:cxn ang="0">
                    <a:pos x="0" y="2"/>
                  </a:cxn>
                  <a:cxn ang="0">
                    <a:pos x="0" y="5"/>
                  </a:cxn>
                  <a:cxn ang="0">
                    <a:pos x="0" y="7"/>
                  </a:cxn>
                  <a:cxn ang="0">
                    <a:pos x="0" y="9"/>
                  </a:cxn>
                  <a:cxn ang="0">
                    <a:pos x="2" y="11"/>
                  </a:cxn>
                  <a:cxn ang="0">
                    <a:pos x="5" y="14"/>
                  </a:cxn>
                  <a:cxn ang="0">
                    <a:pos x="20" y="16"/>
                  </a:cxn>
                  <a:cxn ang="0">
                    <a:pos x="58" y="18"/>
                  </a:cxn>
                  <a:cxn ang="0">
                    <a:pos x="60" y="18"/>
                  </a:cxn>
                  <a:cxn ang="0">
                    <a:pos x="62" y="18"/>
                  </a:cxn>
                  <a:cxn ang="0">
                    <a:pos x="65" y="16"/>
                  </a:cxn>
                  <a:cxn ang="0">
                    <a:pos x="67" y="14"/>
                  </a:cxn>
                  <a:cxn ang="0">
                    <a:pos x="67" y="11"/>
                  </a:cxn>
                  <a:cxn ang="0">
                    <a:pos x="65" y="9"/>
                  </a:cxn>
                  <a:cxn ang="0">
                    <a:pos x="62" y="7"/>
                  </a:cxn>
                  <a:cxn ang="0">
                    <a:pos x="60" y="5"/>
                  </a:cxn>
                  <a:cxn ang="0">
                    <a:pos x="22" y="2"/>
                  </a:cxn>
                  <a:cxn ang="0">
                    <a:pos x="7" y="0"/>
                  </a:cxn>
                </a:cxnLst>
                <a:rect l="0" t="0" r="r" b="b"/>
                <a:pathLst>
                  <a:path w="67" h="18">
                    <a:moveTo>
                      <a:pt x="7" y="0"/>
                    </a:moveTo>
                    <a:lnTo>
                      <a:pt x="5" y="0"/>
                    </a:lnTo>
                    <a:lnTo>
                      <a:pt x="2" y="0"/>
                    </a:lnTo>
                    <a:lnTo>
                      <a:pt x="0" y="2"/>
                    </a:lnTo>
                    <a:lnTo>
                      <a:pt x="0" y="5"/>
                    </a:lnTo>
                    <a:lnTo>
                      <a:pt x="0" y="7"/>
                    </a:lnTo>
                    <a:lnTo>
                      <a:pt x="0" y="9"/>
                    </a:lnTo>
                    <a:lnTo>
                      <a:pt x="2" y="11"/>
                    </a:lnTo>
                    <a:lnTo>
                      <a:pt x="5" y="14"/>
                    </a:lnTo>
                    <a:lnTo>
                      <a:pt x="20" y="16"/>
                    </a:lnTo>
                    <a:lnTo>
                      <a:pt x="58" y="18"/>
                    </a:lnTo>
                    <a:lnTo>
                      <a:pt x="60" y="18"/>
                    </a:lnTo>
                    <a:lnTo>
                      <a:pt x="62" y="18"/>
                    </a:lnTo>
                    <a:lnTo>
                      <a:pt x="65" y="16"/>
                    </a:lnTo>
                    <a:lnTo>
                      <a:pt x="67" y="14"/>
                    </a:lnTo>
                    <a:lnTo>
                      <a:pt x="67" y="11"/>
                    </a:lnTo>
                    <a:lnTo>
                      <a:pt x="65" y="9"/>
                    </a:lnTo>
                    <a:lnTo>
                      <a:pt x="62" y="7"/>
                    </a:lnTo>
                    <a:lnTo>
                      <a:pt x="60" y="5"/>
                    </a:lnTo>
                    <a:lnTo>
                      <a:pt x="22" y="2"/>
                    </a:lnTo>
                    <a:lnTo>
                      <a:pt x="7"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49" name="Freeform 33"/>
              <p:cNvSpPr>
                <a:spLocks/>
              </p:cNvSpPr>
              <p:nvPr/>
            </p:nvSpPr>
            <p:spPr bwMode="auto">
              <a:xfrm>
                <a:off x="2713" y="2740"/>
                <a:ext cx="65" cy="18"/>
              </a:xfrm>
              <a:custGeom>
                <a:avLst/>
                <a:gdLst/>
                <a:ahLst/>
                <a:cxnLst>
                  <a:cxn ang="0">
                    <a:pos x="7" y="0"/>
                  </a:cxn>
                  <a:cxn ang="0">
                    <a:pos x="5" y="0"/>
                  </a:cxn>
                  <a:cxn ang="0">
                    <a:pos x="3" y="2"/>
                  </a:cxn>
                  <a:cxn ang="0">
                    <a:pos x="0" y="5"/>
                  </a:cxn>
                  <a:cxn ang="0">
                    <a:pos x="0" y="7"/>
                  </a:cxn>
                  <a:cxn ang="0">
                    <a:pos x="0" y="9"/>
                  </a:cxn>
                  <a:cxn ang="0">
                    <a:pos x="0" y="11"/>
                  </a:cxn>
                  <a:cxn ang="0">
                    <a:pos x="3" y="13"/>
                  </a:cxn>
                  <a:cxn ang="0">
                    <a:pos x="5" y="13"/>
                  </a:cxn>
                  <a:cxn ang="0">
                    <a:pos x="58" y="18"/>
                  </a:cxn>
                  <a:cxn ang="0">
                    <a:pos x="60" y="18"/>
                  </a:cxn>
                  <a:cxn ang="0">
                    <a:pos x="63" y="16"/>
                  </a:cxn>
                  <a:cxn ang="0">
                    <a:pos x="65" y="13"/>
                  </a:cxn>
                  <a:cxn ang="0">
                    <a:pos x="65" y="11"/>
                  </a:cxn>
                  <a:cxn ang="0">
                    <a:pos x="65" y="9"/>
                  </a:cxn>
                  <a:cxn ang="0">
                    <a:pos x="65" y="7"/>
                  </a:cxn>
                  <a:cxn ang="0">
                    <a:pos x="63" y="5"/>
                  </a:cxn>
                  <a:cxn ang="0">
                    <a:pos x="60" y="5"/>
                  </a:cxn>
                  <a:cxn ang="0">
                    <a:pos x="7" y="0"/>
                  </a:cxn>
                </a:cxnLst>
                <a:rect l="0" t="0" r="r" b="b"/>
                <a:pathLst>
                  <a:path w="65" h="18">
                    <a:moveTo>
                      <a:pt x="7" y="0"/>
                    </a:moveTo>
                    <a:lnTo>
                      <a:pt x="5" y="0"/>
                    </a:lnTo>
                    <a:lnTo>
                      <a:pt x="3" y="2"/>
                    </a:lnTo>
                    <a:lnTo>
                      <a:pt x="0" y="5"/>
                    </a:lnTo>
                    <a:lnTo>
                      <a:pt x="0" y="7"/>
                    </a:lnTo>
                    <a:lnTo>
                      <a:pt x="0" y="9"/>
                    </a:lnTo>
                    <a:lnTo>
                      <a:pt x="0" y="11"/>
                    </a:lnTo>
                    <a:lnTo>
                      <a:pt x="3" y="13"/>
                    </a:lnTo>
                    <a:lnTo>
                      <a:pt x="5" y="13"/>
                    </a:lnTo>
                    <a:lnTo>
                      <a:pt x="58" y="18"/>
                    </a:lnTo>
                    <a:lnTo>
                      <a:pt x="60" y="18"/>
                    </a:lnTo>
                    <a:lnTo>
                      <a:pt x="63" y="16"/>
                    </a:lnTo>
                    <a:lnTo>
                      <a:pt x="65" y="13"/>
                    </a:lnTo>
                    <a:lnTo>
                      <a:pt x="65" y="11"/>
                    </a:lnTo>
                    <a:lnTo>
                      <a:pt x="65" y="9"/>
                    </a:lnTo>
                    <a:lnTo>
                      <a:pt x="65" y="7"/>
                    </a:lnTo>
                    <a:lnTo>
                      <a:pt x="63" y="5"/>
                    </a:lnTo>
                    <a:lnTo>
                      <a:pt x="60" y="5"/>
                    </a:lnTo>
                    <a:lnTo>
                      <a:pt x="7"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0" name="Freeform 34"/>
              <p:cNvSpPr>
                <a:spLocks/>
              </p:cNvSpPr>
              <p:nvPr/>
            </p:nvSpPr>
            <p:spPr bwMode="auto">
              <a:xfrm>
                <a:off x="2804" y="2745"/>
                <a:ext cx="67" cy="15"/>
              </a:xfrm>
              <a:custGeom>
                <a:avLst/>
                <a:gdLst/>
                <a:ahLst/>
                <a:cxnLst>
                  <a:cxn ang="0">
                    <a:pos x="9" y="0"/>
                  </a:cxn>
                  <a:cxn ang="0">
                    <a:pos x="7" y="0"/>
                  </a:cxn>
                  <a:cxn ang="0">
                    <a:pos x="5" y="2"/>
                  </a:cxn>
                  <a:cxn ang="0">
                    <a:pos x="3" y="4"/>
                  </a:cxn>
                  <a:cxn ang="0">
                    <a:pos x="0" y="6"/>
                  </a:cxn>
                  <a:cxn ang="0">
                    <a:pos x="0" y="8"/>
                  </a:cxn>
                  <a:cxn ang="0">
                    <a:pos x="3" y="11"/>
                  </a:cxn>
                  <a:cxn ang="0">
                    <a:pos x="5" y="13"/>
                  </a:cxn>
                  <a:cxn ang="0">
                    <a:pos x="7" y="13"/>
                  </a:cxn>
                  <a:cxn ang="0">
                    <a:pos x="60" y="15"/>
                  </a:cxn>
                  <a:cxn ang="0">
                    <a:pos x="63" y="15"/>
                  </a:cxn>
                  <a:cxn ang="0">
                    <a:pos x="65" y="13"/>
                  </a:cxn>
                  <a:cxn ang="0">
                    <a:pos x="67" y="11"/>
                  </a:cxn>
                  <a:cxn ang="0">
                    <a:pos x="67" y="8"/>
                  </a:cxn>
                  <a:cxn ang="0">
                    <a:pos x="67" y="6"/>
                  </a:cxn>
                  <a:cxn ang="0">
                    <a:pos x="67" y="4"/>
                  </a:cxn>
                  <a:cxn ang="0">
                    <a:pos x="65" y="2"/>
                  </a:cxn>
                  <a:cxn ang="0">
                    <a:pos x="63" y="2"/>
                  </a:cxn>
                  <a:cxn ang="0">
                    <a:pos x="9" y="0"/>
                  </a:cxn>
                </a:cxnLst>
                <a:rect l="0" t="0" r="r" b="b"/>
                <a:pathLst>
                  <a:path w="67" h="15">
                    <a:moveTo>
                      <a:pt x="9" y="0"/>
                    </a:moveTo>
                    <a:lnTo>
                      <a:pt x="7" y="0"/>
                    </a:lnTo>
                    <a:lnTo>
                      <a:pt x="5" y="2"/>
                    </a:lnTo>
                    <a:lnTo>
                      <a:pt x="3" y="4"/>
                    </a:lnTo>
                    <a:lnTo>
                      <a:pt x="0" y="6"/>
                    </a:lnTo>
                    <a:lnTo>
                      <a:pt x="0" y="8"/>
                    </a:lnTo>
                    <a:lnTo>
                      <a:pt x="3" y="11"/>
                    </a:lnTo>
                    <a:lnTo>
                      <a:pt x="5" y="13"/>
                    </a:lnTo>
                    <a:lnTo>
                      <a:pt x="7" y="13"/>
                    </a:lnTo>
                    <a:lnTo>
                      <a:pt x="60" y="15"/>
                    </a:lnTo>
                    <a:lnTo>
                      <a:pt x="63" y="15"/>
                    </a:lnTo>
                    <a:lnTo>
                      <a:pt x="65" y="13"/>
                    </a:lnTo>
                    <a:lnTo>
                      <a:pt x="67" y="11"/>
                    </a:lnTo>
                    <a:lnTo>
                      <a:pt x="67" y="8"/>
                    </a:lnTo>
                    <a:lnTo>
                      <a:pt x="67" y="6"/>
                    </a:lnTo>
                    <a:lnTo>
                      <a:pt x="67" y="4"/>
                    </a:lnTo>
                    <a:lnTo>
                      <a:pt x="65" y="2"/>
                    </a:lnTo>
                    <a:lnTo>
                      <a:pt x="63" y="2"/>
                    </a:lnTo>
                    <a:lnTo>
                      <a:pt x="9" y="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1" name="Freeform 35"/>
              <p:cNvSpPr>
                <a:spLocks/>
              </p:cNvSpPr>
              <p:nvPr/>
            </p:nvSpPr>
            <p:spPr bwMode="auto">
              <a:xfrm>
                <a:off x="2898" y="2745"/>
                <a:ext cx="66" cy="15"/>
              </a:xfrm>
              <a:custGeom>
                <a:avLst/>
                <a:gdLst/>
                <a:ahLst/>
                <a:cxnLst>
                  <a:cxn ang="0">
                    <a:pos x="9" y="2"/>
                  </a:cxn>
                  <a:cxn ang="0">
                    <a:pos x="6" y="2"/>
                  </a:cxn>
                  <a:cxn ang="0">
                    <a:pos x="4" y="2"/>
                  </a:cxn>
                  <a:cxn ang="0">
                    <a:pos x="2" y="4"/>
                  </a:cxn>
                  <a:cxn ang="0">
                    <a:pos x="0" y="6"/>
                  </a:cxn>
                  <a:cxn ang="0">
                    <a:pos x="0" y="8"/>
                  </a:cxn>
                  <a:cxn ang="0">
                    <a:pos x="2" y="11"/>
                  </a:cxn>
                  <a:cxn ang="0">
                    <a:pos x="4" y="13"/>
                  </a:cxn>
                  <a:cxn ang="0">
                    <a:pos x="6" y="15"/>
                  </a:cxn>
                  <a:cxn ang="0">
                    <a:pos x="60" y="13"/>
                  </a:cxn>
                  <a:cxn ang="0">
                    <a:pos x="62" y="13"/>
                  </a:cxn>
                  <a:cxn ang="0">
                    <a:pos x="64" y="13"/>
                  </a:cxn>
                  <a:cxn ang="0">
                    <a:pos x="66" y="11"/>
                  </a:cxn>
                  <a:cxn ang="0">
                    <a:pos x="66" y="8"/>
                  </a:cxn>
                  <a:cxn ang="0">
                    <a:pos x="66" y="6"/>
                  </a:cxn>
                  <a:cxn ang="0">
                    <a:pos x="66" y="4"/>
                  </a:cxn>
                  <a:cxn ang="0">
                    <a:pos x="64" y="2"/>
                  </a:cxn>
                  <a:cxn ang="0">
                    <a:pos x="62" y="0"/>
                  </a:cxn>
                  <a:cxn ang="0">
                    <a:pos x="9" y="2"/>
                  </a:cxn>
                </a:cxnLst>
                <a:rect l="0" t="0" r="r" b="b"/>
                <a:pathLst>
                  <a:path w="66" h="15">
                    <a:moveTo>
                      <a:pt x="9" y="2"/>
                    </a:moveTo>
                    <a:lnTo>
                      <a:pt x="6" y="2"/>
                    </a:lnTo>
                    <a:lnTo>
                      <a:pt x="4" y="2"/>
                    </a:lnTo>
                    <a:lnTo>
                      <a:pt x="2" y="4"/>
                    </a:lnTo>
                    <a:lnTo>
                      <a:pt x="0" y="6"/>
                    </a:lnTo>
                    <a:lnTo>
                      <a:pt x="0" y="8"/>
                    </a:lnTo>
                    <a:lnTo>
                      <a:pt x="2" y="11"/>
                    </a:lnTo>
                    <a:lnTo>
                      <a:pt x="4" y="13"/>
                    </a:lnTo>
                    <a:lnTo>
                      <a:pt x="6" y="15"/>
                    </a:lnTo>
                    <a:lnTo>
                      <a:pt x="60" y="13"/>
                    </a:lnTo>
                    <a:lnTo>
                      <a:pt x="62" y="13"/>
                    </a:lnTo>
                    <a:lnTo>
                      <a:pt x="64" y="13"/>
                    </a:lnTo>
                    <a:lnTo>
                      <a:pt x="66" y="11"/>
                    </a:lnTo>
                    <a:lnTo>
                      <a:pt x="66" y="8"/>
                    </a:lnTo>
                    <a:lnTo>
                      <a:pt x="66" y="6"/>
                    </a:lnTo>
                    <a:lnTo>
                      <a:pt x="66" y="4"/>
                    </a:lnTo>
                    <a:lnTo>
                      <a:pt x="64" y="2"/>
                    </a:lnTo>
                    <a:lnTo>
                      <a:pt x="62" y="0"/>
                    </a:lnTo>
                    <a:lnTo>
                      <a:pt x="9" y="2"/>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2" name="Freeform 36"/>
              <p:cNvSpPr>
                <a:spLocks/>
              </p:cNvSpPr>
              <p:nvPr/>
            </p:nvSpPr>
            <p:spPr bwMode="auto">
              <a:xfrm>
                <a:off x="2991" y="2740"/>
                <a:ext cx="67" cy="16"/>
              </a:xfrm>
              <a:custGeom>
                <a:avLst/>
                <a:gdLst/>
                <a:ahLst/>
                <a:cxnLst>
                  <a:cxn ang="0">
                    <a:pos x="7" y="2"/>
                  </a:cxn>
                  <a:cxn ang="0">
                    <a:pos x="4" y="5"/>
                  </a:cxn>
                  <a:cxn ang="0">
                    <a:pos x="2" y="7"/>
                  </a:cxn>
                  <a:cxn ang="0">
                    <a:pos x="0" y="9"/>
                  </a:cxn>
                  <a:cxn ang="0">
                    <a:pos x="0" y="11"/>
                  </a:cxn>
                  <a:cxn ang="0">
                    <a:pos x="2" y="13"/>
                  </a:cxn>
                  <a:cxn ang="0">
                    <a:pos x="4" y="16"/>
                  </a:cxn>
                  <a:cxn ang="0">
                    <a:pos x="7" y="16"/>
                  </a:cxn>
                  <a:cxn ang="0">
                    <a:pos x="9" y="16"/>
                  </a:cxn>
                  <a:cxn ang="0">
                    <a:pos x="51" y="13"/>
                  </a:cxn>
                  <a:cxn ang="0">
                    <a:pos x="62" y="13"/>
                  </a:cxn>
                  <a:cxn ang="0">
                    <a:pos x="64" y="11"/>
                  </a:cxn>
                  <a:cxn ang="0">
                    <a:pos x="67" y="9"/>
                  </a:cxn>
                  <a:cxn ang="0">
                    <a:pos x="67" y="7"/>
                  </a:cxn>
                  <a:cxn ang="0">
                    <a:pos x="67" y="5"/>
                  </a:cxn>
                  <a:cxn ang="0">
                    <a:pos x="67" y="2"/>
                  </a:cxn>
                  <a:cxn ang="0">
                    <a:pos x="64" y="0"/>
                  </a:cxn>
                  <a:cxn ang="0">
                    <a:pos x="62" y="0"/>
                  </a:cxn>
                  <a:cxn ang="0">
                    <a:pos x="60" y="0"/>
                  </a:cxn>
                  <a:cxn ang="0">
                    <a:pos x="49" y="0"/>
                  </a:cxn>
                  <a:cxn ang="0">
                    <a:pos x="7" y="2"/>
                  </a:cxn>
                </a:cxnLst>
                <a:rect l="0" t="0" r="r" b="b"/>
                <a:pathLst>
                  <a:path w="67" h="16">
                    <a:moveTo>
                      <a:pt x="7" y="2"/>
                    </a:moveTo>
                    <a:lnTo>
                      <a:pt x="4" y="5"/>
                    </a:lnTo>
                    <a:lnTo>
                      <a:pt x="2" y="7"/>
                    </a:lnTo>
                    <a:lnTo>
                      <a:pt x="0" y="9"/>
                    </a:lnTo>
                    <a:lnTo>
                      <a:pt x="0" y="11"/>
                    </a:lnTo>
                    <a:lnTo>
                      <a:pt x="2" y="13"/>
                    </a:lnTo>
                    <a:lnTo>
                      <a:pt x="4" y="16"/>
                    </a:lnTo>
                    <a:lnTo>
                      <a:pt x="7" y="16"/>
                    </a:lnTo>
                    <a:lnTo>
                      <a:pt x="9" y="16"/>
                    </a:lnTo>
                    <a:lnTo>
                      <a:pt x="51" y="13"/>
                    </a:lnTo>
                    <a:lnTo>
                      <a:pt x="62" y="13"/>
                    </a:lnTo>
                    <a:lnTo>
                      <a:pt x="64" y="11"/>
                    </a:lnTo>
                    <a:lnTo>
                      <a:pt x="67" y="9"/>
                    </a:lnTo>
                    <a:lnTo>
                      <a:pt x="67" y="7"/>
                    </a:lnTo>
                    <a:lnTo>
                      <a:pt x="67" y="5"/>
                    </a:lnTo>
                    <a:lnTo>
                      <a:pt x="67" y="2"/>
                    </a:lnTo>
                    <a:lnTo>
                      <a:pt x="64" y="0"/>
                    </a:lnTo>
                    <a:lnTo>
                      <a:pt x="62" y="0"/>
                    </a:lnTo>
                    <a:lnTo>
                      <a:pt x="60" y="0"/>
                    </a:lnTo>
                    <a:lnTo>
                      <a:pt x="49" y="0"/>
                    </a:lnTo>
                    <a:lnTo>
                      <a:pt x="7" y="2"/>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3" name="Freeform 37"/>
              <p:cNvSpPr>
                <a:spLocks/>
              </p:cNvSpPr>
              <p:nvPr/>
            </p:nvSpPr>
            <p:spPr bwMode="auto">
              <a:xfrm>
                <a:off x="3084" y="2729"/>
                <a:ext cx="67" cy="20"/>
              </a:xfrm>
              <a:custGeom>
                <a:avLst/>
                <a:gdLst/>
                <a:ahLst/>
                <a:cxnLst>
                  <a:cxn ang="0">
                    <a:pos x="7" y="7"/>
                  </a:cxn>
                  <a:cxn ang="0">
                    <a:pos x="5" y="7"/>
                  </a:cxn>
                  <a:cxn ang="0">
                    <a:pos x="3" y="9"/>
                  </a:cxn>
                  <a:cxn ang="0">
                    <a:pos x="0" y="11"/>
                  </a:cxn>
                  <a:cxn ang="0">
                    <a:pos x="0" y="13"/>
                  </a:cxn>
                  <a:cxn ang="0">
                    <a:pos x="3" y="16"/>
                  </a:cxn>
                  <a:cxn ang="0">
                    <a:pos x="5" y="18"/>
                  </a:cxn>
                  <a:cxn ang="0">
                    <a:pos x="7" y="20"/>
                  </a:cxn>
                  <a:cxn ang="0">
                    <a:pos x="9" y="20"/>
                  </a:cxn>
                  <a:cxn ang="0">
                    <a:pos x="36" y="18"/>
                  </a:cxn>
                  <a:cxn ang="0">
                    <a:pos x="63" y="13"/>
                  </a:cxn>
                  <a:cxn ang="0">
                    <a:pos x="65" y="11"/>
                  </a:cxn>
                  <a:cxn ang="0">
                    <a:pos x="67" y="9"/>
                  </a:cxn>
                  <a:cxn ang="0">
                    <a:pos x="67" y="7"/>
                  </a:cxn>
                  <a:cxn ang="0">
                    <a:pos x="67" y="4"/>
                  </a:cxn>
                  <a:cxn ang="0">
                    <a:pos x="67" y="2"/>
                  </a:cxn>
                  <a:cxn ang="0">
                    <a:pos x="65" y="0"/>
                  </a:cxn>
                  <a:cxn ang="0">
                    <a:pos x="63" y="0"/>
                  </a:cxn>
                  <a:cxn ang="0">
                    <a:pos x="60" y="0"/>
                  </a:cxn>
                  <a:cxn ang="0">
                    <a:pos x="34" y="4"/>
                  </a:cxn>
                  <a:cxn ang="0">
                    <a:pos x="7" y="7"/>
                  </a:cxn>
                </a:cxnLst>
                <a:rect l="0" t="0" r="r" b="b"/>
                <a:pathLst>
                  <a:path w="67" h="20">
                    <a:moveTo>
                      <a:pt x="7" y="7"/>
                    </a:moveTo>
                    <a:lnTo>
                      <a:pt x="5" y="7"/>
                    </a:lnTo>
                    <a:lnTo>
                      <a:pt x="3" y="9"/>
                    </a:lnTo>
                    <a:lnTo>
                      <a:pt x="0" y="11"/>
                    </a:lnTo>
                    <a:lnTo>
                      <a:pt x="0" y="13"/>
                    </a:lnTo>
                    <a:lnTo>
                      <a:pt x="3" y="16"/>
                    </a:lnTo>
                    <a:lnTo>
                      <a:pt x="5" y="18"/>
                    </a:lnTo>
                    <a:lnTo>
                      <a:pt x="7" y="20"/>
                    </a:lnTo>
                    <a:lnTo>
                      <a:pt x="9" y="20"/>
                    </a:lnTo>
                    <a:lnTo>
                      <a:pt x="36" y="18"/>
                    </a:lnTo>
                    <a:lnTo>
                      <a:pt x="63" y="13"/>
                    </a:lnTo>
                    <a:lnTo>
                      <a:pt x="65" y="11"/>
                    </a:lnTo>
                    <a:lnTo>
                      <a:pt x="67" y="9"/>
                    </a:lnTo>
                    <a:lnTo>
                      <a:pt x="67" y="7"/>
                    </a:lnTo>
                    <a:lnTo>
                      <a:pt x="67" y="4"/>
                    </a:lnTo>
                    <a:lnTo>
                      <a:pt x="67" y="2"/>
                    </a:lnTo>
                    <a:lnTo>
                      <a:pt x="65" y="0"/>
                    </a:lnTo>
                    <a:lnTo>
                      <a:pt x="63" y="0"/>
                    </a:lnTo>
                    <a:lnTo>
                      <a:pt x="60" y="0"/>
                    </a:lnTo>
                    <a:lnTo>
                      <a:pt x="34" y="4"/>
                    </a:lnTo>
                    <a:lnTo>
                      <a:pt x="7" y="7"/>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4" name="Freeform 38"/>
              <p:cNvSpPr>
                <a:spLocks/>
              </p:cNvSpPr>
              <p:nvPr/>
            </p:nvSpPr>
            <p:spPr bwMode="auto">
              <a:xfrm>
                <a:off x="3178" y="2713"/>
                <a:ext cx="64" cy="23"/>
              </a:xfrm>
              <a:custGeom>
                <a:avLst/>
                <a:gdLst/>
                <a:ahLst/>
                <a:cxnLst>
                  <a:cxn ang="0">
                    <a:pos x="4" y="9"/>
                  </a:cxn>
                  <a:cxn ang="0">
                    <a:pos x="2" y="12"/>
                  </a:cxn>
                  <a:cxn ang="0">
                    <a:pos x="0" y="14"/>
                  </a:cxn>
                  <a:cxn ang="0">
                    <a:pos x="0" y="16"/>
                  </a:cxn>
                  <a:cxn ang="0">
                    <a:pos x="0" y="18"/>
                  </a:cxn>
                  <a:cxn ang="0">
                    <a:pos x="0" y="20"/>
                  </a:cxn>
                  <a:cxn ang="0">
                    <a:pos x="2" y="23"/>
                  </a:cxn>
                  <a:cxn ang="0">
                    <a:pos x="4" y="23"/>
                  </a:cxn>
                  <a:cxn ang="0">
                    <a:pos x="6" y="23"/>
                  </a:cxn>
                  <a:cxn ang="0">
                    <a:pos x="15" y="23"/>
                  </a:cxn>
                  <a:cxn ang="0">
                    <a:pos x="60" y="14"/>
                  </a:cxn>
                  <a:cxn ang="0">
                    <a:pos x="62" y="12"/>
                  </a:cxn>
                  <a:cxn ang="0">
                    <a:pos x="64" y="9"/>
                  </a:cxn>
                  <a:cxn ang="0">
                    <a:pos x="64" y="7"/>
                  </a:cxn>
                  <a:cxn ang="0">
                    <a:pos x="64" y="5"/>
                  </a:cxn>
                  <a:cxn ang="0">
                    <a:pos x="64" y="3"/>
                  </a:cxn>
                  <a:cxn ang="0">
                    <a:pos x="62" y="0"/>
                  </a:cxn>
                  <a:cxn ang="0">
                    <a:pos x="60" y="0"/>
                  </a:cxn>
                  <a:cxn ang="0">
                    <a:pos x="57" y="0"/>
                  </a:cxn>
                  <a:cxn ang="0">
                    <a:pos x="13" y="9"/>
                  </a:cxn>
                  <a:cxn ang="0">
                    <a:pos x="4" y="9"/>
                  </a:cxn>
                </a:cxnLst>
                <a:rect l="0" t="0" r="r" b="b"/>
                <a:pathLst>
                  <a:path w="64" h="23">
                    <a:moveTo>
                      <a:pt x="4" y="9"/>
                    </a:moveTo>
                    <a:lnTo>
                      <a:pt x="2" y="12"/>
                    </a:lnTo>
                    <a:lnTo>
                      <a:pt x="0" y="14"/>
                    </a:lnTo>
                    <a:lnTo>
                      <a:pt x="0" y="16"/>
                    </a:lnTo>
                    <a:lnTo>
                      <a:pt x="0" y="18"/>
                    </a:lnTo>
                    <a:lnTo>
                      <a:pt x="0" y="20"/>
                    </a:lnTo>
                    <a:lnTo>
                      <a:pt x="2" y="23"/>
                    </a:lnTo>
                    <a:lnTo>
                      <a:pt x="4" y="23"/>
                    </a:lnTo>
                    <a:lnTo>
                      <a:pt x="6" y="23"/>
                    </a:lnTo>
                    <a:lnTo>
                      <a:pt x="15" y="23"/>
                    </a:lnTo>
                    <a:lnTo>
                      <a:pt x="60" y="14"/>
                    </a:lnTo>
                    <a:lnTo>
                      <a:pt x="62" y="12"/>
                    </a:lnTo>
                    <a:lnTo>
                      <a:pt x="64" y="9"/>
                    </a:lnTo>
                    <a:lnTo>
                      <a:pt x="64" y="7"/>
                    </a:lnTo>
                    <a:lnTo>
                      <a:pt x="64" y="5"/>
                    </a:lnTo>
                    <a:lnTo>
                      <a:pt x="64" y="3"/>
                    </a:lnTo>
                    <a:lnTo>
                      <a:pt x="62" y="0"/>
                    </a:lnTo>
                    <a:lnTo>
                      <a:pt x="60" y="0"/>
                    </a:lnTo>
                    <a:lnTo>
                      <a:pt x="57" y="0"/>
                    </a:lnTo>
                    <a:lnTo>
                      <a:pt x="13" y="9"/>
                    </a:lnTo>
                    <a:lnTo>
                      <a:pt x="4" y="9"/>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5" name="Freeform 39"/>
              <p:cNvSpPr>
                <a:spLocks/>
              </p:cNvSpPr>
              <p:nvPr/>
            </p:nvSpPr>
            <p:spPr bwMode="auto">
              <a:xfrm>
                <a:off x="3269" y="2693"/>
                <a:ext cx="64" cy="25"/>
              </a:xfrm>
              <a:custGeom>
                <a:avLst/>
                <a:gdLst/>
                <a:ahLst/>
                <a:cxnLst>
                  <a:cxn ang="0">
                    <a:pos x="6" y="12"/>
                  </a:cxn>
                  <a:cxn ang="0">
                    <a:pos x="4" y="14"/>
                  </a:cxn>
                  <a:cxn ang="0">
                    <a:pos x="2" y="16"/>
                  </a:cxn>
                  <a:cxn ang="0">
                    <a:pos x="0" y="18"/>
                  </a:cxn>
                  <a:cxn ang="0">
                    <a:pos x="0" y="20"/>
                  </a:cxn>
                  <a:cxn ang="0">
                    <a:pos x="2" y="23"/>
                  </a:cxn>
                  <a:cxn ang="0">
                    <a:pos x="4" y="25"/>
                  </a:cxn>
                  <a:cxn ang="0">
                    <a:pos x="6" y="25"/>
                  </a:cxn>
                  <a:cxn ang="0">
                    <a:pos x="9" y="25"/>
                  </a:cxn>
                  <a:cxn ang="0">
                    <a:pos x="60" y="14"/>
                  </a:cxn>
                  <a:cxn ang="0">
                    <a:pos x="60" y="14"/>
                  </a:cxn>
                  <a:cxn ang="0">
                    <a:pos x="62" y="12"/>
                  </a:cxn>
                  <a:cxn ang="0">
                    <a:pos x="64" y="9"/>
                  </a:cxn>
                  <a:cxn ang="0">
                    <a:pos x="64" y="7"/>
                  </a:cxn>
                  <a:cxn ang="0">
                    <a:pos x="64" y="5"/>
                  </a:cxn>
                  <a:cxn ang="0">
                    <a:pos x="64" y="3"/>
                  </a:cxn>
                  <a:cxn ang="0">
                    <a:pos x="62" y="0"/>
                  </a:cxn>
                  <a:cxn ang="0">
                    <a:pos x="60" y="0"/>
                  </a:cxn>
                  <a:cxn ang="0">
                    <a:pos x="57" y="0"/>
                  </a:cxn>
                  <a:cxn ang="0">
                    <a:pos x="57" y="0"/>
                  </a:cxn>
                  <a:cxn ang="0">
                    <a:pos x="6" y="12"/>
                  </a:cxn>
                </a:cxnLst>
                <a:rect l="0" t="0" r="r" b="b"/>
                <a:pathLst>
                  <a:path w="64" h="25">
                    <a:moveTo>
                      <a:pt x="6" y="12"/>
                    </a:moveTo>
                    <a:lnTo>
                      <a:pt x="4" y="14"/>
                    </a:lnTo>
                    <a:lnTo>
                      <a:pt x="2" y="16"/>
                    </a:lnTo>
                    <a:lnTo>
                      <a:pt x="0" y="18"/>
                    </a:lnTo>
                    <a:lnTo>
                      <a:pt x="0" y="20"/>
                    </a:lnTo>
                    <a:lnTo>
                      <a:pt x="2" y="23"/>
                    </a:lnTo>
                    <a:lnTo>
                      <a:pt x="4" y="25"/>
                    </a:lnTo>
                    <a:lnTo>
                      <a:pt x="6" y="25"/>
                    </a:lnTo>
                    <a:lnTo>
                      <a:pt x="9" y="25"/>
                    </a:lnTo>
                    <a:lnTo>
                      <a:pt x="60" y="14"/>
                    </a:lnTo>
                    <a:lnTo>
                      <a:pt x="60" y="14"/>
                    </a:lnTo>
                    <a:lnTo>
                      <a:pt x="62" y="12"/>
                    </a:lnTo>
                    <a:lnTo>
                      <a:pt x="64" y="9"/>
                    </a:lnTo>
                    <a:lnTo>
                      <a:pt x="64" y="7"/>
                    </a:lnTo>
                    <a:lnTo>
                      <a:pt x="64" y="5"/>
                    </a:lnTo>
                    <a:lnTo>
                      <a:pt x="64" y="3"/>
                    </a:lnTo>
                    <a:lnTo>
                      <a:pt x="62" y="0"/>
                    </a:lnTo>
                    <a:lnTo>
                      <a:pt x="60" y="0"/>
                    </a:lnTo>
                    <a:lnTo>
                      <a:pt x="57" y="0"/>
                    </a:lnTo>
                    <a:lnTo>
                      <a:pt x="57" y="0"/>
                    </a:lnTo>
                    <a:lnTo>
                      <a:pt x="6" y="12"/>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6" name="Freeform 40"/>
              <p:cNvSpPr>
                <a:spLocks/>
              </p:cNvSpPr>
              <p:nvPr/>
            </p:nvSpPr>
            <p:spPr bwMode="auto">
              <a:xfrm>
                <a:off x="3360" y="2665"/>
                <a:ext cx="62" cy="28"/>
              </a:xfrm>
              <a:custGeom>
                <a:avLst/>
                <a:gdLst/>
                <a:ahLst/>
                <a:cxnLst>
                  <a:cxn ang="0">
                    <a:pos x="4" y="15"/>
                  </a:cxn>
                  <a:cxn ang="0">
                    <a:pos x="2" y="17"/>
                  </a:cxn>
                  <a:cxn ang="0">
                    <a:pos x="0" y="20"/>
                  </a:cxn>
                  <a:cxn ang="0">
                    <a:pos x="0" y="22"/>
                  </a:cxn>
                  <a:cxn ang="0">
                    <a:pos x="0" y="24"/>
                  </a:cxn>
                  <a:cxn ang="0">
                    <a:pos x="0" y="26"/>
                  </a:cxn>
                  <a:cxn ang="0">
                    <a:pos x="2" y="28"/>
                  </a:cxn>
                  <a:cxn ang="0">
                    <a:pos x="4" y="28"/>
                  </a:cxn>
                  <a:cxn ang="0">
                    <a:pos x="6" y="28"/>
                  </a:cxn>
                  <a:cxn ang="0">
                    <a:pos x="31" y="22"/>
                  </a:cxn>
                  <a:cxn ang="0">
                    <a:pos x="57" y="13"/>
                  </a:cxn>
                  <a:cxn ang="0">
                    <a:pos x="60" y="11"/>
                  </a:cxn>
                  <a:cxn ang="0">
                    <a:pos x="62" y="8"/>
                  </a:cxn>
                  <a:cxn ang="0">
                    <a:pos x="62" y="6"/>
                  </a:cxn>
                  <a:cxn ang="0">
                    <a:pos x="62" y="4"/>
                  </a:cxn>
                  <a:cxn ang="0">
                    <a:pos x="62" y="2"/>
                  </a:cxn>
                  <a:cxn ang="0">
                    <a:pos x="60" y="0"/>
                  </a:cxn>
                  <a:cxn ang="0">
                    <a:pos x="57" y="0"/>
                  </a:cxn>
                  <a:cxn ang="0">
                    <a:pos x="55" y="0"/>
                  </a:cxn>
                  <a:cxn ang="0">
                    <a:pos x="29" y="8"/>
                  </a:cxn>
                  <a:cxn ang="0">
                    <a:pos x="4" y="15"/>
                  </a:cxn>
                </a:cxnLst>
                <a:rect l="0" t="0" r="r" b="b"/>
                <a:pathLst>
                  <a:path w="62" h="28">
                    <a:moveTo>
                      <a:pt x="4" y="15"/>
                    </a:moveTo>
                    <a:lnTo>
                      <a:pt x="2" y="17"/>
                    </a:lnTo>
                    <a:lnTo>
                      <a:pt x="0" y="20"/>
                    </a:lnTo>
                    <a:lnTo>
                      <a:pt x="0" y="22"/>
                    </a:lnTo>
                    <a:lnTo>
                      <a:pt x="0" y="24"/>
                    </a:lnTo>
                    <a:lnTo>
                      <a:pt x="0" y="26"/>
                    </a:lnTo>
                    <a:lnTo>
                      <a:pt x="2" y="28"/>
                    </a:lnTo>
                    <a:lnTo>
                      <a:pt x="4" y="28"/>
                    </a:lnTo>
                    <a:lnTo>
                      <a:pt x="6" y="28"/>
                    </a:lnTo>
                    <a:lnTo>
                      <a:pt x="31" y="22"/>
                    </a:lnTo>
                    <a:lnTo>
                      <a:pt x="57" y="13"/>
                    </a:lnTo>
                    <a:lnTo>
                      <a:pt x="60" y="11"/>
                    </a:lnTo>
                    <a:lnTo>
                      <a:pt x="62" y="8"/>
                    </a:lnTo>
                    <a:lnTo>
                      <a:pt x="62" y="6"/>
                    </a:lnTo>
                    <a:lnTo>
                      <a:pt x="62" y="4"/>
                    </a:lnTo>
                    <a:lnTo>
                      <a:pt x="62" y="2"/>
                    </a:lnTo>
                    <a:lnTo>
                      <a:pt x="60" y="0"/>
                    </a:lnTo>
                    <a:lnTo>
                      <a:pt x="57" y="0"/>
                    </a:lnTo>
                    <a:lnTo>
                      <a:pt x="55" y="0"/>
                    </a:lnTo>
                    <a:lnTo>
                      <a:pt x="29" y="8"/>
                    </a:lnTo>
                    <a:lnTo>
                      <a:pt x="4" y="15"/>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7" name="Freeform 41"/>
              <p:cNvSpPr>
                <a:spLocks/>
              </p:cNvSpPr>
              <p:nvPr/>
            </p:nvSpPr>
            <p:spPr bwMode="auto">
              <a:xfrm>
                <a:off x="3446" y="2629"/>
                <a:ext cx="63" cy="33"/>
              </a:xfrm>
              <a:custGeom>
                <a:avLst/>
                <a:gdLst/>
                <a:ahLst/>
                <a:cxnLst>
                  <a:cxn ang="0">
                    <a:pos x="7" y="20"/>
                  </a:cxn>
                  <a:cxn ang="0">
                    <a:pos x="5" y="22"/>
                  </a:cxn>
                  <a:cxn ang="0">
                    <a:pos x="3" y="24"/>
                  </a:cxn>
                  <a:cxn ang="0">
                    <a:pos x="0" y="27"/>
                  </a:cxn>
                  <a:cxn ang="0">
                    <a:pos x="0" y="29"/>
                  </a:cxn>
                  <a:cxn ang="0">
                    <a:pos x="3" y="31"/>
                  </a:cxn>
                  <a:cxn ang="0">
                    <a:pos x="5" y="33"/>
                  </a:cxn>
                  <a:cxn ang="0">
                    <a:pos x="7" y="33"/>
                  </a:cxn>
                  <a:cxn ang="0">
                    <a:pos x="9" y="33"/>
                  </a:cxn>
                  <a:cxn ang="0">
                    <a:pos x="51" y="15"/>
                  </a:cxn>
                  <a:cxn ang="0">
                    <a:pos x="54" y="13"/>
                  </a:cxn>
                  <a:cxn ang="0">
                    <a:pos x="60" y="11"/>
                  </a:cxn>
                  <a:cxn ang="0">
                    <a:pos x="63" y="9"/>
                  </a:cxn>
                  <a:cxn ang="0">
                    <a:pos x="63" y="7"/>
                  </a:cxn>
                  <a:cxn ang="0">
                    <a:pos x="63" y="4"/>
                  </a:cxn>
                  <a:cxn ang="0">
                    <a:pos x="63" y="2"/>
                  </a:cxn>
                  <a:cxn ang="0">
                    <a:pos x="60" y="0"/>
                  </a:cxn>
                  <a:cxn ang="0">
                    <a:pos x="58" y="0"/>
                  </a:cxn>
                  <a:cxn ang="0">
                    <a:pos x="56" y="0"/>
                  </a:cxn>
                  <a:cxn ang="0">
                    <a:pos x="54" y="0"/>
                  </a:cxn>
                  <a:cxn ang="0">
                    <a:pos x="47" y="2"/>
                  </a:cxn>
                  <a:cxn ang="0">
                    <a:pos x="51" y="9"/>
                  </a:cxn>
                  <a:cxn ang="0">
                    <a:pos x="49" y="2"/>
                  </a:cxn>
                  <a:cxn ang="0">
                    <a:pos x="7" y="20"/>
                  </a:cxn>
                </a:cxnLst>
                <a:rect l="0" t="0" r="r" b="b"/>
                <a:pathLst>
                  <a:path w="63" h="33">
                    <a:moveTo>
                      <a:pt x="7" y="20"/>
                    </a:moveTo>
                    <a:lnTo>
                      <a:pt x="5" y="22"/>
                    </a:lnTo>
                    <a:lnTo>
                      <a:pt x="3" y="24"/>
                    </a:lnTo>
                    <a:lnTo>
                      <a:pt x="0" y="27"/>
                    </a:lnTo>
                    <a:lnTo>
                      <a:pt x="0" y="29"/>
                    </a:lnTo>
                    <a:lnTo>
                      <a:pt x="3" y="31"/>
                    </a:lnTo>
                    <a:lnTo>
                      <a:pt x="5" y="33"/>
                    </a:lnTo>
                    <a:lnTo>
                      <a:pt x="7" y="33"/>
                    </a:lnTo>
                    <a:lnTo>
                      <a:pt x="9" y="33"/>
                    </a:lnTo>
                    <a:lnTo>
                      <a:pt x="51" y="15"/>
                    </a:lnTo>
                    <a:lnTo>
                      <a:pt x="54" y="13"/>
                    </a:lnTo>
                    <a:lnTo>
                      <a:pt x="60" y="11"/>
                    </a:lnTo>
                    <a:lnTo>
                      <a:pt x="63" y="9"/>
                    </a:lnTo>
                    <a:lnTo>
                      <a:pt x="63" y="7"/>
                    </a:lnTo>
                    <a:lnTo>
                      <a:pt x="63" y="4"/>
                    </a:lnTo>
                    <a:lnTo>
                      <a:pt x="63" y="2"/>
                    </a:lnTo>
                    <a:lnTo>
                      <a:pt x="60" y="0"/>
                    </a:lnTo>
                    <a:lnTo>
                      <a:pt x="58" y="0"/>
                    </a:lnTo>
                    <a:lnTo>
                      <a:pt x="56" y="0"/>
                    </a:lnTo>
                    <a:lnTo>
                      <a:pt x="54" y="0"/>
                    </a:lnTo>
                    <a:lnTo>
                      <a:pt x="47" y="2"/>
                    </a:lnTo>
                    <a:lnTo>
                      <a:pt x="51" y="9"/>
                    </a:lnTo>
                    <a:lnTo>
                      <a:pt x="49" y="2"/>
                    </a:lnTo>
                    <a:lnTo>
                      <a:pt x="7" y="2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8" name="Freeform 42"/>
              <p:cNvSpPr>
                <a:spLocks/>
              </p:cNvSpPr>
              <p:nvPr/>
            </p:nvSpPr>
            <p:spPr bwMode="auto">
              <a:xfrm>
                <a:off x="3531" y="2580"/>
                <a:ext cx="58" cy="42"/>
              </a:xfrm>
              <a:custGeom>
                <a:avLst/>
                <a:gdLst/>
                <a:ahLst/>
                <a:cxnLst>
                  <a:cxn ang="0">
                    <a:pos x="4" y="31"/>
                  </a:cxn>
                  <a:cxn ang="0">
                    <a:pos x="2" y="33"/>
                  </a:cxn>
                  <a:cxn ang="0">
                    <a:pos x="0" y="36"/>
                  </a:cxn>
                  <a:cxn ang="0">
                    <a:pos x="0" y="38"/>
                  </a:cxn>
                  <a:cxn ang="0">
                    <a:pos x="2" y="40"/>
                  </a:cxn>
                  <a:cxn ang="0">
                    <a:pos x="4" y="42"/>
                  </a:cxn>
                  <a:cxn ang="0">
                    <a:pos x="6" y="42"/>
                  </a:cxn>
                  <a:cxn ang="0">
                    <a:pos x="9" y="42"/>
                  </a:cxn>
                  <a:cxn ang="0">
                    <a:pos x="11" y="42"/>
                  </a:cxn>
                  <a:cxn ang="0">
                    <a:pos x="15" y="38"/>
                  </a:cxn>
                  <a:cxn ang="0">
                    <a:pos x="55" y="13"/>
                  </a:cxn>
                  <a:cxn ang="0">
                    <a:pos x="58" y="11"/>
                  </a:cxn>
                  <a:cxn ang="0">
                    <a:pos x="58" y="9"/>
                  </a:cxn>
                  <a:cxn ang="0">
                    <a:pos x="58" y="7"/>
                  </a:cxn>
                  <a:cxn ang="0">
                    <a:pos x="58" y="4"/>
                  </a:cxn>
                  <a:cxn ang="0">
                    <a:pos x="55" y="2"/>
                  </a:cxn>
                  <a:cxn ang="0">
                    <a:pos x="53" y="0"/>
                  </a:cxn>
                  <a:cxn ang="0">
                    <a:pos x="51" y="0"/>
                  </a:cxn>
                  <a:cxn ang="0">
                    <a:pos x="49" y="2"/>
                  </a:cxn>
                  <a:cxn ang="0">
                    <a:pos x="9" y="27"/>
                  </a:cxn>
                  <a:cxn ang="0">
                    <a:pos x="4" y="31"/>
                  </a:cxn>
                </a:cxnLst>
                <a:rect l="0" t="0" r="r" b="b"/>
                <a:pathLst>
                  <a:path w="58" h="42">
                    <a:moveTo>
                      <a:pt x="4" y="31"/>
                    </a:moveTo>
                    <a:lnTo>
                      <a:pt x="2" y="33"/>
                    </a:lnTo>
                    <a:lnTo>
                      <a:pt x="0" y="36"/>
                    </a:lnTo>
                    <a:lnTo>
                      <a:pt x="0" y="38"/>
                    </a:lnTo>
                    <a:lnTo>
                      <a:pt x="2" y="40"/>
                    </a:lnTo>
                    <a:lnTo>
                      <a:pt x="4" y="42"/>
                    </a:lnTo>
                    <a:lnTo>
                      <a:pt x="6" y="42"/>
                    </a:lnTo>
                    <a:lnTo>
                      <a:pt x="9" y="42"/>
                    </a:lnTo>
                    <a:lnTo>
                      <a:pt x="11" y="42"/>
                    </a:lnTo>
                    <a:lnTo>
                      <a:pt x="15" y="38"/>
                    </a:lnTo>
                    <a:lnTo>
                      <a:pt x="55" y="13"/>
                    </a:lnTo>
                    <a:lnTo>
                      <a:pt x="58" y="11"/>
                    </a:lnTo>
                    <a:lnTo>
                      <a:pt x="58" y="9"/>
                    </a:lnTo>
                    <a:lnTo>
                      <a:pt x="58" y="7"/>
                    </a:lnTo>
                    <a:lnTo>
                      <a:pt x="58" y="4"/>
                    </a:lnTo>
                    <a:lnTo>
                      <a:pt x="55" y="2"/>
                    </a:lnTo>
                    <a:lnTo>
                      <a:pt x="53" y="0"/>
                    </a:lnTo>
                    <a:lnTo>
                      <a:pt x="51" y="0"/>
                    </a:lnTo>
                    <a:lnTo>
                      <a:pt x="49" y="2"/>
                    </a:lnTo>
                    <a:lnTo>
                      <a:pt x="9" y="27"/>
                    </a:lnTo>
                    <a:lnTo>
                      <a:pt x="4" y="31"/>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59" name="Freeform 43"/>
              <p:cNvSpPr>
                <a:spLocks/>
              </p:cNvSpPr>
              <p:nvPr/>
            </p:nvSpPr>
            <p:spPr bwMode="auto">
              <a:xfrm>
                <a:off x="3606" y="2516"/>
                <a:ext cx="49" cy="53"/>
              </a:xfrm>
              <a:custGeom>
                <a:avLst/>
                <a:gdLst/>
                <a:ahLst/>
                <a:cxnLst>
                  <a:cxn ang="0">
                    <a:pos x="5" y="40"/>
                  </a:cxn>
                  <a:cxn ang="0">
                    <a:pos x="3" y="42"/>
                  </a:cxn>
                  <a:cxn ang="0">
                    <a:pos x="0" y="44"/>
                  </a:cxn>
                  <a:cxn ang="0">
                    <a:pos x="0" y="46"/>
                  </a:cxn>
                  <a:cxn ang="0">
                    <a:pos x="3" y="48"/>
                  </a:cxn>
                  <a:cxn ang="0">
                    <a:pos x="5" y="51"/>
                  </a:cxn>
                  <a:cxn ang="0">
                    <a:pos x="7" y="53"/>
                  </a:cxn>
                  <a:cxn ang="0">
                    <a:pos x="9" y="53"/>
                  </a:cxn>
                  <a:cxn ang="0">
                    <a:pos x="11" y="51"/>
                  </a:cxn>
                  <a:cxn ang="0">
                    <a:pos x="14" y="48"/>
                  </a:cxn>
                  <a:cxn ang="0">
                    <a:pos x="16" y="46"/>
                  </a:cxn>
                  <a:cxn ang="0">
                    <a:pos x="42" y="17"/>
                  </a:cxn>
                  <a:cxn ang="0">
                    <a:pos x="47" y="8"/>
                  </a:cxn>
                  <a:cxn ang="0">
                    <a:pos x="49" y="6"/>
                  </a:cxn>
                  <a:cxn ang="0">
                    <a:pos x="49" y="4"/>
                  </a:cxn>
                  <a:cxn ang="0">
                    <a:pos x="47" y="2"/>
                  </a:cxn>
                  <a:cxn ang="0">
                    <a:pos x="45" y="0"/>
                  </a:cxn>
                  <a:cxn ang="0">
                    <a:pos x="42" y="0"/>
                  </a:cxn>
                  <a:cxn ang="0">
                    <a:pos x="40" y="0"/>
                  </a:cxn>
                  <a:cxn ang="0">
                    <a:pos x="38" y="0"/>
                  </a:cxn>
                  <a:cxn ang="0">
                    <a:pos x="36" y="2"/>
                  </a:cxn>
                  <a:cxn ang="0">
                    <a:pos x="31" y="11"/>
                  </a:cxn>
                  <a:cxn ang="0">
                    <a:pos x="5" y="40"/>
                  </a:cxn>
                  <a:cxn ang="0">
                    <a:pos x="11" y="42"/>
                  </a:cxn>
                  <a:cxn ang="0">
                    <a:pos x="7" y="37"/>
                  </a:cxn>
                  <a:cxn ang="0">
                    <a:pos x="5" y="40"/>
                  </a:cxn>
                </a:cxnLst>
                <a:rect l="0" t="0" r="r" b="b"/>
                <a:pathLst>
                  <a:path w="49" h="53">
                    <a:moveTo>
                      <a:pt x="5" y="40"/>
                    </a:moveTo>
                    <a:lnTo>
                      <a:pt x="3" y="42"/>
                    </a:lnTo>
                    <a:lnTo>
                      <a:pt x="0" y="44"/>
                    </a:lnTo>
                    <a:lnTo>
                      <a:pt x="0" y="46"/>
                    </a:lnTo>
                    <a:lnTo>
                      <a:pt x="3" y="48"/>
                    </a:lnTo>
                    <a:lnTo>
                      <a:pt x="5" y="51"/>
                    </a:lnTo>
                    <a:lnTo>
                      <a:pt x="7" y="53"/>
                    </a:lnTo>
                    <a:lnTo>
                      <a:pt x="9" y="53"/>
                    </a:lnTo>
                    <a:lnTo>
                      <a:pt x="11" y="51"/>
                    </a:lnTo>
                    <a:lnTo>
                      <a:pt x="14" y="48"/>
                    </a:lnTo>
                    <a:lnTo>
                      <a:pt x="16" y="46"/>
                    </a:lnTo>
                    <a:lnTo>
                      <a:pt x="42" y="17"/>
                    </a:lnTo>
                    <a:lnTo>
                      <a:pt x="47" y="8"/>
                    </a:lnTo>
                    <a:lnTo>
                      <a:pt x="49" y="6"/>
                    </a:lnTo>
                    <a:lnTo>
                      <a:pt x="49" y="4"/>
                    </a:lnTo>
                    <a:lnTo>
                      <a:pt x="47" y="2"/>
                    </a:lnTo>
                    <a:lnTo>
                      <a:pt x="45" y="0"/>
                    </a:lnTo>
                    <a:lnTo>
                      <a:pt x="42" y="0"/>
                    </a:lnTo>
                    <a:lnTo>
                      <a:pt x="40" y="0"/>
                    </a:lnTo>
                    <a:lnTo>
                      <a:pt x="38" y="0"/>
                    </a:lnTo>
                    <a:lnTo>
                      <a:pt x="36" y="2"/>
                    </a:lnTo>
                    <a:lnTo>
                      <a:pt x="31" y="11"/>
                    </a:lnTo>
                    <a:lnTo>
                      <a:pt x="5" y="40"/>
                    </a:lnTo>
                    <a:lnTo>
                      <a:pt x="11" y="42"/>
                    </a:lnTo>
                    <a:lnTo>
                      <a:pt x="7" y="37"/>
                    </a:lnTo>
                    <a:lnTo>
                      <a:pt x="5" y="40"/>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0" name="Freeform 44"/>
              <p:cNvSpPr>
                <a:spLocks/>
              </p:cNvSpPr>
              <p:nvPr/>
            </p:nvSpPr>
            <p:spPr bwMode="auto">
              <a:xfrm>
                <a:off x="3662" y="2429"/>
                <a:ext cx="24" cy="64"/>
              </a:xfrm>
              <a:custGeom>
                <a:avLst/>
                <a:gdLst/>
                <a:ahLst/>
                <a:cxnLst>
                  <a:cxn ang="0">
                    <a:pos x="0" y="58"/>
                  </a:cxn>
                  <a:cxn ang="0">
                    <a:pos x="0" y="60"/>
                  </a:cxn>
                  <a:cxn ang="0">
                    <a:pos x="0" y="62"/>
                  </a:cxn>
                  <a:cxn ang="0">
                    <a:pos x="2" y="64"/>
                  </a:cxn>
                  <a:cxn ang="0">
                    <a:pos x="4" y="64"/>
                  </a:cxn>
                  <a:cxn ang="0">
                    <a:pos x="6" y="64"/>
                  </a:cxn>
                  <a:cxn ang="0">
                    <a:pos x="9" y="64"/>
                  </a:cxn>
                  <a:cxn ang="0">
                    <a:pos x="11" y="62"/>
                  </a:cxn>
                  <a:cxn ang="0">
                    <a:pos x="13" y="60"/>
                  </a:cxn>
                  <a:cxn ang="0">
                    <a:pos x="20" y="38"/>
                  </a:cxn>
                  <a:cxn ang="0">
                    <a:pos x="20" y="35"/>
                  </a:cxn>
                  <a:cxn ang="0">
                    <a:pos x="24" y="4"/>
                  </a:cxn>
                  <a:cxn ang="0">
                    <a:pos x="22" y="2"/>
                  </a:cxn>
                  <a:cxn ang="0">
                    <a:pos x="20" y="0"/>
                  </a:cxn>
                  <a:cxn ang="0">
                    <a:pos x="18" y="0"/>
                  </a:cxn>
                  <a:cxn ang="0">
                    <a:pos x="15" y="0"/>
                  </a:cxn>
                  <a:cxn ang="0">
                    <a:pos x="13" y="0"/>
                  </a:cxn>
                  <a:cxn ang="0">
                    <a:pos x="11" y="2"/>
                  </a:cxn>
                  <a:cxn ang="0">
                    <a:pos x="11" y="4"/>
                  </a:cxn>
                  <a:cxn ang="0">
                    <a:pos x="11" y="7"/>
                  </a:cxn>
                  <a:cxn ang="0">
                    <a:pos x="6" y="38"/>
                  </a:cxn>
                  <a:cxn ang="0">
                    <a:pos x="13" y="38"/>
                  </a:cxn>
                  <a:cxn ang="0">
                    <a:pos x="6" y="35"/>
                  </a:cxn>
                  <a:cxn ang="0">
                    <a:pos x="0" y="58"/>
                  </a:cxn>
                </a:cxnLst>
                <a:rect l="0" t="0" r="r" b="b"/>
                <a:pathLst>
                  <a:path w="24" h="64">
                    <a:moveTo>
                      <a:pt x="0" y="58"/>
                    </a:moveTo>
                    <a:lnTo>
                      <a:pt x="0" y="60"/>
                    </a:lnTo>
                    <a:lnTo>
                      <a:pt x="0" y="62"/>
                    </a:lnTo>
                    <a:lnTo>
                      <a:pt x="2" y="64"/>
                    </a:lnTo>
                    <a:lnTo>
                      <a:pt x="4" y="64"/>
                    </a:lnTo>
                    <a:lnTo>
                      <a:pt x="6" y="64"/>
                    </a:lnTo>
                    <a:lnTo>
                      <a:pt x="9" y="64"/>
                    </a:lnTo>
                    <a:lnTo>
                      <a:pt x="11" y="62"/>
                    </a:lnTo>
                    <a:lnTo>
                      <a:pt x="13" y="60"/>
                    </a:lnTo>
                    <a:lnTo>
                      <a:pt x="20" y="38"/>
                    </a:lnTo>
                    <a:lnTo>
                      <a:pt x="20" y="35"/>
                    </a:lnTo>
                    <a:lnTo>
                      <a:pt x="24" y="4"/>
                    </a:lnTo>
                    <a:lnTo>
                      <a:pt x="22" y="2"/>
                    </a:lnTo>
                    <a:lnTo>
                      <a:pt x="20" y="0"/>
                    </a:lnTo>
                    <a:lnTo>
                      <a:pt x="18" y="0"/>
                    </a:lnTo>
                    <a:lnTo>
                      <a:pt x="15" y="0"/>
                    </a:lnTo>
                    <a:lnTo>
                      <a:pt x="13" y="0"/>
                    </a:lnTo>
                    <a:lnTo>
                      <a:pt x="11" y="2"/>
                    </a:lnTo>
                    <a:lnTo>
                      <a:pt x="11" y="4"/>
                    </a:lnTo>
                    <a:lnTo>
                      <a:pt x="11" y="7"/>
                    </a:lnTo>
                    <a:lnTo>
                      <a:pt x="6" y="38"/>
                    </a:lnTo>
                    <a:lnTo>
                      <a:pt x="13" y="38"/>
                    </a:lnTo>
                    <a:lnTo>
                      <a:pt x="6" y="35"/>
                    </a:lnTo>
                    <a:lnTo>
                      <a:pt x="0" y="58"/>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1" name="Freeform 45"/>
              <p:cNvSpPr>
                <a:spLocks/>
              </p:cNvSpPr>
              <p:nvPr/>
            </p:nvSpPr>
            <p:spPr bwMode="auto">
              <a:xfrm>
                <a:off x="3644" y="2342"/>
                <a:ext cx="36" cy="60"/>
              </a:xfrm>
              <a:custGeom>
                <a:avLst/>
                <a:gdLst/>
                <a:ahLst/>
                <a:cxnLst>
                  <a:cxn ang="0">
                    <a:pos x="22" y="56"/>
                  </a:cxn>
                  <a:cxn ang="0">
                    <a:pos x="24" y="58"/>
                  </a:cxn>
                  <a:cxn ang="0">
                    <a:pos x="27" y="60"/>
                  </a:cxn>
                  <a:cxn ang="0">
                    <a:pos x="29" y="60"/>
                  </a:cxn>
                  <a:cxn ang="0">
                    <a:pos x="31" y="60"/>
                  </a:cxn>
                  <a:cxn ang="0">
                    <a:pos x="33" y="60"/>
                  </a:cxn>
                  <a:cxn ang="0">
                    <a:pos x="36" y="58"/>
                  </a:cxn>
                  <a:cxn ang="0">
                    <a:pos x="36" y="56"/>
                  </a:cxn>
                  <a:cxn ang="0">
                    <a:pos x="36" y="54"/>
                  </a:cxn>
                  <a:cxn ang="0">
                    <a:pos x="27" y="25"/>
                  </a:cxn>
                  <a:cxn ang="0">
                    <a:pos x="24" y="22"/>
                  </a:cxn>
                  <a:cxn ang="0">
                    <a:pos x="11" y="2"/>
                  </a:cxn>
                  <a:cxn ang="0">
                    <a:pos x="9" y="0"/>
                  </a:cxn>
                  <a:cxn ang="0">
                    <a:pos x="7" y="0"/>
                  </a:cxn>
                  <a:cxn ang="0">
                    <a:pos x="4" y="0"/>
                  </a:cxn>
                  <a:cxn ang="0">
                    <a:pos x="2" y="0"/>
                  </a:cxn>
                  <a:cxn ang="0">
                    <a:pos x="0" y="2"/>
                  </a:cxn>
                  <a:cxn ang="0">
                    <a:pos x="0" y="5"/>
                  </a:cxn>
                  <a:cxn ang="0">
                    <a:pos x="0" y="7"/>
                  </a:cxn>
                  <a:cxn ang="0">
                    <a:pos x="0" y="9"/>
                  </a:cxn>
                  <a:cxn ang="0">
                    <a:pos x="13" y="29"/>
                  </a:cxn>
                  <a:cxn ang="0">
                    <a:pos x="20" y="27"/>
                  </a:cxn>
                  <a:cxn ang="0">
                    <a:pos x="13" y="27"/>
                  </a:cxn>
                  <a:cxn ang="0">
                    <a:pos x="22" y="56"/>
                  </a:cxn>
                </a:cxnLst>
                <a:rect l="0" t="0" r="r" b="b"/>
                <a:pathLst>
                  <a:path w="36" h="60">
                    <a:moveTo>
                      <a:pt x="22" y="56"/>
                    </a:moveTo>
                    <a:lnTo>
                      <a:pt x="24" y="58"/>
                    </a:lnTo>
                    <a:lnTo>
                      <a:pt x="27" y="60"/>
                    </a:lnTo>
                    <a:lnTo>
                      <a:pt x="29" y="60"/>
                    </a:lnTo>
                    <a:lnTo>
                      <a:pt x="31" y="60"/>
                    </a:lnTo>
                    <a:lnTo>
                      <a:pt x="33" y="60"/>
                    </a:lnTo>
                    <a:lnTo>
                      <a:pt x="36" y="58"/>
                    </a:lnTo>
                    <a:lnTo>
                      <a:pt x="36" y="56"/>
                    </a:lnTo>
                    <a:lnTo>
                      <a:pt x="36" y="54"/>
                    </a:lnTo>
                    <a:lnTo>
                      <a:pt x="27" y="25"/>
                    </a:lnTo>
                    <a:lnTo>
                      <a:pt x="24" y="22"/>
                    </a:lnTo>
                    <a:lnTo>
                      <a:pt x="11" y="2"/>
                    </a:lnTo>
                    <a:lnTo>
                      <a:pt x="9" y="0"/>
                    </a:lnTo>
                    <a:lnTo>
                      <a:pt x="7" y="0"/>
                    </a:lnTo>
                    <a:lnTo>
                      <a:pt x="4" y="0"/>
                    </a:lnTo>
                    <a:lnTo>
                      <a:pt x="2" y="0"/>
                    </a:lnTo>
                    <a:lnTo>
                      <a:pt x="0" y="2"/>
                    </a:lnTo>
                    <a:lnTo>
                      <a:pt x="0" y="5"/>
                    </a:lnTo>
                    <a:lnTo>
                      <a:pt x="0" y="7"/>
                    </a:lnTo>
                    <a:lnTo>
                      <a:pt x="0" y="9"/>
                    </a:lnTo>
                    <a:lnTo>
                      <a:pt x="13" y="29"/>
                    </a:lnTo>
                    <a:lnTo>
                      <a:pt x="20" y="27"/>
                    </a:lnTo>
                    <a:lnTo>
                      <a:pt x="13" y="27"/>
                    </a:lnTo>
                    <a:lnTo>
                      <a:pt x="22" y="56"/>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2" name="Freeform 46"/>
              <p:cNvSpPr>
                <a:spLocks/>
              </p:cNvSpPr>
              <p:nvPr/>
            </p:nvSpPr>
            <p:spPr bwMode="auto">
              <a:xfrm>
                <a:off x="3577" y="2275"/>
                <a:ext cx="54" cy="49"/>
              </a:xfrm>
              <a:custGeom>
                <a:avLst/>
                <a:gdLst/>
                <a:ahLst/>
                <a:cxnLst>
                  <a:cxn ang="0">
                    <a:pos x="43" y="45"/>
                  </a:cxn>
                  <a:cxn ang="0">
                    <a:pos x="45" y="47"/>
                  </a:cxn>
                  <a:cxn ang="0">
                    <a:pos x="47" y="49"/>
                  </a:cxn>
                  <a:cxn ang="0">
                    <a:pos x="49" y="49"/>
                  </a:cxn>
                  <a:cxn ang="0">
                    <a:pos x="52" y="47"/>
                  </a:cxn>
                  <a:cxn ang="0">
                    <a:pos x="54" y="45"/>
                  </a:cxn>
                  <a:cxn ang="0">
                    <a:pos x="54" y="43"/>
                  </a:cxn>
                  <a:cxn ang="0">
                    <a:pos x="54" y="40"/>
                  </a:cxn>
                  <a:cxn ang="0">
                    <a:pos x="54" y="38"/>
                  </a:cxn>
                  <a:cxn ang="0">
                    <a:pos x="45" y="29"/>
                  </a:cxn>
                  <a:cxn ang="0">
                    <a:pos x="43" y="27"/>
                  </a:cxn>
                  <a:cxn ang="0">
                    <a:pos x="12" y="0"/>
                  </a:cxn>
                  <a:cxn ang="0">
                    <a:pos x="9" y="0"/>
                  </a:cxn>
                  <a:cxn ang="0">
                    <a:pos x="7" y="0"/>
                  </a:cxn>
                  <a:cxn ang="0">
                    <a:pos x="5" y="0"/>
                  </a:cxn>
                  <a:cxn ang="0">
                    <a:pos x="3" y="3"/>
                  </a:cxn>
                  <a:cxn ang="0">
                    <a:pos x="0" y="5"/>
                  </a:cxn>
                  <a:cxn ang="0">
                    <a:pos x="0" y="7"/>
                  </a:cxn>
                  <a:cxn ang="0">
                    <a:pos x="3" y="9"/>
                  </a:cxn>
                  <a:cxn ang="0">
                    <a:pos x="5" y="12"/>
                  </a:cxn>
                  <a:cxn ang="0">
                    <a:pos x="36" y="38"/>
                  </a:cxn>
                  <a:cxn ang="0">
                    <a:pos x="40" y="34"/>
                  </a:cxn>
                  <a:cxn ang="0">
                    <a:pos x="34" y="36"/>
                  </a:cxn>
                  <a:cxn ang="0">
                    <a:pos x="43" y="45"/>
                  </a:cxn>
                </a:cxnLst>
                <a:rect l="0" t="0" r="r" b="b"/>
                <a:pathLst>
                  <a:path w="54" h="49">
                    <a:moveTo>
                      <a:pt x="43" y="45"/>
                    </a:moveTo>
                    <a:lnTo>
                      <a:pt x="45" y="47"/>
                    </a:lnTo>
                    <a:lnTo>
                      <a:pt x="47" y="49"/>
                    </a:lnTo>
                    <a:lnTo>
                      <a:pt x="49" y="49"/>
                    </a:lnTo>
                    <a:lnTo>
                      <a:pt x="52" y="47"/>
                    </a:lnTo>
                    <a:lnTo>
                      <a:pt x="54" y="45"/>
                    </a:lnTo>
                    <a:lnTo>
                      <a:pt x="54" y="43"/>
                    </a:lnTo>
                    <a:lnTo>
                      <a:pt x="54" y="40"/>
                    </a:lnTo>
                    <a:lnTo>
                      <a:pt x="54" y="38"/>
                    </a:lnTo>
                    <a:lnTo>
                      <a:pt x="45" y="29"/>
                    </a:lnTo>
                    <a:lnTo>
                      <a:pt x="43" y="27"/>
                    </a:lnTo>
                    <a:lnTo>
                      <a:pt x="12" y="0"/>
                    </a:lnTo>
                    <a:lnTo>
                      <a:pt x="9" y="0"/>
                    </a:lnTo>
                    <a:lnTo>
                      <a:pt x="7" y="0"/>
                    </a:lnTo>
                    <a:lnTo>
                      <a:pt x="5" y="0"/>
                    </a:lnTo>
                    <a:lnTo>
                      <a:pt x="3" y="3"/>
                    </a:lnTo>
                    <a:lnTo>
                      <a:pt x="0" y="5"/>
                    </a:lnTo>
                    <a:lnTo>
                      <a:pt x="0" y="7"/>
                    </a:lnTo>
                    <a:lnTo>
                      <a:pt x="3" y="9"/>
                    </a:lnTo>
                    <a:lnTo>
                      <a:pt x="5" y="12"/>
                    </a:lnTo>
                    <a:lnTo>
                      <a:pt x="36" y="38"/>
                    </a:lnTo>
                    <a:lnTo>
                      <a:pt x="40" y="34"/>
                    </a:lnTo>
                    <a:lnTo>
                      <a:pt x="34" y="36"/>
                    </a:lnTo>
                    <a:lnTo>
                      <a:pt x="43" y="45"/>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3" name="Freeform 47"/>
              <p:cNvSpPr>
                <a:spLocks/>
              </p:cNvSpPr>
              <p:nvPr/>
            </p:nvSpPr>
            <p:spPr bwMode="auto">
              <a:xfrm>
                <a:off x="3500" y="2227"/>
                <a:ext cx="60" cy="40"/>
              </a:xfrm>
              <a:custGeom>
                <a:avLst/>
                <a:gdLst/>
                <a:ahLst/>
                <a:cxnLst>
                  <a:cxn ang="0">
                    <a:pos x="49" y="37"/>
                  </a:cxn>
                  <a:cxn ang="0">
                    <a:pos x="51" y="40"/>
                  </a:cxn>
                  <a:cxn ang="0">
                    <a:pos x="53" y="40"/>
                  </a:cxn>
                  <a:cxn ang="0">
                    <a:pos x="55" y="37"/>
                  </a:cxn>
                  <a:cxn ang="0">
                    <a:pos x="57" y="35"/>
                  </a:cxn>
                  <a:cxn ang="0">
                    <a:pos x="60" y="33"/>
                  </a:cxn>
                  <a:cxn ang="0">
                    <a:pos x="60" y="31"/>
                  </a:cxn>
                  <a:cxn ang="0">
                    <a:pos x="57" y="28"/>
                  </a:cxn>
                  <a:cxn ang="0">
                    <a:pos x="55" y="26"/>
                  </a:cxn>
                  <a:cxn ang="0">
                    <a:pos x="46" y="22"/>
                  </a:cxn>
                  <a:cxn ang="0">
                    <a:pos x="9" y="2"/>
                  </a:cxn>
                  <a:cxn ang="0">
                    <a:pos x="6" y="0"/>
                  </a:cxn>
                  <a:cxn ang="0">
                    <a:pos x="4" y="0"/>
                  </a:cxn>
                  <a:cxn ang="0">
                    <a:pos x="2" y="2"/>
                  </a:cxn>
                  <a:cxn ang="0">
                    <a:pos x="0" y="4"/>
                  </a:cxn>
                  <a:cxn ang="0">
                    <a:pos x="0" y="6"/>
                  </a:cxn>
                  <a:cxn ang="0">
                    <a:pos x="0" y="8"/>
                  </a:cxn>
                  <a:cxn ang="0">
                    <a:pos x="0" y="11"/>
                  </a:cxn>
                  <a:cxn ang="0">
                    <a:pos x="2" y="13"/>
                  </a:cxn>
                  <a:cxn ang="0">
                    <a:pos x="40" y="33"/>
                  </a:cxn>
                  <a:cxn ang="0">
                    <a:pos x="49" y="37"/>
                  </a:cxn>
                </a:cxnLst>
                <a:rect l="0" t="0" r="r" b="b"/>
                <a:pathLst>
                  <a:path w="60" h="40">
                    <a:moveTo>
                      <a:pt x="49" y="37"/>
                    </a:moveTo>
                    <a:lnTo>
                      <a:pt x="51" y="40"/>
                    </a:lnTo>
                    <a:lnTo>
                      <a:pt x="53" y="40"/>
                    </a:lnTo>
                    <a:lnTo>
                      <a:pt x="55" y="37"/>
                    </a:lnTo>
                    <a:lnTo>
                      <a:pt x="57" y="35"/>
                    </a:lnTo>
                    <a:lnTo>
                      <a:pt x="60" y="33"/>
                    </a:lnTo>
                    <a:lnTo>
                      <a:pt x="60" y="31"/>
                    </a:lnTo>
                    <a:lnTo>
                      <a:pt x="57" y="28"/>
                    </a:lnTo>
                    <a:lnTo>
                      <a:pt x="55" y="26"/>
                    </a:lnTo>
                    <a:lnTo>
                      <a:pt x="46" y="22"/>
                    </a:lnTo>
                    <a:lnTo>
                      <a:pt x="9" y="2"/>
                    </a:lnTo>
                    <a:lnTo>
                      <a:pt x="6" y="0"/>
                    </a:lnTo>
                    <a:lnTo>
                      <a:pt x="4" y="0"/>
                    </a:lnTo>
                    <a:lnTo>
                      <a:pt x="2" y="2"/>
                    </a:lnTo>
                    <a:lnTo>
                      <a:pt x="0" y="4"/>
                    </a:lnTo>
                    <a:lnTo>
                      <a:pt x="0" y="6"/>
                    </a:lnTo>
                    <a:lnTo>
                      <a:pt x="0" y="8"/>
                    </a:lnTo>
                    <a:lnTo>
                      <a:pt x="0" y="11"/>
                    </a:lnTo>
                    <a:lnTo>
                      <a:pt x="2" y="13"/>
                    </a:lnTo>
                    <a:lnTo>
                      <a:pt x="40" y="33"/>
                    </a:lnTo>
                    <a:lnTo>
                      <a:pt x="49" y="37"/>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4" name="Freeform 48"/>
              <p:cNvSpPr>
                <a:spLocks/>
              </p:cNvSpPr>
              <p:nvPr/>
            </p:nvSpPr>
            <p:spPr bwMode="auto">
              <a:xfrm>
                <a:off x="3413" y="2191"/>
                <a:ext cx="62" cy="33"/>
              </a:xfrm>
              <a:custGeom>
                <a:avLst/>
                <a:gdLst/>
                <a:ahLst/>
                <a:cxnLst>
                  <a:cxn ang="0">
                    <a:pos x="56" y="33"/>
                  </a:cxn>
                  <a:cxn ang="0">
                    <a:pos x="58" y="33"/>
                  </a:cxn>
                  <a:cxn ang="0">
                    <a:pos x="60" y="31"/>
                  </a:cxn>
                  <a:cxn ang="0">
                    <a:pos x="62" y="29"/>
                  </a:cxn>
                  <a:cxn ang="0">
                    <a:pos x="62" y="27"/>
                  </a:cxn>
                  <a:cxn ang="0">
                    <a:pos x="62" y="24"/>
                  </a:cxn>
                  <a:cxn ang="0">
                    <a:pos x="62" y="22"/>
                  </a:cxn>
                  <a:cxn ang="0">
                    <a:pos x="60" y="20"/>
                  </a:cxn>
                  <a:cxn ang="0">
                    <a:pos x="58" y="20"/>
                  </a:cxn>
                  <a:cxn ang="0">
                    <a:pos x="33" y="9"/>
                  </a:cxn>
                  <a:cxn ang="0">
                    <a:pos x="7" y="0"/>
                  </a:cxn>
                  <a:cxn ang="0">
                    <a:pos x="4" y="0"/>
                  </a:cxn>
                  <a:cxn ang="0">
                    <a:pos x="2" y="0"/>
                  </a:cxn>
                  <a:cxn ang="0">
                    <a:pos x="0" y="2"/>
                  </a:cxn>
                  <a:cxn ang="0">
                    <a:pos x="0" y="4"/>
                  </a:cxn>
                  <a:cxn ang="0">
                    <a:pos x="0" y="7"/>
                  </a:cxn>
                  <a:cxn ang="0">
                    <a:pos x="0" y="9"/>
                  </a:cxn>
                  <a:cxn ang="0">
                    <a:pos x="2" y="11"/>
                  </a:cxn>
                  <a:cxn ang="0">
                    <a:pos x="4" y="13"/>
                  </a:cxn>
                  <a:cxn ang="0">
                    <a:pos x="31" y="22"/>
                  </a:cxn>
                  <a:cxn ang="0">
                    <a:pos x="56" y="33"/>
                  </a:cxn>
                </a:cxnLst>
                <a:rect l="0" t="0" r="r" b="b"/>
                <a:pathLst>
                  <a:path w="62" h="33">
                    <a:moveTo>
                      <a:pt x="56" y="33"/>
                    </a:moveTo>
                    <a:lnTo>
                      <a:pt x="58" y="33"/>
                    </a:lnTo>
                    <a:lnTo>
                      <a:pt x="60" y="31"/>
                    </a:lnTo>
                    <a:lnTo>
                      <a:pt x="62" y="29"/>
                    </a:lnTo>
                    <a:lnTo>
                      <a:pt x="62" y="27"/>
                    </a:lnTo>
                    <a:lnTo>
                      <a:pt x="62" y="24"/>
                    </a:lnTo>
                    <a:lnTo>
                      <a:pt x="62" y="22"/>
                    </a:lnTo>
                    <a:lnTo>
                      <a:pt x="60" y="20"/>
                    </a:lnTo>
                    <a:lnTo>
                      <a:pt x="58" y="20"/>
                    </a:lnTo>
                    <a:lnTo>
                      <a:pt x="33" y="9"/>
                    </a:lnTo>
                    <a:lnTo>
                      <a:pt x="7" y="0"/>
                    </a:lnTo>
                    <a:lnTo>
                      <a:pt x="4" y="0"/>
                    </a:lnTo>
                    <a:lnTo>
                      <a:pt x="2" y="0"/>
                    </a:lnTo>
                    <a:lnTo>
                      <a:pt x="0" y="2"/>
                    </a:lnTo>
                    <a:lnTo>
                      <a:pt x="0" y="4"/>
                    </a:lnTo>
                    <a:lnTo>
                      <a:pt x="0" y="7"/>
                    </a:lnTo>
                    <a:lnTo>
                      <a:pt x="0" y="9"/>
                    </a:lnTo>
                    <a:lnTo>
                      <a:pt x="2" y="11"/>
                    </a:lnTo>
                    <a:lnTo>
                      <a:pt x="4" y="13"/>
                    </a:lnTo>
                    <a:lnTo>
                      <a:pt x="31" y="22"/>
                    </a:lnTo>
                    <a:lnTo>
                      <a:pt x="56" y="3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5" name="Freeform 49"/>
              <p:cNvSpPr>
                <a:spLocks/>
              </p:cNvSpPr>
              <p:nvPr/>
            </p:nvSpPr>
            <p:spPr bwMode="auto">
              <a:xfrm>
                <a:off x="3324" y="2162"/>
                <a:ext cx="65" cy="29"/>
              </a:xfrm>
              <a:custGeom>
                <a:avLst/>
                <a:gdLst/>
                <a:ahLst/>
                <a:cxnLst>
                  <a:cxn ang="0">
                    <a:pos x="58" y="29"/>
                  </a:cxn>
                  <a:cxn ang="0">
                    <a:pos x="60" y="29"/>
                  </a:cxn>
                  <a:cxn ang="0">
                    <a:pos x="62" y="27"/>
                  </a:cxn>
                  <a:cxn ang="0">
                    <a:pos x="65" y="25"/>
                  </a:cxn>
                  <a:cxn ang="0">
                    <a:pos x="65" y="22"/>
                  </a:cxn>
                  <a:cxn ang="0">
                    <a:pos x="65" y="20"/>
                  </a:cxn>
                  <a:cxn ang="0">
                    <a:pos x="65" y="18"/>
                  </a:cxn>
                  <a:cxn ang="0">
                    <a:pos x="62" y="16"/>
                  </a:cxn>
                  <a:cxn ang="0">
                    <a:pos x="60" y="16"/>
                  </a:cxn>
                  <a:cxn ang="0">
                    <a:pos x="9" y="0"/>
                  </a:cxn>
                  <a:cxn ang="0">
                    <a:pos x="7" y="0"/>
                  </a:cxn>
                  <a:cxn ang="0">
                    <a:pos x="5" y="0"/>
                  </a:cxn>
                  <a:cxn ang="0">
                    <a:pos x="2" y="2"/>
                  </a:cxn>
                  <a:cxn ang="0">
                    <a:pos x="0" y="5"/>
                  </a:cxn>
                  <a:cxn ang="0">
                    <a:pos x="0" y="7"/>
                  </a:cxn>
                  <a:cxn ang="0">
                    <a:pos x="2" y="9"/>
                  </a:cxn>
                  <a:cxn ang="0">
                    <a:pos x="5" y="11"/>
                  </a:cxn>
                  <a:cxn ang="0">
                    <a:pos x="7" y="13"/>
                  </a:cxn>
                  <a:cxn ang="0">
                    <a:pos x="58" y="29"/>
                  </a:cxn>
                </a:cxnLst>
                <a:rect l="0" t="0" r="r" b="b"/>
                <a:pathLst>
                  <a:path w="65" h="29">
                    <a:moveTo>
                      <a:pt x="58" y="29"/>
                    </a:moveTo>
                    <a:lnTo>
                      <a:pt x="60" y="29"/>
                    </a:lnTo>
                    <a:lnTo>
                      <a:pt x="62" y="27"/>
                    </a:lnTo>
                    <a:lnTo>
                      <a:pt x="65" y="25"/>
                    </a:lnTo>
                    <a:lnTo>
                      <a:pt x="65" y="22"/>
                    </a:lnTo>
                    <a:lnTo>
                      <a:pt x="65" y="20"/>
                    </a:lnTo>
                    <a:lnTo>
                      <a:pt x="65" y="18"/>
                    </a:lnTo>
                    <a:lnTo>
                      <a:pt x="62" y="16"/>
                    </a:lnTo>
                    <a:lnTo>
                      <a:pt x="60" y="16"/>
                    </a:lnTo>
                    <a:lnTo>
                      <a:pt x="9" y="0"/>
                    </a:lnTo>
                    <a:lnTo>
                      <a:pt x="7" y="0"/>
                    </a:lnTo>
                    <a:lnTo>
                      <a:pt x="5" y="0"/>
                    </a:lnTo>
                    <a:lnTo>
                      <a:pt x="2" y="2"/>
                    </a:lnTo>
                    <a:lnTo>
                      <a:pt x="0" y="5"/>
                    </a:lnTo>
                    <a:lnTo>
                      <a:pt x="0" y="7"/>
                    </a:lnTo>
                    <a:lnTo>
                      <a:pt x="2" y="9"/>
                    </a:lnTo>
                    <a:lnTo>
                      <a:pt x="5" y="11"/>
                    </a:lnTo>
                    <a:lnTo>
                      <a:pt x="7" y="13"/>
                    </a:lnTo>
                    <a:lnTo>
                      <a:pt x="58" y="29"/>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6" name="Freeform 50"/>
              <p:cNvSpPr>
                <a:spLocks/>
              </p:cNvSpPr>
              <p:nvPr/>
            </p:nvSpPr>
            <p:spPr bwMode="auto">
              <a:xfrm>
                <a:off x="3233" y="2140"/>
                <a:ext cx="67" cy="27"/>
              </a:xfrm>
              <a:custGeom>
                <a:avLst/>
                <a:gdLst/>
                <a:ahLst/>
                <a:cxnLst>
                  <a:cxn ang="0">
                    <a:pos x="58" y="27"/>
                  </a:cxn>
                  <a:cxn ang="0">
                    <a:pos x="60" y="27"/>
                  </a:cxn>
                  <a:cxn ang="0">
                    <a:pos x="62" y="24"/>
                  </a:cxn>
                  <a:cxn ang="0">
                    <a:pos x="65" y="22"/>
                  </a:cxn>
                  <a:cxn ang="0">
                    <a:pos x="67" y="20"/>
                  </a:cxn>
                  <a:cxn ang="0">
                    <a:pos x="67" y="18"/>
                  </a:cxn>
                  <a:cxn ang="0">
                    <a:pos x="65" y="15"/>
                  </a:cxn>
                  <a:cxn ang="0">
                    <a:pos x="62" y="13"/>
                  </a:cxn>
                  <a:cxn ang="0">
                    <a:pos x="60" y="13"/>
                  </a:cxn>
                  <a:cxn ang="0">
                    <a:pos x="29" y="4"/>
                  </a:cxn>
                  <a:cxn ang="0">
                    <a:pos x="9" y="0"/>
                  </a:cxn>
                  <a:cxn ang="0">
                    <a:pos x="7" y="0"/>
                  </a:cxn>
                  <a:cxn ang="0">
                    <a:pos x="5" y="2"/>
                  </a:cxn>
                  <a:cxn ang="0">
                    <a:pos x="2" y="4"/>
                  </a:cxn>
                  <a:cxn ang="0">
                    <a:pos x="0" y="7"/>
                  </a:cxn>
                  <a:cxn ang="0">
                    <a:pos x="0" y="9"/>
                  </a:cxn>
                  <a:cxn ang="0">
                    <a:pos x="2" y="11"/>
                  </a:cxn>
                  <a:cxn ang="0">
                    <a:pos x="5" y="13"/>
                  </a:cxn>
                  <a:cxn ang="0">
                    <a:pos x="7" y="13"/>
                  </a:cxn>
                  <a:cxn ang="0">
                    <a:pos x="27" y="18"/>
                  </a:cxn>
                  <a:cxn ang="0">
                    <a:pos x="58" y="27"/>
                  </a:cxn>
                </a:cxnLst>
                <a:rect l="0" t="0" r="r" b="b"/>
                <a:pathLst>
                  <a:path w="67" h="27">
                    <a:moveTo>
                      <a:pt x="58" y="27"/>
                    </a:moveTo>
                    <a:lnTo>
                      <a:pt x="60" y="27"/>
                    </a:lnTo>
                    <a:lnTo>
                      <a:pt x="62" y="24"/>
                    </a:lnTo>
                    <a:lnTo>
                      <a:pt x="65" y="22"/>
                    </a:lnTo>
                    <a:lnTo>
                      <a:pt x="67" y="20"/>
                    </a:lnTo>
                    <a:lnTo>
                      <a:pt x="67" y="18"/>
                    </a:lnTo>
                    <a:lnTo>
                      <a:pt x="65" y="15"/>
                    </a:lnTo>
                    <a:lnTo>
                      <a:pt x="62" y="13"/>
                    </a:lnTo>
                    <a:lnTo>
                      <a:pt x="60" y="13"/>
                    </a:lnTo>
                    <a:lnTo>
                      <a:pt x="29" y="4"/>
                    </a:lnTo>
                    <a:lnTo>
                      <a:pt x="9" y="0"/>
                    </a:lnTo>
                    <a:lnTo>
                      <a:pt x="7" y="0"/>
                    </a:lnTo>
                    <a:lnTo>
                      <a:pt x="5" y="2"/>
                    </a:lnTo>
                    <a:lnTo>
                      <a:pt x="2" y="4"/>
                    </a:lnTo>
                    <a:lnTo>
                      <a:pt x="0" y="7"/>
                    </a:lnTo>
                    <a:lnTo>
                      <a:pt x="0" y="9"/>
                    </a:lnTo>
                    <a:lnTo>
                      <a:pt x="2" y="11"/>
                    </a:lnTo>
                    <a:lnTo>
                      <a:pt x="5" y="13"/>
                    </a:lnTo>
                    <a:lnTo>
                      <a:pt x="7" y="13"/>
                    </a:lnTo>
                    <a:lnTo>
                      <a:pt x="27" y="18"/>
                    </a:lnTo>
                    <a:lnTo>
                      <a:pt x="58" y="27"/>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7" name="Freeform 51"/>
              <p:cNvSpPr>
                <a:spLocks/>
              </p:cNvSpPr>
              <p:nvPr/>
            </p:nvSpPr>
            <p:spPr bwMode="auto">
              <a:xfrm>
                <a:off x="3142" y="2124"/>
                <a:ext cx="64" cy="23"/>
              </a:xfrm>
              <a:custGeom>
                <a:avLst/>
                <a:gdLst/>
                <a:ahLst/>
                <a:cxnLst>
                  <a:cxn ang="0">
                    <a:pos x="58" y="23"/>
                  </a:cxn>
                  <a:cxn ang="0">
                    <a:pos x="60" y="23"/>
                  </a:cxn>
                  <a:cxn ang="0">
                    <a:pos x="62" y="23"/>
                  </a:cxn>
                  <a:cxn ang="0">
                    <a:pos x="64" y="20"/>
                  </a:cxn>
                  <a:cxn ang="0">
                    <a:pos x="64" y="18"/>
                  </a:cxn>
                  <a:cxn ang="0">
                    <a:pos x="64" y="16"/>
                  </a:cxn>
                  <a:cxn ang="0">
                    <a:pos x="64" y="14"/>
                  </a:cxn>
                  <a:cxn ang="0">
                    <a:pos x="62" y="11"/>
                  </a:cxn>
                  <a:cxn ang="0">
                    <a:pos x="60" y="9"/>
                  </a:cxn>
                  <a:cxn ang="0">
                    <a:pos x="51" y="7"/>
                  </a:cxn>
                  <a:cxn ang="0">
                    <a:pos x="7" y="0"/>
                  </a:cxn>
                  <a:cxn ang="0">
                    <a:pos x="5" y="0"/>
                  </a:cxn>
                  <a:cxn ang="0">
                    <a:pos x="2" y="3"/>
                  </a:cxn>
                  <a:cxn ang="0">
                    <a:pos x="0" y="5"/>
                  </a:cxn>
                  <a:cxn ang="0">
                    <a:pos x="0" y="7"/>
                  </a:cxn>
                  <a:cxn ang="0">
                    <a:pos x="0" y="9"/>
                  </a:cxn>
                  <a:cxn ang="0">
                    <a:pos x="0" y="11"/>
                  </a:cxn>
                  <a:cxn ang="0">
                    <a:pos x="2" y="14"/>
                  </a:cxn>
                  <a:cxn ang="0">
                    <a:pos x="5" y="14"/>
                  </a:cxn>
                  <a:cxn ang="0">
                    <a:pos x="49" y="20"/>
                  </a:cxn>
                  <a:cxn ang="0">
                    <a:pos x="58" y="23"/>
                  </a:cxn>
                </a:cxnLst>
                <a:rect l="0" t="0" r="r" b="b"/>
                <a:pathLst>
                  <a:path w="64" h="23">
                    <a:moveTo>
                      <a:pt x="58" y="23"/>
                    </a:moveTo>
                    <a:lnTo>
                      <a:pt x="60" y="23"/>
                    </a:lnTo>
                    <a:lnTo>
                      <a:pt x="62" y="23"/>
                    </a:lnTo>
                    <a:lnTo>
                      <a:pt x="64" y="20"/>
                    </a:lnTo>
                    <a:lnTo>
                      <a:pt x="64" y="18"/>
                    </a:lnTo>
                    <a:lnTo>
                      <a:pt x="64" y="16"/>
                    </a:lnTo>
                    <a:lnTo>
                      <a:pt x="64" y="14"/>
                    </a:lnTo>
                    <a:lnTo>
                      <a:pt x="62" y="11"/>
                    </a:lnTo>
                    <a:lnTo>
                      <a:pt x="60" y="9"/>
                    </a:lnTo>
                    <a:lnTo>
                      <a:pt x="51" y="7"/>
                    </a:lnTo>
                    <a:lnTo>
                      <a:pt x="7" y="0"/>
                    </a:lnTo>
                    <a:lnTo>
                      <a:pt x="5" y="0"/>
                    </a:lnTo>
                    <a:lnTo>
                      <a:pt x="2" y="3"/>
                    </a:lnTo>
                    <a:lnTo>
                      <a:pt x="0" y="5"/>
                    </a:lnTo>
                    <a:lnTo>
                      <a:pt x="0" y="7"/>
                    </a:lnTo>
                    <a:lnTo>
                      <a:pt x="0" y="9"/>
                    </a:lnTo>
                    <a:lnTo>
                      <a:pt x="0" y="11"/>
                    </a:lnTo>
                    <a:lnTo>
                      <a:pt x="2" y="14"/>
                    </a:lnTo>
                    <a:lnTo>
                      <a:pt x="5" y="14"/>
                    </a:lnTo>
                    <a:lnTo>
                      <a:pt x="49" y="20"/>
                    </a:lnTo>
                    <a:lnTo>
                      <a:pt x="58" y="23"/>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8" name="Freeform 52"/>
              <p:cNvSpPr>
                <a:spLocks/>
              </p:cNvSpPr>
              <p:nvPr/>
            </p:nvSpPr>
            <p:spPr bwMode="auto">
              <a:xfrm>
                <a:off x="3049" y="2115"/>
                <a:ext cx="66" cy="18"/>
              </a:xfrm>
              <a:custGeom>
                <a:avLst/>
                <a:gdLst/>
                <a:ahLst/>
                <a:cxnLst>
                  <a:cxn ang="0">
                    <a:pos x="58" y="18"/>
                  </a:cxn>
                  <a:cxn ang="0">
                    <a:pos x="60" y="18"/>
                  </a:cxn>
                  <a:cxn ang="0">
                    <a:pos x="62" y="18"/>
                  </a:cxn>
                  <a:cxn ang="0">
                    <a:pos x="64" y="16"/>
                  </a:cxn>
                  <a:cxn ang="0">
                    <a:pos x="66" y="14"/>
                  </a:cxn>
                  <a:cxn ang="0">
                    <a:pos x="66" y="12"/>
                  </a:cxn>
                  <a:cxn ang="0">
                    <a:pos x="64" y="9"/>
                  </a:cxn>
                  <a:cxn ang="0">
                    <a:pos x="62" y="7"/>
                  </a:cxn>
                  <a:cxn ang="0">
                    <a:pos x="60" y="5"/>
                  </a:cxn>
                  <a:cxn ang="0">
                    <a:pos x="9" y="0"/>
                  </a:cxn>
                  <a:cxn ang="0">
                    <a:pos x="6" y="0"/>
                  </a:cxn>
                  <a:cxn ang="0">
                    <a:pos x="4" y="0"/>
                  </a:cxn>
                  <a:cxn ang="0">
                    <a:pos x="2" y="3"/>
                  </a:cxn>
                  <a:cxn ang="0">
                    <a:pos x="0" y="5"/>
                  </a:cxn>
                  <a:cxn ang="0">
                    <a:pos x="0" y="7"/>
                  </a:cxn>
                  <a:cxn ang="0">
                    <a:pos x="2" y="9"/>
                  </a:cxn>
                  <a:cxn ang="0">
                    <a:pos x="4" y="12"/>
                  </a:cxn>
                  <a:cxn ang="0">
                    <a:pos x="6" y="14"/>
                  </a:cxn>
                  <a:cxn ang="0">
                    <a:pos x="58" y="18"/>
                  </a:cxn>
                </a:cxnLst>
                <a:rect l="0" t="0" r="r" b="b"/>
                <a:pathLst>
                  <a:path w="66" h="18">
                    <a:moveTo>
                      <a:pt x="58" y="18"/>
                    </a:moveTo>
                    <a:lnTo>
                      <a:pt x="60" y="18"/>
                    </a:lnTo>
                    <a:lnTo>
                      <a:pt x="62" y="18"/>
                    </a:lnTo>
                    <a:lnTo>
                      <a:pt x="64" y="16"/>
                    </a:lnTo>
                    <a:lnTo>
                      <a:pt x="66" y="14"/>
                    </a:lnTo>
                    <a:lnTo>
                      <a:pt x="66" y="12"/>
                    </a:lnTo>
                    <a:lnTo>
                      <a:pt x="64" y="9"/>
                    </a:lnTo>
                    <a:lnTo>
                      <a:pt x="62" y="7"/>
                    </a:lnTo>
                    <a:lnTo>
                      <a:pt x="60" y="5"/>
                    </a:lnTo>
                    <a:lnTo>
                      <a:pt x="9" y="0"/>
                    </a:lnTo>
                    <a:lnTo>
                      <a:pt x="6" y="0"/>
                    </a:lnTo>
                    <a:lnTo>
                      <a:pt x="4" y="0"/>
                    </a:lnTo>
                    <a:lnTo>
                      <a:pt x="2" y="3"/>
                    </a:lnTo>
                    <a:lnTo>
                      <a:pt x="0" y="5"/>
                    </a:lnTo>
                    <a:lnTo>
                      <a:pt x="0" y="7"/>
                    </a:lnTo>
                    <a:lnTo>
                      <a:pt x="2" y="9"/>
                    </a:lnTo>
                    <a:lnTo>
                      <a:pt x="4" y="12"/>
                    </a:lnTo>
                    <a:lnTo>
                      <a:pt x="6" y="14"/>
                    </a:lnTo>
                    <a:lnTo>
                      <a:pt x="58" y="18"/>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69" name="Freeform 53"/>
              <p:cNvSpPr>
                <a:spLocks/>
              </p:cNvSpPr>
              <p:nvPr/>
            </p:nvSpPr>
            <p:spPr bwMode="auto">
              <a:xfrm>
                <a:off x="2956" y="2109"/>
                <a:ext cx="66" cy="15"/>
              </a:xfrm>
              <a:custGeom>
                <a:avLst/>
                <a:gdLst/>
                <a:ahLst/>
                <a:cxnLst>
                  <a:cxn ang="0">
                    <a:pos x="59" y="15"/>
                  </a:cxn>
                  <a:cxn ang="0">
                    <a:pos x="62" y="15"/>
                  </a:cxn>
                  <a:cxn ang="0">
                    <a:pos x="64" y="15"/>
                  </a:cxn>
                  <a:cxn ang="0">
                    <a:pos x="66" y="13"/>
                  </a:cxn>
                  <a:cxn ang="0">
                    <a:pos x="66" y="11"/>
                  </a:cxn>
                  <a:cxn ang="0">
                    <a:pos x="66" y="9"/>
                  </a:cxn>
                  <a:cxn ang="0">
                    <a:pos x="66" y="6"/>
                  </a:cxn>
                  <a:cxn ang="0">
                    <a:pos x="64" y="4"/>
                  </a:cxn>
                  <a:cxn ang="0">
                    <a:pos x="62" y="2"/>
                  </a:cxn>
                  <a:cxn ang="0">
                    <a:pos x="8" y="0"/>
                  </a:cxn>
                  <a:cxn ang="0">
                    <a:pos x="6" y="0"/>
                  </a:cxn>
                  <a:cxn ang="0">
                    <a:pos x="4" y="0"/>
                  </a:cxn>
                  <a:cxn ang="0">
                    <a:pos x="2" y="2"/>
                  </a:cxn>
                  <a:cxn ang="0">
                    <a:pos x="0" y="4"/>
                  </a:cxn>
                  <a:cxn ang="0">
                    <a:pos x="0" y="6"/>
                  </a:cxn>
                  <a:cxn ang="0">
                    <a:pos x="2" y="9"/>
                  </a:cxn>
                  <a:cxn ang="0">
                    <a:pos x="4" y="11"/>
                  </a:cxn>
                  <a:cxn ang="0">
                    <a:pos x="6" y="13"/>
                  </a:cxn>
                  <a:cxn ang="0">
                    <a:pos x="59" y="15"/>
                  </a:cxn>
                </a:cxnLst>
                <a:rect l="0" t="0" r="r" b="b"/>
                <a:pathLst>
                  <a:path w="66" h="15">
                    <a:moveTo>
                      <a:pt x="59" y="15"/>
                    </a:moveTo>
                    <a:lnTo>
                      <a:pt x="62" y="15"/>
                    </a:lnTo>
                    <a:lnTo>
                      <a:pt x="64" y="15"/>
                    </a:lnTo>
                    <a:lnTo>
                      <a:pt x="66" y="13"/>
                    </a:lnTo>
                    <a:lnTo>
                      <a:pt x="66" y="11"/>
                    </a:lnTo>
                    <a:lnTo>
                      <a:pt x="66" y="9"/>
                    </a:lnTo>
                    <a:lnTo>
                      <a:pt x="66" y="6"/>
                    </a:lnTo>
                    <a:lnTo>
                      <a:pt x="64" y="4"/>
                    </a:lnTo>
                    <a:lnTo>
                      <a:pt x="62" y="2"/>
                    </a:lnTo>
                    <a:lnTo>
                      <a:pt x="8" y="0"/>
                    </a:lnTo>
                    <a:lnTo>
                      <a:pt x="6" y="0"/>
                    </a:lnTo>
                    <a:lnTo>
                      <a:pt x="4" y="0"/>
                    </a:lnTo>
                    <a:lnTo>
                      <a:pt x="2" y="2"/>
                    </a:lnTo>
                    <a:lnTo>
                      <a:pt x="0" y="4"/>
                    </a:lnTo>
                    <a:lnTo>
                      <a:pt x="0" y="6"/>
                    </a:lnTo>
                    <a:lnTo>
                      <a:pt x="2" y="9"/>
                    </a:lnTo>
                    <a:lnTo>
                      <a:pt x="4" y="11"/>
                    </a:lnTo>
                    <a:lnTo>
                      <a:pt x="6" y="13"/>
                    </a:lnTo>
                    <a:lnTo>
                      <a:pt x="59" y="15"/>
                    </a:lnTo>
                    <a:close/>
                  </a:path>
                </a:pathLst>
              </a:custGeom>
              <a:solidFill>
                <a:srgbClr val="000000"/>
              </a:solidFill>
              <a:ln w="9525">
                <a:solidFill>
                  <a:srgbClr val="00808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grpSp>
          <p:nvGrpSpPr>
            <p:cNvPr id="15" name="Group 54"/>
            <p:cNvGrpSpPr>
              <a:grpSpLocks/>
            </p:cNvGrpSpPr>
            <p:nvPr/>
          </p:nvGrpSpPr>
          <p:grpSpPr bwMode="auto">
            <a:xfrm>
              <a:off x="4061" y="2472"/>
              <a:ext cx="13" cy="627"/>
              <a:chOff x="2927" y="2427"/>
              <a:chExt cx="13" cy="627"/>
            </a:xfrm>
          </p:grpSpPr>
          <p:sp>
            <p:nvSpPr>
              <p:cNvPr id="24" name="Freeform 55"/>
              <p:cNvSpPr>
                <a:spLocks/>
              </p:cNvSpPr>
              <p:nvPr/>
            </p:nvSpPr>
            <p:spPr bwMode="auto">
              <a:xfrm>
                <a:off x="2927" y="2427"/>
                <a:ext cx="13" cy="66"/>
              </a:xfrm>
              <a:custGeom>
                <a:avLst/>
                <a:gdLst/>
                <a:ahLst/>
                <a:cxnLst>
                  <a:cxn ang="0">
                    <a:pos x="13" y="9"/>
                  </a:cxn>
                  <a:cxn ang="0">
                    <a:pos x="13" y="6"/>
                  </a:cxn>
                  <a:cxn ang="0">
                    <a:pos x="11" y="4"/>
                  </a:cxn>
                  <a:cxn ang="0">
                    <a:pos x="9" y="2"/>
                  </a:cxn>
                  <a:cxn ang="0">
                    <a:pos x="6" y="0"/>
                  </a:cxn>
                  <a:cxn ang="0">
                    <a:pos x="6" y="0"/>
                  </a:cxn>
                  <a:cxn ang="0">
                    <a:pos x="4" y="2"/>
                  </a:cxn>
                  <a:cxn ang="0">
                    <a:pos x="2" y="4"/>
                  </a:cxn>
                  <a:cxn ang="0">
                    <a:pos x="0" y="6"/>
                  </a:cxn>
                  <a:cxn ang="0">
                    <a:pos x="0" y="57"/>
                  </a:cxn>
                  <a:cxn ang="0">
                    <a:pos x="0" y="60"/>
                  </a:cxn>
                  <a:cxn ang="0">
                    <a:pos x="2" y="62"/>
                  </a:cxn>
                  <a:cxn ang="0">
                    <a:pos x="4" y="64"/>
                  </a:cxn>
                  <a:cxn ang="0">
                    <a:pos x="6" y="66"/>
                  </a:cxn>
                  <a:cxn ang="0">
                    <a:pos x="9" y="66"/>
                  </a:cxn>
                  <a:cxn ang="0">
                    <a:pos x="11" y="64"/>
                  </a:cxn>
                  <a:cxn ang="0">
                    <a:pos x="13" y="62"/>
                  </a:cxn>
                  <a:cxn ang="0">
                    <a:pos x="13" y="60"/>
                  </a:cxn>
                  <a:cxn ang="0">
                    <a:pos x="13" y="9"/>
                  </a:cxn>
                </a:cxnLst>
                <a:rect l="0" t="0" r="r" b="b"/>
                <a:pathLst>
                  <a:path w="13" h="66">
                    <a:moveTo>
                      <a:pt x="13" y="9"/>
                    </a:moveTo>
                    <a:lnTo>
                      <a:pt x="13" y="6"/>
                    </a:lnTo>
                    <a:lnTo>
                      <a:pt x="11" y="4"/>
                    </a:lnTo>
                    <a:lnTo>
                      <a:pt x="9" y="2"/>
                    </a:lnTo>
                    <a:lnTo>
                      <a:pt x="6" y="0"/>
                    </a:lnTo>
                    <a:lnTo>
                      <a:pt x="6" y="0"/>
                    </a:lnTo>
                    <a:lnTo>
                      <a:pt x="4" y="2"/>
                    </a:lnTo>
                    <a:lnTo>
                      <a:pt x="2" y="4"/>
                    </a:lnTo>
                    <a:lnTo>
                      <a:pt x="0" y="6"/>
                    </a:lnTo>
                    <a:lnTo>
                      <a:pt x="0" y="57"/>
                    </a:lnTo>
                    <a:lnTo>
                      <a:pt x="0" y="60"/>
                    </a:lnTo>
                    <a:lnTo>
                      <a:pt x="2" y="62"/>
                    </a:lnTo>
                    <a:lnTo>
                      <a:pt x="4" y="64"/>
                    </a:lnTo>
                    <a:lnTo>
                      <a:pt x="6" y="66"/>
                    </a:lnTo>
                    <a:lnTo>
                      <a:pt x="9" y="66"/>
                    </a:lnTo>
                    <a:lnTo>
                      <a:pt x="11" y="64"/>
                    </a:lnTo>
                    <a:lnTo>
                      <a:pt x="13" y="62"/>
                    </a:lnTo>
                    <a:lnTo>
                      <a:pt x="13" y="60"/>
                    </a:lnTo>
                    <a:lnTo>
                      <a:pt x="13" y="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5" name="Freeform 56"/>
              <p:cNvSpPr>
                <a:spLocks/>
              </p:cNvSpPr>
              <p:nvPr/>
            </p:nvSpPr>
            <p:spPr bwMode="auto">
              <a:xfrm>
                <a:off x="2927" y="2520"/>
                <a:ext cx="13" cy="67"/>
              </a:xfrm>
              <a:custGeom>
                <a:avLst/>
                <a:gdLst/>
                <a:ahLst/>
                <a:cxnLst>
                  <a:cxn ang="0">
                    <a:pos x="13" y="7"/>
                  </a:cxn>
                  <a:cxn ang="0">
                    <a:pos x="13" y="4"/>
                  </a:cxn>
                  <a:cxn ang="0">
                    <a:pos x="13" y="2"/>
                  </a:cxn>
                  <a:cxn ang="0">
                    <a:pos x="11" y="0"/>
                  </a:cxn>
                  <a:cxn ang="0">
                    <a:pos x="9" y="0"/>
                  </a:cxn>
                  <a:cxn ang="0">
                    <a:pos x="6" y="0"/>
                  </a:cxn>
                  <a:cxn ang="0">
                    <a:pos x="4" y="0"/>
                  </a:cxn>
                  <a:cxn ang="0">
                    <a:pos x="2" y="2"/>
                  </a:cxn>
                  <a:cxn ang="0">
                    <a:pos x="0" y="4"/>
                  </a:cxn>
                  <a:cxn ang="0">
                    <a:pos x="0" y="58"/>
                  </a:cxn>
                  <a:cxn ang="0">
                    <a:pos x="0" y="60"/>
                  </a:cxn>
                  <a:cxn ang="0">
                    <a:pos x="2" y="62"/>
                  </a:cxn>
                  <a:cxn ang="0">
                    <a:pos x="4" y="64"/>
                  </a:cxn>
                  <a:cxn ang="0">
                    <a:pos x="6" y="67"/>
                  </a:cxn>
                  <a:cxn ang="0">
                    <a:pos x="9" y="67"/>
                  </a:cxn>
                  <a:cxn ang="0">
                    <a:pos x="11" y="64"/>
                  </a:cxn>
                  <a:cxn ang="0">
                    <a:pos x="13" y="62"/>
                  </a:cxn>
                  <a:cxn ang="0">
                    <a:pos x="13" y="60"/>
                  </a:cxn>
                  <a:cxn ang="0">
                    <a:pos x="13" y="7"/>
                  </a:cxn>
                </a:cxnLst>
                <a:rect l="0" t="0" r="r" b="b"/>
                <a:pathLst>
                  <a:path w="13" h="67">
                    <a:moveTo>
                      <a:pt x="13" y="7"/>
                    </a:moveTo>
                    <a:lnTo>
                      <a:pt x="13" y="4"/>
                    </a:lnTo>
                    <a:lnTo>
                      <a:pt x="13" y="2"/>
                    </a:lnTo>
                    <a:lnTo>
                      <a:pt x="11" y="0"/>
                    </a:lnTo>
                    <a:lnTo>
                      <a:pt x="9" y="0"/>
                    </a:lnTo>
                    <a:lnTo>
                      <a:pt x="6" y="0"/>
                    </a:lnTo>
                    <a:lnTo>
                      <a:pt x="4" y="0"/>
                    </a:lnTo>
                    <a:lnTo>
                      <a:pt x="2" y="2"/>
                    </a:lnTo>
                    <a:lnTo>
                      <a:pt x="0" y="4"/>
                    </a:lnTo>
                    <a:lnTo>
                      <a:pt x="0" y="58"/>
                    </a:lnTo>
                    <a:lnTo>
                      <a:pt x="0" y="60"/>
                    </a:lnTo>
                    <a:lnTo>
                      <a:pt x="2" y="62"/>
                    </a:lnTo>
                    <a:lnTo>
                      <a:pt x="4" y="64"/>
                    </a:lnTo>
                    <a:lnTo>
                      <a:pt x="6" y="67"/>
                    </a:lnTo>
                    <a:lnTo>
                      <a:pt x="9" y="67"/>
                    </a:lnTo>
                    <a:lnTo>
                      <a:pt x="11" y="64"/>
                    </a:lnTo>
                    <a:lnTo>
                      <a:pt x="13" y="62"/>
                    </a:lnTo>
                    <a:lnTo>
                      <a:pt x="13" y="60"/>
                    </a:lnTo>
                    <a:lnTo>
                      <a:pt x="13" y="7"/>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6" name="Freeform 57"/>
              <p:cNvSpPr>
                <a:spLocks/>
              </p:cNvSpPr>
              <p:nvPr/>
            </p:nvSpPr>
            <p:spPr bwMode="auto">
              <a:xfrm>
                <a:off x="2927" y="2613"/>
                <a:ext cx="13" cy="67"/>
              </a:xfrm>
              <a:custGeom>
                <a:avLst/>
                <a:gdLst/>
                <a:ahLst/>
                <a:cxnLst>
                  <a:cxn ang="0">
                    <a:pos x="13" y="7"/>
                  </a:cxn>
                  <a:cxn ang="0">
                    <a:pos x="13" y="5"/>
                  </a:cxn>
                  <a:cxn ang="0">
                    <a:pos x="13" y="3"/>
                  </a:cxn>
                  <a:cxn ang="0">
                    <a:pos x="11" y="0"/>
                  </a:cxn>
                  <a:cxn ang="0">
                    <a:pos x="9" y="0"/>
                  </a:cxn>
                  <a:cxn ang="0">
                    <a:pos x="6" y="0"/>
                  </a:cxn>
                  <a:cxn ang="0">
                    <a:pos x="4" y="0"/>
                  </a:cxn>
                  <a:cxn ang="0">
                    <a:pos x="2" y="3"/>
                  </a:cxn>
                  <a:cxn ang="0">
                    <a:pos x="0" y="5"/>
                  </a:cxn>
                  <a:cxn ang="0">
                    <a:pos x="0" y="58"/>
                  </a:cxn>
                  <a:cxn ang="0">
                    <a:pos x="0" y="60"/>
                  </a:cxn>
                  <a:cxn ang="0">
                    <a:pos x="2" y="63"/>
                  </a:cxn>
                  <a:cxn ang="0">
                    <a:pos x="4" y="65"/>
                  </a:cxn>
                  <a:cxn ang="0">
                    <a:pos x="6" y="67"/>
                  </a:cxn>
                  <a:cxn ang="0">
                    <a:pos x="9" y="67"/>
                  </a:cxn>
                  <a:cxn ang="0">
                    <a:pos x="11" y="65"/>
                  </a:cxn>
                  <a:cxn ang="0">
                    <a:pos x="13" y="63"/>
                  </a:cxn>
                  <a:cxn ang="0">
                    <a:pos x="13" y="60"/>
                  </a:cxn>
                  <a:cxn ang="0">
                    <a:pos x="13" y="7"/>
                  </a:cxn>
                </a:cxnLst>
                <a:rect l="0" t="0" r="r" b="b"/>
                <a:pathLst>
                  <a:path w="13" h="67">
                    <a:moveTo>
                      <a:pt x="13" y="7"/>
                    </a:moveTo>
                    <a:lnTo>
                      <a:pt x="13" y="5"/>
                    </a:lnTo>
                    <a:lnTo>
                      <a:pt x="13" y="3"/>
                    </a:lnTo>
                    <a:lnTo>
                      <a:pt x="11" y="0"/>
                    </a:lnTo>
                    <a:lnTo>
                      <a:pt x="9" y="0"/>
                    </a:lnTo>
                    <a:lnTo>
                      <a:pt x="6" y="0"/>
                    </a:lnTo>
                    <a:lnTo>
                      <a:pt x="4" y="0"/>
                    </a:lnTo>
                    <a:lnTo>
                      <a:pt x="2" y="3"/>
                    </a:lnTo>
                    <a:lnTo>
                      <a:pt x="0" y="5"/>
                    </a:lnTo>
                    <a:lnTo>
                      <a:pt x="0" y="58"/>
                    </a:lnTo>
                    <a:lnTo>
                      <a:pt x="0" y="60"/>
                    </a:lnTo>
                    <a:lnTo>
                      <a:pt x="2" y="63"/>
                    </a:lnTo>
                    <a:lnTo>
                      <a:pt x="4" y="65"/>
                    </a:lnTo>
                    <a:lnTo>
                      <a:pt x="6" y="67"/>
                    </a:lnTo>
                    <a:lnTo>
                      <a:pt x="9" y="67"/>
                    </a:lnTo>
                    <a:lnTo>
                      <a:pt x="11" y="65"/>
                    </a:lnTo>
                    <a:lnTo>
                      <a:pt x="13" y="63"/>
                    </a:lnTo>
                    <a:lnTo>
                      <a:pt x="13" y="60"/>
                    </a:lnTo>
                    <a:lnTo>
                      <a:pt x="13" y="7"/>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7" name="Freeform 58"/>
              <p:cNvSpPr>
                <a:spLocks/>
              </p:cNvSpPr>
              <p:nvPr/>
            </p:nvSpPr>
            <p:spPr bwMode="auto">
              <a:xfrm>
                <a:off x="2927" y="2707"/>
                <a:ext cx="13" cy="66"/>
              </a:xfrm>
              <a:custGeom>
                <a:avLst/>
                <a:gdLst/>
                <a:ahLst/>
                <a:cxnLst>
                  <a:cxn ang="0">
                    <a:pos x="13" y="6"/>
                  </a:cxn>
                  <a:cxn ang="0">
                    <a:pos x="13" y="4"/>
                  </a:cxn>
                  <a:cxn ang="0">
                    <a:pos x="13" y="2"/>
                  </a:cxn>
                  <a:cxn ang="0">
                    <a:pos x="11" y="0"/>
                  </a:cxn>
                  <a:cxn ang="0">
                    <a:pos x="9" y="0"/>
                  </a:cxn>
                  <a:cxn ang="0">
                    <a:pos x="6" y="0"/>
                  </a:cxn>
                  <a:cxn ang="0">
                    <a:pos x="4" y="0"/>
                  </a:cxn>
                  <a:cxn ang="0">
                    <a:pos x="2" y="2"/>
                  </a:cxn>
                  <a:cxn ang="0">
                    <a:pos x="0" y="4"/>
                  </a:cxn>
                  <a:cxn ang="0">
                    <a:pos x="0" y="58"/>
                  </a:cxn>
                  <a:cxn ang="0">
                    <a:pos x="0" y="60"/>
                  </a:cxn>
                  <a:cxn ang="0">
                    <a:pos x="2" y="62"/>
                  </a:cxn>
                  <a:cxn ang="0">
                    <a:pos x="4" y="64"/>
                  </a:cxn>
                  <a:cxn ang="0">
                    <a:pos x="6" y="66"/>
                  </a:cxn>
                  <a:cxn ang="0">
                    <a:pos x="9" y="66"/>
                  </a:cxn>
                  <a:cxn ang="0">
                    <a:pos x="11" y="64"/>
                  </a:cxn>
                  <a:cxn ang="0">
                    <a:pos x="13" y="62"/>
                  </a:cxn>
                  <a:cxn ang="0">
                    <a:pos x="13" y="60"/>
                  </a:cxn>
                  <a:cxn ang="0">
                    <a:pos x="13" y="6"/>
                  </a:cxn>
                </a:cxnLst>
                <a:rect l="0" t="0" r="r" b="b"/>
                <a:pathLst>
                  <a:path w="13" h="66">
                    <a:moveTo>
                      <a:pt x="13" y="6"/>
                    </a:moveTo>
                    <a:lnTo>
                      <a:pt x="13" y="4"/>
                    </a:lnTo>
                    <a:lnTo>
                      <a:pt x="13" y="2"/>
                    </a:lnTo>
                    <a:lnTo>
                      <a:pt x="11" y="0"/>
                    </a:lnTo>
                    <a:lnTo>
                      <a:pt x="9" y="0"/>
                    </a:lnTo>
                    <a:lnTo>
                      <a:pt x="6" y="0"/>
                    </a:lnTo>
                    <a:lnTo>
                      <a:pt x="4" y="0"/>
                    </a:lnTo>
                    <a:lnTo>
                      <a:pt x="2" y="2"/>
                    </a:lnTo>
                    <a:lnTo>
                      <a:pt x="0" y="4"/>
                    </a:lnTo>
                    <a:lnTo>
                      <a:pt x="0" y="58"/>
                    </a:lnTo>
                    <a:lnTo>
                      <a:pt x="0" y="60"/>
                    </a:lnTo>
                    <a:lnTo>
                      <a:pt x="2" y="62"/>
                    </a:lnTo>
                    <a:lnTo>
                      <a:pt x="4" y="64"/>
                    </a:lnTo>
                    <a:lnTo>
                      <a:pt x="6" y="66"/>
                    </a:lnTo>
                    <a:lnTo>
                      <a:pt x="9" y="66"/>
                    </a:lnTo>
                    <a:lnTo>
                      <a:pt x="11" y="64"/>
                    </a:lnTo>
                    <a:lnTo>
                      <a:pt x="13" y="62"/>
                    </a:lnTo>
                    <a:lnTo>
                      <a:pt x="13" y="60"/>
                    </a:lnTo>
                    <a:lnTo>
                      <a:pt x="13"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8" name="Freeform 59"/>
              <p:cNvSpPr>
                <a:spLocks/>
              </p:cNvSpPr>
              <p:nvPr/>
            </p:nvSpPr>
            <p:spPr bwMode="auto">
              <a:xfrm>
                <a:off x="2927" y="2800"/>
                <a:ext cx="13" cy="67"/>
              </a:xfrm>
              <a:custGeom>
                <a:avLst/>
                <a:gdLst/>
                <a:ahLst/>
                <a:cxnLst>
                  <a:cxn ang="0">
                    <a:pos x="13" y="7"/>
                  </a:cxn>
                  <a:cxn ang="0">
                    <a:pos x="13" y="5"/>
                  </a:cxn>
                  <a:cxn ang="0">
                    <a:pos x="13" y="2"/>
                  </a:cxn>
                  <a:cxn ang="0">
                    <a:pos x="11" y="0"/>
                  </a:cxn>
                  <a:cxn ang="0">
                    <a:pos x="9" y="0"/>
                  </a:cxn>
                  <a:cxn ang="0">
                    <a:pos x="6" y="0"/>
                  </a:cxn>
                  <a:cxn ang="0">
                    <a:pos x="4" y="0"/>
                  </a:cxn>
                  <a:cxn ang="0">
                    <a:pos x="2" y="2"/>
                  </a:cxn>
                  <a:cxn ang="0">
                    <a:pos x="0" y="5"/>
                  </a:cxn>
                  <a:cxn ang="0">
                    <a:pos x="0" y="58"/>
                  </a:cxn>
                  <a:cxn ang="0">
                    <a:pos x="0" y="60"/>
                  </a:cxn>
                  <a:cxn ang="0">
                    <a:pos x="2" y="62"/>
                  </a:cxn>
                  <a:cxn ang="0">
                    <a:pos x="4" y="65"/>
                  </a:cxn>
                  <a:cxn ang="0">
                    <a:pos x="6" y="67"/>
                  </a:cxn>
                  <a:cxn ang="0">
                    <a:pos x="9" y="67"/>
                  </a:cxn>
                  <a:cxn ang="0">
                    <a:pos x="11" y="65"/>
                  </a:cxn>
                  <a:cxn ang="0">
                    <a:pos x="13" y="62"/>
                  </a:cxn>
                  <a:cxn ang="0">
                    <a:pos x="13" y="60"/>
                  </a:cxn>
                  <a:cxn ang="0">
                    <a:pos x="13" y="7"/>
                  </a:cxn>
                </a:cxnLst>
                <a:rect l="0" t="0" r="r" b="b"/>
                <a:pathLst>
                  <a:path w="13" h="67">
                    <a:moveTo>
                      <a:pt x="13" y="7"/>
                    </a:moveTo>
                    <a:lnTo>
                      <a:pt x="13" y="5"/>
                    </a:lnTo>
                    <a:lnTo>
                      <a:pt x="13" y="2"/>
                    </a:lnTo>
                    <a:lnTo>
                      <a:pt x="11" y="0"/>
                    </a:lnTo>
                    <a:lnTo>
                      <a:pt x="9" y="0"/>
                    </a:lnTo>
                    <a:lnTo>
                      <a:pt x="6" y="0"/>
                    </a:lnTo>
                    <a:lnTo>
                      <a:pt x="4" y="0"/>
                    </a:lnTo>
                    <a:lnTo>
                      <a:pt x="2" y="2"/>
                    </a:lnTo>
                    <a:lnTo>
                      <a:pt x="0" y="5"/>
                    </a:lnTo>
                    <a:lnTo>
                      <a:pt x="0" y="58"/>
                    </a:lnTo>
                    <a:lnTo>
                      <a:pt x="0" y="60"/>
                    </a:lnTo>
                    <a:lnTo>
                      <a:pt x="2" y="62"/>
                    </a:lnTo>
                    <a:lnTo>
                      <a:pt x="4" y="65"/>
                    </a:lnTo>
                    <a:lnTo>
                      <a:pt x="6" y="67"/>
                    </a:lnTo>
                    <a:lnTo>
                      <a:pt x="9" y="67"/>
                    </a:lnTo>
                    <a:lnTo>
                      <a:pt x="11" y="65"/>
                    </a:lnTo>
                    <a:lnTo>
                      <a:pt x="13" y="62"/>
                    </a:lnTo>
                    <a:lnTo>
                      <a:pt x="13" y="60"/>
                    </a:lnTo>
                    <a:lnTo>
                      <a:pt x="13" y="7"/>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9" name="Freeform 60"/>
              <p:cNvSpPr>
                <a:spLocks/>
              </p:cNvSpPr>
              <p:nvPr/>
            </p:nvSpPr>
            <p:spPr bwMode="auto">
              <a:xfrm>
                <a:off x="2927" y="2893"/>
                <a:ext cx="13" cy="67"/>
              </a:xfrm>
              <a:custGeom>
                <a:avLst/>
                <a:gdLst/>
                <a:ahLst/>
                <a:cxnLst>
                  <a:cxn ang="0">
                    <a:pos x="13" y="7"/>
                  </a:cxn>
                  <a:cxn ang="0">
                    <a:pos x="13" y="5"/>
                  </a:cxn>
                  <a:cxn ang="0">
                    <a:pos x="13" y="3"/>
                  </a:cxn>
                  <a:cxn ang="0">
                    <a:pos x="11" y="0"/>
                  </a:cxn>
                  <a:cxn ang="0">
                    <a:pos x="9" y="0"/>
                  </a:cxn>
                  <a:cxn ang="0">
                    <a:pos x="6" y="0"/>
                  </a:cxn>
                  <a:cxn ang="0">
                    <a:pos x="4" y="0"/>
                  </a:cxn>
                  <a:cxn ang="0">
                    <a:pos x="2" y="3"/>
                  </a:cxn>
                  <a:cxn ang="0">
                    <a:pos x="0" y="5"/>
                  </a:cxn>
                  <a:cxn ang="0">
                    <a:pos x="0" y="58"/>
                  </a:cxn>
                  <a:cxn ang="0">
                    <a:pos x="0" y="60"/>
                  </a:cxn>
                  <a:cxn ang="0">
                    <a:pos x="2" y="63"/>
                  </a:cxn>
                  <a:cxn ang="0">
                    <a:pos x="4" y="65"/>
                  </a:cxn>
                  <a:cxn ang="0">
                    <a:pos x="6" y="67"/>
                  </a:cxn>
                  <a:cxn ang="0">
                    <a:pos x="9" y="67"/>
                  </a:cxn>
                  <a:cxn ang="0">
                    <a:pos x="11" y="65"/>
                  </a:cxn>
                  <a:cxn ang="0">
                    <a:pos x="13" y="63"/>
                  </a:cxn>
                  <a:cxn ang="0">
                    <a:pos x="13" y="60"/>
                  </a:cxn>
                  <a:cxn ang="0">
                    <a:pos x="13" y="7"/>
                  </a:cxn>
                </a:cxnLst>
                <a:rect l="0" t="0" r="r" b="b"/>
                <a:pathLst>
                  <a:path w="13" h="67">
                    <a:moveTo>
                      <a:pt x="13" y="7"/>
                    </a:moveTo>
                    <a:lnTo>
                      <a:pt x="13" y="5"/>
                    </a:lnTo>
                    <a:lnTo>
                      <a:pt x="13" y="3"/>
                    </a:lnTo>
                    <a:lnTo>
                      <a:pt x="11" y="0"/>
                    </a:lnTo>
                    <a:lnTo>
                      <a:pt x="9" y="0"/>
                    </a:lnTo>
                    <a:lnTo>
                      <a:pt x="6" y="0"/>
                    </a:lnTo>
                    <a:lnTo>
                      <a:pt x="4" y="0"/>
                    </a:lnTo>
                    <a:lnTo>
                      <a:pt x="2" y="3"/>
                    </a:lnTo>
                    <a:lnTo>
                      <a:pt x="0" y="5"/>
                    </a:lnTo>
                    <a:lnTo>
                      <a:pt x="0" y="58"/>
                    </a:lnTo>
                    <a:lnTo>
                      <a:pt x="0" y="60"/>
                    </a:lnTo>
                    <a:lnTo>
                      <a:pt x="2" y="63"/>
                    </a:lnTo>
                    <a:lnTo>
                      <a:pt x="4" y="65"/>
                    </a:lnTo>
                    <a:lnTo>
                      <a:pt x="6" y="67"/>
                    </a:lnTo>
                    <a:lnTo>
                      <a:pt x="9" y="67"/>
                    </a:lnTo>
                    <a:lnTo>
                      <a:pt x="11" y="65"/>
                    </a:lnTo>
                    <a:lnTo>
                      <a:pt x="13" y="63"/>
                    </a:lnTo>
                    <a:lnTo>
                      <a:pt x="13" y="60"/>
                    </a:lnTo>
                    <a:lnTo>
                      <a:pt x="13" y="7"/>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30" name="Freeform 61"/>
              <p:cNvSpPr>
                <a:spLocks/>
              </p:cNvSpPr>
              <p:nvPr/>
            </p:nvSpPr>
            <p:spPr bwMode="auto">
              <a:xfrm>
                <a:off x="2927" y="2987"/>
                <a:ext cx="13" cy="67"/>
              </a:xfrm>
              <a:custGeom>
                <a:avLst/>
                <a:gdLst/>
                <a:ahLst/>
                <a:cxnLst>
                  <a:cxn ang="0">
                    <a:pos x="13" y="7"/>
                  </a:cxn>
                  <a:cxn ang="0">
                    <a:pos x="13" y="4"/>
                  </a:cxn>
                  <a:cxn ang="0">
                    <a:pos x="13" y="2"/>
                  </a:cxn>
                  <a:cxn ang="0">
                    <a:pos x="11" y="0"/>
                  </a:cxn>
                  <a:cxn ang="0">
                    <a:pos x="9" y="0"/>
                  </a:cxn>
                  <a:cxn ang="0">
                    <a:pos x="6" y="0"/>
                  </a:cxn>
                  <a:cxn ang="0">
                    <a:pos x="4" y="0"/>
                  </a:cxn>
                  <a:cxn ang="0">
                    <a:pos x="2" y="2"/>
                  </a:cxn>
                  <a:cxn ang="0">
                    <a:pos x="0" y="4"/>
                  </a:cxn>
                  <a:cxn ang="0">
                    <a:pos x="0" y="58"/>
                  </a:cxn>
                  <a:cxn ang="0">
                    <a:pos x="0" y="60"/>
                  </a:cxn>
                  <a:cxn ang="0">
                    <a:pos x="2" y="62"/>
                  </a:cxn>
                  <a:cxn ang="0">
                    <a:pos x="4" y="64"/>
                  </a:cxn>
                  <a:cxn ang="0">
                    <a:pos x="6" y="67"/>
                  </a:cxn>
                  <a:cxn ang="0">
                    <a:pos x="9" y="67"/>
                  </a:cxn>
                  <a:cxn ang="0">
                    <a:pos x="11" y="64"/>
                  </a:cxn>
                  <a:cxn ang="0">
                    <a:pos x="13" y="62"/>
                  </a:cxn>
                  <a:cxn ang="0">
                    <a:pos x="13" y="60"/>
                  </a:cxn>
                  <a:cxn ang="0">
                    <a:pos x="13" y="7"/>
                  </a:cxn>
                </a:cxnLst>
                <a:rect l="0" t="0" r="r" b="b"/>
                <a:pathLst>
                  <a:path w="13" h="67">
                    <a:moveTo>
                      <a:pt x="13" y="7"/>
                    </a:moveTo>
                    <a:lnTo>
                      <a:pt x="13" y="4"/>
                    </a:lnTo>
                    <a:lnTo>
                      <a:pt x="13" y="2"/>
                    </a:lnTo>
                    <a:lnTo>
                      <a:pt x="11" y="0"/>
                    </a:lnTo>
                    <a:lnTo>
                      <a:pt x="9" y="0"/>
                    </a:lnTo>
                    <a:lnTo>
                      <a:pt x="6" y="0"/>
                    </a:lnTo>
                    <a:lnTo>
                      <a:pt x="4" y="0"/>
                    </a:lnTo>
                    <a:lnTo>
                      <a:pt x="2" y="2"/>
                    </a:lnTo>
                    <a:lnTo>
                      <a:pt x="0" y="4"/>
                    </a:lnTo>
                    <a:lnTo>
                      <a:pt x="0" y="58"/>
                    </a:lnTo>
                    <a:lnTo>
                      <a:pt x="0" y="60"/>
                    </a:lnTo>
                    <a:lnTo>
                      <a:pt x="2" y="62"/>
                    </a:lnTo>
                    <a:lnTo>
                      <a:pt x="4" y="64"/>
                    </a:lnTo>
                    <a:lnTo>
                      <a:pt x="6" y="67"/>
                    </a:lnTo>
                    <a:lnTo>
                      <a:pt x="9" y="67"/>
                    </a:lnTo>
                    <a:lnTo>
                      <a:pt x="11" y="64"/>
                    </a:lnTo>
                    <a:lnTo>
                      <a:pt x="13" y="62"/>
                    </a:lnTo>
                    <a:lnTo>
                      <a:pt x="13" y="60"/>
                    </a:lnTo>
                    <a:lnTo>
                      <a:pt x="13" y="7"/>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sp>
          <p:nvSpPr>
            <p:cNvPr id="16" name="Oval 62"/>
            <p:cNvSpPr>
              <a:spLocks noChangeArrowheads="1"/>
            </p:cNvSpPr>
            <p:nvPr/>
          </p:nvSpPr>
          <p:spPr bwMode="auto">
            <a:xfrm>
              <a:off x="3205" y="2318"/>
              <a:ext cx="109" cy="109"/>
            </a:xfrm>
            <a:prstGeom prst="ellipse">
              <a:avLst/>
            </a:prstGeom>
            <a:gradFill rotWithShape="1">
              <a:gsLst>
                <a:gs pos="0">
                  <a:srgbClr val="FBFAE2"/>
                </a:gs>
                <a:gs pos="100000">
                  <a:srgbClr val="FF0000"/>
                </a:gs>
              </a:gsLst>
              <a:path path="shape">
                <a:fillToRect l="50000" t="50000" r="50000" b="50000"/>
              </a:path>
            </a:gradFill>
            <a:ln w="20638">
              <a:solidFill>
                <a:srgbClr val="000000"/>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7" name="Line 63"/>
            <p:cNvSpPr>
              <a:spLocks noChangeShapeType="1"/>
            </p:cNvSpPr>
            <p:nvPr/>
          </p:nvSpPr>
          <p:spPr bwMode="auto">
            <a:xfrm>
              <a:off x="3321" y="2372"/>
              <a:ext cx="746" cy="106"/>
            </a:xfrm>
            <a:prstGeom prst="line">
              <a:avLst/>
            </a:prstGeom>
            <a:noFill/>
            <a:ln w="20638">
              <a:solidFill>
                <a:srgbClr val="003366"/>
              </a:solidFill>
              <a:round/>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18" name="Rectangle 64"/>
            <p:cNvSpPr>
              <a:spLocks noChangeArrowheads="1"/>
            </p:cNvSpPr>
            <p:nvPr/>
          </p:nvSpPr>
          <p:spPr bwMode="auto">
            <a:xfrm>
              <a:off x="3983" y="3506"/>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700" b="0" i="1" u="none" strike="noStrike" kern="0" cap="none" spc="0" normalizeH="0" baseline="0" noProof="0" smtClean="0">
                  <a:ln>
                    <a:noFill/>
                  </a:ln>
                  <a:solidFill>
                    <a:srgbClr val="000066"/>
                  </a:solidFill>
                  <a:effectLst/>
                  <a:uLnTx/>
                  <a:uFillTx/>
                  <a:ea typeface="楷体_GB2312" pitchFamily="49" charset="-122"/>
                </a:rPr>
                <a:t>F</a:t>
              </a:r>
              <a:endParaRPr kumimoji="0" lang="en-US" altLang="zh-CN" sz="1800" b="0" i="0" u="none" strike="noStrike" kern="0" cap="none" spc="0" normalizeH="0" baseline="0" noProof="0" smtClean="0">
                <a:ln>
                  <a:noFill/>
                </a:ln>
                <a:solidFill>
                  <a:srgbClr val="000066"/>
                </a:solidFill>
                <a:effectLst/>
                <a:uLnTx/>
                <a:uFillTx/>
                <a:latin typeface="Arial" charset="0"/>
                <a:ea typeface="楷体_GB2312" pitchFamily="49" charset="-122"/>
              </a:endParaRPr>
            </a:p>
          </p:txBody>
        </p:sp>
        <p:sp>
          <p:nvSpPr>
            <p:cNvPr id="19" name="Rectangle 65"/>
            <p:cNvSpPr>
              <a:spLocks noChangeArrowheads="1"/>
            </p:cNvSpPr>
            <p:nvPr/>
          </p:nvSpPr>
          <p:spPr bwMode="auto">
            <a:xfrm>
              <a:off x="2895" y="2307"/>
              <a:ext cx="428" cy="387"/>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0" name="Rectangle 66"/>
            <p:cNvSpPr>
              <a:spLocks noChangeArrowheads="1"/>
            </p:cNvSpPr>
            <p:nvPr/>
          </p:nvSpPr>
          <p:spPr bwMode="auto">
            <a:xfrm>
              <a:off x="3023" y="2385"/>
              <a:ext cx="15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700" b="0" i="1" u="none" strike="noStrike" kern="0" cap="none" spc="0" normalizeH="0" baseline="0" noProof="0" smtClean="0">
                  <a:ln>
                    <a:noFill/>
                  </a:ln>
                  <a:solidFill>
                    <a:srgbClr val="000066"/>
                  </a:solidFill>
                  <a:effectLst/>
                  <a:uLnTx/>
                  <a:uFillTx/>
                  <a:ea typeface="楷体_GB2312" pitchFamily="49" charset="-122"/>
                </a:rPr>
                <a:t>m</a:t>
              </a:r>
              <a:endParaRPr kumimoji="0" lang="en-US" altLang="zh-CN" sz="1800" b="0" i="0" u="none" strike="noStrike" kern="0" cap="none" spc="0" normalizeH="0" baseline="0" noProof="0" smtClean="0">
                <a:ln>
                  <a:noFill/>
                </a:ln>
                <a:solidFill>
                  <a:srgbClr val="000066"/>
                </a:solidFill>
                <a:effectLst/>
                <a:uLnTx/>
                <a:uFillTx/>
                <a:latin typeface="Arial" charset="0"/>
                <a:ea typeface="楷体_GB2312" pitchFamily="49" charset="-122"/>
              </a:endParaRPr>
            </a:p>
          </p:txBody>
        </p:sp>
        <p:sp>
          <p:nvSpPr>
            <p:cNvPr id="21" name="Rectangle 67"/>
            <p:cNvSpPr>
              <a:spLocks noChangeArrowheads="1"/>
            </p:cNvSpPr>
            <p:nvPr/>
          </p:nvSpPr>
          <p:spPr bwMode="auto">
            <a:xfrm>
              <a:off x="3428" y="2372"/>
              <a:ext cx="428" cy="386"/>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sp>
          <p:nvSpPr>
            <p:cNvPr id="22" name="Rectangle 68"/>
            <p:cNvSpPr>
              <a:spLocks noChangeArrowheads="1"/>
            </p:cNvSpPr>
            <p:nvPr/>
          </p:nvSpPr>
          <p:spPr bwMode="auto">
            <a:xfrm>
              <a:off x="3556" y="2450"/>
              <a:ext cx="13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700" b="0" i="1" u="none" strike="noStrike" kern="0" cap="none" spc="0" normalizeH="0" baseline="0" noProof="0" smtClean="0">
                  <a:ln>
                    <a:noFill/>
                  </a:ln>
                  <a:solidFill>
                    <a:srgbClr val="000066"/>
                  </a:solidFill>
                  <a:effectLst/>
                  <a:uLnTx/>
                  <a:uFillTx/>
                  <a:ea typeface="楷体_GB2312" pitchFamily="49" charset="-122"/>
                </a:rPr>
                <a:t>R</a:t>
              </a:r>
              <a:endParaRPr kumimoji="0" lang="en-US" altLang="zh-CN" sz="1800" b="0" i="0" u="none" strike="noStrike" kern="0" cap="none" spc="0" normalizeH="0" baseline="0" noProof="0" smtClean="0">
                <a:ln>
                  <a:noFill/>
                </a:ln>
                <a:solidFill>
                  <a:srgbClr val="000066"/>
                </a:solidFill>
                <a:effectLst/>
                <a:uLnTx/>
                <a:uFillTx/>
                <a:latin typeface="Arial" charset="0"/>
                <a:ea typeface="楷体_GB2312" pitchFamily="49" charset="-122"/>
              </a:endParaRPr>
            </a:p>
          </p:txBody>
        </p:sp>
        <p:sp>
          <p:nvSpPr>
            <p:cNvPr id="23" name="Line 69"/>
            <p:cNvSpPr>
              <a:spLocks noChangeShapeType="1"/>
            </p:cNvSpPr>
            <p:nvPr/>
          </p:nvSpPr>
          <p:spPr bwMode="auto">
            <a:xfrm>
              <a:off x="4064" y="3012"/>
              <a:ext cx="0" cy="526"/>
            </a:xfrm>
            <a:prstGeom prst="line">
              <a:avLst/>
            </a:prstGeom>
            <a:noFill/>
            <a:ln w="28575">
              <a:solidFill>
                <a:srgbClr val="000066"/>
              </a:solidFill>
              <a:round/>
              <a:headEn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pSp>
    </p:spTree>
    <p:extLst>
      <p:ext uri="{BB962C8B-B14F-4D97-AF65-F5344CB8AC3E}">
        <p14:creationId xmlns:p14="http://schemas.microsoft.com/office/powerpoint/2010/main" val="428563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72</a:t>
            </a:fld>
            <a:endParaRPr lang="en-US" altLang="zh-CN">
              <a:solidFill>
                <a:srgbClr val="FFFFCC">
                  <a:lumMod val="75000"/>
                </a:srgbClr>
              </a:solidFill>
            </a:endParaRPr>
          </a:p>
        </p:txBody>
      </p:sp>
    </p:spTree>
    <p:controls>
      <mc:AlternateContent xmlns:mc="http://schemas.openxmlformats.org/markup-compatibility/2006">
        <mc:Choice xmlns:v="urn:schemas-microsoft-com:vml" Requires="v">
          <p:control spid="75804" name="ShockwaveFlash1" r:id="rId2" imgW="7487695" imgH="5904762"/>
        </mc:Choice>
        <mc:Fallback>
          <p:control name="ShockwaveFlash1" r:id="rId2" imgW="7487695" imgH="5904762">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971550" y="549275"/>
                  <a:ext cx="7488238" cy="59039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905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4466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73</a:t>
            </a:fld>
            <a:endParaRPr lang="en-US" altLang="zh-CN">
              <a:solidFill>
                <a:srgbClr val="FFFFCC">
                  <a:lumMod val="75000"/>
                </a:srgbClr>
              </a:solidFill>
            </a:endParaRPr>
          </a:p>
        </p:txBody>
      </p:sp>
      <mc:AlternateContent xmlns:mc="http://schemas.openxmlformats.org/markup-compatibility/2006" xmlns:a14="http://schemas.microsoft.com/office/drawing/2010/main">
        <mc:Choice Requires="a14">
          <p:sp>
            <p:nvSpPr>
              <p:cNvPr id="3" name="TextBox 2"/>
              <p:cNvSpPr txBox="1"/>
              <p:nvPr/>
            </p:nvSpPr>
            <p:spPr>
              <a:xfrm>
                <a:off x="0" y="548680"/>
                <a:ext cx="8892480" cy="2258823"/>
              </a:xfrm>
              <a:prstGeom prst="rect">
                <a:avLst/>
              </a:prstGeom>
              <a:noFill/>
            </p:spPr>
            <p:txBody>
              <a:bodyPr wrap="square" rtlCol="0">
                <a:spAutoFit/>
              </a:bodyPr>
              <a:lstStyle/>
              <a:p>
                <a:r>
                  <a:rPr lang="zh-CN" altLang="en-US" sz="2700" dirty="0" smtClean="0">
                    <a:ea typeface="华文楷体" panose="02010600040101010101" pitchFamily="2" charset="-122"/>
                  </a:rPr>
                  <a:t>例</a:t>
                </a:r>
                <a:r>
                  <a:rPr lang="en-US" altLang="zh-CN" sz="2700" dirty="0" smtClean="0">
                    <a:ea typeface="华文楷体" panose="02010600040101010101" pitchFamily="2" charset="-122"/>
                  </a:rPr>
                  <a:t>3.8 </a:t>
                </a:r>
                <a:r>
                  <a:rPr lang="zh-CN" altLang="en-US" sz="2700" dirty="0" smtClean="0">
                    <a:ea typeface="华文楷体" panose="02010600040101010101" pitchFamily="2" charset="-122"/>
                  </a:rPr>
                  <a:t>一质点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被一长为</a:t>
                </a:r>
                <a:r>
                  <a:rPr lang="en-US" altLang="zh-CN" sz="2700" i="1" dirty="0" smtClean="0">
                    <a:ea typeface="华文楷体" panose="02010600040101010101" pitchFamily="2" charset="-122"/>
                  </a:rPr>
                  <a:t>l</a:t>
                </a:r>
                <a:r>
                  <a:rPr lang="zh-CN" altLang="en-US" sz="2700" dirty="0" smtClean="0">
                    <a:ea typeface="华文楷体" panose="02010600040101010101" pitchFamily="2" charset="-122"/>
                  </a:rPr>
                  <a:t>的轻绳悬于天花板上的</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点，质点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在水平面内作匀角速度为</a:t>
                </a:r>
                <a:r>
                  <a:rPr lang="el-GR" altLang="zh-CN" sz="2700" dirty="0" smtClean="0">
                    <a:ea typeface="华文楷体" panose="02010600040101010101" pitchFamily="2" charset="-122"/>
                  </a:rPr>
                  <a:t>ω</a:t>
                </a:r>
                <a:r>
                  <a:rPr lang="zh-CN" altLang="en-US" sz="2700" dirty="0" smtClean="0">
                    <a:ea typeface="华文楷体" panose="02010600040101010101" pitchFamily="2" charset="-122"/>
                  </a:rPr>
                  <a:t>的圆周运动，设圆轨道半径为</a:t>
                </a:r>
                <a:r>
                  <a:rPr lang="en-US" altLang="zh-CN" sz="2700" i="1" dirty="0" err="1" smtClean="0">
                    <a:ea typeface="华文楷体" panose="02010600040101010101" pitchFamily="2" charset="-122"/>
                  </a:rPr>
                  <a:t>r</a:t>
                </a:r>
                <a:r>
                  <a:rPr lang="en-US" altLang="zh-CN" sz="2700" i="1" baseline="-25000" dirty="0" err="1" smtClean="0">
                    <a:ea typeface="华文楷体" panose="02010600040101010101" pitchFamily="2" charset="-122"/>
                  </a:rPr>
                  <a:t>O</a:t>
                </a:r>
                <a:r>
                  <a:rPr lang="en-US" altLang="zh-CN" sz="2700" dirty="0" err="1" smtClean="0">
                    <a:ea typeface="华文楷体" panose="02010600040101010101" pitchFamily="2" charset="-122"/>
                  </a:rPr>
                  <a:t>.</a:t>
                </a:r>
                <a:r>
                  <a:rPr lang="en-US" altLang="zh-CN" sz="2700" dirty="0" smtClean="0">
                    <a:ea typeface="华文楷体" panose="02010600040101010101" pitchFamily="2" charset="-122"/>
                  </a:rPr>
                  <a:t> </a:t>
                </a:r>
                <a:r>
                  <a:rPr lang="zh-CN" altLang="en-US" sz="2700" dirty="0" smtClean="0">
                    <a:ea typeface="华文楷体" panose="02010600040101010101" pitchFamily="2" charset="-122"/>
                  </a:rPr>
                  <a:t>计算：</a:t>
                </a:r>
                <a:r>
                  <a:rPr lang="en-US" altLang="zh-CN" sz="2700" dirty="0" smtClean="0">
                    <a:ea typeface="华文楷体" panose="02010600040101010101" pitchFamily="2" charset="-122"/>
                  </a:rPr>
                  <a:t>(1)</a:t>
                </a:r>
                <a:r>
                  <a:rPr lang="zh-CN" altLang="en-US" sz="2700" dirty="0">
                    <a:ea typeface="华文楷体" panose="02010600040101010101" pitchFamily="2" charset="-122"/>
                  </a:rPr>
                  <a:t>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对圆心</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和悬挂点</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的角动量</a:t>
                </a:r>
                <a14:m>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𝑳</m:t>
                            </m:r>
                          </m:e>
                        </m:acc>
                      </m:e>
                      <m:sub>
                        <m:r>
                          <a:rPr lang="en-US" altLang="zh-CN" sz="2700" b="1" i="1" smtClean="0">
                            <a:latin typeface="Cambria Math"/>
                            <a:ea typeface="华文楷体" panose="02010600040101010101" pitchFamily="2" charset="-122"/>
                          </a:rPr>
                          <m:t>𝑶</m:t>
                        </m:r>
                      </m:sub>
                    </m:sSub>
                  </m:oMath>
                </a14:m>
                <a:r>
                  <a:rPr lang="zh-CN" altLang="en-US" sz="2700" dirty="0" smtClean="0">
                    <a:ea typeface="华文楷体" panose="02010600040101010101" pitchFamily="2" charset="-122"/>
                  </a:rPr>
                  <a:t>和</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𝑳</m:t>
                            </m:r>
                          </m:e>
                        </m:acc>
                      </m:e>
                      <m:sub>
                        <m:r>
                          <a:rPr lang="en-US" altLang="zh-CN" sz="2700" b="1" i="1" smtClean="0">
                            <a:latin typeface="Cambria Math"/>
                            <a:ea typeface="华文楷体" panose="02010600040101010101" pitchFamily="2" charset="-122"/>
                          </a:rPr>
                          <m:t>𝑩</m:t>
                        </m:r>
                      </m:sub>
                    </m:sSub>
                  </m:oMath>
                </a14:m>
                <a:r>
                  <a:rPr lang="en-US" altLang="zh-CN" sz="2700" dirty="0" smtClean="0">
                    <a:ea typeface="华文楷体" panose="02010600040101010101" pitchFamily="2" charset="-122"/>
                  </a:rPr>
                  <a:t>; (2)</a:t>
                </a:r>
                <a:r>
                  <a:rPr lang="zh-CN" altLang="en-US" sz="2700" dirty="0" smtClean="0">
                    <a:ea typeface="华文楷体" panose="02010600040101010101" pitchFamily="2" charset="-122"/>
                  </a:rPr>
                  <a:t>作用在</a:t>
                </a:r>
                <a:r>
                  <a:rPr lang="zh-CN" altLang="en-US" sz="2700" dirty="0">
                    <a:ea typeface="华文楷体" panose="02010600040101010101" pitchFamily="2" charset="-122"/>
                  </a:rPr>
                  <a:t>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上的重力</a:t>
                </a:r>
                <a:r>
                  <a:rPr lang="en-US" altLang="zh-CN" sz="2700" i="1" dirty="0" smtClean="0">
                    <a:ea typeface="华文楷体" panose="02010600040101010101" pitchFamily="2" charset="-122"/>
                  </a:rPr>
                  <a:t>m</a:t>
                </a:r>
                <a:r>
                  <a:rPr lang="en-US" altLang="zh-CN" sz="2700" dirty="0" smtClean="0">
                    <a:ea typeface="华文楷体" panose="02010600040101010101" pitchFamily="2" charset="-122"/>
                  </a:rPr>
                  <a:t>g</a:t>
                </a:r>
                <a:r>
                  <a:rPr lang="zh-CN" altLang="en-US" sz="2700" dirty="0" smtClean="0">
                    <a:ea typeface="华文楷体" panose="02010600040101010101" pitchFamily="2" charset="-122"/>
                  </a:rPr>
                  <a:t>和张力</a:t>
                </a:r>
                <a:r>
                  <a:rPr lang="en-US" altLang="zh-CN" sz="2700" i="1" dirty="0" smtClean="0">
                    <a:ea typeface="华文楷体" panose="02010600040101010101" pitchFamily="2" charset="-122"/>
                  </a:rPr>
                  <a:t>T</a:t>
                </a:r>
                <a:r>
                  <a:rPr lang="zh-CN" altLang="en-US" sz="2700" dirty="0" smtClean="0">
                    <a:ea typeface="华文楷体" panose="02010600040101010101" pitchFamily="2" charset="-122"/>
                  </a:rPr>
                  <a:t>对圆心</a:t>
                </a:r>
                <a:r>
                  <a:rPr lang="en-US" altLang="zh-CN" sz="2700" i="1" dirty="0">
                    <a:ea typeface="华文楷体" panose="02010600040101010101" pitchFamily="2" charset="-122"/>
                  </a:rPr>
                  <a:t>O</a:t>
                </a:r>
                <a:r>
                  <a:rPr lang="zh-CN" altLang="en-US" sz="2700" dirty="0">
                    <a:ea typeface="华文楷体" panose="02010600040101010101" pitchFamily="2" charset="-122"/>
                  </a:rPr>
                  <a:t>和悬挂点</a:t>
                </a:r>
                <a:r>
                  <a:rPr lang="en-US" altLang="zh-CN" sz="2700" i="1" dirty="0">
                    <a:ea typeface="华文楷体" panose="02010600040101010101" pitchFamily="2" charset="-122"/>
                  </a:rPr>
                  <a:t>B</a:t>
                </a:r>
                <a:r>
                  <a:rPr lang="zh-CN" altLang="en-US" sz="2700" dirty="0" smtClean="0">
                    <a:ea typeface="华文楷体" panose="02010600040101010101" pitchFamily="2" charset="-122"/>
                  </a:rPr>
                  <a:t>的力矩</a:t>
                </a:r>
                <a:r>
                  <a:rPr lang="en-US" altLang="zh-CN" sz="2700" i="1" dirty="0" smtClean="0">
                    <a:ea typeface="华文楷体" panose="02010600040101010101" pitchFamily="2" charset="-122"/>
                  </a:rPr>
                  <a:t>M</a:t>
                </a:r>
                <a:r>
                  <a:rPr lang="en-US" altLang="zh-CN" sz="2700" i="1" baseline="-25000" dirty="0" smtClean="0">
                    <a:ea typeface="华文楷体" panose="02010600040101010101" pitchFamily="2" charset="-122"/>
                  </a:rPr>
                  <a:t>O</a:t>
                </a:r>
                <a:r>
                  <a:rPr lang="zh-CN" altLang="en-US" sz="2700" dirty="0" smtClean="0">
                    <a:ea typeface="华文楷体" panose="02010600040101010101" pitchFamily="2" charset="-122"/>
                  </a:rPr>
                  <a:t>和</a:t>
                </a:r>
                <a:r>
                  <a:rPr lang="en-US" altLang="zh-CN" sz="2700" i="1" dirty="0" smtClean="0">
                    <a:ea typeface="华文楷体" panose="02010600040101010101" pitchFamily="2" charset="-122"/>
                  </a:rPr>
                  <a:t>M</a:t>
                </a:r>
                <a:r>
                  <a:rPr lang="en-US" altLang="zh-CN" sz="2700" i="1" baseline="-25000" dirty="0" smtClean="0">
                    <a:ea typeface="华文楷体" panose="02010600040101010101" pitchFamily="2" charset="-122"/>
                  </a:rPr>
                  <a:t>B</a:t>
                </a:r>
                <a:r>
                  <a:rPr lang="en-US" altLang="zh-CN" sz="2700" dirty="0" smtClean="0">
                    <a:ea typeface="华文楷体" panose="02010600040101010101" pitchFamily="2" charset="-122"/>
                  </a:rPr>
                  <a:t>; (3)</a:t>
                </a:r>
                <a:r>
                  <a:rPr lang="zh-CN" altLang="en-US" sz="2700" dirty="0">
                    <a:ea typeface="华文楷体" panose="02010600040101010101" pitchFamily="2" charset="-122"/>
                  </a:rPr>
                  <a:t>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对</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点和</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点的角动量是否守恒</a:t>
                </a:r>
                <a:r>
                  <a:rPr lang="en-US" altLang="zh-CN" sz="2700" dirty="0" smtClean="0">
                    <a:ea typeface="华文楷体" panose="02010600040101010101" pitchFamily="2" charset="-122"/>
                  </a:rPr>
                  <a:t>.</a:t>
                </a:r>
                <a:endParaRPr lang="zh-CN" altLang="en-US" sz="2700" dirty="0" smtClean="0">
                  <a:ea typeface="华文楷体" panose="02010600040101010101" pitchFamily="2" charset="-122"/>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548680"/>
                <a:ext cx="8892480" cy="2258823"/>
              </a:xfrm>
              <a:prstGeom prst="rect">
                <a:avLst/>
              </a:prstGeom>
              <a:blipFill rotWithShape="1">
                <a:blip r:embed="rId3"/>
                <a:stretch>
                  <a:fillRect l="-1234" t="-2965" r="-1919" b="-4582"/>
                </a:stretch>
              </a:blipFill>
            </p:spPr>
            <p:txBody>
              <a:bodyPr/>
              <a:lstStyle/>
              <a:p>
                <a:r>
                  <a:rPr lang="zh-CN" altLang="en-US">
                    <a:noFill/>
                  </a:rPr>
                  <a:t> </a:t>
                </a:r>
              </a:p>
            </p:txBody>
          </p:sp>
        </mc:Fallback>
      </mc:AlternateContent>
      <p:sp>
        <p:nvSpPr>
          <p:cNvPr id="5" name="Line 12"/>
          <p:cNvSpPr>
            <a:spLocks noChangeShapeType="1"/>
          </p:cNvSpPr>
          <p:nvPr/>
        </p:nvSpPr>
        <p:spPr bwMode="auto">
          <a:xfrm>
            <a:off x="1463189" y="3537868"/>
            <a:ext cx="0" cy="1501200"/>
          </a:xfrm>
          <a:prstGeom prst="line">
            <a:avLst/>
          </a:prstGeom>
          <a:noFill/>
          <a:ln w="28575">
            <a:solidFill>
              <a:srgbClr val="B66D0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7" name="Oval 14"/>
          <p:cNvSpPr>
            <a:spLocks noChangeArrowheads="1"/>
          </p:cNvSpPr>
          <p:nvPr/>
        </p:nvSpPr>
        <p:spPr bwMode="auto">
          <a:xfrm>
            <a:off x="560512" y="4882480"/>
            <a:ext cx="228600" cy="228600"/>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p:sp>
        <p:nvSpPr>
          <p:cNvPr id="8" name="Line 15"/>
          <p:cNvSpPr>
            <a:spLocks noChangeShapeType="1"/>
          </p:cNvSpPr>
          <p:nvPr/>
        </p:nvSpPr>
        <p:spPr bwMode="auto">
          <a:xfrm>
            <a:off x="636712" y="4958680"/>
            <a:ext cx="381000" cy="533400"/>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9" name="Object 16"/>
          <p:cNvGraphicFramePr>
            <a:graphicFrameLocks noChangeAspect="1"/>
          </p:cNvGraphicFramePr>
          <p:nvPr>
            <p:extLst>
              <p:ext uri="{D42A27DB-BD31-4B8C-83A1-F6EECF244321}">
                <p14:modId xmlns:p14="http://schemas.microsoft.com/office/powerpoint/2010/main" val="649504881"/>
              </p:ext>
            </p:extLst>
          </p:nvPr>
        </p:nvGraphicFramePr>
        <p:xfrm>
          <a:off x="1170112" y="3815680"/>
          <a:ext cx="317500" cy="444500"/>
        </p:xfrm>
        <a:graphic>
          <a:graphicData uri="http://schemas.openxmlformats.org/presentationml/2006/ole">
            <mc:AlternateContent xmlns:mc="http://schemas.openxmlformats.org/markup-compatibility/2006">
              <mc:Choice xmlns:v="urn:schemas-microsoft-com:vml" Requires="v">
                <p:oleObj spid="_x0000_s106860" name="公式" r:id="rId4" imgW="101556" imgH="139639" progId="Equation.3">
                  <p:embed/>
                </p:oleObj>
              </mc:Choice>
              <mc:Fallback>
                <p:oleObj name="公式" r:id="rId4" imgW="101556" imgH="13963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112" y="3815680"/>
                        <a:ext cx="3175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17"/>
          <p:cNvGraphicFramePr>
            <a:graphicFrameLocks noChangeAspect="1"/>
          </p:cNvGraphicFramePr>
          <p:nvPr>
            <p:extLst>
              <p:ext uri="{D42A27DB-BD31-4B8C-83A1-F6EECF244321}">
                <p14:modId xmlns:p14="http://schemas.microsoft.com/office/powerpoint/2010/main" val="3701332762"/>
              </p:ext>
            </p:extLst>
          </p:nvPr>
        </p:nvGraphicFramePr>
        <p:xfrm>
          <a:off x="1093912" y="5387305"/>
          <a:ext cx="341313" cy="482600"/>
        </p:xfrm>
        <a:graphic>
          <a:graphicData uri="http://schemas.openxmlformats.org/presentationml/2006/ole">
            <mc:AlternateContent xmlns:mc="http://schemas.openxmlformats.org/markup-compatibility/2006">
              <mc:Choice xmlns:v="urn:schemas-microsoft-com:vml" Requires="v">
                <p:oleObj spid="_x0000_s106861" name="Equation" r:id="rId6" imgW="126725" imgH="177415" progId="Equation.3">
                  <p:embed/>
                </p:oleObj>
              </mc:Choice>
              <mc:Fallback>
                <p:oleObj name="Equation" r:id="rId6" imgW="126725" imgH="17741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912" y="5387305"/>
                        <a:ext cx="341313"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Arc 18"/>
          <p:cNvSpPr>
            <a:spLocks/>
          </p:cNvSpPr>
          <p:nvPr/>
        </p:nvSpPr>
        <p:spPr bwMode="auto">
          <a:xfrm rot="9639340">
            <a:off x="1170112" y="4044280"/>
            <a:ext cx="304800" cy="225425"/>
          </a:xfrm>
          <a:custGeom>
            <a:avLst/>
            <a:gdLst>
              <a:gd name="T0" fmla="*/ 0 w 21600"/>
              <a:gd name="T1" fmla="*/ 0 h 21270"/>
              <a:gd name="T2" fmla="*/ 0 w 21600"/>
              <a:gd name="T3" fmla="*/ 0 h 21270"/>
              <a:gd name="T4" fmla="*/ 0 w 21600"/>
              <a:gd name="T5" fmla="*/ 0 h 21270"/>
              <a:gd name="T6" fmla="*/ 0 60000 65536"/>
              <a:gd name="T7" fmla="*/ 0 60000 65536"/>
              <a:gd name="T8" fmla="*/ 0 60000 65536"/>
            </a:gdLst>
            <a:ahLst/>
            <a:cxnLst>
              <a:cxn ang="T6">
                <a:pos x="T0" y="T1"/>
              </a:cxn>
              <a:cxn ang="T7">
                <a:pos x="T2" y="T3"/>
              </a:cxn>
              <a:cxn ang="T8">
                <a:pos x="T4" y="T5"/>
              </a:cxn>
            </a:cxnLst>
            <a:rect l="0" t="0" r="r" b="b"/>
            <a:pathLst>
              <a:path w="21600" h="21270" fill="none" extrusionOk="0">
                <a:moveTo>
                  <a:pt x="3761" y="0"/>
                </a:moveTo>
                <a:cubicBezTo>
                  <a:pt x="14079" y="1825"/>
                  <a:pt x="21600" y="10791"/>
                  <a:pt x="21600" y="21270"/>
                </a:cubicBezTo>
              </a:path>
              <a:path w="21600" h="21270" stroke="0" extrusionOk="0">
                <a:moveTo>
                  <a:pt x="3761" y="0"/>
                </a:moveTo>
                <a:cubicBezTo>
                  <a:pt x="14079" y="1825"/>
                  <a:pt x="21600" y="10791"/>
                  <a:pt x="21600" y="21270"/>
                </a:cubicBezTo>
                <a:lnTo>
                  <a:pt x="0" y="21270"/>
                </a:lnTo>
                <a:lnTo>
                  <a:pt x="3761" y="0"/>
                </a:lnTo>
                <a:close/>
              </a:path>
            </a:pathLst>
          </a:custGeom>
          <a:noFill/>
          <a:ln w="2857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2" name="Rectangle 19"/>
          <p:cNvSpPr>
            <a:spLocks noChangeArrowheads="1"/>
          </p:cNvSpPr>
          <p:nvPr/>
        </p:nvSpPr>
        <p:spPr bwMode="auto">
          <a:xfrm>
            <a:off x="941512" y="3434680"/>
            <a:ext cx="1143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3" name="Oval 20"/>
          <p:cNvSpPr>
            <a:spLocks noChangeArrowheads="1"/>
          </p:cNvSpPr>
          <p:nvPr/>
        </p:nvSpPr>
        <p:spPr bwMode="auto">
          <a:xfrm>
            <a:off x="636712" y="4653880"/>
            <a:ext cx="1676400" cy="609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17" name="Object 24"/>
          <p:cNvGraphicFramePr>
            <a:graphicFrameLocks noChangeAspect="1"/>
          </p:cNvGraphicFramePr>
          <p:nvPr>
            <p:extLst>
              <p:ext uri="{D42A27DB-BD31-4B8C-83A1-F6EECF244321}">
                <p14:modId xmlns:p14="http://schemas.microsoft.com/office/powerpoint/2010/main" val="1683361958"/>
              </p:ext>
            </p:extLst>
          </p:nvPr>
        </p:nvGraphicFramePr>
        <p:xfrm>
          <a:off x="1537246" y="4806280"/>
          <a:ext cx="298450" cy="342900"/>
        </p:xfrm>
        <a:graphic>
          <a:graphicData uri="http://schemas.openxmlformats.org/presentationml/2006/ole">
            <mc:AlternateContent xmlns:mc="http://schemas.openxmlformats.org/markup-compatibility/2006">
              <mc:Choice xmlns:v="urn:schemas-microsoft-com:vml" Requires="v">
                <p:oleObj spid="_x0000_s106862" name="Equation" r:id="rId8" imgW="164957" imgH="190335" progId="Equation.3">
                  <p:embed/>
                </p:oleObj>
              </mc:Choice>
              <mc:Fallback>
                <p:oleObj name="Equation" r:id="rId8" imgW="164957" imgH="19033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7246" y="4806280"/>
                        <a:ext cx="298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26"/>
          <p:cNvGraphicFramePr>
            <a:graphicFrameLocks noChangeAspect="1"/>
          </p:cNvGraphicFramePr>
          <p:nvPr>
            <p:extLst>
              <p:ext uri="{D42A27DB-BD31-4B8C-83A1-F6EECF244321}">
                <p14:modId xmlns:p14="http://schemas.microsoft.com/office/powerpoint/2010/main" val="1832478544"/>
              </p:ext>
            </p:extLst>
          </p:nvPr>
        </p:nvGraphicFramePr>
        <p:xfrm>
          <a:off x="179512" y="4806280"/>
          <a:ext cx="381000" cy="317500"/>
        </p:xfrm>
        <a:graphic>
          <a:graphicData uri="http://schemas.openxmlformats.org/presentationml/2006/ole">
            <mc:AlternateContent xmlns:mc="http://schemas.openxmlformats.org/markup-compatibility/2006">
              <mc:Choice xmlns:v="urn:schemas-microsoft-com:vml" Requires="v">
                <p:oleObj spid="_x0000_s106863" name="Equation" r:id="rId10" imgW="228600" imgH="190500" progId="Equation.3">
                  <p:embed/>
                </p:oleObj>
              </mc:Choice>
              <mc:Fallback>
                <p:oleObj name="Equation" r:id="rId10" imgW="2286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2" y="480628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995577" y="2978691"/>
            <a:ext cx="415498" cy="507831"/>
          </a:xfrm>
          <a:prstGeom prst="rect">
            <a:avLst/>
          </a:prstGeom>
          <a:noFill/>
        </p:spPr>
        <p:txBody>
          <a:bodyPr wrap="none" rtlCol="0">
            <a:spAutoFit/>
          </a:bodyPr>
          <a:lstStyle/>
          <a:p>
            <a:r>
              <a:rPr lang="en-US" altLang="zh-CN" sz="2700" i="1" dirty="0" smtClean="0">
                <a:ea typeface="华文楷体" panose="02010600040101010101" pitchFamily="2" charset="-122"/>
              </a:rPr>
              <a:t>B</a:t>
            </a:r>
            <a:endParaRPr lang="zh-CN" altLang="en-US" sz="2700" i="1" dirty="0" smtClean="0">
              <a:ea typeface="华文楷体" panose="02010600040101010101" pitchFamily="2" charset="-122"/>
            </a:endParaRPr>
          </a:p>
        </p:txBody>
      </p:sp>
      <p:grpSp>
        <p:nvGrpSpPr>
          <p:cNvPr id="33" name="组合 32"/>
          <p:cNvGrpSpPr/>
          <p:nvPr/>
        </p:nvGrpSpPr>
        <p:grpSpPr>
          <a:xfrm>
            <a:off x="655762" y="4505345"/>
            <a:ext cx="800100" cy="512397"/>
            <a:chOff x="655762" y="4505345"/>
            <a:chExt cx="800100" cy="512397"/>
          </a:xfrm>
        </p:grpSpPr>
        <p:sp>
          <p:nvSpPr>
            <p:cNvPr id="16" name="Line 23"/>
            <p:cNvSpPr>
              <a:spLocks noChangeShapeType="1"/>
            </p:cNvSpPr>
            <p:nvPr/>
          </p:nvSpPr>
          <p:spPr bwMode="auto">
            <a:xfrm flipH="1" flipV="1">
              <a:off x="655762" y="4997104"/>
              <a:ext cx="800100" cy="20638"/>
            </a:xfrm>
            <a:prstGeom prst="line">
              <a:avLst/>
            </a:prstGeom>
            <a:noFill/>
            <a:ln w="25400">
              <a:solidFill>
                <a:srgbClr val="0000FF"/>
              </a:solidFill>
              <a:prstDash val="solid"/>
              <a:round/>
              <a:headEnd/>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mc:AlternateContent xmlns:mc="http://schemas.openxmlformats.org/markup-compatibility/2006" xmlns:a14="http://schemas.microsoft.com/office/drawing/2010/main">
          <mc:Choice Requires="a14">
            <p:sp>
              <p:nvSpPr>
                <p:cNvPr id="26" name="TextBox 25"/>
                <p:cNvSpPr txBox="1"/>
                <p:nvPr/>
              </p:nvSpPr>
              <p:spPr>
                <a:xfrm>
                  <a:off x="794157" y="4505345"/>
                  <a:ext cx="6558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solidFill>
                                  <a:srgbClr val="0000FF"/>
                                </a:solidFill>
                                <a:latin typeface="Cambria Math"/>
                                <a:ea typeface="华文楷体" panose="02010600040101010101" pitchFamily="2" charset="-122"/>
                              </a:rPr>
                            </m:ctrlPr>
                          </m:sSubPr>
                          <m:e>
                            <m:acc>
                              <m:accPr>
                                <m:chr m:val="⃑"/>
                                <m:ctrlPr>
                                  <a:rPr lang="en-US" altLang="zh-CN" sz="2700" i="1" smtClean="0">
                                    <a:solidFill>
                                      <a:srgbClr val="0000FF"/>
                                    </a:solidFill>
                                    <a:latin typeface="Cambria Math"/>
                                    <a:ea typeface="华文楷体" panose="02010600040101010101" pitchFamily="2" charset="-122"/>
                                  </a:rPr>
                                </m:ctrlPr>
                              </m:accPr>
                              <m:e>
                                <m:r>
                                  <a:rPr lang="en-US" altLang="zh-CN" sz="2700" b="1" i="1" smtClean="0">
                                    <a:solidFill>
                                      <a:srgbClr val="0000FF"/>
                                    </a:solidFill>
                                    <a:latin typeface="Cambria Math"/>
                                    <a:ea typeface="华文楷体" panose="02010600040101010101" pitchFamily="2" charset="-122"/>
                                  </a:rPr>
                                  <m:t>𝒓</m:t>
                                </m:r>
                              </m:e>
                            </m:acc>
                          </m:e>
                          <m:sub>
                            <m:r>
                              <a:rPr lang="en-US" altLang="zh-CN" sz="2700" b="1" i="1" smtClean="0">
                                <a:solidFill>
                                  <a:srgbClr val="0000FF"/>
                                </a:solidFill>
                                <a:latin typeface="Cambria Math"/>
                                <a:ea typeface="华文楷体" panose="02010600040101010101" pitchFamily="2" charset="-122"/>
                              </a:rPr>
                              <m:t>𝑶</m:t>
                            </m:r>
                          </m:sub>
                        </m:sSub>
                      </m:oMath>
                    </m:oMathPara>
                  </a14:m>
                  <a:endParaRPr lang="zh-CN" altLang="en-US" sz="2700" dirty="0" smtClean="0">
                    <a:ea typeface="华文楷体" panose="02010600040101010101" pitchFamily="2" charset="-122"/>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94157" y="4505345"/>
                  <a:ext cx="655885" cy="507831"/>
                </a:xfrm>
                <a:prstGeom prst="rect">
                  <a:avLst/>
                </a:prstGeom>
                <a:blipFill rotWithShape="1">
                  <a:blip r:embed="rId12"/>
                  <a:stretch>
                    <a:fillRect/>
                  </a:stretch>
                </a:blipFill>
              </p:spPr>
              <p:txBody>
                <a:bodyPr/>
                <a:lstStyle/>
                <a:p>
                  <a:r>
                    <a:rPr lang="zh-CN" altLang="en-US">
                      <a:noFill/>
                    </a:rPr>
                    <a:t> </a:t>
                  </a:r>
                </a:p>
              </p:txBody>
            </p:sp>
          </mc:Fallback>
        </mc:AlternateContent>
      </p:grpSp>
      <p:cxnSp>
        <p:nvCxnSpPr>
          <p:cNvPr id="28" name="直接箭头连接符 27"/>
          <p:cNvCxnSpPr/>
          <p:nvPr/>
        </p:nvCxnSpPr>
        <p:spPr bwMode="auto">
          <a:xfrm flipH="1">
            <a:off x="635006" y="3495890"/>
            <a:ext cx="857250" cy="1497947"/>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2" name="TextBox 21"/>
              <p:cNvSpPr txBox="1"/>
              <p:nvPr/>
            </p:nvSpPr>
            <p:spPr>
              <a:xfrm>
                <a:off x="2339752" y="2878394"/>
                <a:ext cx="4983993" cy="507831"/>
              </a:xfrm>
              <a:prstGeom prst="rect">
                <a:avLst/>
              </a:prstGeom>
              <a:noFill/>
            </p:spPr>
            <p:txBody>
              <a:bodyPr wrap="none" rtlCol="0">
                <a:spAutoFit/>
              </a:bodyPr>
              <a:lstStyle/>
              <a:p>
                <a:r>
                  <a:rPr lang="zh-CN" altLang="en-US" sz="2700" dirty="0" smtClean="0">
                    <a:ea typeface="华文楷体" panose="02010600040101010101" pitchFamily="2" charset="-122"/>
                  </a:rPr>
                  <a:t>解</a:t>
                </a:r>
                <a:r>
                  <a:rPr lang="en-US" altLang="zh-CN" sz="2700" dirty="0" smtClean="0">
                    <a:ea typeface="华文楷体" panose="02010600040101010101" pitchFamily="2" charset="-122"/>
                  </a:rPr>
                  <a:t>:  (1) </a:t>
                </a:r>
                <a:r>
                  <a:rPr lang="zh-CN" altLang="en-US" sz="2700" dirty="0" smtClean="0">
                    <a:ea typeface="华文楷体" panose="02010600040101010101" pitchFamily="2" charset="-122"/>
                  </a:rPr>
                  <a:t>由</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点向</a:t>
                </a:r>
                <a:r>
                  <a:rPr lang="zh-CN" altLang="en-US" sz="2700" dirty="0">
                    <a:ea typeface="华文楷体" panose="02010600040101010101" pitchFamily="2" charset="-122"/>
                  </a:rPr>
                  <a:t>质点</a:t>
                </a:r>
                <a:r>
                  <a:rPr lang="en-US" altLang="zh-CN" sz="2700" i="1" dirty="0">
                    <a:ea typeface="华文楷体" panose="02010600040101010101" pitchFamily="2" charset="-122"/>
                  </a:rPr>
                  <a:t>m</a:t>
                </a:r>
                <a:r>
                  <a:rPr lang="zh-CN" altLang="en-US" sz="2700" dirty="0" smtClean="0">
                    <a:ea typeface="华文楷体" panose="02010600040101010101" pitchFamily="2" charset="-122"/>
                  </a:rPr>
                  <a:t>引矢量</a:t>
                </a:r>
                <a14:m>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𝑶</m:t>
                        </m:r>
                      </m:sub>
                    </m:sSub>
                  </m:oMath>
                </a14:m>
                <a:endParaRPr lang="zh-CN" altLang="en-US" sz="2700" dirty="0" smtClean="0">
                  <a:ea typeface="华文楷体" panose="02010600040101010101" pitchFamily="2" charset="-122"/>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339752" y="2878394"/>
                <a:ext cx="4983993" cy="507831"/>
              </a:xfrm>
              <a:prstGeom prst="rect">
                <a:avLst/>
              </a:prstGeom>
              <a:blipFill rotWithShape="1">
                <a:blip r:embed="rId13"/>
                <a:stretch>
                  <a:fillRect l="-2326" t="-13253"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491880" y="3429000"/>
                <a:ext cx="2116157" cy="5582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𝑳</m:t>
                              </m:r>
                            </m:e>
                          </m:acc>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acc>
                            <m:accPr>
                              <m:chr m:val="⃑"/>
                              <m:ctrlPr>
                                <a:rPr lang="en-US" altLang="zh-CN" sz="2700" b="1"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Cambria Math"/>
                        </a:rPr>
                        <m:t>×</m:t>
                      </m:r>
                      <m:acc>
                        <m:accPr>
                          <m:chr m:val="⃑"/>
                          <m:ctrlPr>
                            <a:rPr lang="en-US" altLang="zh-CN" sz="2700" b="1" i="1" smtClean="0">
                              <a:latin typeface="Cambria Math"/>
                              <a:ea typeface="Cambria Math"/>
                            </a:rPr>
                          </m:ctrlPr>
                        </m:accPr>
                        <m:e>
                          <m:r>
                            <a:rPr lang="en-US" altLang="zh-CN" sz="2700" b="1" i="1" smtClean="0">
                              <a:latin typeface="Cambria Math"/>
                              <a:ea typeface="Cambria Math"/>
                            </a:rPr>
                            <m:t>𝒑</m:t>
                          </m:r>
                        </m:e>
                      </m:acc>
                    </m:oMath>
                  </m:oMathPara>
                </a14:m>
                <a:endParaRPr lang="zh-CN" altLang="en-US" sz="2700" dirty="0" smtClean="0">
                  <a:ea typeface="华文楷体" panose="02010600040101010101" pitchFamily="2" charset="-122"/>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491880" y="3429000"/>
                <a:ext cx="2116157" cy="558294"/>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40422" y="3454231"/>
                <a:ext cx="1939890"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i="1">
                              <a:latin typeface="Cambria Math"/>
                              <a:ea typeface="华文楷体" panose="02010600040101010101" pitchFamily="2" charset="-122"/>
                            </a:rPr>
                            <m:t>𝑶</m:t>
                          </m:r>
                        </m:sub>
                      </m:sSub>
                      <m:r>
                        <a:rPr lang="en-US" altLang="zh-CN" sz="2700" i="1">
                          <a:latin typeface="Cambria Math"/>
                          <a:ea typeface="Cambria Math"/>
                        </a:rPr>
                        <m:t>×</m:t>
                      </m:r>
                      <m:r>
                        <a:rPr lang="en-US" altLang="zh-CN" sz="2700" b="1" i="1" smtClean="0">
                          <a:latin typeface="Cambria Math"/>
                          <a:ea typeface="Cambria Math"/>
                        </a:rPr>
                        <m:t>𝒎</m:t>
                      </m:r>
                      <m:acc>
                        <m:accPr>
                          <m:chr m:val="⃑"/>
                          <m:ctrlPr>
                            <a:rPr lang="en-US" altLang="zh-CN" sz="2700" i="1">
                              <a:latin typeface="Cambria Math"/>
                              <a:ea typeface="Cambria Math"/>
                            </a:rPr>
                          </m:ctrlPr>
                        </m:accPr>
                        <m:e>
                          <m:r>
                            <a:rPr lang="en-US" altLang="zh-CN" sz="2700" b="1" i="1" smtClean="0">
                              <a:latin typeface="Cambria Math"/>
                              <a:ea typeface="Cambria Math"/>
                            </a:rPr>
                            <m:t>𝒗</m:t>
                          </m:r>
                        </m:e>
                      </m:acc>
                    </m:oMath>
                  </m:oMathPara>
                </a14:m>
                <a:endParaRPr lang="zh-CN" altLang="en-US" sz="2700" dirty="0" smtClean="0">
                  <a:ea typeface="华文楷体" panose="02010600040101010101" pitchFamily="2" charset="-122"/>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440422" y="3454231"/>
                <a:ext cx="1939890" cy="507831"/>
              </a:xfrm>
              <a:prstGeom prst="rect">
                <a:avLst/>
              </a:prstGeom>
              <a:blipFill rotWithShape="1">
                <a:blip r:embed="rId15"/>
                <a:stretch>
                  <a:fillRect/>
                </a:stretch>
              </a:blipFill>
            </p:spPr>
            <p:txBody>
              <a:bodyPr/>
              <a:lstStyle/>
              <a:p>
                <a:r>
                  <a:rPr lang="zh-CN" altLang="en-US">
                    <a:noFill/>
                  </a:rPr>
                  <a:t> </a:t>
                </a:r>
              </a:p>
            </p:txBody>
          </p:sp>
        </mc:Fallback>
      </mc:AlternateContent>
      <p:sp>
        <p:nvSpPr>
          <p:cNvPr id="27" name="TextBox 26"/>
          <p:cNvSpPr txBox="1"/>
          <p:nvPr/>
        </p:nvSpPr>
        <p:spPr>
          <a:xfrm>
            <a:off x="2918163" y="4073297"/>
            <a:ext cx="4339650" cy="507831"/>
          </a:xfrm>
          <a:prstGeom prst="rect">
            <a:avLst/>
          </a:prstGeom>
          <a:noFill/>
        </p:spPr>
        <p:txBody>
          <a:bodyPr wrap="none" rtlCol="0">
            <a:spAutoFit/>
          </a:bodyPr>
          <a:lstStyle/>
          <a:p>
            <a:r>
              <a:rPr lang="zh-CN" altLang="en-US" sz="2700" dirty="0" smtClean="0">
                <a:ea typeface="华文楷体" panose="02010600040101010101" pitchFamily="2" charset="-122"/>
              </a:rPr>
              <a:t>方向：垂直于轨道平面向上</a:t>
            </a:r>
          </a:p>
        </p:txBody>
      </p:sp>
      <mc:AlternateContent xmlns:mc="http://schemas.openxmlformats.org/markup-compatibility/2006" xmlns:a14="http://schemas.microsoft.com/office/drawing/2010/main">
        <mc:Choice Requires="a14">
          <p:sp>
            <p:nvSpPr>
              <p:cNvPr id="29" name="TextBox 28"/>
              <p:cNvSpPr txBox="1"/>
              <p:nvPr/>
            </p:nvSpPr>
            <p:spPr>
              <a:xfrm>
                <a:off x="3851920" y="4581128"/>
                <a:ext cx="4794902" cy="507831"/>
              </a:xfrm>
              <a:prstGeom prst="rect">
                <a:avLst/>
              </a:prstGeom>
              <a:noFill/>
            </p:spPr>
            <p:txBody>
              <a:bodyPr wrap="none" rtlCol="0">
                <a:spAutoFit/>
              </a:bodyPr>
              <a:lstStyle/>
              <a:p>
                <a:r>
                  <a:rPr lang="zh-CN" altLang="en-US" sz="2700" dirty="0" smtClean="0">
                    <a:ea typeface="华文楷体" panose="02010600040101010101" pitchFamily="2" charset="-122"/>
                  </a:rPr>
                  <a:t>对圆周运动</a:t>
                </a:r>
                <a:r>
                  <a:rPr lang="en-US" altLang="zh-CN" sz="2700" dirty="0" smtClean="0">
                    <a:ea typeface="华文楷体" panose="02010600040101010101" pitchFamily="2" charset="-122"/>
                  </a:rPr>
                  <a:t>:</a:t>
                </a:r>
                <a14:m>
                  <m:oMath xmlns:m="http://schemas.openxmlformats.org/officeDocument/2006/math">
                    <m:r>
                      <a:rPr lang="en-US" altLang="zh-CN" sz="2700" b="1" i="0" smtClean="0">
                        <a:latin typeface="Cambria Math"/>
                        <a:ea typeface="华文楷体" panose="02010600040101010101" pitchFamily="2" charset="-122"/>
                      </a:rPr>
                      <m:t> </m:t>
                    </m:r>
                    <m:acc>
                      <m:accPr>
                        <m:chr m:val="⃑"/>
                        <m:ctrlPr>
                          <a:rPr lang="zh-CN" altLang="en-US"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r>
                      <a:rPr lang="zh-CN" altLang="en-US" sz="2700" i="1" smtClean="0">
                        <a:latin typeface="Cambria Math"/>
                        <a:ea typeface="华文楷体" panose="02010600040101010101" pitchFamily="2" charset="-122"/>
                      </a:rPr>
                      <m:t>⊥</m:t>
                    </m:r>
                    <m:acc>
                      <m:accPr>
                        <m:chr m:val="⃑"/>
                        <m:ctrlPr>
                          <a:rPr lang="zh-CN" altLang="en-US"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𝒗</m:t>
                        </m:r>
                      </m:e>
                    </m:acc>
                  </m:oMath>
                </a14:m>
                <a:r>
                  <a:rPr lang="zh-CN" altLang="en-US" sz="2700" dirty="0" smtClean="0">
                    <a:ea typeface="华文楷体" panose="02010600040101010101" pitchFamily="2" charset="-122"/>
                  </a:rPr>
                  <a:t>，且</a:t>
                </a:r>
                <a14:m>
                  <m:oMath xmlns:m="http://schemas.openxmlformats.org/officeDocument/2006/math">
                    <m:r>
                      <a:rPr lang="en-US" altLang="zh-CN" sz="2700" b="1" i="1" smtClean="0">
                        <a:latin typeface="Cambria Math"/>
                        <a:ea typeface="华文楷体" panose="02010600040101010101" pitchFamily="2" charset="-122"/>
                      </a:rPr>
                      <m:t>𝒗</m:t>
                    </m:r>
                    <m:r>
                      <a:rPr lang="en-US" altLang="zh-CN" sz="2700" b="1" i="1" smtClean="0">
                        <a:latin typeface="Cambria Math"/>
                        <a:ea typeface="华文楷体" panose="02010600040101010101" pitchFamily="2" charset="-122"/>
                      </a:rPr>
                      <m:t>=</m:t>
                    </m:r>
                    <m:r>
                      <a:rPr lang="en-US" altLang="zh-CN" sz="2700" b="1" i="1" smtClean="0">
                        <a:latin typeface="Cambria Math"/>
                        <a:ea typeface="Cambria Math"/>
                      </a:rPr>
                      <m:t>𝝎</m:t>
                    </m:r>
                    <m:r>
                      <a:rPr lang="en-US" altLang="zh-CN" sz="2700" b="1" i="1" smtClean="0">
                        <a:latin typeface="Cambria Math"/>
                        <a:ea typeface="Cambria Math"/>
                      </a:rPr>
                      <m:t>𝑹</m:t>
                    </m:r>
                  </m:oMath>
                </a14:m>
                <a:endParaRPr lang="zh-CN" altLang="en-US" sz="2700" dirty="0" smtClean="0">
                  <a:ea typeface="华文楷体" panose="02010600040101010101" pitchFamily="2" charset="-122"/>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851920" y="4581128"/>
                <a:ext cx="4794902" cy="507831"/>
              </a:xfrm>
              <a:prstGeom prst="rect">
                <a:avLst/>
              </a:prstGeom>
              <a:blipFill rotWithShape="1">
                <a:blip r:embed="rId16"/>
                <a:stretch>
                  <a:fillRect l="-2417" t="-13095" b="-29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918163" y="5229200"/>
                <a:ext cx="3050707" cy="536622"/>
              </a:xfrm>
              <a:prstGeom prst="rect">
                <a:avLst/>
              </a:prstGeom>
              <a:noFill/>
            </p:spPr>
            <p:txBody>
              <a:bodyPr wrap="none" rtlCol="0">
                <a:spAutoFit/>
              </a:bodyPr>
              <a:lstStyle/>
              <a:p>
                <a:r>
                  <a:rPr lang="zh-CN" altLang="en-US" sz="2700" dirty="0" smtClean="0">
                    <a:ea typeface="华文楷体" panose="02010600040101010101" pitchFamily="2" charset="-122"/>
                  </a:rPr>
                  <a:t>大小：</a:t>
                </a:r>
                <a14:m>
                  <m:oMath xmlns:m="http://schemas.openxmlformats.org/officeDocument/2006/math">
                    <m:sSub>
                      <m:sSubPr>
                        <m:ctrlPr>
                          <a:rPr lang="en-US" altLang="zh-CN" sz="2700"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𝑳</m:t>
                        </m:r>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𝒎</m:t>
                    </m:r>
                    <m:sSubSup>
                      <m:sSubSupPr>
                        <m:ctrlPr>
                          <a:rPr lang="en-US" altLang="zh-CN" sz="2700" b="1" i="1" smtClean="0">
                            <a:latin typeface="Cambria Math"/>
                            <a:ea typeface="华文楷体" panose="02010600040101010101" pitchFamily="2" charset="-122"/>
                          </a:rPr>
                        </m:ctrlPr>
                      </m:sSubSupPr>
                      <m:e>
                        <m:r>
                          <a:rPr lang="en-US" altLang="zh-CN" sz="2700" b="1" i="1" smtClean="0">
                            <a:latin typeface="Cambria Math"/>
                            <a:ea typeface="华文楷体" panose="02010600040101010101" pitchFamily="2" charset="-122"/>
                          </a:rPr>
                          <m:t>𝒓</m:t>
                        </m:r>
                      </m:e>
                      <m:sub>
                        <m:r>
                          <a:rPr lang="en-US" altLang="zh-CN" sz="2700" b="1" i="1" smtClean="0">
                            <a:latin typeface="Cambria Math"/>
                            <a:ea typeface="华文楷体" panose="02010600040101010101" pitchFamily="2" charset="-122"/>
                          </a:rPr>
                          <m:t>𝑶</m:t>
                        </m:r>
                      </m:sub>
                      <m:sup>
                        <m:r>
                          <a:rPr lang="en-US" altLang="zh-CN" sz="2700" b="1" i="1" smtClean="0">
                            <a:latin typeface="Cambria Math"/>
                            <a:ea typeface="华文楷体" panose="02010600040101010101" pitchFamily="2" charset="-122"/>
                          </a:rPr>
                          <m:t>𝟐</m:t>
                        </m:r>
                      </m:sup>
                    </m:sSubSup>
                    <m:r>
                      <a:rPr lang="en-US" altLang="zh-CN" sz="2700" b="1" i="1" smtClean="0">
                        <a:latin typeface="Cambria Math"/>
                        <a:ea typeface="Cambria Math"/>
                      </a:rPr>
                      <m:t>𝝎</m:t>
                    </m:r>
                  </m:oMath>
                </a14:m>
                <a:endParaRPr lang="zh-CN" altLang="en-US" sz="2700" dirty="0" smtClean="0">
                  <a:ea typeface="华文楷体" panose="02010600040101010101" pitchFamily="2" charset="-122"/>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918163" y="5229200"/>
                <a:ext cx="3050707" cy="536622"/>
              </a:xfrm>
              <a:prstGeom prst="rect">
                <a:avLst/>
              </a:prstGeom>
              <a:blipFill rotWithShape="1">
                <a:blip r:embed="rId17"/>
                <a:stretch>
                  <a:fillRect l="-3800" t="-3409" b="-29545"/>
                </a:stretch>
              </a:blipFill>
            </p:spPr>
            <p:txBody>
              <a:bodyPr/>
              <a:lstStyle/>
              <a:p>
                <a:r>
                  <a:rPr lang="zh-CN" altLang="en-US">
                    <a:noFill/>
                  </a:rPr>
                  <a:t> </a:t>
                </a:r>
              </a:p>
            </p:txBody>
          </p:sp>
        </mc:Fallback>
      </mc:AlternateContent>
      <p:sp>
        <p:nvSpPr>
          <p:cNvPr id="31" name="TextBox 30"/>
          <p:cNvSpPr txBox="1"/>
          <p:nvPr/>
        </p:nvSpPr>
        <p:spPr>
          <a:xfrm>
            <a:off x="179512" y="5981745"/>
            <a:ext cx="3127779" cy="507831"/>
          </a:xfrm>
          <a:prstGeom prst="rect">
            <a:avLst/>
          </a:prstGeom>
          <a:noFill/>
        </p:spPr>
        <p:txBody>
          <a:bodyPr wrap="none" rtlCol="0">
            <a:spAutoFit/>
          </a:bodyPr>
          <a:lstStyle/>
          <a:p>
            <a:r>
              <a:rPr lang="zh-CN" altLang="en-US" sz="2700" dirty="0" smtClean="0">
                <a:ea typeface="华文楷体" panose="02010600040101010101" pitchFamily="2" charset="-122"/>
              </a:rPr>
              <a:t>方向、大小均不变</a:t>
            </a:r>
            <a:r>
              <a:rPr lang="en-US" altLang="zh-CN" sz="2700" dirty="0" smtClean="0">
                <a:ea typeface="华文楷体" panose="02010600040101010101" pitchFamily="2" charset="-122"/>
              </a:rPr>
              <a:t>. </a:t>
            </a:r>
            <a:endParaRPr lang="zh-CN" altLang="en-US" sz="2700" dirty="0" smtClean="0">
              <a:ea typeface="华文楷体" panose="02010600040101010101" pitchFamily="2" charset="-122"/>
            </a:endParaRPr>
          </a:p>
        </p:txBody>
      </p:sp>
      <mc:AlternateContent xmlns:mc="http://schemas.openxmlformats.org/markup-compatibility/2006" xmlns:a14="http://schemas.microsoft.com/office/drawing/2010/main">
        <mc:Choice Requires="a14">
          <p:sp>
            <p:nvSpPr>
              <p:cNvPr id="32" name="矩形 31"/>
              <p:cNvSpPr/>
              <p:nvPr/>
            </p:nvSpPr>
            <p:spPr>
              <a:xfrm>
                <a:off x="3275856" y="5949280"/>
                <a:ext cx="5821963" cy="558294"/>
              </a:xfrm>
              <a:prstGeom prst="rect">
                <a:avLst/>
              </a:prstGeom>
            </p:spPr>
            <p:txBody>
              <a:bodyPr wrap="square">
                <a:spAutoFit/>
              </a:bodyPr>
              <a:lstStyle/>
              <a:p>
                <a:pPr lvl="0"/>
                <a:r>
                  <a:rPr lang="zh-CN" altLang="en-US" sz="2700" dirty="0">
                    <a:ea typeface="华文楷体" panose="02010600040101010101" pitchFamily="2" charset="-122"/>
                  </a:rPr>
                  <a:t>圆锥摆对圆心</a:t>
                </a:r>
                <a:r>
                  <a:rPr lang="en-US" altLang="zh-CN" sz="2700" i="1" dirty="0">
                    <a:ea typeface="华文楷体" panose="02010600040101010101" pitchFamily="2" charset="-122"/>
                  </a:rPr>
                  <a:t>O</a:t>
                </a:r>
                <a:r>
                  <a:rPr lang="zh-CN" altLang="en-US" sz="2700" dirty="0">
                    <a:ea typeface="华文楷体" panose="02010600040101010101" pitchFamily="2" charset="-122"/>
                  </a:rPr>
                  <a:t>的角动量</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𝑳</m:t>
                            </m:r>
                          </m:e>
                        </m:acc>
                      </m:e>
                      <m:sub>
                        <m:r>
                          <a:rPr lang="en-US" altLang="zh-CN" sz="2700" i="1">
                            <a:latin typeface="Cambria Math"/>
                            <a:ea typeface="华文楷体" panose="02010600040101010101" pitchFamily="2" charset="-122"/>
                          </a:rPr>
                          <m:t>𝑶</m:t>
                        </m:r>
                      </m:sub>
                    </m:sSub>
                  </m:oMath>
                </a14:m>
                <a:r>
                  <a:rPr lang="zh-CN" altLang="en-US" sz="2700" dirty="0">
                    <a:ea typeface="华文楷体" panose="02010600040101010101" pitchFamily="2" charset="-122"/>
                  </a:rPr>
                  <a:t>为恒矢量</a:t>
                </a:r>
                <a:r>
                  <a:rPr lang="en-US" altLang="zh-CN" sz="2700" dirty="0">
                    <a:ea typeface="华文楷体" panose="02010600040101010101" pitchFamily="2" charset="-122"/>
                  </a:rPr>
                  <a:t>.</a:t>
                </a:r>
                <a:endParaRPr lang="zh-CN" altLang="en-US" sz="2700" dirty="0">
                  <a:ea typeface="华文楷体" panose="02010600040101010101" pitchFamily="2" charset="-122"/>
                </a:endParaRPr>
              </a:p>
            </p:txBody>
          </p:sp>
        </mc:Choice>
        <mc:Fallback xmlns="">
          <p:sp>
            <p:nvSpPr>
              <p:cNvPr id="32" name="矩形 31"/>
              <p:cNvSpPr>
                <a:spLocks noRot="1" noChangeAspect="1" noMove="1" noResize="1" noEditPoints="1" noAdjustHandles="1" noChangeArrowheads="1" noChangeShapeType="1" noTextEdit="1"/>
              </p:cNvSpPr>
              <p:nvPr/>
            </p:nvSpPr>
            <p:spPr>
              <a:xfrm>
                <a:off x="3275856" y="5949280"/>
                <a:ext cx="5821963" cy="558294"/>
              </a:xfrm>
              <a:prstGeom prst="rect">
                <a:avLst/>
              </a:prstGeom>
              <a:blipFill rotWithShape="1">
                <a:blip r:embed="rId18"/>
                <a:stretch>
                  <a:fillRect l="-1885" t="-2174" r="-419" b="-282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435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7" grpId="0"/>
      <p:bldP spid="29" grpId="0"/>
      <p:bldP spid="30" grpId="0"/>
      <p:bldP spid="31" grpId="0"/>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74</a:t>
            </a:fld>
            <a:endParaRPr lang="en-US" altLang="zh-CN">
              <a:solidFill>
                <a:srgbClr val="FFFFCC">
                  <a:lumMod val="75000"/>
                </a:srgbClr>
              </a:solidFill>
            </a:endParaRPr>
          </a:p>
        </p:txBody>
      </p:sp>
      <p:sp>
        <p:nvSpPr>
          <p:cNvPr id="3" name="Line 12"/>
          <p:cNvSpPr>
            <a:spLocks noChangeShapeType="1"/>
          </p:cNvSpPr>
          <p:nvPr/>
        </p:nvSpPr>
        <p:spPr bwMode="auto">
          <a:xfrm>
            <a:off x="1417821" y="1107857"/>
            <a:ext cx="0" cy="1501200"/>
          </a:xfrm>
          <a:prstGeom prst="line">
            <a:avLst/>
          </a:prstGeom>
          <a:noFill/>
          <a:ln w="28575">
            <a:solidFill>
              <a:srgbClr val="B66D0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4" name="Oval 14"/>
          <p:cNvSpPr>
            <a:spLocks noChangeArrowheads="1"/>
          </p:cNvSpPr>
          <p:nvPr/>
        </p:nvSpPr>
        <p:spPr bwMode="auto">
          <a:xfrm>
            <a:off x="515144" y="2452469"/>
            <a:ext cx="228600" cy="228600"/>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p:sp>
        <p:nvSpPr>
          <p:cNvPr id="5" name="Line 15"/>
          <p:cNvSpPr>
            <a:spLocks noChangeShapeType="1"/>
          </p:cNvSpPr>
          <p:nvPr/>
        </p:nvSpPr>
        <p:spPr bwMode="auto">
          <a:xfrm>
            <a:off x="591344" y="2528669"/>
            <a:ext cx="381000" cy="533400"/>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6" name="Object 16"/>
          <p:cNvGraphicFramePr>
            <a:graphicFrameLocks noChangeAspect="1"/>
          </p:cNvGraphicFramePr>
          <p:nvPr>
            <p:extLst>
              <p:ext uri="{D42A27DB-BD31-4B8C-83A1-F6EECF244321}">
                <p14:modId xmlns:p14="http://schemas.microsoft.com/office/powerpoint/2010/main" val="532602337"/>
              </p:ext>
            </p:extLst>
          </p:nvPr>
        </p:nvGraphicFramePr>
        <p:xfrm>
          <a:off x="1124744" y="1385669"/>
          <a:ext cx="317500" cy="444500"/>
        </p:xfrm>
        <a:graphic>
          <a:graphicData uri="http://schemas.openxmlformats.org/presentationml/2006/ole">
            <mc:AlternateContent xmlns:mc="http://schemas.openxmlformats.org/markup-compatibility/2006">
              <mc:Choice xmlns:v="urn:schemas-microsoft-com:vml" Requires="v">
                <p:oleObj spid="_x0000_s108992" name="公式" r:id="rId3" imgW="101556" imgH="139639" progId="Equation.3">
                  <p:embed/>
                </p:oleObj>
              </mc:Choice>
              <mc:Fallback>
                <p:oleObj name="公式" r:id="rId3" imgW="101556" imgH="13963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44" y="1385669"/>
                        <a:ext cx="3175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17"/>
          <p:cNvGraphicFramePr>
            <a:graphicFrameLocks noChangeAspect="1"/>
          </p:cNvGraphicFramePr>
          <p:nvPr>
            <p:extLst>
              <p:ext uri="{D42A27DB-BD31-4B8C-83A1-F6EECF244321}">
                <p14:modId xmlns:p14="http://schemas.microsoft.com/office/powerpoint/2010/main" val="2073886546"/>
              </p:ext>
            </p:extLst>
          </p:nvPr>
        </p:nvGraphicFramePr>
        <p:xfrm>
          <a:off x="926232" y="2943205"/>
          <a:ext cx="341313" cy="482600"/>
        </p:xfrm>
        <a:graphic>
          <a:graphicData uri="http://schemas.openxmlformats.org/presentationml/2006/ole">
            <mc:AlternateContent xmlns:mc="http://schemas.openxmlformats.org/markup-compatibility/2006">
              <mc:Choice xmlns:v="urn:schemas-microsoft-com:vml" Requires="v">
                <p:oleObj spid="_x0000_s108993" name="Equation" r:id="rId5" imgW="126725" imgH="177415" progId="Equation.3">
                  <p:embed/>
                </p:oleObj>
              </mc:Choice>
              <mc:Fallback>
                <p:oleObj name="Equation" r:id="rId5" imgW="126725" imgH="17741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232" y="2943205"/>
                        <a:ext cx="341313"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Arc 18"/>
          <p:cNvSpPr>
            <a:spLocks/>
          </p:cNvSpPr>
          <p:nvPr/>
        </p:nvSpPr>
        <p:spPr bwMode="auto">
          <a:xfrm rot="9639340">
            <a:off x="1124744" y="1614269"/>
            <a:ext cx="304800" cy="225425"/>
          </a:xfrm>
          <a:custGeom>
            <a:avLst/>
            <a:gdLst>
              <a:gd name="T0" fmla="*/ 0 w 21600"/>
              <a:gd name="T1" fmla="*/ 0 h 21270"/>
              <a:gd name="T2" fmla="*/ 0 w 21600"/>
              <a:gd name="T3" fmla="*/ 0 h 21270"/>
              <a:gd name="T4" fmla="*/ 0 w 21600"/>
              <a:gd name="T5" fmla="*/ 0 h 21270"/>
              <a:gd name="T6" fmla="*/ 0 60000 65536"/>
              <a:gd name="T7" fmla="*/ 0 60000 65536"/>
              <a:gd name="T8" fmla="*/ 0 60000 65536"/>
            </a:gdLst>
            <a:ahLst/>
            <a:cxnLst>
              <a:cxn ang="T6">
                <a:pos x="T0" y="T1"/>
              </a:cxn>
              <a:cxn ang="T7">
                <a:pos x="T2" y="T3"/>
              </a:cxn>
              <a:cxn ang="T8">
                <a:pos x="T4" y="T5"/>
              </a:cxn>
            </a:cxnLst>
            <a:rect l="0" t="0" r="r" b="b"/>
            <a:pathLst>
              <a:path w="21600" h="21270" fill="none" extrusionOk="0">
                <a:moveTo>
                  <a:pt x="3761" y="0"/>
                </a:moveTo>
                <a:cubicBezTo>
                  <a:pt x="14079" y="1825"/>
                  <a:pt x="21600" y="10791"/>
                  <a:pt x="21600" y="21270"/>
                </a:cubicBezTo>
              </a:path>
              <a:path w="21600" h="21270" stroke="0" extrusionOk="0">
                <a:moveTo>
                  <a:pt x="3761" y="0"/>
                </a:moveTo>
                <a:cubicBezTo>
                  <a:pt x="14079" y="1825"/>
                  <a:pt x="21600" y="10791"/>
                  <a:pt x="21600" y="21270"/>
                </a:cubicBezTo>
                <a:lnTo>
                  <a:pt x="0" y="21270"/>
                </a:lnTo>
                <a:lnTo>
                  <a:pt x="3761" y="0"/>
                </a:lnTo>
                <a:close/>
              </a:path>
            </a:pathLst>
          </a:custGeom>
          <a:noFill/>
          <a:ln w="2857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9" name="Rectangle 19"/>
          <p:cNvSpPr>
            <a:spLocks noChangeArrowheads="1"/>
          </p:cNvSpPr>
          <p:nvPr/>
        </p:nvSpPr>
        <p:spPr bwMode="auto">
          <a:xfrm>
            <a:off x="896144" y="1004669"/>
            <a:ext cx="1143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0" name="Oval 20"/>
          <p:cNvSpPr>
            <a:spLocks noChangeArrowheads="1"/>
          </p:cNvSpPr>
          <p:nvPr/>
        </p:nvSpPr>
        <p:spPr bwMode="auto">
          <a:xfrm>
            <a:off x="591344" y="2223869"/>
            <a:ext cx="1676400" cy="609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14" name="Object 24"/>
          <p:cNvGraphicFramePr>
            <a:graphicFrameLocks noChangeAspect="1"/>
          </p:cNvGraphicFramePr>
          <p:nvPr>
            <p:extLst>
              <p:ext uri="{D42A27DB-BD31-4B8C-83A1-F6EECF244321}">
                <p14:modId xmlns:p14="http://schemas.microsoft.com/office/powerpoint/2010/main" val="1093727445"/>
              </p:ext>
            </p:extLst>
          </p:nvPr>
        </p:nvGraphicFramePr>
        <p:xfrm>
          <a:off x="1491878" y="2376269"/>
          <a:ext cx="298450" cy="342900"/>
        </p:xfrm>
        <a:graphic>
          <a:graphicData uri="http://schemas.openxmlformats.org/presentationml/2006/ole">
            <mc:AlternateContent xmlns:mc="http://schemas.openxmlformats.org/markup-compatibility/2006">
              <mc:Choice xmlns:v="urn:schemas-microsoft-com:vml" Requires="v">
                <p:oleObj spid="_x0000_s108994" name="Equation" r:id="rId7" imgW="164957" imgH="190335" progId="Equation.3">
                  <p:embed/>
                </p:oleObj>
              </mc:Choice>
              <mc:Fallback>
                <p:oleObj name="Equation" r:id="rId7" imgW="164957" imgH="1903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1878" y="2376269"/>
                        <a:ext cx="298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26"/>
          <p:cNvGraphicFramePr>
            <a:graphicFrameLocks noChangeAspect="1"/>
          </p:cNvGraphicFramePr>
          <p:nvPr>
            <p:extLst>
              <p:ext uri="{D42A27DB-BD31-4B8C-83A1-F6EECF244321}">
                <p14:modId xmlns:p14="http://schemas.microsoft.com/office/powerpoint/2010/main" val="3797872477"/>
              </p:ext>
            </p:extLst>
          </p:nvPr>
        </p:nvGraphicFramePr>
        <p:xfrm>
          <a:off x="134144" y="2376269"/>
          <a:ext cx="381000" cy="317500"/>
        </p:xfrm>
        <a:graphic>
          <a:graphicData uri="http://schemas.openxmlformats.org/presentationml/2006/ole">
            <mc:AlternateContent xmlns:mc="http://schemas.openxmlformats.org/markup-compatibility/2006">
              <mc:Choice xmlns:v="urn:schemas-microsoft-com:vml" Requires="v">
                <p:oleObj spid="_x0000_s108995" name="Equation" r:id="rId9" imgW="228600" imgH="190500" progId="Equation.3">
                  <p:embed/>
                </p:oleObj>
              </mc:Choice>
              <mc:Fallback>
                <p:oleObj name="Equation" r:id="rId9" imgW="228600" imgH="190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144" y="2376269"/>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950209" y="548680"/>
            <a:ext cx="415498" cy="507831"/>
          </a:xfrm>
          <a:prstGeom prst="rect">
            <a:avLst/>
          </a:prstGeom>
          <a:noFill/>
        </p:spPr>
        <p:txBody>
          <a:bodyPr wrap="none" rtlCol="0">
            <a:spAutoFit/>
          </a:bodyPr>
          <a:lstStyle/>
          <a:p>
            <a:r>
              <a:rPr lang="en-US" altLang="zh-CN" sz="2700" i="1" dirty="0" smtClean="0">
                <a:ea typeface="华文楷体" panose="02010600040101010101" pitchFamily="2" charset="-122"/>
              </a:rPr>
              <a:t>B</a:t>
            </a:r>
            <a:endParaRPr lang="zh-CN" altLang="en-US" sz="2700" i="1" dirty="0" smtClean="0">
              <a:ea typeface="华文楷体" panose="02010600040101010101" pitchFamily="2" charset="-122"/>
            </a:endParaRPr>
          </a:p>
        </p:txBody>
      </p:sp>
      <p:grpSp>
        <p:nvGrpSpPr>
          <p:cNvPr id="22" name="组合 21"/>
          <p:cNvGrpSpPr/>
          <p:nvPr/>
        </p:nvGrpSpPr>
        <p:grpSpPr>
          <a:xfrm>
            <a:off x="407259" y="1065879"/>
            <a:ext cx="1042409" cy="1497947"/>
            <a:chOff x="449847" y="3495890"/>
            <a:chExt cx="1042409" cy="1497947"/>
          </a:xfrm>
        </p:grpSpPr>
        <p:cxnSp>
          <p:nvCxnSpPr>
            <p:cNvPr id="20" name="直接箭头连接符 19"/>
            <p:cNvCxnSpPr/>
            <p:nvPr/>
          </p:nvCxnSpPr>
          <p:spPr bwMode="auto">
            <a:xfrm flipH="1">
              <a:off x="635006" y="3495890"/>
              <a:ext cx="857250" cy="1497947"/>
            </a:xfrm>
            <a:prstGeom prst="straightConnector1">
              <a:avLst/>
            </a:prstGeom>
            <a:noFill/>
            <a:ln w="5715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1" name="TextBox 20"/>
                <p:cNvSpPr txBox="1"/>
                <p:nvPr/>
              </p:nvSpPr>
              <p:spPr>
                <a:xfrm rot="18113168">
                  <a:off x="376622" y="4131334"/>
                  <a:ext cx="654282"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solidFill>
                                  <a:srgbClr val="0000FF"/>
                                </a:solidFill>
                                <a:latin typeface="Cambria Math"/>
                                <a:ea typeface="华文楷体" panose="02010600040101010101" pitchFamily="2" charset="-122"/>
                              </a:rPr>
                            </m:ctrlPr>
                          </m:sSubPr>
                          <m:e>
                            <m:acc>
                              <m:accPr>
                                <m:chr m:val="⃑"/>
                                <m:ctrlPr>
                                  <a:rPr lang="en-US" altLang="zh-CN" sz="2700" i="1" smtClean="0">
                                    <a:solidFill>
                                      <a:srgbClr val="0000FF"/>
                                    </a:solidFill>
                                    <a:latin typeface="Cambria Math"/>
                                    <a:ea typeface="华文楷体" panose="02010600040101010101" pitchFamily="2" charset="-122"/>
                                  </a:rPr>
                                </m:ctrlPr>
                              </m:accPr>
                              <m:e>
                                <m:r>
                                  <a:rPr lang="en-US" altLang="zh-CN" sz="2700" b="1" i="1" smtClean="0">
                                    <a:solidFill>
                                      <a:srgbClr val="0000FF"/>
                                    </a:solidFill>
                                    <a:latin typeface="Cambria Math"/>
                                    <a:ea typeface="华文楷体" panose="02010600040101010101" pitchFamily="2" charset="-122"/>
                                  </a:rPr>
                                  <m:t>𝒓</m:t>
                                </m:r>
                              </m:e>
                            </m:acc>
                          </m:e>
                          <m:sub>
                            <m:r>
                              <a:rPr lang="en-US" altLang="zh-CN" sz="2700" b="1" i="1" smtClean="0">
                                <a:solidFill>
                                  <a:srgbClr val="0000FF"/>
                                </a:solidFill>
                                <a:latin typeface="Cambria Math"/>
                                <a:ea typeface="华文楷体" panose="02010600040101010101" pitchFamily="2" charset="-122"/>
                              </a:rPr>
                              <m:t>𝑩</m:t>
                            </m:r>
                          </m:sub>
                        </m:sSub>
                      </m:oMath>
                    </m:oMathPara>
                  </a14:m>
                  <a:endParaRPr lang="zh-CN" altLang="en-US" sz="2700" dirty="0" smtClean="0">
                    <a:ea typeface="华文楷体" panose="02010600040101010101" pitchFamily="2" charset="-122"/>
                  </a:endParaRPr>
                </a:p>
              </p:txBody>
            </p:sp>
          </mc:Choice>
          <mc:Fallback xmlns="">
            <p:sp>
              <p:nvSpPr>
                <p:cNvPr id="21" name="TextBox 20"/>
                <p:cNvSpPr txBox="1">
                  <a:spLocks noRot="1" noChangeAspect="1" noMove="1" noResize="1" noEditPoints="1" noAdjustHandles="1" noChangeArrowheads="1" noChangeShapeType="1" noTextEdit="1"/>
                </p:cNvSpPr>
                <p:nvPr/>
              </p:nvSpPr>
              <p:spPr>
                <a:xfrm rot="18113168">
                  <a:off x="376622" y="4131334"/>
                  <a:ext cx="654282" cy="507831"/>
                </a:xfrm>
                <a:prstGeom prst="rect">
                  <a:avLst/>
                </a:prstGeom>
                <a:blipFill rotWithShape="1">
                  <a:blip r:embed="rId11"/>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2483768" y="585796"/>
                <a:ext cx="6474786" cy="507831"/>
              </a:xfrm>
              <a:prstGeom prst="rect">
                <a:avLst/>
              </a:prstGeom>
              <a:noFill/>
            </p:spPr>
            <p:txBody>
              <a:bodyPr wrap="none" rtlCol="0">
                <a:spAutoFit/>
              </a:bodyPr>
              <a:lstStyle/>
              <a:p>
                <a:r>
                  <a:rPr lang="zh-CN" altLang="en-US" sz="2700" dirty="0" smtClean="0">
                    <a:ea typeface="华文楷体" panose="02010600040101010101" pitchFamily="2" charset="-122"/>
                  </a:rPr>
                  <a:t>由悬挂点</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向某位置</a:t>
                </a:r>
                <a:r>
                  <a:rPr lang="en-US" altLang="zh-CN" sz="2700" i="1" dirty="0" smtClean="0">
                    <a:ea typeface="华文楷体" panose="02010600040101010101" pitchFamily="2" charset="-122"/>
                  </a:rPr>
                  <a:t>P</a:t>
                </a:r>
                <a:r>
                  <a:rPr lang="zh-CN" altLang="en-US" sz="2700" dirty="0" smtClean="0">
                    <a:ea typeface="华文楷体" panose="02010600040101010101" pitchFamily="2" charset="-122"/>
                  </a:rPr>
                  <a:t>处的</a:t>
                </a:r>
                <a:r>
                  <a:rPr lang="zh-CN" altLang="en-US" sz="2700" dirty="0">
                    <a:ea typeface="华文楷体" panose="02010600040101010101" pitchFamily="2" charset="-122"/>
                  </a:rPr>
                  <a:t>质点</a:t>
                </a:r>
                <a:r>
                  <a:rPr lang="en-US" altLang="zh-CN" sz="2700" i="1" dirty="0">
                    <a:ea typeface="华文楷体" panose="02010600040101010101" pitchFamily="2" charset="-122"/>
                  </a:rPr>
                  <a:t>m</a:t>
                </a:r>
                <a:r>
                  <a:rPr lang="zh-CN" altLang="en-US" sz="2700" dirty="0">
                    <a:ea typeface="华文楷体" panose="02010600040101010101" pitchFamily="2" charset="-122"/>
                  </a:rPr>
                  <a:t>引矢量</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oMath>
                </a14:m>
                <a:endParaRPr lang="zh-CN" altLang="en-US" sz="2700" dirty="0" smtClean="0">
                  <a:ea typeface="华文楷体" panose="02010600040101010101" pitchFamily="2" charset="-122"/>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483768" y="585796"/>
                <a:ext cx="6474786" cy="507831"/>
              </a:xfrm>
              <a:prstGeom prst="rect">
                <a:avLst/>
              </a:prstGeom>
              <a:blipFill rotWithShape="1">
                <a:blip r:embed="rId12"/>
                <a:stretch>
                  <a:fillRect l="-1693" t="-13253" b="-31325"/>
                </a:stretch>
              </a:blipFill>
            </p:spPr>
            <p:txBody>
              <a:bodyPr/>
              <a:lstStyle/>
              <a:p>
                <a:r>
                  <a:rPr lang="zh-CN" altLang="en-US">
                    <a:noFill/>
                  </a:rPr>
                  <a:t> </a:t>
                </a:r>
              </a:p>
            </p:txBody>
          </p:sp>
        </mc:Fallback>
      </mc:AlternateContent>
      <p:cxnSp>
        <p:nvCxnSpPr>
          <p:cNvPr id="25" name="直接连接符 24"/>
          <p:cNvCxnSpPr/>
          <p:nvPr/>
        </p:nvCxnSpPr>
        <p:spPr bwMode="auto">
          <a:xfrm flipH="1">
            <a:off x="622803" y="1104315"/>
            <a:ext cx="829407" cy="1459523"/>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TextBox 27"/>
              <p:cNvSpPr txBox="1"/>
              <p:nvPr/>
            </p:nvSpPr>
            <p:spPr>
              <a:xfrm>
                <a:off x="3324265" y="1123271"/>
                <a:ext cx="2164246" cy="5582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𝑳</m:t>
                              </m:r>
                            </m:e>
                          </m:acc>
                        </m:e>
                        <m:sub>
                          <m:r>
                            <a:rPr lang="en-US" altLang="zh-CN" sz="2700" b="1" i="1" smtClean="0">
                              <a:latin typeface="Cambria Math"/>
                              <a:ea typeface="华文楷体" panose="02010600040101010101" pitchFamily="2" charset="-122"/>
                            </a:rPr>
                            <m:t>𝑩</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acc>
                            <m:accPr>
                              <m:chr m:val="⃑"/>
                              <m:ctrlPr>
                                <a:rPr lang="en-US" altLang="zh-CN" sz="2700" b="1"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r>
                        <a:rPr lang="en-US" altLang="zh-CN" sz="2700" b="1" i="1" smtClean="0">
                          <a:latin typeface="Cambria Math"/>
                          <a:ea typeface="Cambria Math"/>
                        </a:rPr>
                        <m:t>×</m:t>
                      </m:r>
                      <m:acc>
                        <m:accPr>
                          <m:chr m:val="⃑"/>
                          <m:ctrlPr>
                            <a:rPr lang="en-US" altLang="zh-CN" sz="2700" b="1" i="1" smtClean="0">
                              <a:latin typeface="Cambria Math"/>
                              <a:ea typeface="Cambria Math"/>
                            </a:rPr>
                          </m:ctrlPr>
                        </m:accPr>
                        <m:e>
                          <m:r>
                            <a:rPr lang="en-US" altLang="zh-CN" sz="2700" b="1" i="1" smtClean="0">
                              <a:latin typeface="Cambria Math"/>
                              <a:ea typeface="Cambria Math"/>
                            </a:rPr>
                            <m:t>𝒑</m:t>
                          </m:r>
                        </m:e>
                      </m:acc>
                    </m:oMath>
                  </m:oMathPara>
                </a14:m>
                <a:endParaRPr lang="zh-CN" altLang="en-US" sz="2700" dirty="0" smtClean="0">
                  <a:ea typeface="华文楷体" panose="02010600040101010101" pitchFamily="2" charset="-122"/>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324265" y="1123271"/>
                <a:ext cx="2164246" cy="558294"/>
              </a:xfrm>
              <a:prstGeom prst="rect">
                <a:avLst/>
              </a:prstGeom>
              <a:blipFill rotWithShape="1">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272807" y="1148502"/>
                <a:ext cx="1987980"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r>
                        <a:rPr lang="en-US" altLang="zh-CN" sz="2700" i="1">
                          <a:latin typeface="Cambria Math"/>
                          <a:ea typeface="Cambria Math"/>
                        </a:rPr>
                        <m:t>×</m:t>
                      </m:r>
                      <m:r>
                        <a:rPr lang="en-US" altLang="zh-CN" sz="2700" b="1" i="1" smtClean="0">
                          <a:latin typeface="Cambria Math"/>
                          <a:ea typeface="Cambria Math"/>
                        </a:rPr>
                        <m:t>𝒎</m:t>
                      </m:r>
                      <m:acc>
                        <m:accPr>
                          <m:chr m:val="⃑"/>
                          <m:ctrlPr>
                            <a:rPr lang="en-US" altLang="zh-CN" sz="2700" i="1">
                              <a:latin typeface="Cambria Math"/>
                              <a:ea typeface="Cambria Math"/>
                            </a:rPr>
                          </m:ctrlPr>
                        </m:accPr>
                        <m:e>
                          <m:r>
                            <a:rPr lang="en-US" altLang="zh-CN" sz="2700" b="1" i="1" smtClean="0">
                              <a:latin typeface="Cambria Math"/>
                              <a:ea typeface="Cambria Math"/>
                            </a:rPr>
                            <m:t>𝒗</m:t>
                          </m:r>
                        </m:e>
                      </m:acc>
                    </m:oMath>
                  </m:oMathPara>
                </a14:m>
                <a:endParaRPr lang="zh-CN" altLang="en-US" sz="2700" dirty="0" smtClean="0">
                  <a:ea typeface="华文楷体" panose="02010600040101010101" pitchFamily="2" charset="-122"/>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272807" y="1148502"/>
                <a:ext cx="1987980" cy="507831"/>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839892" y="1700808"/>
                <a:ext cx="3892348" cy="507831"/>
              </a:xfrm>
              <a:prstGeom prst="rect">
                <a:avLst/>
              </a:prstGeom>
              <a:noFill/>
            </p:spPr>
            <p:txBody>
              <a:bodyPr wrap="none" rtlCol="0">
                <a:spAutoFit/>
              </a:bodyPr>
              <a:lstStyle/>
              <a:p>
                <a:r>
                  <a:rPr lang="zh-CN" altLang="en-US" sz="2700" dirty="0" smtClean="0">
                    <a:ea typeface="华文楷体" panose="02010600040101010101" pitchFamily="2" charset="-122"/>
                  </a:rPr>
                  <a:t>方向：垂直于</a:t>
                </a:r>
                <a14:m>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oMath>
                </a14:m>
                <a:r>
                  <a:rPr lang="zh-CN" altLang="en-US" sz="2700" dirty="0" smtClean="0">
                    <a:ea typeface="华文楷体" panose="02010600040101010101" pitchFamily="2" charset="-122"/>
                  </a:rPr>
                  <a:t>与</a:t>
                </a:r>
                <a14:m>
                  <m:oMath xmlns:m="http://schemas.openxmlformats.org/officeDocument/2006/math">
                    <m:acc>
                      <m:accPr>
                        <m:chr m:val="⃑"/>
                        <m:ctrlPr>
                          <a:rPr lang="en-US" altLang="zh-CN" sz="2700" i="1" dirty="0" smtClean="0">
                            <a:latin typeface="Cambria Math"/>
                            <a:ea typeface="华文楷体" panose="02010600040101010101" pitchFamily="2" charset="-122"/>
                          </a:rPr>
                        </m:ctrlPr>
                      </m:accPr>
                      <m:e>
                        <m:r>
                          <a:rPr lang="en-US" altLang="zh-CN" sz="2700" b="1" i="1" dirty="0" smtClean="0">
                            <a:latin typeface="Cambria Math"/>
                            <a:ea typeface="华文楷体" panose="02010600040101010101" pitchFamily="2" charset="-122"/>
                          </a:rPr>
                          <m:t>𝒗</m:t>
                        </m:r>
                      </m:e>
                    </m:acc>
                  </m:oMath>
                </a14:m>
                <a:r>
                  <a:rPr lang="zh-CN" altLang="en-US" sz="2700" dirty="0" smtClean="0">
                    <a:ea typeface="华文楷体" panose="02010600040101010101" pitchFamily="2" charset="-122"/>
                  </a:rPr>
                  <a:t>平面</a:t>
                </a:r>
              </a:p>
            </p:txBody>
          </p:sp>
        </mc:Choice>
        <mc:Fallback xmlns="">
          <p:sp>
            <p:nvSpPr>
              <p:cNvPr id="30" name="TextBox 29"/>
              <p:cNvSpPr txBox="1">
                <a:spLocks noRot="1" noChangeAspect="1" noMove="1" noResize="1" noEditPoints="1" noAdjustHandles="1" noChangeArrowheads="1" noChangeShapeType="1" noTextEdit="1"/>
              </p:cNvSpPr>
              <p:nvPr/>
            </p:nvSpPr>
            <p:spPr>
              <a:xfrm>
                <a:off x="2839892" y="1700808"/>
                <a:ext cx="3892348" cy="507831"/>
              </a:xfrm>
              <a:prstGeom prst="rect">
                <a:avLst/>
              </a:prstGeom>
              <a:blipFill rotWithShape="1">
                <a:blip r:embed="rId15"/>
                <a:stretch>
                  <a:fillRect l="-2978" t="-9639" r="-2508"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684305" y="3065185"/>
                <a:ext cx="5237203" cy="507831"/>
              </a:xfrm>
              <a:prstGeom prst="rect">
                <a:avLst/>
              </a:prstGeom>
              <a:noFill/>
            </p:spPr>
            <p:txBody>
              <a:bodyPr wrap="none" rtlCol="0">
                <a:spAutoFit/>
              </a:bodyPr>
              <a:lstStyle/>
              <a:p>
                <a:r>
                  <a:rPr lang="zh-CN" altLang="en-US" sz="2700" dirty="0" smtClean="0">
                    <a:ea typeface="华文楷体" panose="02010600040101010101" pitchFamily="2" charset="-122"/>
                  </a:rPr>
                  <a:t>对圆周运动</a:t>
                </a:r>
                <a:r>
                  <a:rPr lang="en-US" altLang="zh-CN" sz="2700" dirty="0" smtClean="0">
                    <a:ea typeface="华文楷体" panose="02010600040101010101" pitchFamily="2" charset="-122"/>
                  </a:rPr>
                  <a:t>:</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i="1">
                            <a:latin typeface="Cambria Math"/>
                            <a:ea typeface="华文楷体" panose="02010600040101010101" pitchFamily="2" charset="-122"/>
                          </a:rPr>
                          <m:t>𝑩</m:t>
                        </m:r>
                      </m:sub>
                    </m:sSub>
                    <m:r>
                      <a:rPr lang="zh-CN" altLang="en-US" sz="2700" i="1" smtClean="0">
                        <a:latin typeface="Cambria Math"/>
                        <a:ea typeface="华文楷体" panose="02010600040101010101" pitchFamily="2" charset="-122"/>
                      </a:rPr>
                      <m:t>⊥</m:t>
                    </m:r>
                    <m:acc>
                      <m:accPr>
                        <m:chr m:val="⃑"/>
                        <m:ctrlPr>
                          <a:rPr lang="zh-CN" altLang="en-US"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𝒗</m:t>
                        </m:r>
                      </m:e>
                    </m:acc>
                  </m:oMath>
                </a14:m>
                <a:r>
                  <a:rPr lang="zh-CN" altLang="en-US" sz="2700" dirty="0" smtClean="0">
                    <a:ea typeface="华文楷体" panose="02010600040101010101" pitchFamily="2" charset="-122"/>
                  </a:rPr>
                  <a:t>，且</a:t>
                </a:r>
                <a14:m>
                  <m:oMath xmlns:m="http://schemas.openxmlformats.org/officeDocument/2006/math">
                    <m:r>
                      <a:rPr lang="en-US" altLang="zh-CN" sz="2700" b="1" i="1" smtClean="0">
                        <a:latin typeface="Cambria Math"/>
                        <a:ea typeface="华文楷体" panose="02010600040101010101" pitchFamily="2" charset="-122"/>
                      </a:rPr>
                      <m:t>𝒗</m:t>
                    </m:r>
                    <m:r>
                      <a:rPr lang="en-US" altLang="zh-CN" sz="2700" b="1" i="1" smtClean="0">
                        <a:latin typeface="Cambria Math"/>
                        <a:ea typeface="华文楷体" panose="02010600040101010101" pitchFamily="2" charset="-122"/>
                      </a:rPr>
                      <m:t>=</m:t>
                    </m:r>
                    <m:r>
                      <a:rPr lang="en-US" altLang="zh-CN" sz="2700" b="1" i="1" smtClean="0">
                        <a:latin typeface="Cambria Math"/>
                        <a:ea typeface="Cambria Math"/>
                      </a:rPr>
                      <m:t>𝝎</m:t>
                    </m:r>
                    <m:sSub>
                      <m:sSubPr>
                        <m:ctrlPr>
                          <a:rPr lang="en-US" altLang="zh-CN" sz="2700" b="1" i="1" smtClean="0">
                            <a:latin typeface="Cambria Math"/>
                            <a:ea typeface="Cambria Math"/>
                          </a:rPr>
                        </m:ctrlPr>
                      </m:sSubPr>
                      <m:e>
                        <m:r>
                          <a:rPr lang="en-US" altLang="zh-CN" sz="2700" b="1" i="1" smtClean="0">
                            <a:latin typeface="Cambria Math"/>
                            <a:ea typeface="Cambria Math"/>
                          </a:rPr>
                          <m:t>𝒓</m:t>
                        </m:r>
                      </m:e>
                      <m:sub>
                        <m:r>
                          <a:rPr lang="en-US" altLang="zh-CN" sz="2700" b="1" i="1" smtClean="0">
                            <a:latin typeface="Cambria Math"/>
                            <a:ea typeface="Cambria Math"/>
                          </a:rPr>
                          <m:t>𝑶</m:t>
                        </m:r>
                      </m:sub>
                    </m:sSub>
                  </m:oMath>
                </a14:m>
                <a:endParaRPr lang="zh-CN" altLang="en-US" sz="2700" dirty="0" smtClean="0">
                  <a:ea typeface="华文楷体" panose="02010600040101010101" pitchFamily="2" charset="-122"/>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684305" y="3065185"/>
                <a:ext cx="5237203" cy="507831"/>
              </a:xfrm>
              <a:prstGeom prst="rect">
                <a:avLst/>
              </a:prstGeom>
              <a:blipFill rotWithShape="1">
                <a:blip r:embed="rId16"/>
                <a:stretch>
                  <a:fillRect l="-2093" t="-13253"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509106" y="4005064"/>
                <a:ext cx="3227037" cy="507831"/>
              </a:xfrm>
              <a:prstGeom prst="rect">
                <a:avLst/>
              </a:prstGeom>
              <a:noFill/>
            </p:spPr>
            <p:txBody>
              <a:bodyPr wrap="none" rtlCol="0">
                <a:spAutoFit/>
              </a:bodyPr>
              <a:lstStyle/>
              <a:p>
                <a:r>
                  <a:rPr lang="zh-CN" altLang="en-US" sz="2700" dirty="0" smtClean="0">
                    <a:ea typeface="华文楷体" panose="02010600040101010101" pitchFamily="2" charset="-122"/>
                  </a:rPr>
                  <a:t>大小：</a:t>
                </a:r>
                <a14:m>
                  <m:oMath xmlns:m="http://schemas.openxmlformats.org/officeDocument/2006/math">
                    <m:sSub>
                      <m:sSubPr>
                        <m:ctrlPr>
                          <a:rPr lang="en-US" altLang="zh-CN" sz="2700"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𝑳</m:t>
                        </m:r>
                      </m:e>
                      <m:sub>
                        <m:r>
                          <a:rPr lang="en-US" altLang="zh-CN" sz="2700" b="1" i="1" smtClean="0">
                            <a:latin typeface="Cambria Math"/>
                            <a:ea typeface="华文楷体" panose="02010600040101010101" pitchFamily="2" charset="-122"/>
                          </a:rPr>
                          <m:t>𝑩</m:t>
                        </m:r>
                      </m:sub>
                    </m:sSub>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𝒎𝒍</m:t>
                    </m:r>
                    <m:sSub>
                      <m:sSubPr>
                        <m:ctrlPr>
                          <a:rPr lang="en-US" altLang="zh-CN" sz="2700" b="1"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𝒓</m:t>
                        </m:r>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Cambria Math"/>
                      </a:rPr>
                      <m:t>𝝎</m:t>
                    </m:r>
                  </m:oMath>
                </a14:m>
                <a:endParaRPr lang="zh-CN" altLang="en-US" sz="2700" dirty="0" smtClean="0">
                  <a:ea typeface="华文楷体" panose="02010600040101010101" pitchFamily="2" charset="-122"/>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509106" y="4005064"/>
                <a:ext cx="3227037" cy="507831"/>
              </a:xfrm>
              <a:prstGeom prst="rect">
                <a:avLst/>
              </a:prstGeom>
              <a:blipFill rotWithShape="1">
                <a:blip r:embed="rId17"/>
                <a:stretch>
                  <a:fillRect l="-3592" t="-9639" b="-31325"/>
                </a:stretch>
              </a:blipFill>
            </p:spPr>
            <p:txBody>
              <a:bodyPr/>
              <a:lstStyle/>
              <a:p>
                <a:r>
                  <a:rPr lang="zh-CN" altLang="en-US">
                    <a:noFill/>
                  </a:rPr>
                  <a:t> </a:t>
                </a:r>
              </a:p>
            </p:txBody>
          </p:sp>
        </mc:Fallback>
      </mc:AlternateContent>
      <p:sp>
        <p:nvSpPr>
          <p:cNvPr id="33" name="TextBox 32"/>
          <p:cNvSpPr txBox="1"/>
          <p:nvPr/>
        </p:nvSpPr>
        <p:spPr>
          <a:xfrm>
            <a:off x="317013" y="2563826"/>
            <a:ext cx="396262" cy="507831"/>
          </a:xfrm>
          <a:prstGeom prst="rect">
            <a:avLst/>
          </a:prstGeom>
          <a:noFill/>
        </p:spPr>
        <p:txBody>
          <a:bodyPr wrap="none" rtlCol="0">
            <a:spAutoFit/>
          </a:bodyPr>
          <a:lstStyle/>
          <a:p>
            <a:r>
              <a:rPr lang="en-US" altLang="zh-CN" sz="2700" i="1" dirty="0" smtClean="0">
                <a:ea typeface="华文楷体" panose="02010600040101010101" pitchFamily="2" charset="-122"/>
              </a:rPr>
              <a:t>P</a:t>
            </a:r>
            <a:endParaRPr lang="zh-CN" altLang="en-US" sz="2700" i="1" dirty="0" smtClean="0">
              <a:ea typeface="华文楷体" panose="02010600040101010101" pitchFamily="2" charset="-122"/>
            </a:endParaRPr>
          </a:p>
        </p:txBody>
      </p:sp>
      <p:grpSp>
        <p:nvGrpSpPr>
          <p:cNvPr id="43" name="组合 42"/>
          <p:cNvGrpSpPr/>
          <p:nvPr/>
        </p:nvGrpSpPr>
        <p:grpSpPr>
          <a:xfrm>
            <a:off x="1467644" y="1084077"/>
            <a:ext cx="1219726" cy="1932985"/>
            <a:chOff x="1467644" y="1084077"/>
            <a:chExt cx="1219726" cy="1932985"/>
          </a:xfrm>
        </p:grpSpPr>
        <p:sp>
          <p:nvSpPr>
            <p:cNvPr id="34" name="Oval 14"/>
            <p:cNvSpPr>
              <a:spLocks noChangeArrowheads="1"/>
            </p:cNvSpPr>
            <p:nvPr/>
          </p:nvSpPr>
          <p:spPr bwMode="auto">
            <a:xfrm>
              <a:off x="2131258" y="2394931"/>
              <a:ext cx="228600" cy="228600"/>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p:cxnSp>
          <p:nvCxnSpPr>
            <p:cNvPr id="36" name="直接箭头连接符 35"/>
            <p:cNvCxnSpPr/>
            <p:nvPr/>
          </p:nvCxnSpPr>
          <p:spPr bwMode="auto">
            <a:xfrm>
              <a:off x="1467644" y="1084077"/>
              <a:ext cx="800100" cy="1447800"/>
            </a:xfrm>
            <a:prstGeom prst="straightConnector1">
              <a:avLst/>
            </a:prstGeom>
            <a:noFill/>
            <a:ln w="5715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9" name="TextBox 38"/>
                <p:cNvSpPr txBox="1"/>
                <p:nvPr/>
              </p:nvSpPr>
              <p:spPr>
                <a:xfrm>
                  <a:off x="2074766" y="2509231"/>
                  <a:ext cx="612604"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700"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𝑷</m:t>
                            </m:r>
                          </m:e>
                          <m:sup>
                            <m:r>
                              <a:rPr lang="en-US" altLang="zh-CN" sz="2700" b="1" i="1" smtClean="0">
                                <a:latin typeface="Cambria Math"/>
                                <a:ea typeface="华文楷体" panose="02010600040101010101" pitchFamily="2" charset="-122"/>
                              </a:rPr>
                              <m:t>′</m:t>
                            </m:r>
                          </m:sup>
                        </m:sSup>
                      </m:oMath>
                    </m:oMathPara>
                  </a14:m>
                  <a:endParaRPr lang="zh-CN" altLang="en-US" sz="2700" dirty="0" smtClean="0">
                    <a:ea typeface="华文楷体" panose="02010600040101010101" pitchFamily="2" charset="-122"/>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074766" y="2509231"/>
                  <a:ext cx="612604" cy="507831"/>
                </a:xfrm>
                <a:prstGeom prst="rect">
                  <a:avLst/>
                </a:prstGeom>
                <a:blipFill rotWithShape="1">
                  <a:blip r:embed="rId18"/>
                  <a:stretch>
                    <a:fillRect/>
                  </a:stretch>
                </a:blipFill>
              </p:spPr>
              <p:txBody>
                <a:bodyPr/>
                <a:lstStyle/>
                <a:p>
                  <a:r>
                    <a:rPr lang="zh-CN" altLang="en-US">
                      <a:noFill/>
                    </a:rPr>
                    <a:t> </a:t>
                  </a:r>
                </a:p>
              </p:txBody>
            </p:sp>
          </mc:Fallback>
        </mc:AlternateContent>
        <p:sp>
          <p:nvSpPr>
            <p:cNvPr id="40" name="Line 15"/>
            <p:cNvSpPr>
              <a:spLocks noChangeShapeType="1"/>
            </p:cNvSpPr>
            <p:nvPr/>
          </p:nvSpPr>
          <p:spPr bwMode="auto">
            <a:xfrm flipV="1">
              <a:off x="2245558" y="2060847"/>
              <a:ext cx="238210" cy="467821"/>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mc:AlternateContent xmlns:mc="http://schemas.openxmlformats.org/markup-compatibility/2006" xmlns:a14="http://schemas.microsoft.com/office/drawing/2010/main">
          <mc:Choice Requires="a14">
            <p:graphicFrame>
              <p:nvGraphicFramePr>
                <p:cNvPr id="41" name="对象 40"/>
                <p:cNvGraphicFramePr>
                  <a:graphicFrameLocks noChangeAspect="1"/>
                </p:cNvGraphicFramePr>
                <p:nvPr>
                  <p:extLst>
                    <p:ext uri="{D42A27DB-BD31-4B8C-83A1-F6EECF244321}">
                      <p14:modId xmlns:p14="http://schemas.microsoft.com/office/powerpoint/2010/main" val="3216792139"/>
                    </p:ext>
                  </p:extLst>
                </p:nvPr>
              </p:nvGraphicFramePr>
              <p:xfrm>
                <a:off x="2142645" y="1734283"/>
                <a:ext cx="373062" cy="585787"/>
              </p:xfrm>
              <a:graphic>
                <a:graphicData uri="http://schemas.openxmlformats.org/presentationml/2006/ole">
                  <mc:AlternateContent>
                    <mc:Choice xmlns:v="urn:schemas-microsoft-com:vml" Requires="v">
                      <p:oleObj spid="_x0000_s108996" name="Equation" r:id="rId19" imgW="139680" imgH="215640" progId="Equation.DSMT4">
                        <p:embed/>
                      </p:oleObj>
                    </mc:Choice>
                    <mc:Fallback>
                      <p:oleObj name="Equation" r:id="rId19" imgW="139680" imgH="215640" progId="Equation.DSMT4">
                        <p:embed/>
                        <p:pic>
                          <p:nvPicPr>
                            <p:cNvPr id="0" name="Object 17"/>
                            <p:cNvPicPr>
                              <a:picLocks noChangeAspect="1" noChangeArrowheads="1"/>
                            </p:cNvPicPr>
                            <p:nvPr/>
                          </p:nvPicPr>
                          <p:blipFill>
                            <a:blip r:embed="rId20"/>
                            <a:srcRect/>
                            <a:stretch>
                              <a:fillRect/>
                            </a:stretch>
                          </p:blipFill>
                          <p:spPr bwMode="auto">
                            <a:xfrm>
                              <a:off x="2142645" y="1734283"/>
                              <a:ext cx="373062" cy="585787"/>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41" name="对象 40"/>
                <p:cNvGraphicFramePr>
                  <a:graphicFrameLocks noChangeAspect="1"/>
                </p:cNvGraphicFramePr>
                <p:nvPr>
                  <p:extLst>
                    <p:ext uri="{D42A27DB-BD31-4B8C-83A1-F6EECF244321}">
                      <p14:modId xmlns:p14="http://schemas.microsoft.com/office/powerpoint/2010/main" val="3216792139"/>
                    </p:ext>
                  </p:extLst>
                </p:nvPr>
              </p:nvGraphicFramePr>
              <p:xfrm>
                <a:off x="2142645" y="1734283"/>
                <a:ext cx="373062" cy="585787"/>
              </p:xfrm>
              <a:graphic>
                <a:graphicData uri="http://schemas.openxmlformats.org/presentationml/2006/ole">
                  <mc:AlternateContent>
                    <mc:Choice xmlns:v="urn:schemas-microsoft-com:vml" Requires="v">
                      <p:oleObj spid="_x0000_s108631" name="Equation" r:id="rId21" imgW="139680" imgH="215640" progId="Equation.DSMT4">
                        <p:embed/>
                      </p:oleObj>
                    </mc:Choice>
                    <mc:Fallback>
                      <p:oleObj name="Equation" r:id="rId21" imgW="139680" imgH="215640" progId="Equation.DSMT4">
                        <p:embed/>
                        <p:pic>
                          <p:nvPicPr>
                            <p:cNvPr id="0" name="Object 17"/>
                            <p:cNvPicPr>
                              <a:picLocks noChangeAspect="1" noChangeArrowheads="1"/>
                            </p:cNvPicPr>
                            <p:nvPr/>
                          </p:nvPicPr>
                          <p:blipFill>
                            <a:blip r:embed="rId22"/>
                            <a:srcRect/>
                            <a:stretch>
                              <a:fillRect/>
                            </a:stretch>
                          </p:blipFill>
                          <p:spPr bwMode="auto">
                            <a:xfrm>
                              <a:off x="2142645" y="1734283"/>
                              <a:ext cx="37306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42" name="TextBox 41"/>
                <p:cNvSpPr txBox="1"/>
                <p:nvPr/>
              </p:nvSpPr>
              <p:spPr>
                <a:xfrm rot="3616662">
                  <a:off x="1635947" y="1339817"/>
                  <a:ext cx="654282"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700" i="1" smtClean="0">
                                <a:solidFill>
                                  <a:srgbClr val="0000FF"/>
                                </a:solidFill>
                                <a:latin typeface="Cambria Math"/>
                                <a:ea typeface="华文楷体" panose="02010600040101010101" pitchFamily="2" charset="-122"/>
                              </a:rPr>
                            </m:ctrlPr>
                          </m:sSubSupPr>
                          <m:e>
                            <m:acc>
                              <m:accPr>
                                <m:chr m:val="⃑"/>
                                <m:ctrlPr>
                                  <a:rPr lang="en-US" altLang="zh-CN" sz="2700" i="1" smtClean="0">
                                    <a:solidFill>
                                      <a:srgbClr val="0000FF"/>
                                    </a:solidFill>
                                    <a:latin typeface="Cambria Math"/>
                                    <a:ea typeface="华文楷体" panose="02010600040101010101" pitchFamily="2" charset="-122"/>
                                  </a:rPr>
                                </m:ctrlPr>
                              </m:accPr>
                              <m:e>
                                <m:r>
                                  <a:rPr lang="en-US" altLang="zh-CN" sz="2700" b="1" i="1" smtClean="0">
                                    <a:solidFill>
                                      <a:srgbClr val="0000FF"/>
                                    </a:solidFill>
                                    <a:latin typeface="Cambria Math"/>
                                    <a:ea typeface="华文楷体" panose="02010600040101010101" pitchFamily="2" charset="-122"/>
                                  </a:rPr>
                                  <m:t>𝒓</m:t>
                                </m:r>
                              </m:e>
                            </m:acc>
                          </m:e>
                          <m:sub>
                            <m:r>
                              <a:rPr lang="en-US" altLang="zh-CN" sz="2700" b="1" i="1" smtClean="0">
                                <a:solidFill>
                                  <a:srgbClr val="0000FF"/>
                                </a:solidFill>
                                <a:latin typeface="Cambria Math"/>
                                <a:ea typeface="华文楷体" panose="02010600040101010101" pitchFamily="2" charset="-122"/>
                              </a:rPr>
                              <m:t>𝑩</m:t>
                            </m:r>
                          </m:sub>
                          <m:sup>
                            <m:r>
                              <a:rPr lang="en-US" altLang="zh-CN" sz="2700" b="1" i="1" smtClean="0">
                                <a:solidFill>
                                  <a:srgbClr val="0000FF"/>
                                </a:solidFill>
                                <a:latin typeface="Cambria Math"/>
                                <a:ea typeface="华文楷体" panose="02010600040101010101" pitchFamily="2" charset="-122"/>
                              </a:rPr>
                              <m:t>′</m:t>
                            </m:r>
                          </m:sup>
                        </m:sSubSup>
                      </m:oMath>
                    </m:oMathPara>
                  </a14:m>
                  <a:endParaRPr lang="zh-CN" altLang="en-US" sz="2700" dirty="0" smtClean="0">
                    <a:ea typeface="华文楷体" panose="02010600040101010101" pitchFamily="2" charset="-122"/>
                  </a:endParaRPr>
                </a:p>
              </p:txBody>
            </p:sp>
          </mc:Choice>
          <mc:Fallback xmlns="">
            <p:sp>
              <p:nvSpPr>
                <p:cNvPr id="42" name="TextBox 41"/>
                <p:cNvSpPr txBox="1">
                  <a:spLocks noRot="1" noChangeAspect="1" noMove="1" noResize="1" noEditPoints="1" noAdjustHandles="1" noChangeArrowheads="1" noChangeShapeType="1" noTextEdit="1"/>
                </p:cNvSpPr>
                <p:nvPr/>
              </p:nvSpPr>
              <p:spPr>
                <a:xfrm rot="3616662">
                  <a:off x="1635947" y="1339817"/>
                  <a:ext cx="654282" cy="507831"/>
                </a:xfrm>
                <a:prstGeom prst="rect">
                  <a:avLst/>
                </a:prstGeom>
                <a:blipFill rotWithShape="1">
                  <a:blip r:embed="rId23"/>
                  <a:stretch>
                    <a:fillRect/>
                  </a:stretch>
                </a:blipFill>
              </p:spPr>
              <p:txBody>
                <a:bodyPr/>
                <a:lstStyle/>
                <a:p>
                  <a:r>
                    <a:rPr lang="zh-CN" altLang="en-US">
                      <a:noFill/>
                    </a:rPr>
                    <a:t> </a:t>
                  </a:r>
                </a:p>
              </p:txBody>
            </p:sp>
          </mc:Fallback>
        </mc:AlternateContent>
      </p:grpSp>
      <p:sp>
        <p:nvSpPr>
          <p:cNvPr id="44" name="矩形 43"/>
          <p:cNvSpPr/>
          <p:nvPr/>
        </p:nvSpPr>
        <p:spPr>
          <a:xfrm>
            <a:off x="5632225" y="2248757"/>
            <a:ext cx="2608406" cy="507831"/>
          </a:xfrm>
          <a:prstGeom prst="rect">
            <a:avLst/>
          </a:prstGeom>
        </p:spPr>
        <p:txBody>
          <a:bodyPr wrap="none">
            <a:spAutoFit/>
          </a:bodyPr>
          <a:lstStyle/>
          <a:p>
            <a:r>
              <a:rPr lang="zh-CN" altLang="en-US" sz="2700" dirty="0" smtClean="0">
                <a:ea typeface="华文楷体" panose="02010600040101010101" pitchFamily="2" charset="-122"/>
              </a:rPr>
              <a:t>随</a:t>
            </a:r>
            <a:r>
              <a:rPr lang="zh-CN" altLang="en-US" sz="2700" dirty="0">
                <a:ea typeface="华文楷体" panose="02010600040101010101" pitchFamily="2" charset="-122"/>
              </a:rPr>
              <a:t>质点位置变化</a:t>
            </a:r>
            <a:endParaRPr lang="zh-CN" altLang="en-US" dirty="0"/>
          </a:p>
        </p:txBody>
      </p:sp>
      <p:sp>
        <p:nvSpPr>
          <p:cNvPr id="45" name="TextBox 44"/>
          <p:cNvSpPr txBox="1"/>
          <p:nvPr/>
        </p:nvSpPr>
        <p:spPr>
          <a:xfrm>
            <a:off x="9381" y="4721369"/>
            <a:ext cx="3387466" cy="507831"/>
          </a:xfrm>
          <a:prstGeom prst="rect">
            <a:avLst/>
          </a:prstGeom>
          <a:noFill/>
        </p:spPr>
        <p:txBody>
          <a:bodyPr wrap="none" rtlCol="0">
            <a:spAutoFit/>
          </a:bodyPr>
          <a:lstStyle/>
          <a:p>
            <a:r>
              <a:rPr lang="zh-CN" altLang="en-US" sz="2700" dirty="0" smtClean="0">
                <a:ea typeface="华文楷体" panose="02010600040101010101" pitchFamily="2" charset="-122"/>
              </a:rPr>
              <a:t>大小不变，方向变化</a:t>
            </a:r>
            <a:r>
              <a:rPr lang="en-US" altLang="zh-CN" sz="2700" dirty="0" smtClean="0">
                <a:ea typeface="华文楷体" panose="02010600040101010101" pitchFamily="2" charset="-122"/>
              </a:rPr>
              <a:t>.</a:t>
            </a:r>
            <a:endParaRPr lang="zh-CN" altLang="en-US" sz="2700" dirty="0" smtClean="0">
              <a:ea typeface="华文楷体" panose="02010600040101010101" pitchFamily="2" charset="-122"/>
            </a:endParaRPr>
          </a:p>
        </p:txBody>
      </p:sp>
      <mc:AlternateContent xmlns:mc="http://schemas.openxmlformats.org/markup-compatibility/2006" xmlns:a14="http://schemas.microsoft.com/office/drawing/2010/main">
        <mc:Choice Requires="a14">
          <p:sp>
            <p:nvSpPr>
              <p:cNvPr id="46" name="TextBox 45"/>
              <p:cNvSpPr txBox="1"/>
              <p:nvPr/>
            </p:nvSpPr>
            <p:spPr>
              <a:xfrm>
                <a:off x="2587994" y="5589240"/>
                <a:ext cx="6088462" cy="558294"/>
              </a:xfrm>
              <a:prstGeom prst="rect">
                <a:avLst/>
              </a:prstGeom>
              <a:noFill/>
            </p:spPr>
            <p:txBody>
              <a:bodyPr wrap="none" rtlCol="0">
                <a:spAutoFit/>
              </a:bodyPr>
              <a:lstStyle/>
              <a:p>
                <a:r>
                  <a:rPr lang="zh-CN" altLang="en-US" sz="2700" dirty="0">
                    <a:ea typeface="华文楷体" panose="02010600040101010101" pitchFamily="2" charset="-122"/>
                  </a:rPr>
                  <a:t>圆锥</a:t>
                </a:r>
                <a:r>
                  <a:rPr lang="zh-CN" altLang="en-US" sz="2700" dirty="0" smtClean="0">
                    <a:ea typeface="华文楷体" panose="02010600040101010101" pitchFamily="2" charset="-122"/>
                  </a:rPr>
                  <a:t>摆对悬挂点</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的角动量</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𝑳</m:t>
                            </m:r>
                          </m:e>
                        </m:acc>
                      </m:e>
                      <m:sub>
                        <m:r>
                          <a:rPr lang="en-US" altLang="zh-CN" sz="2700" i="1">
                            <a:latin typeface="Cambria Math"/>
                            <a:ea typeface="华文楷体" panose="02010600040101010101" pitchFamily="2" charset="-122"/>
                          </a:rPr>
                          <m:t>𝑩</m:t>
                        </m:r>
                      </m:sub>
                    </m:sSub>
                  </m:oMath>
                </a14:m>
                <a:r>
                  <a:rPr lang="zh-CN" altLang="en-US" sz="2700" dirty="0" smtClean="0">
                    <a:ea typeface="华文楷体" panose="02010600040101010101" pitchFamily="2" charset="-122"/>
                  </a:rPr>
                  <a:t>为变矢量</a:t>
                </a:r>
                <a:r>
                  <a:rPr lang="en-US" altLang="zh-CN" sz="2700" dirty="0" smtClean="0">
                    <a:ea typeface="华文楷体" panose="02010600040101010101" pitchFamily="2" charset="-122"/>
                  </a:rPr>
                  <a:t>.</a:t>
                </a:r>
                <a:endParaRPr lang="zh-CN" altLang="en-US" sz="2700" dirty="0" smtClean="0">
                  <a:ea typeface="华文楷体" panose="02010600040101010101" pitchFamily="2" charset="-122"/>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587994" y="5589240"/>
                <a:ext cx="6088462" cy="558294"/>
              </a:xfrm>
              <a:prstGeom prst="rect">
                <a:avLst/>
              </a:prstGeom>
              <a:blipFill rotWithShape="1">
                <a:blip r:embed="rId24"/>
                <a:stretch>
                  <a:fillRect l="-1904" t="-2198" r="-1303" b="-296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989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0-#ppt_w/2"/>
                                          </p:val>
                                        </p:tav>
                                        <p:tav tm="100000">
                                          <p:val>
                                            <p:strVal val="#ppt_x"/>
                                          </p:val>
                                        </p:tav>
                                      </p:tavLst>
                                    </p:anim>
                                    <p:anim calcmode="lin" valueType="num">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4" grpId="0"/>
      <p:bldP spid="45" grpId="0"/>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75</a:t>
            </a:fld>
            <a:endParaRPr lang="en-US" altLang="zh-CN">
              <a:solidFill>
                <a:srgbClr val="FFFFCC">
                  <a:lumMod val="75000"/>
                </a:srgbClr>
              </a:solidFill>
            </a:endParaRPr>
          </a:p>
        </p:txBody>
      </p:sp>
      <mc:AlternateContent xmlns:mc="http://schemas.openxmlformats.org/markup-compatibility/2006" xmlns:a14="http://schemas.microsoft.com/office/drawing/2010/main">
        <mc:Choice Requires="a14">
          <p:sp>
            <p:nvSpPr>
              <p:cNvPr id="3" name="TextBox 2"/>
              <p:cNvSpPr txBox="1"/>
              <p:nvPr/>
            </p:nvSpPr>
            <p:spPr>
              <a:xfrm>
                <a:off x="720946" y="3625195"/>
                <a:ext cx="2510624" cy="507831"/>
              </a:xfrm>
              <a:prstGeom prst="rect">
                <a:avLst/>
              </a:prstGeom>
              <a:noFill/>
            </p:spPr>
            <p:txBody>
              <a:bodyPr wrap="none" rtlCol="0">
                <a:spAutoFit/>
              </a:bodyPr>
              <a:lstStyle/>
              <a:p>
                <a:r>
                  <a:rPr lang="zh-CN" altLang="en-US" sz="2700" dirty="0" smtClean="0">
                    <a:ea typeface="华文楷体" panose="02010600040101010101" pitchFamily="2" charset="-122"/>
                  </a:rPr>
                  <a:t>重力</a:t>
                </a:r>
                <a14:m>
                  <m:oMath xmlns:m="http://schemas.openxmlformats.org/officeDocument/2006/math">
                    <m:r>
                      <a:rPr lang="en-US" altLang="zh-CN" sz="2700" b="1" i="1" smtClean="0">
                        <a:latin typeface="Cambria Math"/>
                        <a:ea typeface="华文楷体" panose="02010600040101010101" pitchFamily="2" charset="-122"/>
                      </a:rPr>
                      <m:t>𝒎</m:t>
                    </m:r>
                    <m:acc>
                      <m:accPr>
                        <m:chr m:val="⃑"/>
                        <m:ctrlPr>
                          <a:rPr lang="en-US" altLang="zh-CN" sz="2700" b="1" i="1" smtClean="0">
                            <a:latin typeface="Cambria Math"/>
                            <a:ea typeface="华文楷体" panose="02010600040101010101" pitchFamily="2" charset="-122"/>
                          </a:rPr>
                        </m:ctrlPr>
                      </m:accPr>
                      <m:e>
                        <m:r>
                          <a:rPr lang="en-US" altLang="zh-CN" sz="2700" b="1" i="0" smtClean="0">
                            <a:latin typeface="Cambria Math"/>
                            <a:ea typeface="华文楷体" panose="02010600040101010101" pitchFamily="2" charset="-122"/>
                          </a:rPr>
                          <m:t>𝐠</m:t>
                        </m:r>
                      </m:e>
                    </m:acc>
                  </m:oMath>
                </a14:m>
                <a:r>
                  <a:rPr lang="zh-CN" altLang="en-US" sz="2700" dirty="0" smtClean="0">
                    <a:ea typeface="华文楷体" panose="02010600040101010101" pitchFamily="2" charset="-122"/>
                  </a:rPr>
                  <a:t>的力矩</a:t>
                </a:r>
              </a:p>
            </p:txBody>
          </p:sp>
        </mc:Choice>
        <mc:Fallback xmlns="">
          <p:sp>
            <p:nvSpPr>
              <p:cNvPr id="3" name="TextBox 2"/>
              <p:cNvSpPr txBox="1">
                <a:spLocks noRot="1" noChangeAspect="1" noMove="1" noResize="1" noEditPoints="1" noAdjustHandles="1" noChangeArrowheads="1" noChangeShapeType="1" noTextEdit="1"/>
              </p:cNvSpPr>
              <p:nvPr/>
            </p:nvSpPr>
            <p:spPr>
              <a:xfrm>
                <a:off x="720946" y="3625195"/>
                <a:ext cx="2510624" cy="507831"/>
              </a:xfrm>
              <a:prstGeom prst="rect">
                <a:avLst/>
              </a:prstGeom>
              <a:blipFill rotWithShape="1">
                <a:blip r:embed="rId3"/>
                <a:stretch>
                  <a:fillRect l="-4369" t="-9639" r="-1214"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189716" y="3573016"/>
                <a:ext cx="2946511" cy="6073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𝑶</m:t>
                          </m:r>
                        </m:sub>
                      </m:sSub>
                      <m:r>
                        <a:rPr lang="en-US" altLang="zh-CN" sz="2700" i="1">
                          <a:latin typeface="Cambria Math"/>
                          <a:ea typeface="Cambria Math"/>
                        </a:rPr>
                        <m:t>×</m:t>
                      </m:r>
                      <m:r>
                        <a:rPr lang="en-US" altLang="zh-CN" sz="2700" i="1">
                          <a:latin typeface="Cambria Math"/>
                          <a:ea typeface="Cambria Math"/>
                        </a:rPr>
                        <m:t>𝒎</m:t>
                      </m:r>
                      <m:acc>
                        <m:accPr>
                          <m:chr m:val="⃑"/>
                          <m:ctrlPr>
                            <a:rPr lang="en-US" altLang="zh-CN" sz="2700" i="1">
                              <a:latin typeface="Cambria Math"/>
                              <a:ea typeface="Cambria Math"/>
                            </a:rPr>
                          </m:ctrlPr>
                        </m:accPr>
                        <m:e>
                          <m:r>
                            <a:rPr lang="en-US" altLang="zh-CN" sz="2700" b="1" i="0" smtClean="0">
                              <a:latin typeface="Cambria Math"/>
                              <a:ea typeface="Cambria Math"/>
                            </a:rPr>
                            <m:t>𝐠</m:t>
                          </m:r>
                        </m:e>
                      </m:acc>
                    </m:oMath>
                  </m:oMathPara>
                </a14:m>
                <a:endParaRPr lang="zh-CN" altLang="en-US" sz="2700" dirty="0" smtClean="0">
                  <a:ea typeface="华文楷体" panose="02010600040101010101" pitchFamily="2" charset="-122"/>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89716" y="3573016"/>
                <a:ext cx="2946511" cy="607346"/>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13543" y="2492896"/>
                <a:ext cx="7566969" cy="507831"/>
              </a:xfrm>
              <a:prstGeom prst="rect">
                <a:avLst/>
              </a:prstGeom>
              <a:noFill/>
            </p:spPr>
            <p:txBody>
              <a:bodyPr wrap="square" rtlCol="0">
                <a:spAutoFit/>
              </a:bodyPr>
              <a:lstStyle/>
              <a:p>
                <a:r>
                  <a:rPr lang="zh-CN" altLang="en-US" sz="2700" dirty="0" smtClean="0">
                    <a:ea typeface="华文楷体" panose="02010600040101010101" pitchFamily="2" charset="-122"/>
                  </a:rPr>
                  <a:t>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在竖直方向受平衡力作用，即</a:t>
                </a:r>
                <a14:m>
                  <m:oMath xmlns:m="http://schemas.openxmlformats.org/officeDocument/2006/math">
                    <m:r>
                      <a:rPr lang="en-US" altLang="zh-CN" sz="2700" b="1" i="1" smtClean="0">
                        <a:latin typeface="Cambria Math"/>
                        <a:ea typeface="华文楷体" panose="02010600040101010101" pitchFamily="2" charset="-122"/>
                      </a:rPr>
                      <m:t>𝑻</m:t>
                    </m:r>
                    <m:func>
                      <m:funcPr>
                        <m:ctrlPr>
                          <a:rPr lang="en-US" altLang="zh-CN" sz="2700" b="1" i="1" smtClean="0">
                            <a:latin typeface="Cambria Math"/>
                            <a:ea typeface="华文楷体" panose="02010600040101010101" pitchFamily="2" charset="-122"/>
                          </a:rPr>
                        </m:ctrlPr>
                      </m:funcPr>
                      <m:fName>
                        <m:r>
                          <m:rPr>
                            <m:sty m:val="p"/>
                          </m:rPr>
                          <a:rPr lang="en-US" altLang="zh-CN" sz="2700" b="0" i="0" smtClean="0">
                            <a:latin typeface="Cambria Math"/>
                            <a:ea typeface="华文楷体" panose="02010600040101010101" pitchFamily="2" charset="-122"/>
                          </a:rPr>
                          <m:t>cos</m:t>
                        </m:r>
                      </m:fName>
                      <m:e>
                        <m:r>
                          <a:rPr lang="en-US" altLang="zh-CN" sz="2700" b="0" i="1" smtClean="0">
                            <a:latin typeface="Cambria Math"/>
                            <a:ea typeface="Cambria Math"/>
                          </a:rPr>
                          <m:t>𝜽</m:t>
                        </m:r>
                      </m:e>
                    </m:func>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oMath>
                </a14:m>
                <a:endParaRPr lang="zh-CN" altLang="en-US" sz="2700" dirty="0" smtClean="0">
                  <a:ea typeface="华文楷体" panose="02010600040101010101" pitchFamily="2" charset="-12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13543" y="2492896"/>
                <a:ext cx="7566969" cy="507831"/>
              </a:xfrm>
              <a:prstGeom prst="rect">
                <a:avLst/>
              </a:prstGeom>
              <a:blipFill rotWithShape="1">
                <a:blip r:embed="rId5"/>
                <a:stretch>
                  <a:fillRect l="-1531" t="-13253" b="-313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014117" y="2996952"/>
                <a:ext cx="228607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𝑴</m:t>
                          </m:r>
                        </m:e>
                        <m:sub>
                          <m:r>
                            <a:rPr lang="en-US" altLang="zh-CN" sz="2700" b="1" i="1" smtClean="0">
                              <a:latin typeface="Cambria Math"/>
                              <a:ea typeface="华文楷体" panose="02010600040101010101" pitchFamily="2" charset="-122"/>
                            </a:rPr>
                            <m:t>𝑻𝑶</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𝒓</m:t>
                          </m:r>
                        </m:e>
                        <m:sub>
                          <m:r>
                            <a:rPr lang="en-US" altLang="zh-CN" sz="2700" b="1" i="1" smtClean="0">
                              <a:latin typeface="Cambria Math"/>
                              <a:ea typeface="华文楷体" panose="02010600040101010101" pitchFamily="2" charset="-122"/>
                            </a:rPr>
                            <m:t>𝑶</m:t>
                          </m:r>
                        </m:sub>
                      </m:sSub>
                      <m:r>
                        <a:rPr lang="en-US" altLang="zh-CN" sz="2700" i="1">
                          <a:latin typeface="Cambria Math"/>
                          <a:ea typeface="华文楷体" panose="02010600040101010101" pitchFamily="2" charset="-122"/>
                        </a:rPr>
                        <m:t>𝒎</m:t>
                      </m:r>
                      <m:r>
                        <a:rPr lang="en-US" altLang="zh-CN" sz="2700">
                          <a:latin typeface="Cambria Math"/>
                          <a:ea typeface="华文楷体" panose="02010600040101010101" pitchFamily="2" charset="-122"/>
                        </a:rPr>
                        <m:t>𝐠</m:t>
                      </m:r>
                    </m:oMath>
                  </m:oMathPara>
                </a14:m>
                <a:endParaRPr lang="zh-CN" altLang="en-US" sz="2700" dirty="0">
                  <a:ea typeface="华文楷体" panose="02010600040101010101" pitchFamily="2" charset="-122"/>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014117" y="2996952"/>
                <a:ext cx="2286075" cy="507831"/>
              </a:xfrm>
              <a:prstGeom prst="rect">
                <a:avLst/>
              </a:prstGeom>
              <a:blipFill rotWithShape="1">
                <a:blip r:embed="rId6"/>
                <a:stretch>
                  <a:fillRect/>
                </a:stretch>
              </a:blipFill>
            </p:spPr>
            <p:txBody>
              <a:bodyPr/>
              <a:lstStyle/>
              <a:p>
                <a:r>
                  <a:rPr lang="zh-CN" altLang="en-US">
                    <a:noFill/>
                  </a:rPr>
                  <a:t> </a:t>
                </a:r>
              </a:p>
            </p:txBody>
          </p:sp>
        </mc:Fallback>
      </mc:AlternateContent>
      <p:sp>
        <p:nvSpPr>
          <p:cNvPr id="7" name="TextBox 6"/>
          <p:cNvSpPr txBox="1"/>
          <p:nvPr/>
        </p:nvSpPr>
        <p:spPr>
          <a:xfrm>
            <a:off x="1347611" y="4293096"/>
            <a:ext cx="5724644" cy="507831"/>
          </a:xfrm>
          <a:prstGeom prst="rect">
            <a:avLst/>
          </a:prstGeom>
          <a:noFill/>
        </p:spPr>
        <p:txBody>
          <a:bodyPr wrap="none" rtlCol="0">
            <a:spAutoFit/>
          </a:bodyPr>
          <a:lstStyle/>
          <a:p>
            <a:r>
              <a:rPr lang="zh-CN" altLang="en-US" sz="2700" dirty="0" smtClean="0">
                <a:ea typeface="华文楷体" panose="02010600040101010101" pitchFamily="2" charset="-122"/>
              </a:rPr>
              <a:t>方向：垂直于</a:t>
            </a:r>
            <a:r>
              <a:rPr lang="zh-CN" altLang="en-US" sz="2700" u="sng" dirty="0" smtClean="0">
                <a:ea typeface="华文楷体" panose="02010600040101010101" pitchFamily="2" charset="-122"/>
              </a:rPr>
              <a:t>纸面向</a:t>
            </a:r>
            <a:r>
              <a:rPr lang="zh-CN" altLang="en-US" sz="2700" u="sng" dirty="0">
                <a:ea typeface="华文楷体" panose="02010600040101010101" pitchFamily="2" charset="-122"/>
              </a:rPr>
              <a:t>外</a:t>
            </a:r>
            <a:r>
              <a:rPr lang="zh-CN" altLang="en-US" sz="2700" dirty="0" smtClean="0">
                <a:ea typeface="华文楷体" panose="02010600040101010101" pitchFamily="2" charset="-122"/>
              </a:rPr>
              <a:t>，随位置变化</a:t>
            </a:r>
          </a:p>
        </p:txBody>
      </p:sp>
      <mc:AlternateContent xmlns:mc="http://schemas.openxmlformats.org/markup-compatibility/2006" xmlns:a14="http://schemas.microsoft.com/office/drawing/2010/main">
        <mc:Choice Requires="a14">
          <p:sp>
            <p:nvSpPr>
              <p:cNvPr id="8" name="TextBox 7"/>
              <p:cNvSpPr txBox="1"/>
              <p:nvPr/>
            </p:nvSpPr>
            <p:spPr>
              <a:xfrm>
                <a:off x="2665659" y="4797152"/>
                <a:ext cx="3542829" cy="547073"/>
              </a:xfrm>
              <a:prstGeom prst="rect">
                <a:avLst/>
              </a:prstGeom>
              <a:noFill/>
            </p:spPr>
            <p:txBody>
              <a:bodyPr wrap="none" rtlCol="0">
                <a:spAutoFit/>
              </a:bodyPr>
              <a:lstStyle/>
              <a:p>
                <a:r>
                  <a:rPr lang="zh-CN" altLang="en-US" sz="2700" dirty="0" smtClean="0">
                    <a:ea typeface="华文楷体" panose="02010600040101010101" pitchFamily="2" charset="-122"/>
                  </a:rPr>
                  <a:t>大小：</a:t>
                </a:r>
                <a:r>
                  <a:rPr lang="en-US" altLang="zh-CN" sz="2700" dirty="0">
                    <a:ea typeface="华文楷体" panose="02010600040101010101" pitchFamily="2" charset="-122"/>
                  </a:rPr>
                  <a:t> </a:t>
                </a:r>
                <a14:m>
                  <m:oMath xmlns:m="http://schemas.openxmlformats.org/officeDocument/2006/math">
                    <m:sSub>
                      <m:sSubPr>
                        <m:ctrlPr>
                          <a:rPr lang="en-US" altLang="zh-CN" sz="2700" i="1">
                            <a:latin typeface="Cambria Math"/>
                            <a:ea typeface="华文楷体" panose="02010600040101010101" pitchFamily="2" charset="-122"/>
                          </a:rPr>
                        </m:ctrlPr>
                      </m:sSubPr>
                      <m:e>
                        <m:r>
                          <a:rPr lang="en-US" altLang="zh-CN" sz="2700" i="1">
                            <a:latin typeface="Cambria Math"/>
                            <a:ea typeface="华文楷体" panose="02010600040101010101" pitchFamily="2" charset="-122"/>
                          </a:rPr>
                          <m:t>𝑴</m:t>
                        </m:r>
                      </m:e>
                      <m:sub>
                        <m:r>
                          <a:rPr lang="en-US" altLang="zh-CN" sz="2700" i="1" smtClean="0">
                            <a:latin typeface="Cambria Math"/>
                            <a:ea typeface="华文楷体" panose="02010600040101010101" pitchFamily="2" charset="-122"/>
                          </a:rPr>
                          <m:t>𝑚</m:t>
                        </m:r>
                        <m:r>
                          <m:rPr>
                            <m:sty m:val="p"/>
                          </m:rPr>
                          <a:rPr lang="en-US" altLang="zh-CN" sz="2700" i="1" smtClean="0">
                            <a:latin typeface="Cambria Math"/>
                            <a:ea typeface="华文楷体" panose="02010600040101010101" pitchFamily="2" charset="-122"/>
                          </a:rPr>
                          <m:t>g</m:t>
                        </m:r>
                        <m:r>
                          <a:rPr lang="en-US" altLang="zh-CN" sz="2700" i="1">
                            <a:latin typeface="Cambria Math"/>
                            <a:ea typeface="华文楷体" panose="02010600040101010101" pitchFamily="2" charset="-122"/>
                          </a:rPr>
                          <m:t>𝑶</m:t>
                        </m:r>
                      </m:sub>
                    </m:sSub>
                    <m:r>
                      <a:rPr lang="en-US" altLang="zh-CN" sz="2700" i="1">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r>
                          <a:rPr lang="en-US" altLang="zh-CN" sz="2700" i="1">
                            <a:latin typeface="Cambria Math"/>
                            <a:ea typeface="华文楷体" panose="02010600040101010101" pitchFamily="2" charset="-122"/>
                          </a:rPr>
                          <m:t>𝒓</m:t>
                        </m:r>
                      </m:e>
                      <m:sub>
                        <m:r>
                          <a:rPr lang="en-US" altLang="zh-CN" sz="2700" i="1">
                            <a:latin typeface="Cambria Math"/>
                            <a:ea typeface="华文楷体" panose="02010600040101010101" pitchFamily="2" charset="-122"/>
                          </a:rPr>
                          <m:t>𝑶</m:t>
                        </m:r>
                      </m:sub>
                    </m:sSub>
                    <m:r>
                      <a:rPr lang="en-US" altLang="zh-CN" sz="2700" i="1">
                        <a:latin typeface="Cambria Math"/>
                        <a:ea typeface="华文楷体" panose="02010600040101010101" pitchFamily="2" charset="-122"/>
                      </a:rPr>
                      <m:t>𝒎</m:t>
                    </m:r>
                    <m:r>
                      <a:rPr lang="en-US" altLang="zh-CN" sz="2700">
                        <a:latin typeface="Cambria Math"/>
                        <a:ea typeface="华文楷体" panose="02010600040101010101" pitchFamily="2" charset="-122"/>
                      </a:rPr>
                      <m:t>𝐠</m:t>
                    </m:r>
                  </m:oMath>
                </a14:m>
                <a:endParaRPr lang="zh-CN" altLang="en-US" sz="2700" dirty="0" smtClean="0">
                  <a:ea typeface="华文楷体" panose="0201060004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665659" y="4797152"/>
                <a:ext cx="3542829" cy="547073"/>
              </a:xfrm>
              <a:prstGeom prst="rect">
                <a:avLst/>
              </a:prstGeom>
              <a:blipFill rotWithShape="1">
                <a:blip r:embed="rId7"/>
                <a:stretch>
                  <a:fillRect l="-3098" t="-6667"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8693" y="5373216"/>
                <a:ext cx="8776762" cy="558294"/>
              </a:xfrm>
              <a:prstGeom prst="rect">
                <a:avLst/>
              </a:prstGeom>
              <a:noFill/>
            </p:spPr>
            <p:txBody>
              <a:bodyPr wrap="none" rtlCol="0">
                <a:spAutoFit/>
              </a:bodyPr>
              <a:lstStyle/>
              <a:p>
                <a:r>
                  <a:rPr lang="zh-CN" altLang="en-US" sz="2700" dirty="0" smtClean="0">
                    <a:ea typeface="华文楷体" panose="02010600040101010101" pitchFamily="2" charset="-122"/>
                  </a:rPr>
                  <a:t>故，作用在质点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上的张力</a:t>
                </a:r>
                <a14:m>
                  <m:oMath xmlns:m="http://schemas.openxmlformats.org/officeDocument/2006/math">
                    <m:acc>
                      <m:accPr>
                        <m:chr m:val="⃑"/>
                        <m:ctrlPr>
                          <a:rPr lang="zh-CN" altLang="en-US"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𝑻</m:t>
                        </m:r>
                      </m:e>
                    </m:acc>
                    <m:r>
                      <a:rPr lang="en-US" altLang="zh-CN" sz="2700" i="1">
                        <a:latin typeface="Cambria Math"/>
                        <a:ea typeface="华文楷体" panose="02010600040101010101" pitchFamily="2" charset="-122"/>
                      </a:rPr>
                      <m:t> </m:t>
                    </m:r>
                  </m:oMath>
                </a14:m>
                <a:r>
                  <a:rPr lang="zh-CN" altLang="en-US" sz="2700" dirty="0" smtClean="0">
                    <a:ea typeface="华文楷体" panose="02010600040101010101" pitchFamily="2" charset="-122"/>
                  </a:rPr>
                  <a:t>、重力</a:t>
                </a:r>
                <a14:m>
                  <m:oMath xmlns:m="http://schemas.openxmlformats.org/officeDocument/2006/math">
                    <m:r>
                      <a:rPr lang="en-US" altLang="zh-CN" sz="2700" i="1">
                        <a:latin typeface="Cambria Math"/>
                        <a:ea typeface="华文楷体" panose="02010600040101010101" pitchFamily="2" charset="-122"/>
                      </a:rPr>
                      <m:t>𝒎</m:t>
                    </m:r>
                    <m:acc>
                      <m:accPr>
                        <m:chr m:val="⃑"/>
                        <m:ctrlPr>
                          <a:rPr lang="en-US" altLang="zh-CN" sz="2700" i="1">
                            <a:latin typeface="Cambria Math"/>
                            <a:ea typeface="华文楷体" panose="02010600040101010101" pitchFamily="2" charset="-122"/>
                          </a:rPr>
                        </m:ctrlPr>
                      </m:accPr>
                      <m:e>
                        <m:r>
                          <a:rPr lang="en-US" altLang="zh-CN" sz="2700">
                            <a:latin typeface="Cambria Math"/>
                            <a:ea typeface="华文楷体" panose="02010600040101010101" pitchFamily="2" charset="-122"/>
                          </a:rPr>
                          <m:t>𝐠</m:t>
                        </m:r>
                      </m:e>
                    </m:acc>
                  </m:oMath>
                </a14:m>
                <a:r>
                  <a:rPr lang="zh-CN" altLang="en-US" sz="2700" dirty="0" smtClean="0">
                    <a:ea typeface="华文楷体" panose="02010600040101010101" pitchFamily="2" charset="-122"/>
                  </a:rPr>
                  <a:t>对圆心</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的合力矩</a:t>
                </a:r>
              </a:p>
            </p:txBody>
          </p:sp>
        </mc:Choice>
        <mc:Fallback xmlns="">
          <p:sp>
            <p:nvSpPr>
              <p:cNvPr id="9" name="TextBox 8"/>
              <p:cNvSpPr txBox="1">
                <a:spLocks noRot="1" noChangeAspect="1" noMove="1" noResize="1" noEditPoints="1" noAdjustHandles="1" noChangeArrowheads="1" noChangeShapeType="1" noTextEdit="1"/>
              </p:cNvSpPr>
              <p:nvPr/>
            </p:nvSpPr>
            <p:spPr>
              <a:xfrm>
                <a:off x="48693" y="5373216"/>
                <a:ext cx="8776762" cy="558294"/>
              </a:xfrm>
              <a:prstGeom prst="rect">
                <a:avLst/>
              </a:prstGeom>
              <a:blipFill rotWithShape="1">
                <a:blip r:embed="rId8"/>
                <a:stretch>
                  <a:fillRect l="-1319" t="-2174" r="-625" b="-282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39752" y="5918126"/>
                <a:ext cx="3239798" cy="6072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acc>
                            <m:accPr>
                              <m:chr m:val="⃑"/>
                              <m:ctrlPr>
                                <a:rPr lang="en-US" altLang="zh-CN" sz="2700" b="1"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𝑻𝑶</m:t>
                          </m:r>
                        </m:sub>
                      </m:sSub>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r>
                            <a:rPr lang="en-US" altLang="zh-CN" sz="2700" i="1">
                              <a:latin typeface="Cambria Math"/>
                              <a:ea typeface="华文楷体" panose="02010600040101010101" pitchFamily="2" charset="-122"/>
                            </a:rPr>
                            <m:t>𝑶</m:t>
                          </m:r>
                        </m:sub>
                      </m:sSub>
                    </m:oMath>
                  </m:oMathPara>
                </a14:m>
                <a:endParaRPr lang="zh-CN" altLang="en-US" sz="2700" dirty="0">
                  <a:ea typeface="华文楷体" panose="02010600040101010101" pitchFamily="2" charset="-122"/>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339752" y="5918126"/>
                <a:ext cx="3239798" cy="607218"/>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292080" y="5967819"/>
                <a:ext cx="83227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𝟎</m:t>
                      </m:r>
                    </m:oMath>
                  </m:oMathPara>
                </a14:m>
                <a:endParaRPr lang="zh-CN" altLang="en-US" sz="2700" dirty="0" smtClean="0">
                  <a:ea typeface="华文楷体" panose="02010600040101010101"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92080" y="5967819"/>
                <a:ext cx="832279" cy="507831"/>
              </a:xfrm>
              <a:prstGeom prst="rect">
                <a:avLst/>
              </a:prstGeom>
              <a:blipFill rotWithShape="1">
                <a:blip r:embed="rId10"/>
                <a:stretch>
                  <a:fillRect/>
                </a:stretch>
              </a:blipFill>
            </p:spPr>
            <p:txBody>
              <a:bodyPr/>
              <a:lstStyle/>
              <a:p>
                <a:r>
                  <a:rPr lang="zh-CN" altLang="en-US">
                    <a:noFill/>
                  </a:rPr>
                  <a:t> </a:t>
                </a:r>
              </a:p>
            </p:txBody>
          </p:sp>
        </mc:Fallback>
      </mc:AlternateContent>
      <p:grpSp>
        <p:nvGrpSpPr>
          <p:cNvPr id="12" name="组合 11"/>
          <p:cNvGrpSpPr/>
          <p:nvPr/>
        </p:nvGrpSpPr>
        <p:grpSpPr>
          <a:xfrm>
            <a:off x="107504" y="620688"/>
            <a:ext cx="2133600" cy="2514600"/>
            <a:chOff x="179512" y="4226768"/>
            <a:chExt cx="2133600" cy="2514600"/>
          </a:xfrm>
        </p:grpSpPr>
        <p:sp>
          <p:nvSpPr>
            <p:cNvPr id="13" name="Line 12"/>
            <p:cNvSpPr>
              <a:spLocks noChangeShapeType="1"/>
            </p:cNvSpPr>
            <p:nvPr/>
          </p:nvSpPr>
          <p:spPr bwMode="auto">
            <a:xfrm>
              <a:off x="1463189" y="4329956"/>
              <a:ext cx="0" cy="1501200"/>
            </a:xfrm>
            <a:prstGeom prst="line">
              <a:avLst/>
            </a:prstGeom>
            <a:noFill/>
            <a:ln w="28575">
              <a:solidFill>
                <a:srgbClr val="B66D0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4" name="Oval 14"/>
            <p:cNvSpPr>
              <a:spLocks noChangeArrowheads="1"/>
            </p:cNvSpPr>
            <p:nvPr/>
          </p:nvSpPr>
          <p:spPr bwMode="auto">
            <a:xfrm>
              <a:off x="560512" y="5674568"/>
              <a:ext cx="228600" cy="228600"/>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mc:AlternateContent xmlns:mc="http://schemas.openxmlformats.org/markup-compatibility/2006" xmlns:a14="http://schemas.microsoft.com/office/drawing/2010/main">
          <mc:Choice Requires="a14">
            <p:graphicFrame>
              <p:nvGraphicFramePr>
                <p:cNvPr id="15" name="Object 16"/>
                <p:cNvGraphicFramePr>
                  <a:graphicFrameLocks noChangeAspect="1"/>
                </p:cNvGraphicFramePr>
                <p:nvPr>
                  <p:extLst>
                    <p:ext uri="{D42A27DB-BD31-4B8C-83A1-F6EECF244321}">
                      <p14:modId xmlns:p14="http://schemas.microsoft.com/office/powerpoint/2010/main" val="2432654622"/>
                    </p:ext>
                  </p:extLst>
                </p:nvPr>
              </p:nvGraphicFramePr>
              <p:xfrm>
                <a:off x="1170112" y="4607768"/>
                <a:ext cx="317500" cy="444500"/>
              </p:xfrm>
              <a:graphic>
                <a:graphicData uri="http://schemas.openxmlformats.org/presentationml/2006/ole">
                  <mc:AlternateContent>
                    <mc:Choice xmlns:v="urn:schemas-microsoft-com:vml" Requires="v">
                      <p:oleObj spid="_x0000_s112018" name="公式" r:id="rId11" imgW="101556" imgH="139639" progId="Equation.3">
                        <p:embed/>
                      </p:oleObj>
                    </mc:Choice>
                    <mc:Fallback>
                      <p:oleObj name="公式" r:id="rId11" imgW="101556" imgH="139639" progId="Equation.3">
                        <p:embed/>
                        <p:pic>
                          <p:nvPicPr>
                            <p:cNvPr id="0" name=""/>
                            <p:cNvPicPr>
                              <a:picLocks noChangeAspect="1" noChangeArrowheads="1"/>
                            </p:cNvPicPr>
                            <p:nvPr/>
                          </p:nvPicPr>
                          <p:blipFill>
                            <a:blip r:embed="rId12">
                              <a:extLst>
                                <a:ext uri="{28A0092B-C50C-407E-A947-70E740481C1C}">
                                  <a14:useLocalDpi val="0"/>
                                </a:ext>
                              </a:extLst>
                            </a:blip>
                            <a:srcRect/>
                            <a:stretch>
                              <a:fillRect/>
                            </a:stretch>
                          </p:blipFill>
                          <p:spPr bwMode="auto">
                            <a:xfrm>
                              <a:off x="1170112" y="4607768"/>
                              <a:ext cx="317500" cy="4445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15" name="Object 16"/>
                <p:cNvGraphicFramePr>
                  <a:graphicFrameLocks noChangeAspect="1"/>
                </p:cNvGraphicFramePr>
                <p:nvPr>
                  <p:extLst>
                    <p:ext uri="{D42A27DB-BD31-4B8C-83A1-F6EECF244321}">
                      <p14:modId xmlns:p14="http://schemas.microsoft.com/office/powerpoint/2010/main" val="2432654622"/>
                    </p:ext>
                  </p:extLst>
                </p:nvPr>
              </p:nvGraphicFramePr>
              <p:xfrm>
                <a:off x="1170112" y="4607768"/>
                <a:ext cx="317500" cy="444500"/>
              </p:xfrm>
              <a:graphic>
                <a:graphicData uri="http://schemas.openxmlformats.org/presentationml/2006/ole">
                  <mc:AlternateContent>
                    <mc:Choice xmlns:v="urn:schemas-microsoft-com:vml" Requires="v">
                      <p:oleObj spid="_x0000_s111653" name="公式" r:id="rId13" imgW="101556" imgH="139639" progId="Equation.3">
                        <p:embed/>
                      </p:oleObj>
                    </mc:Choice>
                    <mc:Fallback>
                      <p:oleObj name="公式" r:id="rId13" imgW="101556" imgH="13963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0112" y="4607768"/>
                              <a:ext cx="3175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16" name="Arc 18"/>
            <p:cNvSpPr>
              <a:spLocks/>
            </p:cNvSpPr>
            <p:nvPr/>
          </p:nvSpPr>
          <p:spPr bwMode="auto">
            <a:xfrm rot="9639340">
              <a:off x="1170112" y="4836368"/>
              <a:ext cx="304800" cy="225425"/>
            </a:xfrm>
            <a:custGeom>
              <a:avLst/>
              <a:gdLst>
                <a:gd name="T0" fmla="*/ 0 w 21600"/>
                <a:gd name="T1" fmla="*/ 0 h 21270"/>
                <a:gd name="T2" fmla="*/ 0 w 21600"/>
                <a:gd name="T3" fmla="*/ 0 h 21270"/>
                <a:gd name="T4" fmla="*/ 0 w 21600"/>
                <a:gd name="T5" fmla="*/ 0 h 21270"/>
                <a:gd name="T6" fmla="*/ 0 60000 65536"/>
                <a:gd name="T7" fmla="*/ 0 60000 65536"/>
                <a:gd name="T8" fmla="*/ 0 60000 65536"/>
              </a:gdLst>
              <a:ahLst/>
              <a:cxnLst>
                <a:cxn ang="T6">
                  <a:pos x="T0" y="T1"/>
                </a:cxn>
                <a:cxn ang="T7">
                  <a:pos x="T2" y="T3"/>
                </a:cxn>
                <a:cxn ang="T8">
                  <a:pos x="T4" y="T5"/>
                </a:cxn>
              </a:cxnLst>
              <a:rect l="0" t="0" r="r" b="b"/>
              <a:pathLst>
                <a:path w="21600" h="21270" fill="none" extrusionOk="0">
                  <a:moveTo>
                    <a:pt x="3761" y="0"/>
                  </a:moveTo>
                  <a:cubicBezTo>
                    <a:pt x="14079" y="1825"/>
                    <a:pt x="21600" y="10791"/>
                    <a:pt x="21600" y="21270"/>
                  </a:cubicBezTo>
                </a:path>
                <a:path w="21600" h="21270" stroke="0" extrusionOk="0">
                  <a:moveTo>
                    <a:pt x="3761" y="0"/>
                  </a:moveTo>
                  <a:cubicBezTo>
                    <a:pt x="14079" y="1825"/>
                    <a:pt x="21600" y="10791"/>
                    <a:pt x="21600" y="21270"/>
                  </a:cubicBezTo>
                  <a:lnTo>
                    <a:pt x="0" y="21270"/>
                  </a:lnTo>
                  <a:lnTo>
                    <a:pt x="3761" y="0"/>
                  </a:lnTo>
                  <a:close/>
                </a:path>
              </a:pathLst>
            </a:custGeom>
            <a:noFill/>
            <a:ln w="2857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7" name="Rectangle 19"/>
            <p:cNvSpPr>
              <a:spLocks noChangeArrowheads="1"/>
            </p:cNvSpPr>
            <p:nvPr/>
          </p:nvSpPr>
          <p:spPr bwMode="auto">
            <a:xfrm>
              <a:off x="941512" y="4226768"/>
              <a:ext cx="1143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8" name="Oval 20"/>
            <p:cNvSpPr>
              <a:spLocks noChangeArrowheads="1"/>
            </p:cNvSpPr>
            <p:nvPr/>
          </p:nvSpPr>
          <p:spPr bwMode="auto">
            <a:xfrm>
              <a:off x="636712" y="5445968"/>
              <a:ext cx="1676400" cy="609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9" name="Line 21"/>
            <p:cNvSpPr>
              <a:spLocks noChangeShapeType="1"/>
            </p:cNvSpPr>
            <p:nvPr/>
          </p:nvSpPr>
          <p:spPr bwMode="auto">
            <a:xfrm>
              <a:off x="636712" y="5750768"/>
              <a:ext cx="0" cy="990600"/>
            </a:xfrm>
            <a:prstGeom prst="line">
              <a:avLst/>
            </a:prstGeom>
            <a:noFill/>
            <a:ln w="28575">
              <a:solidFill>
                <a:srgbClr val="FF0066"/>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20" name="Line 22"/>
            <p:cNvSpPr>
              <a:spLocks noChangeShapeType="1"/>
            </p:cNvSpPr>
            <p:nvPr/>
          </p:nvSpPr>
          <p:spPr bwMode="auto">
            <a:xfrm flipV="1">
              <a:off x="579239" y="4988768"/>
              <a:ext cx="457200" cy="762000"/>
            </a:xfrm>
            <a:prstGeom prst="line">
              <a:avLst/>
            </a:prstGeom>
            <a:noFill/>
            <a:ln w="38100">
              <a:solidFill>
                <a:srgbClr val="FF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21" name="Line 23"/>
            <p:cNvSpPr>
              <a:spLocks noChangeShapeType="1"/>
            </p:cNvSpPr>
            <p:nvPr/>
          </p:nvSpPr>
          <p:spPr bwMode="auto">
            <a:xfrm flipH="1" flipV="1">
              <a:off x="655762" y="5789192"/>
              <a:ext cx="800100" cy="20638"/>
            </a:xfrm>
            <a:prstGeom prst="line">
              <a:avLst/>
            </a:prstGeom>
            <a:noFill/>
            <a:ln w="25400">
              <a:solidFill>
                <a:srgbClr val="0000FF"/>
              </a:solidFill>
              <a:prstDash val="solid"/>
              <a:round/>
              <a:headEnd/>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mc:AlternateContent xmlns:mc="http://schemas.openxmlformats.org/markup-compatibility/2006" xmlns:a14="http://schemas.microsoft.com/office/drawing/2010/main">
          <mc:Choice Requires="a14">
            <p:graphicFrame>
              <p:nvGraphicFramePr>
                <p:cNvPr id="22" name="Object 24"/>
                <p:cNvGraphicFramePr>
                  <a:graphicFrameLocks noChangeAspect="1"/>
                </p:cNvGraphicFramePr>
                <p:nvPr>
                  <p:extLst>
                    <p:ext uri="{D42A27DB-BD31-4B8C-83A1-F6EECF244321}">
                      <p14:modId xmlns:p14="http://schemas.microsoft.com/office/powerpoint/2010/main" val="1667668252"/>
                    </p:ext>
                  </p:extLst>
                </p:nvPr>
              </p:nvGraphicFramePr>
              <p:xfrm>
                <a:off x="1537246" y="5598368"/>
                <a:ext cx="298450" cy="342900"/>
              </p:xfrm>
              <a:graphic>
                <a:graphicData uri="http://schemas.openxmlformats.org/presentationml/2006/ole">
                  <mc:AlternateContent>
                    <mc:Choice xmlns:v="urn:schemas-microsoft-com:vml" Requires="v">
                      <p:oleObj spid="_x0000_s112019" name="Equation" r:id="rId15" imgW="164957" imgH="190335" progId="Equation.3">
                        <p:embed/>
                      </p:oleObj>
                    </mc:Choice>
                    <mc:Fallback>
                      <p:oleObj name="Equation" r:id="rId15" imgW="164957" imgH="190335" progId="Equation.3">
                        <p:embed/>
                        <p:pic>
                          <p:nvPicPr>
                            <p:cNvPr id="0" name=""/>
                            <p:cNvPicPr>
                              <a:picLocks noChangeAspect="1" noChangeArrowheads="1"/>
                            </p:cNvPicPr>
                            <p:nvPr/>
                          </p:nvPicPr>
                          <p:blipFill>
                            <a:blip r:embed="rId16">
                              <a:extLst>
                                <a:ext uri="{28A0092B-C50C-407E-A947-70E740481C1C}">
                                  <a14:useLocalDpi val="0"/>
                                </a:ext>
                              </a:extLst>
                            </a:blip>
                            <a:srcRect/>
                            <a:stretch>
                              <a:fillRect/>
                            </a:stretch>
                          </p:blipFill>
                          <p:spPr bwMode="auto">
                            <a:xfrm>
                              <a:off x="1537246" y="5598368"/>
                              <a:ext cx="298450" cy="3429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22" name="Object 24"/>
                <p:cNvGraphicFramePr>
                  <a:graphicFrameLocks noChangeAspect="1"/>
                </p:cNvGraphicFramePr>
                <p:nvPr>
                  <p:extLst>
                    <p:ext uri="{D42A27DB-BD31-4B8C-83A1-F6EECF244321}">
                      <p14:modId xmlns:p14="http://schemas.microsoft.com/office/powerpoint/2010/main" val="1667668252"/>
                    </p:ext>
                  </p:extLst>
                </p:nvPr>
              </p:nvGraphicFramePr>
              <p:xfrm>
                <a:off x="1537246" y="5598368"/>
                <a:ext cx="298450" cy="342900"/>
              </p:xfrm>
              <a:graphic>
                <a:graphicData uri="http://schemas.openxmlformats.org/presentationml/2006/ole">
                  <mc:AlternateContent>
                    <mc:Choice xmlns:v="urn:schemas-microsoft-com:vml" Requires="v">
                      <p:oleObj spid="_x0000_s111654" name="Equation" r:id="rId17" imgW="164957" imgH="190335" progId="Equation.3">
                        <p:embed/>
                      </p:oleObj>
                    </mc:Choice>
                    <mc:Fallback>
                      <p:oleObj name="Equation" r:id="rId17" imgW="164957" imgH="19033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37246" y="5598368"/>
                              <a:ext cx="298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3" name="Object 26"/>
                <p:cNvGraphicFramePr>
                  <a:graphicFrameLocks noChangeAspect="1"/>
                </p:cNvGraphicFramePr>
                <p:nvPr>
                  <p:extLst>
                    <p:ext uri="{D42A27DB-BD31-4B8C-83A1-F6EECF244321}">
                      <p14:modId xmlns:p14="http://schemas.microsoft.com/office/powerpoint/2010/main" val="2165804109"/>
                    </p:ext>
                  </p:extLst>
                </p:nvPr>
              </p:nvGraphicFramePr>
              <p:xfrm>
                <a:off x="179512" y="5598368"/>
                <a:ext cx="381000" cy="317500"/>
              </p:xfrm>
              <a:graphic>
                <a:graphicData uri="http://schemas.openxmlformats.org/presentationml/2006/ole">
                  <mc:AlternateContent>
                    <mc:Choice xmlns:v="urn:schemas-microsoft-com:vml" Requires="v">
                      <p:oleObj spid="_x0000_s112020" name="Equation" r:id="rId19" imgW="228600" imgH="190500" progId="Equation.3">
                        <p:embed/>
                      </p:oleObj>
                    </mc:Choice>
                    <mc:Fallback>
                      <p:oleObj name="Equation" r:id="rId19" imgW="228600" imgH="190500" progId="Equation.3">
                        <p:embed/>
                        <p:pic>
                          <p:nvPicPr>
                            <p:cNvPr id="0" name=""/>
                            <p:cNvPicPr>
                              <a:picLocks noChangeAspect="1" noChangeArrowheads="1"/>
                            </p:cNvPicPr>
                            <p:nvPr/>
                          </p:nvPicPr>
                          <p:blipFill>
                            <a:blip r:embed="rId20">
                              <a:extLst>
                                <a:ext uri="{28A0092B-C50C-407E-A947-70E740481C1C}">
                                  <a14:useLocalDpi val="0"/>
                                </a:ext>
                              </a:extLst>
                            </a:blip>
                            <a:srcRect/>
                            <a:stretch>
                              <a:fillRect/>
                            </a:stretch>
                          </p:blipFill>
                          <p:spPr bwMode="auto">
                            <a:xfrm>
                              <a:off x="179512" y="5598368"/>
                              <a:ext cx="381000" cy="3175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23" name="Object 26"/>
                <p:cNvGraphicFramePr>
                  <a:graphicFrameLocks noChangeAspect="1"/>
                </p:cNvGraphicFramePr>
                <p:nvPr>
                  <p:extLst>
                    <p:ext uri="{D42A27DB-BD31-4B8C-83A1-F6EECF244321}">
                      <p14:modId xmlns:p14="http://schemas.microsoft.com/office/powerpoint/2010/main" val="2165804109"/>
                    </p:ext>
                  </p:extLst>
                </p:nvPr>
              </p:nvGraphicFramePr>
              <p:xfrm>
                <a:off x="179512" y="5598368"/>
                <a:ext cx="381000" cy="317500"/>
              </p:xfrm>
              <a:graphic>
                <a:graphicData uri="http://schemas.openxmlformats.org/presentationml/2006/ole">
                  <mc:AlternateContent>
                    <mc:Choice xmlns:v="urn:schemas-microsoft-com:vml" Requires="v">
                      <p:oleObj spid="_x0000_s111655" name="Equation" r:id="rId21" imgW="228600" imgH="190500" progId="Equation.3">
                        <p:embed/>
                      </p:oleObj>
                    </mc:Choice>
                    <mc:Fallback>
                      <p:oleObj name="Equation" r:id="rId21" imgW="228600" imgH="1905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512" y="5598368"/>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4" name="Object 27"/>
                <p:cNvGraphicFramePr>
                  <a:graphicFrameLocks noChangeAspect="1"/>
                </p:cNvGraphicFramePr>
                <p:nvPr>
                  <p:extLst>
                    <p:ext uri="{D42A27DB-BD31-4B8C-83A1-F6EECF244321}">
                      <p14:modId xmlns:p14="http://schemas.microsoft.com/office/powerpoint/2010/main" val="3435974242"/>
                    </p:ext>
                  </p:extLst>
                </p:nvPr>
              </p:nvGraphicFramePr>
              <p:xfrm>
                <a:off x="293812" y="6352431"/>
                <a:ext cx="236538" cy="293688"/>
              </p:xfrm>
              <a:graphic>
                <a:graphicData uri="http://schemas.openxmlformats.org/presentationml/2006/ole">
                  <mc:AlternateContent>
                    <mc:Choice xmlns:v="urn:schemas-microsoft-com:vml" Requires="v">
                      <p:oleObj spid="_x0000_s112021" name="Equation" r:id="rId23" imgW="152280" imgH="190440" progId="Equation.DSMT4">
                        <p:embed/>
                      </p:oleObj>
                    </mc:Choice>
                    <mc:Fallback>
                      <p:oleObj name="Equation" r:id="rId23" imgW="152280" imgH="190440" progId="Equation.DSMT4">
                        <p:embed/>
                        <p:pic>
                          <p:nvPicPr>
                            <p:cNvPr id="0" name=""/>
                            <p:cNvPicPr>
                              <a:picLocks noChangeAspect="1" noChangeArrowheads="1"/>
                            </p:cNvPicPr>
                            <p:nvPr/>
                          </p:nvPicPr>
                          <p:blipFill>
                            <a:blip r:embed="rId24"/>
                            <a:srcRect/>
                            <a:stretch>
                              <a:fillRect/>
                            </a:stretch>
                          </p:blipFill>
                          <p:spPr bwMode="auto">
                            <a:xfrm>
                              <a:off x="293812" y="6352431"/>
                              <a:ext cx="236538" cy="293688"/>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24" name="Object 27"/>
                <p:cNvGraphicFramePr>
                  <a:graphicFrameLocks noChangeAspect="1"/>
                </p:cNvGraphicFramePr>
                <p:nvPr>
                  <p:extLst>
                    <p:ext uri="{D42A27DB-BD31-4B8C-83A1-F6EECF244321}">
                      <p14:modId xmlns:p14="http://schemas.microsoft.com/office/powerpoint/2010/main" val="2738830999"/>
                    </p:ext>
                  </p:extLst>
                </p:nvPr>
              </p:nvGraphicFramePr>
              <p:xfrm>
                <a:off x="293812" y="6352431"/>
                <a:ext cx="236538" cy="293688"/>
              </p:xfrm>
              <a:graphic>
                <a:graphicData uri="http://schemas.openxmlformats.org/presentationml/2006/ole">
                  <mc:AlternateContent>
                    <mc:Choice xmlns:v="urn:schemas-microsoft-com:vml" Requires="v">
                      <p:oleObj spid="_x0000_s111656" name="Equation" r:id="rId25" imgW="152280" imgH="190440" progId="Equation.DSMT4">
                        <p:embed/>
                      </p:oleObj>
                    </mc:Choice>
                    <mc:Fallback>
                      <p:oleObj name="Equation" r:id="rId25" imgW="152280" imgH="190440" progId="Equation.DSMT4">
                        <p:embed/>
                        <p:pic>
                          <p:nvPicPr>
                            <p:cNvPr id="0" name=""/>
                            <p:cNvPicPr>
                              <a:picLocks noChangeAspect="1" noChangeArrowheads="1"/>
                            </p:cNvPicPr>
                            <p:nvPr/>
                          </p:nvPicPr>
                          <p:blipFill>
                            <a:blip r:embed="rId26"/>
                            <a:srcRect/>
                            <a:stretch>
                              <a:fillRect/>
                            </a:stretch>
                          </p:blipFill>
                          <p:spPr bwMode="auto">
                            <a:xfrm>
                              <a:off x="293812" y="6352431"/>
                              <a:ext cx="236538"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5" name="Object 28"/>
                <p:cNvGraphicFramePr>
                  <a:graphicFrameLocks noChangeAspect="1"/>
                </p:cNvGraphicFramePr>
                <p:nvPr>
                  <p:extLst>
                    <p:ext uri="{D42A27DB-BD31-4B8C-83A1-F6EECF244321}">
                      <p14:modId xmlns:p14="http://schemas.microsoft.com/office/powerpoint/2010/main" val="3757924140"/>
                    </p:ext>
                  </p:extLst>
                </p:nvPr>
              </p:nvGraphicFramePr>
              <p:xfrm>
                <a:off x="589533" y="4885605"/>
                <a:ext cx="219075" cy="320675"/>
              </p:xfrm>
              <a:graphic>
                <a:graphicData uri="http://schemas.openxmlformats.org/presentationml/2006/ole">
                  <mc:AlternateContent>
                    <mc:Choice xmlns:v="urn:schemas-microsoft-com:vml" Requires="v">
                      <p:oleObj spid="_x0000_s112022" name="Equation" r:id="rId27" imgW="139680" imgH="203040" progId="Equation.DSMT4">
                        <p:embed/>
                      </p:oleObj>
                    </mc:Choice>
                    <mc:Fallback>
                      <p:oleObj name="Equation" r:id="rId27" imgW="139680" imgH="203040" progId="Equation.DSMT4">
                        <p:embed/>
                        <p:pic>
                          <p:nvPicPr>
                            <p:cNvPr id="0" name=""/>
                            <p:cNvPicPr>
                              <a:picLocks noChangeAspect="1" noChangeArrowheads="1"/>
                            </p:cNvPicPr>
                            <p:nvPr/>
                          </p:nvPicPr>
                          <p:blipFill>
                            <a:blip r:embed="rId28"/>
                            <a:srcRect/>
                            <a:stretch>
                              <a:fillRect/>
                            </a:stretch>
                          </p:blipFill>
                          <p:spPr bwMode="auto">
                            <a:xfrm>
                              <a:off x="589533" y="4885605"/>
                              <a:ext cx="219075" cy="320675"/>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25" name="Object 28"/>
                <p:cNvGraphicFramePr>
                  <a:graphicFrameLocks noChangeAspect="1"/>
                </p:cNvGraphicFramePr>
                <p:nvPr>
                  <p:extLst>
                    <p:ext uri="{D42A27DB-BD31-4B8C-83A1-F6EECF244321}">
                      <p14:modId xmlns:p14="http://schemas.microsoft.com/office/powerpoint/2010/main" val="2004688564"/>
                    </p:ext>
                  </p:extLst>
                </p:nvPr>
              </p:nvGraphicFramePr>
              <p:xfrm>
                <a:off x="539552" y="4836368"/>
                <a:ext cx="319088" cy="419100"/>
              </p:xfrm>
              <a:graphic>
                <a:graphicData uri="http://schemas.openxmlformats.org/presentationml/2006/ole">
                  <mc:AlternateContent>
                    <mc:Choice xmlns:v="urn:schemas-microsoft-com:vml" Requires="v">
                      <p:oleObj spid="_x0000_s111657" name="Equation" r:id="rId29" imgW="203024" imgH="266469" progId="Equation.3">
                        <p:embed/>
                      </p:oleObj>
                    </mc:Choice>
                    <mc:Fallback>
                      <p:oleObj name="Equation" r:id="rId29" imgW="203024" imgH="266469"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39552" y="4836368"/>
                              <a:ext cx="319088"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6" name="TextBox 25"/>
                <p:cNvSpPr txBox="1"/>
                <p:nvPr/>
              </p:nvSpPr>
              <p:spPr>
                <a:xfrm>
                  <a:off x="794157" y="5330441"/>
                  <a:ext cx="6558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𝑶</m:t>
                            </m:r>
                          </m:sub>
                        </m:sSub>
                      </m:oMath>
                    </m:oMathPara>
                  </a14:m>
                  <a:endParaRPr lang="zh-CN" altLang="en-US" sz="2700" dirty="0" smtClean="0">
                    <a:ea typeface="华文楷体" panose="02010600040101010101" pitchFamily="2" charset="-122"/>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94157" y="5330441"/>
                  <a:ext cx="655885" cy="507831"/>
                </a:xfrm>
                <a:prstGeom prst="rect">
                  <a:avLst/>
                </a:prstGeom>
                <a:blipFill rotWithShape="1">
                  <a:blip r:embed="rId31"/>
                  <a:stretch>
                    <a:fillRect/>
                  </a:stretch>
                </a:blipFill>
              </p:spPr>
              <p:txBody>
                <a:bodyPr/>
                <a:lstStyle/>
                <a:p>
                  <a:r>
                    <a:rPr lang="zh-CN" altLang="en-US">
                      <a:noFill/>
                    </a:rPr>
                    <a:t> </a:t>
                  </a:r>
                </a:p>
              </p:txBody>
            </p:sp>
          </mc:Fallback>
        </mc:AlternateContent>
        <p:cxnSp>
          <p:nvCxnSpPr>
            <p:cNvPr id="27" name="直接箭头连接符 26"/>
            <p:cNvCxnSpPr/>
            <p:nvPr/>
          </p:nvCxnSpPr>
          <p:spPr bwMode="auto">
            <a:xfrm flipH="1">
              <a:off x="635006" y="4287978"/>
              <a:ext cx="857250" cy="1497947"/>
            </a:xfrm>
            <a:prstGeom prst="straightConnector1">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TextBox 27"/>
          <p:cNvSpPr txBox="1"/>
          <p:nvPr/>
        </p:nvSpPr>
        <p:spPr>
          <a:xfrm>
            <a:off x="2527826" y="476672"/>
            <a:ext cx="2656496" cy="507831"/>
          </a:xfrm>
          <a:prstGeom prst="rect">
            <a:avLst/>
          </a:prstGeom>
          <a:noFill/>
        </p:spPr>
        <p:txBody>
          <a:bodyPr wrap="none" rtlCol="0">
            <a:spAutoFit/>
          </a:bodyPr>
          <a:lstStyle/>
          <a:p>
            <a:r>
              <a:rPr lang="en-US" altLang="zh-CN" sz="2700" dirty="0" smtClean="0">
                <a:ea typeface="华文楷体" panose="02010600040101010101" pitchFamily="2" charset="-122"/>
              </a:rPr>
              <a:t>(2) </a:t>
            </a:r>
            <a:r>
              <a:rPr lang="zh-CN" altLang="en-US" sz="2700" dirty="0" smtClean="0">
                <a:solidFill>
                  <a:srgbClr val="FF0066"/>
                </a:solidFill>
                <a:ea typeface="华文楷体" panose="02010600040101010101" pitchFamily="2" charset="-122"/>
              </a:rPr>
              <a:t>对</a:t>
            </a:r>
            <a:r>
              <a:rPr lang="en-US" altLang="zh-CN" sz="2700" i="1" dirty="0" smtClean="0">
                <a:solidFill>
                  <a:srgbClr val="FF0066"/>
                </a:solidFill>
                <a:ea typeface="华文楷体" panose="02010600040101010101" pitchFamily="2" charset="-122"/>
              </a:rPr>
              <a:t>O</a:t>
            </a:r>
            <a:r>
              <a:rPr lang="zh-CN" altLang="en-US" sz="2700" dirty="0" smtClean="0">
                <a:solidFill>
                  <a:srgbClr val="FF0066"/>
                </a:solidFill>
                <a:ea typeface="华文楷体" panose="02010600040101010101" pitchFamily="2" charset="-122"/>
              </a:rPr>
              <a:t>点的力矩</a:t>
            </a:r>
          </a:p>
        </p:txBody>
      </p:sp>
      <mc:AlternateContent xmlns:mc="http://schemas.openxmlformats.org/markup-compatibility/2006" xmlns:a14="http://schemas.microsoft.com/office/drawing/2010/main">
        <mc:Choice Requires="a14">
          <p:sp>
            <p:nvSpPr>
              <p:cNvPr id="29" name="TextBox 28"/>
              <p:cNvSpPr txBox="1"/>
              <p:nvPr/>
            </p:nvSpPr>
            <p:spPr>
              <a:xfrm>
                <a:off x="2284938" y="908720"/>
                <a:ext cx="2132315" cy="558294"/>
              </a:xfrm>
              <a:prstGeom prst="rect">
                <a:avLst/>
              </a:prstGeom>
              <a:noFill/>
            </p:spPr>
            <p:txBody>
              <a:bodyPr wrap="none" rtlCol="0">
                <a:spAutoFit/>
              </a:bodyPr>
              <a:lstStyle/>
              <a:p>
                <a:r>
                  <a:rPr lang="zh-CN" altLang="en-US" sz="2700" dirty="0" smtClean="0">
                    <a:ea typeface="华文楷体" panose="02010600040101010101" pitchFamily="2" charset="-122"/>
                  </a:rPr>
                  <a:t>张力</a:t>
                </a:r>
                <a14:m>
                  <m:oMath xmlns:m="http://schemas.openxmlformats.org/officeDocument/2006/math">
                    <m:acc>
                      <m:accPr>
                        <m:chr m:val="⃑"/>
                        <m:ctrlPr>
                          <a:rPr lang="zh-CN" altLang="en-US"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𝑻</m:t>
                        </m:r>
                      </m:e>
                    </m:acc>
                  </m:oMath>
                </a14:m>
                <a:r>
                  <a:rPr lang="zh-CN" altLang="en-US" sz="2700" dirty="0" smtClean="0">
                    <a:ea typeface="华文楷体" panose="02010600040101010101" pitchFamily="2" charset="-122"/>
                  </a:rPr>
                  <a:t>的力矩</a:t>
                </a:r>
              </a:p>
            </p:txBody>
          </p:sp>
        </mc:Choice>
        <mc:Fallback xmlns="">
          <p:sp>
            <p:nvSpPr>
              <p:cNvPr id="29" name="TextBox 28"/>
              <p:cNvSpPr txBox="1">
                <a:spLocks noRot="1" noChangeAspect="1" noMove="1" noResize="1" noEditPoints="1" noAdjustHandles="1" noChangeArrowheads="1" noChangeShapeType="1" noTextEdit="1"/>
              </p:cNvSpPr>
              <p:nvPr/>
            </p:nvSpPr>
            <p:spPr>
              <a:xfrm>
                <a:off x="2284938" y="908720"/>
                <a:ext cx="2132315" cy="558294"/>
              </a:xfrm>
              <a:prstGeom prst="rect">
                <a:avLst/>
              </a:prstGeom>
              <a:blipFill rotWithShape="1">
                <a:blip r:embed="rId32"/>
                <a:stretch>
                  <a:fillRect l="-5429" r="-5143" b="-282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443643" y="941538"/>
                <a:ext cx="2395078" cy="5582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𝑻𝑶</m:t>
                          </m:r>
                        </m:sub>
                      </m:sSub>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𝑶</m:t>
                          </m:r>
                        </m:sub>
                      </m:sSub>
                      <m:r>
                        <a:rPr lang="en-US" altLang="zh-CN" sz="2700" i="1">
                          <a:latin typeface="Cambria Math"/>
                          <a:ea typeface="Cambria Math"/>
                        </a:rPr>
                        <m:t>×</m:t>
                      </m:r>
                      <m:acc>
                        <m:accPr>
                          <m:chr m:val="⃑"/>
                          <m:ctrlPr>
                            <a:rPr lang="en-US" altLang="zh-CN" sz="2700" i="1">
                              <a:latin typeface="Cambria Math"/>
                              <a:ea typeface="Cambria Math"/>
                            </a:rPr>
                          </m:ctrlPr>
                        </m:accPr>
                        <m:e>
                          <m:r>
                            <a:rPr lang="en-US" altLang="zh-CN" sz="2700" b="1" i="1" smtClean="0">
                              <a:latin typeface="Cambria Math"/>
                              <a:ea typeface="Cambria Math"/>
                            </a:rPr>
                            <m:t>𝑻</m:t>
                          </m:r>
                        </m:e>
                      </m:acc>
                    </m:oMath>
                  </m:oMathPara>
                </a14:m>
                <a:endParaRPr lang="zh-CN" altLang="en-US" sz="2700" dirty="0" smtClean="0">
                  <a:ea typeface="华文楷体" panose="02010600040101010101" pitchFamily="2" charset="-122"/>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443643" y="941538"/>
                <a:ext cx="2395078" cy="558294"/>
              </a:xfrm>
              <a:prstGeom prst="rect">
                <a:avLst/>
              </a:prstGeom>
              <a:blipFill rotWithShape="1">
                <a:blip r:embed="rId33"/>
                <a:stretch>
                  <a:fillRect/>
                </a:stretch>
              </a:blipFill>
            </p:spPr>
            <p:txBody>
              <a:bodyPr/>
              <a:lstStyle/>
              <a:p>
                <a:r>
                  <a:rPr lang="zh-CN" altLang="en-US">
                    <a:noFill/>
                  </a:rPr>
                  <a:t> </a:t>
                </a:r>
              </a:p>
            </p:txBody>
          </p:sp>
        </mc:Fallback>
      </mc:AlternateContent>
      <p:sp>
        <p:nvSpPr>
          <p:cNvPr id="31" name="TextBox 30"/>
          <p:cNvSpPr txBox="1"/>
          <p:nvPr/>
        </p:nvSpPr>
        <p:spPr>
          <a:xfrm>
            <a:off x="2717228" y="1513949"/>
            <a:ext cx="5724644" cy="507831"/>
          </a:xfrm>
          <a:prstGeom prst="rect">
            <a:avLst/>
          </a:prstGeom>
          <a:noFill/>
        </p:spPr>
        <p:txBody>
          <a:bodyPr wrap="none" rtlCol="0">
            <a:spAutoFit/>
          </a:bodyPr>
          <a:lstStyle/>
          <a:p>
            <a:r>
              <a:rPr lang="zh-CN" altLang="en-US" sz="2700" dirty="0" smtClean="0">
                <a:ea typeface="华文楷体" panose="02010600040101010101" pitchFamily="2" charset="-122"/>
              </a:rPr>
              <a:t>方向：垂直于</a:t>
            </a:r>
            <a:r>
              <a:rPr lang="zh-CN" altLang="en-US" sz="2700" u="sng" dirty="0" smtClean="0">
                <a:ea typeface="华文楷体" panose="02010600040101010101" pitchFamily="2" charset="-122"/>
              </a:rPr>
              <a:t>纸面向里</a:t>
            </a:r>
            <a:r>
              <a:rPr lang="zh-CN" altLang="en-US" sz="2700" dirty="0" smtClean="0">
                <a:ea typeface="华文楷体" panose="02010600040101010101" pitchFamily="2" charset="-122"/>
              </a:rPr>
              <a:t>，随位置变化</a:t>
            </a:r>
          </a:p>
        </p:txBody>
      </p:sp>
      <p:sp>
        <p:nvSpPr>
          <p:cNvPr id="32" name="TextBox 31"/>
          <p:cNvSpPr txBox="1"/>
          <p:nvPr/>
        </p:nvSpPr>
        <p:spPr>
          <a:xfrm>
            <a:off x="2743426" y="1979492"/>
            <a:ext cx="1223412" cy="507831"/>
          </a:xfrm>
          <a:prstGeom prst="rect">
            <a:avLst/>
          </a:prstGeom>
          <a:noFill/>
        </p:spPr>
        <p:txBody>
          <a:bodyPr wrap="none" rtlCol="0">
            <a:spAutoFit/>
          </a:bodyPr>
          <a:lstStyle/>
          <a:p>
            <a:r>
              <a:rPr lang="zh-CN" altLang="en-US" sz="2700" dirty="0" smtClean="0">
                <a:ea typeface="华文楷体" panose="02010600040101010101" pitchFamily="2" charset="-122"/>
              </a:rPr>
              <a:t>大小：</a:t>
            </a:r>
          </a:p>
        </p:txBody>
      </p:sp>
      <mc:AlternateContent xmlns:mc="http://schemas.openxmlformats.org/markup-compatibility/2006" xmlns:a14="http://schemas.microsoft.com/office/drawing/2010/main">
        <mc:Choice Requires="a14">
          <p:sp>
            <p:nvSpPr>
              <p:cNvPr id="33" name="TextBox 32"/>
              <p:cNvSpPr txBox="1"/>
              <p:nvPr/>
            </p:nvSpPr>
            <p:spPr>
              <a:xfrm>
                <a:off x="3891399" y="1979492"/>
                <a:ext cx="291284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𝑴</m:t>
                          </m:r>
                        </m:e>
                        <m:sub>
                          <m:r>
                            <a:rPr lang="en-US" altLang="zh-CN" sz="2700" b="1" i="1" smtClean="0">
                              <a:latin typeface="Cambria Math"/>
                              <a:ea typeface="华文楷体" panose="02010600040101010101" pitchFamily="2" charset="-122"/>
                            </a:rPr>
                            <m:t>𝑻𝑶</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𝒓</m:t>
                          </m:r>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𝑻</m:t>
                      </m:r>
                      <m:func>
                        <m:funcPr>
                          <m:ctrlPr>
                            <a:rPr lang="en-US" altLang="zh-CN" sz="2700" b="1" i="1" smtClean="0">
                              <a:latin typeface="Cambria Math"/>
                              <a:ea typeface="华文楷体" panose="02010600040101010101" pitchFamily="2" charset="-122"/>
                            </a:rPr>
                          </m:ctrlPr>
                        </m:funcPr>
                        <m:fName>
                          <m:r>
                            <m:rPr>
                              <m:sty m:val="p"/>
                            </m:rPr>
                            <a:rPr lang="en-US" altLang="zh-CN" sz="2700" b="0" i="0" smtClean="0">
                              <a:latin typeface="Cambria Math"/>
                              <a:ea typeface="华文楷体" panose="02010600040101010101" pitchFamily="2" charset="-122"/>
                            </a:rPr>
                            <m:t>cos</m:t>
                          </m:r>
                        </m:fName>
                        <m:e>
                          <m:r>
                            <a:rPr lang="en-US" altLang="zh-CN" sz="2700" b="0" i="1" smtClean="0">
                              <a:latin typeface="Cambria Math"/>
                              <a:ea typeface="Cambria Math"/>
                            </a:rPr>
                            <m:t>𝜽</m:t>
                          </m:r>
                        </m:e>
                      </m:func>
                    </m:oMath>
                  </m:oMathPara>
                </a14:m>
                <a:endParaRPr lang="zh-CN" altLang="en-US" sz="2700" dirty="0" smtClean="0">
                  <a:ea typeface="华文楷体" panose="02010600040101010101" pitchFamily="2" charset="-122"/>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891399" y="1979492"/>
                <a:ext cx="2912849" cy="507831"/>
              </a:xfrm>
              <a:prstGeom prst="rect">
                <a:avLst/>
              </a:prstGeom>
              <a:blipFill rotWithShape="1">
                <a:blip r:embed="rId3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560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29" grpId="0"/>
      <p:bldP spid="30" grpId="0"/>
      <p:bldP spid="31" grpId="0"/>
      <p:bldP spid="32" grpId="0"/>
      <p:bldP spid="3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76</a:t>
            </a:fld>
            <a:endParaRPr lang="en-US" altLang="zh-CN">
              <a:solidFill>
                <a:srgbClr val="FFFFCC">
                  <a:lumMod val="75000"/>
                </a:srgbClr>
              </a:solidFill>
            </a:endParaRPr>
          </a:p>
        </p:txBody>
      </p:sp>
      <p:grpSp>
        <p:nvGrpSpPr>
          <p:cNvPr id="22" name="组合 21"/>
          <p:cNvGrpSpPr/>
          <p:nvPr/>
        </p:nvGrpSpPr>
        <p:grpSpPr>
          <a:xfrm>
            <a:off x="107504" y="471250"/>
            <a:ext cx="2133600" cy="2970589"/>
            <a:chOff x="179512" y="2978691"/>
            <a:chExt cx="2133600" cy="2970589"/>
          </a:xfrm>
        </p:grpSpPr>
        <p:sp>
          <p:nvSpPr>
            <p:cNvPr id="3" name="Line 12"/>
            <p:cNvSpPr>
              <a:spLocks noChangeShapeType="1"/>
            </p:cNvSpPr>
            <p:nvPr/>
          </p:nvSpPr>
          <p:spPr bwMode="auto">
            <a:xfrm>
              <a:off x="1463189" y="3537868"/>
              <a:ext cx="0" cy="1501200"/>
            </a:xfrm>
            <a:prstGeom prst="line">
              <a:avLst/>
            </a:prstGeom>
            <a:noFill/>
            <a:ln w="28575">
              <a:solidFill>
                <a:srgbClr val="B66D0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4" name="Oval 14"/>
            <p:cNvSpPr>
              <a:spLocks noChangeArrowheads="1"/>
            </p:cNvSpPr>
            <p:nvPr/>
          </p:nvSpPr>
          <p:spPr bwMode="auto">
            <a:xfrm>
              <a:off x="560512" y="4882480"/>
              <a:ext cx="228600" cy="228600"/>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mc:AlternateContent xmlns:mc="http://schemas.openxmlformats.org/markup-compatibility/2006" xmlns:a14="http://schemas.microsoft.com/office/drawing/2010/main">
          <mc:Choice Requires="a14">
            <p:graphicFrame>
              <p:nvGraphicFramePr>
                <p:cNvPr id="6" name="Object 16"/>
                <p:cNvGraphicFramePr>
                  <a:graphicFrameLocks noChangeAspect="1"/>
                </p:cNvGraphicFramePr>
                <p:nvPr>
                  <p:extLst>
                    <p:ext uri="{D42A27DB-BD31-4B8C-83A1-F6EECF244321}">
                      <p14:modId xmlns:p14="http://schemas.microsoft.com/office/powerpoint/2010/main" val="2442596655"/>
                    </p:ext>
                  </p:extLst>
                </p:nvPr>
              </p:nvGraphicFramePr>
              <p:xfrm>
                <a:off x="1170112" y="3815680"/>
                <a:ext cx="317500" cy="444500"/>
              </p:xfrm>
              <a:graphic>
                <a:graphicData uri="http://schemas.openxmlformats.org/presentationml/2006/ole">
                  <mc:AlternateContent>
                    <mc:Choice xmlns:v="urn:schemas-microsoft-com:vml" Requires="v">
                      <p:oleObj spid="_x0000_s110004" name="公式" r:id="rId3" imgW="101556" imgH="139639" progId="Equation.3">
                        <p:embed/>
                      </p:oleObj>
                    </mc:Choice>
                    <mc:Fallback>
                      <p:oleObj name="公式" r:id="rId3" imgW="101556" imgH="139639" progId="Equation.3">
                        <p:embed/>
                        <p:pic>
                          <p:nvPicPr>
                            <p:cNvPr id="0" name=""/>
                            <p:cNvPicPr>
                              <a:picLocks noChangeAspect="1" noChangeArrowheads="1"/>
                            </p:cNvPicPr>
                            <p:nvPr/>
                          </p:nvPicPr>
                          <p:blipFill>
                            <a:blip r:embed="rId4">
                              <a:extLst>
                                <a:ext uri="{28A0092B-C50C-407E-A947-70E740481C1C}">
                                  <a14:useLocalDpi val="0"/>
                                </a:ext>
                              </a:extLst>
                            </a:blip>
                            <a:srcRect/>
                            <a:stretch>
                              <a:fillRect/>
                            </a:stretch>
                          </p:blipFill>
                          <p:spPr bwMode="auto">
                            <a:xfrm>
                              <a:off x="1170112" y="3815680"/>
                              <a:ext cx="317500" cy="4445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6" name="Object 16"/>
                <p:cNvGraphicFramePr>
                  <a:graphicFrameLocks noChangeAspect="1"/>
                </p:cNvGraphicFramePr>
                <p:nvPr>
                  <p:extLst>
                    <p:ext uri="{D42A27DB-BD31-4B8C-83A1-F6EECF244321}">
                      <p14:modId xmlns:p14="http://schemas.microsoft.com/office/powerpoint/2010/main" val="2442596655"/>
                    </p:ext>
                  </p:extLst>
                </p:nvPr>
              </p:nvGraphicFramePr>
              <p:xfrm>
                <a:off x="1170112" y="3815680"/>
                <a:ext cx="317500" cy="444500"/>
              </p:xfrm>
              <a:graphic>
                <a:graphicData uri="http://schemas.openxmlformats.org/presentationml/2006/ole">
                  <mc:AlternateContent>
                    <mc:Choice xmlns:v="urn:schemas-microsoft-com:vml" Requires="v">
                      <p:oleObj spid="_x0000_s109639" name="公式" r:id="rId5" imgW="101556" imgH="139639" progId="Equation.3">
                        <p:embed/>
                      </p:oleObj>
                    </mc:Choice>
                    <mc:Fallback>
                      <p:oleObj name="公式" r:id="rId5" imgW="101556" imgH="13963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112" y="3815680"/>
                              <a:ext cx="3175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8" name="Arc 18"/>
            <p:cNvSpPr>
              <a:spLocks/>
            </p:cNvSpPr>
            <p:nvPr/>
          </p:nvSpPr>
          <p:spPr bwMode="auto">
            <a:xfrm rot="9639340">
              <a:off x="1170112" y="4044280"/>
              <a:ext cx="304800" cy="225425"/>
            </a:xfrm>
            <a:custGeom>
              <a:avLst/>
              <a:gdLst>
                <a:gd name="T0" fmla="*/ 0 w 21600"/>
                <a:gd name="T1" fmla="*/ 0 h 21270"/>
                <a:gd name="T2" fmla="*/ 0 w 21600"/>
                <a:gd name="T3" fmla="*/ 0 h 21270"/>
                <a:gd name="T4" fmla="*/ 0 w 21600"/>
                <a:gd name="T5" fmla="*/ 0 h 21270"/>
                <a:gd name="T6" fmla="*/ 0 60000 65536"/>
                <a:gd name="T7" fmla="*/ 0 60000 65536"/>
                <a:gd name="T8" fmla="*/ 0 60000 65536"/>
              </a:gdLst>
              <a:ahLst/>
              <a:cxnLst>
                <a:cxn ang="T6">
                  <a:pos x="T0" y="T1"/>
                </a:cxn>
                <a:cxn ang="T7">
                  <a:pos x="T2" y="T3"/>
                </a:cxn>
                <a:cxn ang="T8">
                  <a:pos x="T4" y="T5"/>
                </a:cxn>
              </a:cxnLst>
              <a:rect l="0" t="0" r="r" b="b"/>
              <a:pathLst>
                <a:path w="21600" h="21270" fill="none" extrusionOk="0">
                  <a:moveTo>
                    <a:pt x="3761" y="0"/>
                  </a:moveTo>
                  <a:cubicBezTo>
                    <a:pt x="14079" y="1825"/>
                    <a:pt x="21600" y="10791"/>
                    <a:pt x="21600" y="21270"/>
                  </a:cubicBezTo>
                </a:path>
                <a:path w="21600" h="21270" stroke="0" extrusionOk="0">
                  <a:moveTo>
                    <a:pt x="3761" y="0"/>
                  </a:moveTo>
                  <a:cubicBezTo>
                    <a:pt x="14079" y="1825"/>
                    <a:pt x="21600" y="10791"/>
                    <a:pt x="21600" y="21270"/>
                  </a:cubicBezTo>
                  <a:lnTo>
                    <a:pt x="0" y="21270"/>
                  </a:lnTo>
                  <a:lnTo>
                    <a:pt x="3761" y="0"/>
                  </a:lnTo>
                  <a:close/>
                </a:path>
              </a:pathLst>
            </a:custGeom>
            <a:noFill/>
            <a:ln w="2857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9" name="Rectangle 19"/>
            <p:cNvSpPr>
              <a:spLocks noChangeArrowheads="1"/>
            </p:cNvSpPr>
            <p:nvPr/>
          </p:nvSpPr>
          <p:spPr bwMode="auto">
            <a:xfrm>
              <a:off x="941512" y="3434680"/>
              <a:ext cx="1143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0" name="Oval 20"/>
            <p:cNvSpPr>
              <a:spLocks noChangeArrowheads="1"/>
            </p:cNvSpPr>
            <p:nvPr/>
          </p:nvSpPr>
          <p:spPr bwMode="auto">
            <a:xfrm>
              <a:off x="636712" y="4653880"/>
              <a:ext cx="1676400" cy="609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1" name="Line 21"/>
            <p:cNvSpPr>
              <a:spLocks noChangeShapeType="1"/>
            </p:cNvSpPr>
            <p:nvPr/>
          </p:nvSpPr>
          <p:spPr bwMode="auto">
            <a:xfrm>
              <a:off x="636712" y="4958680"/>
              <a:ext cx="0" cy="990600"/>
            </a:xfrm>
            <a:prstGeom prst="line">
              <a:avLst/>
            </a:prstGeom>
            <a:noFill/>
            <a:ln w="28575">
              <a:solidFill>
                <a:srgbClr val="FF0066"/>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2" name="Line 22"/>
            <p:cNvSpPr>
              <a:spLocks noChangeShapeType="1"/>
            </p:cNvSpPr>
            <p:nvPr/>
          </p:nvSpPr>
          <p:spPr bwMode="auto">
            <a:xfrm flipV="1">
              <a:off x="579239" y="4196680"/>
              <a:ext cx="457200" cy="762000"/>
            </a:xfrm>
            <a:prstGeom prst="line">
              <a:avLst/>
            </a:prstGeom>
            <a:noFill/>
            <a:ln w="38100">
              <a:solidFill>
                <a:srgbClr val="FF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mc:AlternateContent xmlns:mc="http://schemas.openxmlformats.org/markup-compatibility/2006" xmlns:a14="http://schemas.microsoft.com/office/drawing/2010/main">
          <mc:Choice Requires="a14">
            <p:graphicFrame>
              <p:nvGraphicFramePr>
                <p:cNvPr id="14" name="Object 24"/>
                <p:cNvGraphicFramePr>
                  <a:graphicFrameLocks noChangeAspect="1"/>
                </p:cNvGraphicFramePr>
                <p:nvPr>
                  <p:extLst>
                    <p:ext uri="{D42A27DB-BD31-4B8C-83A1-F6EECF244321}">
                      <p14:modId xmlns:p14="http://schemas.microsoft.com/office/powerpoint/2010/main" val="3517690300"/>
                    </p:ext>
                  </p:extLst>
                </p:nvPr>
              </p:nvGraphicFramePr>
              <p:xfrm>
                <a:off x="1537246" y="4806280"/>
                <a:ext cx="298450" cy="342900"/>
              </p:xfrm>
              <a:graphic>
                <a:graphicData uri="http://schemas.openxmlformats.org/presentationml/2006/ole">
                  <mc:AlternateContent>
                    <mc:Choice xmlns:v="urn:schemas-microsoft-com:vml" Requires="v">
                      <p:oleObj spid="_x0000_s110005" name="Equation" r:id="rId7" imgW="164957" imgH="190335" progId="Equation.3">
                        <p:embed/>
                      </p:oleObj>
                    </mc:Choice>
                    <mc:Fallback>
                      <p:oleObj name="Equation" r:id="rId7" imgW="164957" imgH="190335" progId="Equation.3">
                        <p:embed/>
                        <p:pic>
                          <p:nvPicPr>
                            <p:cNvPr id="0" name=""/>
                            <p:cNvPicPr>
                              <a:picLocks noChangeAspect="1" noChangeArrowheads="1"/>
                            </p:cNvPicPr>
                            <p:nvPr/>
                          </p:nvPicPr>
                          <p:blipFill>
                            <a:blip r:embed="rId8">
                              <a:extLst>
                                <a:ext uri="{28A0092B-C50C-407E-A947-70E740481C1C}">
                                  <a14:useLocalDpi val="0"/>
                                </a:ext>
                              </a:extLst>
                            </a:blip>
                            <a:srcRect/>
                            <a:stretch>
                              <a:fillRect/>
                            </a:stretch>
                          </p:blipFill>
                          <p:spPr bwMode="auto">
                            <a:xfrm>
                              <a:off x="1537246" y="4806280"/>
                              <a:ext cx="298450" cy="3429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14" name="Object 24"/>
                <p:cNvGraphicFramePr>
                  <a:graphicFrameLocks noChangeAspect="1"/>
                </p:cNvGraphicFramePr>
                <p:nvPr>
                  <p:extLst>
                    <p:ext uri="{D42A27DB-BD31-4B8C-83A1-F6EECF244321}">
                      <p14:modId xmlns:p14="http://schemas.microsoft.com/office/powerpoint/2010/main" val="3517690300"/>
                    </p:ext>
                  </p:extLst>
                </p:nvPr>
              </p:nvGraphicFramePr>
              <p:xfrm>
                <a:off x="1537246" y="4806280"/>
                <a:ext cx="298450" cy="342900"/>
              </p:xfrm>
              <a:graphic>
                <a:graphicData uri="http://schemas.openxmlformats.org/presentationml/2006/ole">
                  <mc:AlternateContent>
                    <mc:Choice xmlns:v="urn:schemas-microsoft-com:vml" Requires="v">
                      <p:oleObj spid="_x0000_s109640" name="Equation" r:id="rId9" imgW="164957" imgH="190335" progId="Equation.3">
                        <p:embed/>
                      </p:oleObj>
                    </mc:Choice>
                    <mc:Fallback>
                      <p:oleObj name="Equation" r:id="rId9" imgW="164957" imgH="19033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7246" y="4806280"/>
                              <a:ext cx="298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5" name="Object 26"/>
                <p:cNvGraphicFramePr>
                  <a:graphicFrameLocks noChangeAspect="1"/>
                </p:cNvGraphicFramePr>
                <p:nvPr>
                  <p:extLst>
                    <p:ext uri="{D42A27DB-BD31-4B8C-83A1-F6EECF244321}">
                      <p14:modId xmlns:p14="http://schemas.microsoft.com/office/powerpoint/2010/main" val="2469886464"/>
                    </p:ext>
                  </p:extLst>
                </p:nvPr>
              </p:nvGraphicFramePr>
              <p:xfrm>
                <a:off x="179512" y="4806280"/>
                <a:ext cx="381000" cy="317500"/>
              </p:xfrm>
              <a:graphic>
                <a:graphicData uri="http://schemas.openxmlformats.org/presentationml/2006/ole">
                  <mc:AlternateContent>
                    <mc:Choice xmlns:v="urn:schemas-microsoft-com:vml" Requires="v">
                      <p:oleObj spid="_x0000_s110006" name="Equation" r:id="rId11" imgW="228600" imgH="190500" progId="Equation.3">
                        <p:embed/>
                      </p:oleObj>
                    </mc:Choice>
                    <mc:Fallback>
                      <p:oleObj name="Equation" r:id="rId11" imgW="228600" imgH="190500" progId="Equation.3">
                        <p:embed/>
                        <p:pic>
                          <p:nvPicPr>
                            <p:cNvPr id="0" name=""/>
                            <p:cNvPicPr>
                              <a:picLocks noChangeAspect="1" noChangeArrowheads="1"/>
                            </p:cNvPicPr>
                            <p:nvPr/>
                          </p:nvPicPr>
                          <p:blipFill>
                            <a:blip r:embed="rId12">
                              <a:extLst>
                                <a:ext uri="{28A0092B-C50C-407E-A947-70E740481C1C}">
                                  <a14:useLocalDpi val="0"/>
                                </a:ext>
                              </a:extLst>
                            </a:blip>
                            <a:srcRect/>
                            <a:stretch>
                              <a:fillRect/>
                            </a:stretch>
                          </p:blipFill>
                          <p:spPr bwMode="auto">
                            <a:xfrm>
                              <a:off x="179512" y="4806280"/>
                              <a:ext cx="381000" cy="3175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15" name="Object 26"/>
                <p:cNvGraphicFramePr>
                  <a:graphicFrameLocks noChangeAspect="1"/>
                </p:cNvGraphicFramePr>
                <p:nvPr>
                  <p:extLst>
                    <p:ext uri="{D42A27DB-BD31-4B8C-83A1-F6EECF244321}">
                      <p14:modId xmlns:p14="http://schemas.microsoft.com/office/powerpoint/2010/main" val="2469886464"/>
                    </p:ext>
                  </p:extLst>
                </p:nvPr>
              </p:nvGraphicFramePr>
              <p:xfrm>
                <a:off x="179512" y="4806280"/>
                <a:ext cx="381000" cy="317500"/>
              </p:xfrm>
              <a:graphic>
                <a:graphicData uri="http://schemas.openxmlformats.org/presentationml/2006/ole">
                  <mc:AlternateContent>
                    <mc:Choice xmlns:v="urn:schemas-microsoft-com:vml" Requires="v">
                      <p:oleObj spid="_x0000_s109641" name="Equation" r:id="rId13" imgW="228600" imgH="190500" progId="Equation.3">
                        <p:embed/>
                      </p:oleObj>
                    </mc:Choice>
                    <mc:Fallback>
                      <p:oleObj name="Equation" r:id="rId13" imgW="228600" imgH="1905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512" y="480628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6" name="Object 27"/>
                <p:cNvGraphicFramePr>
                  <a:graphicFrameLocks noChangeAspect="1"/>
                </p:cNvGraphicFramePr>
                <p:nvPr>
                  <p:extLst>
                    <p:ext uri="{D42A27DB-BD31-4B8C-83A1-F6EECF244321}">
                      <p14:modId xmlns:p14="http://schemas.microsoft.com/office/powerpoint/2010/main" val="1814692384"/>
                    </p:ext>
                  </p:extLst>
                </p:nvPr>
              </p:nvGraphicFramePr>
              <p:xfrm>
                <a:off x="293812" y="5560343"/>
                <a:ext cx="236538" cy="293688"/>
              </p:xfrm>
              <a:graphic>
                <a:graphicData uri="http://schemas.openxmlformats.org/presentationml/2006/ole">
                  <mc:AlternateContent>
                    <mc:Choice xmlns:v="urn:schemas-microsoft-com:vml" Requires="v">
                      <p:oleObj spid="_x0000_s110007" name="Equation" r:id="rId15" imgW="152280" imgH="190440" progId="Equation.DSMT4">
                        <p:embed/>
                      </p:oleObj>
                    </mc:Choice>
                    <mc:Fallback>
                      <p:oleObj name="Equation" r:id="rId15" imgW="152280" imgH="190440" progId="Equation.DSMT4">
                        <p:embed/>
                        <p:pic>
                          <p:nvPicPr>
                            <p:cNvPr id="0" name=""/>
                            <p:cNvPicPr>
                              <a:picLocks noChangeAspect="1" noChangeArrowheads="1"/>
                            </p:cNvPicPr>
                            <p:nvPr/>
                          </p:nvPicPr>
                          <p:blipFill>
                            <a:blip r:embed="rId16"/>
                            <a:srcRect/>
                            <a:stretch>
                              <a:fillRect/>
                            </a:stretch>
                          </p:blipFill>
                          <p:spPr bwMode="auto">
                            <a:xfrm>
                              <a:off x="293812" y="5560343"/>
                              <a:ext cx="236538" cy="293688"/>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16" name="Object 27"/>
                <p:cNvGraphicFramePr>
                  <a:graphicFrameLocks noChangeAspect="1"/>
                </p:cNvGraphicFramePr>
                <p:nvPr>
                  <p:extLst>
                    <p:ext uri="{D42A27DB-BD31-4B8C-83A1-F6EECF244321}">
                      <p14:modId xmlns:p14="http://schemas.microsoft.com/office/powerpoint/2010/main" val="818831033"/>
                    </p:ext>
                  </p:extLst>
                </p:nvPr>
              </p:nvGraphicFramePr>
              <p:xfrm>
                <a:off x="293812" y="5560343"/>
                <a:ext cx="236538" cy="293688"/>
              </p:xfrm>
              <a:graphic>
                <a:graphicData uri="http://schemas.openxmlformats.org/presentationml/2006/ole">
                  <mc:AlternateContent>
                    <mc:Choice xmlns:v="urn:schemas-microsoft-com:vml" Requires="v">
                      <p:oleObj spid="_x0000_s109642" name="Equation" r:id="rId17" imgW="152280" imgH="190440" progId="Equation.DSMT4">
                        <p:embed/>
                      </p:oleObj>
                    </mc:Choice>
                    <mc:Fallback>
                      <p:oleObj name="Equation" r:id="rId17" imgW="152280" imgH="190440" progId="Equation.DSMT4">
                        <p:embed/>
                        <p:pic>
                          <p:nvPicPr>
                            <p:cNvPr id="0" name=""/>
                            <p:cNvPicPr>
                              <a:picLocks noChangeAspect="1" noChangeArrowheads="1"/>
                            </p:cNvPicPr>
                            <p:nvPr/>
                          </p:nvPicPr>
                          <p:blipFill>
                            <a:blip r:embed="rId18"/>
                            <a:srcRect/>
                            <a:stretch>
                              <a:fillRect/>
                            </a:stretch>
                          </p:blipFill>
                          <p:spPr bwMode="auto">
                            <a:xfrm>
                              <a:off x="293812" y="5560343"/>
                              <a:ext cx="236538"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7" name="Object 28"/>
                <p:cNvGraphicFramePr>
                  <a:graphicFrameLocks noChangeAspect="1"/>
                </p:cNvGraphicFramePr>
                <p:nvPr>
                  <p:extLst>
                    <p:ext uri="{D42A27DB-BD31-4B8C-83A1-F6EECF244321}">
                      <p14:modId xmlns:p14="http://schemas.microsoft.com/office/powerpoint/2010/main" val="4195369946"/>
                    </p:ext>
                  </p:extLst>
                </p:nvPr>
              </p:nvGraphicFramePr>
              <p:xfrm>
                <a:off x="589533" y="4093354"/>
                <a:ext cx="219075" cy="319087"/>
              </p:xfrm>
              <a:graphic>
                <a:graphicData uri="http://schemas.openxmlformats.org/presentationml/2006/ole">
                  <mc:AlternateContent>
                    <mc:Choice xmlns:v="urn:schemas-microsoft-com:vml" Requires="v">
                      <p:oleObj spid="_x0000_s110008" name="Equation" r:id="rId19" imgW="139680" imgH="203040" progId="Equation.DSMT4">
                        <p:embed/>
                      </p:oleObj>
                    </mc:Choice>
                    <mc:Fallback>
                      <p:oleObj name="Equation" r:id="rId19" imgW="139680" imgH="203040" progId="Equation.DSMT4">
                        <p:embed/>
                        <p:pic>
                          <p:nvPicPr>
                            <p:cNvPr id="0" name=""/>
                            <p:cNvPicPr>
                              <a:picLocks noChangeAspect="1" noChangeArrowheads="1"/>
                            </p:cNvPicPr>
                            <p:nvPr/>
                          </p:nvPicPr>
                          <p:blipFill>
                            <a:blip r:embed="rId20"/>
                            <a:srcRect/>
                            <a:stretch>
                              <a:fillRect/>
                            </a:stretch>
                          </p:blipFill>
                          <p:spPr bwMode="auto">
                            <a:xfrm>
                              <a:off x="589533" y="4093354"/>
                              <a:ext cx="219075" cy="319087"/>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17" name="Object 28"/>
                <p:cNvGraphicFramePr>
                  <a:graphicFrameLocks noChangeAspect="1"/>
                </p:cNvGraphicFramePr>
                <p:nvPr>
                  <p:extLst>
                    <p:ext uri="{D42A27DB-BD31-4B8C-83A1-F6EECF244321}">
                      <p14:modId xmlns:p14="http://schemas.microsoft.com/office/powerpoint/2010/main" val="45778446"/>
                    </p:ext>
                  </p:extLst>
                </p:nvPr>
              </p:nvGraphicFramePr>
              <p:xfrm>
                <a:off x="539552" y="4044280"/>
                <a:ext cx="319088" cy="419100"/>
              </p:xfrm>
              <a:graphic>
                <a:graphicData uri="http://schemas.openxmlformats.org/presentationml/2006/ole">
                  <mc:AlternateContent>
                    <mc:Choice xmlns:v="urn:schemas-microsoft-com:vml" Requires="v">
                      <p:oleObj spid="_x0000_s109643" name="Equation" r:id="rId21" imgW="203024" imgH="266469" progId="Equation.3">
                        <p:embed/>
                      </p:oleObj>
                    </mc:Choice>
                    <mc:Fallback>
                      <p:oleObj name="Equation" r:id="rId21" imgW="203024" imgH="266469"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9552" y="4044280"/>
                              <a:ext cx="319088"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18" name="TextBox 17"/>
            <p:cNvSpPr txBox="1"/>
            <p:nvPr/>
          </p:nvSpPr>
          <p:spPr>
            <a:xfrm>
              <a:off x="995577" y="2978691"/>
              <a:ext cx="415498" cy="507831"/>
            </a:xfrm>
            <a:prstGeom prst="rect">
              <a:avLst/>
            </a:prstGeom>
            <a:noFill/>
          </p:spPr>
          <p:txBody>
            <a:bodyPr wrap="none" rtlCol="0">
              <a:spAutoFit/>
            </a:bodyPr>
            <a:lstStyle/>
            <a:p>
              <a:r>
                <a:rPr lang="en-US" altLang="zh-CN" sz="2700" i="1" dirty="0" smtClean="0">
                  <a:ea typeface="华文楷体" panose="02010600040101010101" pitchFamily="2" charset="-122"/>
                </a:rPr>
                <a:t>B</a:t>
              </a:r>
              <a:endParaRPr lang="zh-CN" altLang="en-US" sz="2700" i="1" dirty="0" smtClean="0">
                <a:ea typeface="华文楷体" panose="02010600040101010101" pitchFamily="2" charset="-122"/>
              </a:endParaRPr>
            </a:p>
          </p:txBody>
        </p:sp>
        <p:cxnSp>
          <p:nvCxnSpPr>
            <p:cNvPr id="20" name="直接箭头连接符 19"/>
            <p:cNvCxnSpPr/>
            <p:nvPr/>
          </p:nvCxnSpPr>
          <p:spPr bwMode="auto">
            <a:xfrm flipH="1">
              <a:off x="635006" y="3495890"/>
              <a:ext cx="857250" cy="1497947"/>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1" name="TextBox 20"/>
                <p:cNvSpPr txBox="1"/>
                <p:nvPr/>
              </p:nvSpPr>
              <p:spPr>
                <a:xfrm rot="18113168">
                  <a:off x="688100" y="3544212"/>
                  <a:ext cx="654282"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solidFill>
                                  <a:srgbClr val="0000FF"/>
                                </a:solidFill>
                                <a:latin typeface="Cambria Math"/>
                                <a:ea typeface="华文楷体" panose="02010600040101010101" pitchFamily="2" charset="-122"/>
                              </a:rPr>
                            </m:ctrlPr>
                          </m:sSubPr>
                          <m:e>
                            <m:acc>
                              <m:accPr>
                                <m:chr m:val="⃑"/>
                                <m:ctrlPr>
                                  <a:rPr lang="en-US" altLang="zh-CN" sz="2700" i="1" smtClean="0">
                                    <a:solidFill>
                                      <a:srgbClr val="0000FF"/>
                                    </a:solidFill>
                                    <a:latin typeface="Cambria Math"/>
                                    <a:ea typeface="华文楷体" panose="02010600040101010101" pitchFamily="2" charset="-122"/>
                                  </a:rPr>
                                </m:ctrlPr>
                              </m:accPr>
                              <m:e>
                                <m:r>
                                  <a:rPr lang="en-US" altLang="zh-CN" sz="2700" b="1" i="1" smtClean="0">
                                    <a:solidFill>
                                      <a:srgbClr val="0000FF"/>
                                    </a:solidFill>
                                    <a:latin typeface="Cambria Math"/>
                                    <a:ea typeface="华文楷体" panose="02010600040101010101" pitchFamily="2" charset="-122"/>
                                  </a:rPr>
                                  <m:t>𝒓</m:t>
                                </m:r>
                              </m:e>
                            </m:acc>
                          </m:e>
                          <m:sub>
                            <m:r>
                              <a:rPr lang="en-US" altLang="zh-CN" sz="2700" b="1" i="1" smtClean="0">
                                <a:solidFill>
                                  <a:srgbClr val="0000FF"/>
                                </a:solidFill>
                                <a:latin typeface="Cambria Math"/>
                                <a:ea typeface="华文楷体" panose="02010600040101010101" pitchFamily="2" charset="-122"/>
                              </a:rPr>
                              <m:t>𝑩</m:t>
                            </m:r>
                          </m:sub>
                        </m:sSub>
                      </m:oMath>
                    </m:oMathPara>
                  </a14:m>
                  <a:endParaRPr lang="zh-CN" altLang="en-US" sz="2700" dirty="0" smtClean="0">
                    <a:ea typeface="华文楷体" panose="02010600040101010101" pitchFamily="2" charset="-122"/>
                  </a:endParaRPr>
                </a:p>
              </p:txBody>
            </p:sp>
          </mc:Choice>
          <mc:Fallback xmlns="">
            <p:sp>
              <p:nvSpPr>
                <p:cNvPr id="21" name="TextBox 20"/>
                <p:cNvSpPr txBox="1">
                  <a:spLocks noRot="1" noChangeAspect="1" noMove="1" noResize="1" noEditPoints="1" noAdjustHandles="1" noChangeArrowheads="1" noChangeShapeType="1" noTextEdit="1"/>
                </p:cNvSpPr>
                <p:nvPr/>
              </p:nvSpPr>
              <p:spPr>
                <a:xfrm rot="18113168">
                  <a:off x="688100" y="3544212"/>
                  <a:ext cx="654282" cy="507831"/>
                </a:xfrm>
                <a:prstGeom prst="rect">
                  <a:avLst/>
                </a:prstGeom>
                <a:blipFill rotWithShape="1">
                  <a:blip r:embed="rId23"/>
                  <a:stretch>
                    <a:fillRect/>
                  </a:stretch>
                </a:blipFill>
              </p:spPr>
              <p:txBody>
                <a:bodyPr/>
                <a:lstStyle/>
                <a:p>
                  <a:r>
                    <a:rPr lang="zh-CN" altLang="en-US">
                      <a:noFill/>
                    </a:rPr>
                    <a:t> </a:t>
                  </a:r>
                </a:p>
              </p:txBody>
            </p:sp>
          </mc:Fallback>
        </mc:AlternateContent>
      </p:grpSp>
      <p:sp>
        <p:nvSpPr>
          <p:cNvPr id="23" name="TextBox 22"/>
          <p:cNvSpPr txBox="1"/>
          <p:nvPr/>
        </p:nvSpPr>
        <p:spPr>
          <a:xfrm>
            <a:off x="2411760" y="565623"/>
            <a:ext cx="2839239" cy="507831"/>
          </a:xfrm>
          <a:prstGeom prst="rect">
            <a:avLst/>
          </a:prstGeom>
          <a:noFill/>
        </p:spPr>
        <p:txBody>
          <a:bodyPr wrap="none" rtlCol="0">
            <a:spAutoFit/>
          </a:bodyPr>
          <a:lstStyle/>
          <a:p>
            <a:r>
              <a:rPr lang="zh-CN" altLang="en-US" sz="2700" dirty="0" smtClean="0">
                <a:solidFill>
                  <a:srgbClr val="FF0066"/>
                </a:solidFill>
                <a:ea typeface="华文楷体" panose="02010600040101010101" pitchFamily="2" charset="-122"/>
              </a:rPr>
              <a:t>对悬挂点</a:t>
            </a:r>
            <a:r>
              <a:rPr lang="en-US" altLang="zh-CN" sz="2700" i="1" dirty="0" smtClean="0">
                <a:solidFill>
                  <a:srgbClr val="FF0066"/>
                </a:solidFill>
                <a:ea typeface="华文楷体" panose="02010600040101010101" pitchFamily="2" charset="-122"/>
              </a:rPr>
              <a:t>B</a:t>
            </a:r>
            <a:r>
              <a:rPr lang="zh-CN" altLang="en-US" sz="2700" dirty="0" smtClean="0">
                <a:solidFill>
                  <a:srgbClr val="FF0066"/>
                </a:solidFill>
                <a:ea typeface="华文楷体" panose="02010600040101010101" pitchFamily="2" charset="-122"/>
              </a:rPr>
              <a:t>的力矩</a:t>
            </a:r>
          </a:p>
        </p:txBody>
      </p:sp>
      <mc:AlternateContent xmlns:mc="http://schemas.openxmlformats.org/markup-compatibility/2006" xmlns:a14="http://schemas.microsoft.com/office/drawing/2010/main">
        <mc:Choice Requires="a14">
          <p:sp>
            <p:nvSpPr>
              <p:cNvPr id="24" name="TextBox 23"/>
              <p:cNvSpPr txBox="1"/>
              <p:nvPr/>
            </p:nvSpPr>
            <p:spPr>
              <a:xfrm>
                <a:off x="3291064" y="1052736"/>
                <a:ext cx="4881336" cy="558294"/>
              </a:xfrm>
              <a:prstGeom prst="rect">
                <a:avLst/>
              </a:prstGeom>
              <a:noFill/>
            </p:spPr>
            <p:txBody>
              <a:bodyPr wrap="none" rtlCol="0">
                <a:spAutoFit/>
              </a:bodyPr>
              <a:lstStyle/>
              <a:p>
                <a:r>
                  <a:rPr lang="zh-CN" altLang="en-US" sz="2700" dirty="0" smtClean="0">
                    <a:ea typeface="华文楷体" panose="02010600040101010101" pitchFamily="2" charset="-122"/>
                  </a:rPr>
                  <a:t>张力</a:t>
                </a:r>
                <a14:m>
                  <m:oMath xmlns:m="http://schemas.openxmlformats.org/officeDocument/2006/math">
                    <m:acc>
                      <m:accPr>
                        <m:chr m:val="⃑"/>
                        <m:ctrlPr>
                          <a:rPr lang="zh-CN" altLang="en-US"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𝑻</m:t>
                        </m:r>
                      </m:e>
                    </m:acc>
                  </m:oMath>
                </a14:m>
                <a:r>
                  <a:rPr lang="zh-CN" altLang="en-US" sz="2700" dirty="0" smtClean="0">
                    <a:ea typeface="华文楷体" panose="02010600040101010101" pitchFamily="2" charset="-122"/>
                  </a:rPr>
                  <a:t>与</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oMath>
                </a14:m>
                <a:r>
                  <a:rPr lang="zh-CN" altLang="en-US" sz="2700" dirty="0" smtClean="0">
                    <a:ea typeface="华文楷体" panose="02010600040101010101" pitchFamily="2" charset="-122"/>
                  </a:rPr>
                  <a:t>始终共线，</a:t>
                </a:r>
                <a14:m>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𝑻𝑩</m:t>
                        </m:r>
                      </m:sub>
                    </m:sSub>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𝟎</m:t>
                    </m:r>
                  </m:oMath>
                </a14:m>
                <a:endParaRPr lang="zh-CN" altLang="en-US" sz="2700" dirty="0" smtClean="0">
                  <a:ea typeface="华文楷体" panose="02010600040101010101" pitchFamily="2" charset="-122"/>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91064" y="1052736"/>
                <a:ext cx="4881336" cy="558294"/>
              </a:xfrm>
              <a:prstGeom prst="rect">
                <a:avLst/>
              </a:prstGeom>
              <a:blipFill rotWithShape="1">
                <a:blip r:embed="rId24"/>
                <a:stretch>
                  <a:fillRect l="-2372" b="-296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005560" y="1721705"/>
                <a:ext cx="2510624" cy="507831"/>
              </a:xfrm>
              <a:prstGeom prst="rect">
                <a:avLst/>
              </a:prstGeom>
              <a:noFill/>
            </p:spPr>
            <p:txBody>
              <a:bodyPr wrap="none" rtlCol="0">
                <a:spAutoFit/>
              </a:bodyPr>
              <a:lstStyle/>
              <a:p>
                <a:r>
                  <a:rPr lang="zh-CN" altLang="en-US" sz="2700" dirty="0" smtClean="0">
                    <a:ea typeface="华文楷体" panose="02010600040101010101" pitchFamily="2" charset="-122"/>
                  </a:rPr>
                  <a:t>重力</a:t>
                </a:r>
                <a14:m>
                  <m:oMath xmlns:m="http://schemas.openxmlformats.org/officeDocument/2006/math">
                    <m:r>
                      <a:rPr lang="en-US" altLang="zh-CN" sz="2700" b="1" i="1" smtClean="0">
                        <a:latin typeface="Cambria Math"/>
                        <a:ea typeface="华文楷体" panose="02010600040101010101" pitchFamily="2" charset="-122"/>
                      </a:rPr>
                      <m:t>𝒎</m:t>
                    </m:r>
                    <m:acc>
                      <m:accPr>
                        <m:chr m:val="⃑"/>
                        <m:ctrlPr>
                          <a:rPr lang="en-US" altLang="zh-CN" sz="2700" b="1" i="1" smtClean="0">
                            <a:latin typeface="Cambria Math"/>
                            <a:ea typeface="华文楷体" panose="02010600040101010101" pitchFamily="2" charset="-122"/>
                          </a:rPr>
                        </m:ctrlPr>
                      </m:accPr>
                      <m:e>
                        <m:r>
                          <a:rPr lang="en-US" altLang="zh-CN" sz="2700" b="1" i="0" smtClean="0">
                            <a:latin typeface="Cambria Math"/>
                            <a:ea typeface="华文楷体" panose="02010600040101010101" pitchFamily="2" charset="-122"/>
                          </a:rPr>
                          <m:t>𝐠</m:t>
                        </m:r>
                      </m:e>
                    </m:acc>
                  </m:oMath>
                </a14:m>
                <a:r>
                  <a:rPr lang="zh-CN" altLang="en-US" sz="2700" dirty="0" smtClean="0">
                    <a:ea typeface="华文楷体" panose="02010600040101010101" pitchFamily="2" charset="-122"/>
                  </a:rPr>
                  <a:t>的力矩</a:t>
                </a:r>
              </a:p>
            </p:txBody>
          </p:sp>
        </mc:Choice>
        <mc:Fallback xmlns="">
          <p:sp>
            <p:nvSpPr>
              <p:cNvPr id="25" name="TextBox 24"/>
              <p:cNvSpPr txBox="1">
                <a:spLocks noRot="1" noChangeAspect="1" noMove="1" noResize="1" noEditPoints="1" noAdjustHandles="1" noChangeArrowheads="1" noChangeShapeType="1" noTextEdit="1"/>
              </p:cNvSpPr>
              <p:nvPr/>
            </p:nvSpPr>
            <p:spPr>
              <a:xfrm>
                <a:off x="3005560" y="1721705"/>
                <a:ext cx="2510624" cy="507831"/>
              </a:xfrm>
              <a:prstGeom prst="rect">
                <a:avLst/>
              </a:prstGeom>
              <a:blipFill rotWithShape="1">
                <a:blip r:embed="rId25"/>
                <a:stretch>
                  <a:fillRect l="-4369" t="-9524" r="-1214" b="-29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513921" y="1669526"/>
                <a:ext cx="2946511" cy="6073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r>
                            <a:rPr lang="en-US" altLang="zh-CN" sz="2700" b="1" i="1" smtClean="0">
                              <a:latin typeface="Cambria Math"/>
                              <a:ea typeface="华文楷体" panose="02010600040101010101" pitchFamily="2" charset="-122"/>
                            </a:rPr>
                            <m:t>𝑩</m:t>
                          </m:r>
                        </m:sub>
                      </m:sSub>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𝒓</m:t>
                              </m:r>
                            </m:e>
                          </m:acc>
                        </m:e>
                        <m:sub>
                          <m:r>
                            <a:rPr lang="en-US" altLang="zh-CN" sz="2700" b="1" i="1" smtClean="0">
                              <a:latin typeface="Cambria Math"/>
                              <a:ea typeface="华文楷体" panose="02010600040101010101" pitchFamily="2" charset="-122"/>
                            </a:rPr>
                            <m:t>𝑩</m:t>
                          </m:r>
                        </m:sub>
                      </m:sSub>
                      <m:r>
                        <a:rPr lang="en-US" altLang="zh-CN" sz="2700" i="1">
                          <a:latin typeface="Cambria Math"/>
                          <a:ea typeface="Cambria Math"/>
                        </a:rPr>
                        <m:t>×</m:t>
                      </m:r>
                      <m:r>
                        <a:rPr lang="en-US" altLang="zh-CN" sz="2700" i="1">
                          <a:latin typeface="Cambria Math"/>
                          <a:ea typeface="Cambria Math"/>
                        </a:rPr>
                        <m:t>𝒎</m:t>
                      </m:r>
                      <m:acc>
                        <m:accPr>
                          <m:chr m:val="⃑"/>
                          <m:ctrlPr>
                            <a:rPr lang="en-US" altLang="zh-CN" sz="2700" i="1">
                              <a:latin typeface="Cambria Math"/>
                              <a:ea typeface="Cambria Math"/>
                            </a:rPr>
                          </m:ctrlPr>
                        </m:accPr>
                        <m:e>
                          <m:r>
                            <a:rPr lang="en-US" altLang="zh-CN" sz="2700" b="1" i="0" smtClean="0">
                              <a:latin typeface="Cambria Math"/>
                              <a:ea typeface="Cambria Math"/>
                            </a:rPr>
                            <m:t>𝐠</m:t>
                          </m:r>
                        </m:e>
                      </m:acc>
                    </m:oMath>
                  </m:oMathPara>
                </a14:m>
                <a:endParaRPr lang="zh-CN" altLang="en-US" sz="2700" dirty="0" smtClean="0">
                  <a:ea typeface="华文楷体" panose="02010600040101010101" pitchFamily="2" charset="-122"/>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513921" y="1669526"/>
                <a:ext cx="2946511" cy="607346"/>
              </a:xfrm>
              <a:prstGeom prst="rect">
                <a:avLst/>
              </a:prstGeom>
              <a:blipFill rotWithShape="1">
                <a:blip r:embed="rId26"/>
                <a:stretch>
                  <a:fillRect/>
                </a:stretch>
              </a:blipFill>
            </p:spPr>
            <p:txBody>
              <a:bodyPr/>
              <a:lstStyle/>
              <a:p>
                <a:r>
                  <a:rPr lang="zh-CN" altLang="en-US">
                    <a:noFill/>
                  </a:rPr>
                  <a:t> </a:t>
                </a:r>
              </a:p>
            </p:txBody>
          </p:sp>
        </mc:Fallback>
      </mc:AlternateContent>
      <p:sp>
        <p:nvSpPr>
          <p:cNvPr id="27" name="TextBox 26"/>
          <p:cNvSpPr txBox="1"/>
          <p:nvPr/>
        </p:nvSpPr>
        <p:spPr>
          <a:xfrm>
            <a:off x="2651599" y="2277761"/>
            <a:ext cx="5724644" cy="507831"/>
          </a:xfrm>
          <a:prstGeom prst="rect">
            <a:avLst/>
          </a:prstGeom>
          <a:noFill/>
        </p:spPr>
        <p:txBody>
          <a:bodyPr wrap="none" rtlCol="0">
            <a:spAutoFit/>
          </a:bodyPr>
          <a:lstStyle/>
          <a:p>
            <a:r>
              <a:rPr lang="zh-CN" altLang="en-US" sz="2700" dirty="0" smtClean="0">
                <a:ea typeface="华文楷体" panose="02010600040101010101" pitchFamily="2" charset="-122"/>
              </a:rPr>
              <a:t>方向：垂直于纸面向外，随位置变化</a:t>
            </a:r>
          </a:p>
        </p:txBody>
      </p:sp>
      <mc:AlternateContent xmlns:mc="http://schemas.openxmlformats.org/markup-compatibility/2006" xmlns:a14="http://schemas.microsoft.com/office/drawing/2010/main">
        <mc:Choice Requires="a14">
          <p:sp>
            <p:nvSpPr>
              <p:cNvPr id="28" name="TextBox 27"/>
              <p:cNvSpPr txBox="1"/>
              <p:nvPr/>
            </p:nvSpPr>
            <p:spPr>
              <a:xfrm>
                <a:off x="2671270" y="2809791"/>
                <a:ext cx="3531608" cy="547201"/>
              </a:xfrm>
              <a:prstGeom prst="rect">
                <a:avLst/>
              </a:prstGeom>
              <a:noFill/>
            </p:spPr>
            <p:txBody>
              <a:bodyPr wrap="none" rtlCol="0">
                <a:spAutoFit/>
              </a:bodyPr>
              <a:lstStyle/>
              <a:p>
                <a:r>
                  <a:rPr lang="zh-CN" altLang="en-US" sz="2700" dirty="0" smtClean="0">
                    <a:ea typeface="华文楷体" panose="02010600040101010101" pitchFamily="2" charset="-122"/>
                  </a:rPr>
                  <a:t>大小：</a:t>
                </a:r>
                <a14:m>
                  <m:oMath xmlns:m="http://schemas.openxmlformats.org/officeDocument/2006/math">
                    <m:sSub>
                      <m:sSubPr>
                        <m:ctrlPr>
                          <a:rPr lang="en-US" altLang="zh-CN" sz="2700"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𝑴</m:t>
                        </m:r>
                      </m:e>
                      <m: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r>
                          <a:rPr lang="en-US" altLang="zh-CN" sz="2700" b="1" i="1" smtClean="0">
                            <a:latin typeface="Cambria Math"/>
                            <a:ea typeface="华文楷体" panose="02010600040101010101" pitchFamily="2" charset="-122"/>
                          </a:rPr>
                          <m:t>𝑩</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r>
                          <a:rPr lang="en-US" altLang="zh-CN" sz="2700" b="1" i="1" smtClean="0">
                            <a:latin typeface="Cambria Math"/>
                            <a:ea typeface="华文楷体" panose="02010600040101010101" pitchFamily="2" charset="-122"/>
                          </a:rPr>
                          <m:t>𝒓</m:t>
                        </m:r>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oMath>
                </a14:m>
                <a:endParaRPr lang="zh-CN" altLang="en-US" sz="2700" dirty="0" smtClean="0">
                  <a:ea typeface="华文楷体" panose="02010600040101010101" pitchFamily="2" charset="-122"/>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671270" y="2809791"/>
                <a:ext cx="3531608" cy="547201"/>
              </a:xfrm>
              <a:prstGeom prst="rect">
                <a:avLst/>
              </a:prstGeom>
              <a:blipFill rotWithShape="1">
                <a:blip r:embed="rId27"/>
                <a:stretch>
                  <a:fillRect l="-3103" t="-6667"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88504" y="4886930"/>
                <a:ext cx="7935121" cy="558294"/>
              </a:xfrm>
              <a:prstGeom prst="rect">
                <a:avLst/>
              </a:prstGeom>
              <a:noFill/>
            </p:spPr>
            <p:txBody>
              <a:bodyPr wrap="none" rtlCol="0">
                <a:spAutoFit/>
              </a:bodyPr>
              <a:lstStyle/>
              <a:p>
                <a:r>
                  <a:rPr lang="en-US" altLang="zh-CN" sz="2700" dirty="0" smtClean="0">
                    <a:ea typeface="华文楷体" panose="02010600040101010101" pitchFamily="2" charset="-122"/>
                  </a:rPr>
                  <a:t>(3)  </a:t>
                </a:r>
                <a:r>
                  <a:rPr lang="zh-CN" altLang="en-US" sz="2700" dirty="0" smtClean="0">
                    <a:ea typeface="华文楷体" panose="02010600040101010101" pitchFamily="2" charset="-122"/>
                  </a:rPr>
                  <a:t>对圆心</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a:t>
                </a:r>
                <a14:m>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𝑶</m:t>
                        </m:r>
                      </m:sub>
                    </m:sSub>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𝟎</m:t>
                    </m:r>
                  </m:oMath>
                </a14:m>
                <a:r>
                  <a:rPr lang="zh-CN" altLang="en-US" sz="2700" dirty="0" smtClean="0">
                    <a:ea typeface="华文楷体" panose="02010600040101010101" pitchFamily="2" charset="-122"/>
                  </a:rPr>
                  <a:t>，质心</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对</a:t>
                </a:r>
                <a:r>
                  <a:rPr lang="en-US" altLang="zh-CN" sz="2700" i="1" dirty="0" smtClean="0">
                    <a:ea typeface="华文楷体" panose="02010600040101010101" pitchFamily="2" charset="-122"/>
                  </a:rPr>
                  <a:t>O</a:t>
                </a:r>
                <a:r>
                  <a:rPr lang="zh-CN" altLang="en-US" sz="2700" dirty="0" smtClean="0">
                    <a:ea typeface="华文楷体" panose="02010600040101010101" pitchFamily="2" charset="-122"/>
                  </a:rPr>
                  <a:t>点的角动量守恒</a:t>
                </a:r>
                <a:r>
                  <a:rPr lang="en-US" altLang="zh-CN" sz="2700" dirty="0" smtClean="0">
                    <a:ea typeface="华文楷体" panose="02010600040101010101" pitchFamily="2" charset="-122"/>
                  </a:rPr>
                  <a:t>.</a:t>
                </a:r>
                <a:endParaRPr lang="zh-CN" altLang="en-US" sz="2700" dirty="0" smtClean="0">
                  <a:ea typeface="华文楷体" panose="02010600040101010101" pitchFamily="2" charset="-122"/>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88504" y="4886930"/>
                <a:ext cx="7935121" cy="558294"/>
              </a:xfrm>
              <a:prstGeom prst="rect">
                <a:avLst/>
              </a:prstGeom>
              <a:blipFill rotWithShape="1">
                <a:blip r:embed="rId28"/>
                <a:stretch>
                  <a:fillRect l="-1382" t="-2198" r="-1382" b="-296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519807" y="5660621"/>
                <a:ext cx="8228657" cy="558294"/>
              </a:xfrm>
              <a:prstGeom prst="rect">
                <a:avLst/>
              </a:prstGeom>
            </p:spPr>
            <p:txBody>
              <a:bodyPr wrap="square">
                <a:spAutoFit/>
              </a:bodyPr>
              <a:lstStyle/>
              <a:p>
                <a:pPr lvl="0"/>
                <a:r>
                  <a:rPr lang="zh-CN" altLang="en-US" sz="2700" dirty="0" smtClean="0">
                    <a:ea typeface="华文楷体" panose="02010600040101010101" pitchFamily="2" charset="-122"/>
                  </a:rPr>
                  <a:t>对悬挂点</a:t>
                </a:r>
                <a:r>
                  <a:rPr lang="en-US" altLang="zh-CN" sz="2700" i="1" dirty="0">
                    <a:ea typeface="华文楷体" panose="02010600040101010101" pitchFamily="2" charset="-122"/>
                  </a:rPr>
                  <a:t>B</a:t>
                </a:r>
                <a:r>
                  <a:rPr lang="zh-CN" altLang="en-US" sz="2700" dirty="0" smtClean="0">
                    <a:ea typeface="华文楷体" panose="02010600040101010101" pitchFamily="2" charset="-122"/>
                  </a:rPr>
                  <a:t>，</a:t>
                </a:r>
                <a14:m>
                  <m:oMath xmlns:m="http://schemas.openxmlformats.org/officeDocument/2006/math">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𝑩</m:t>
                        </m:r>
                      </m:sub>
                    </m:sSub>
                    <m:r>
                      <a:rPr lang="en-US" altLang="zh-CN" sz="2700" i="1" smtClean="0">
                        <a:latin typeface="Cambria Math"/>
                        <a:ea typeface="华文楷体" panose="02010600040101010101" pitchFamily="2" charset="-122"/>
                      </a:rPr>
                      <m:t>≠</m:t>
                    </m:r>
                    <m:r>
                      <a:rPr lang="en-US" altLang="zh-CN" sz="2700" i="1">
                        <a:latin typeface="Cambria Math"/>
                        <a:ea typeface="华文楷体" panose="02010600040101010101" pitchFamily="2" charset="-122"/>
                      </a:rPr>
                      <m:t>𝟎</m:t>
                    </m:r>
                  </m:oMath>
                </a14:m>
                <a:r>
                  <a:rPr lang="zh-CN" altLang="en-US" sz="2700" dirty="0">
                    <a:ea typeface="华文楷体" panose="02010600040101010101" pitchFamily="2" charset="-122"/>
                  </a:rPr>
                  <a:t>，质心</a:t>
                </a:r>
                <a:r>
                  <a:rPr lang="en-US" altLang="zh-CN" sz="2700" i="1" dirty="0">
                    <a:ea typeface="华文楷体" panose="02010600040101010101" pitchFamily="2" charset="-122"/>
                  </a:rPr>
                  <a:t>m</a:t>
                </a:r>
                <a:r>
                  <a:rPr lang="zh-CN" altLang="en-US" sz="2700" dirty="0" smtClean="0">
                    <a:ea typeface="华文楷体" panose="02010600040101010101" pitchFamily="2" charset="-122"/>
                  </a:rPr>
                  <a:t>对</a:t>
                </a:r>
                <a:r>
                  <a:rPr lang="en-US" altLang="zh-CN" sz="2700" i="1" dirty="0" smtClean="0">
                    <a:ea typeface="华文楷体" panose="02010600040101010101" pitchFamily="2" charset="-122"/>
                  </a:rPr>
                  <a:t>B</a:t>
                </a:r>
                <a:r>
                  <a:rPr lang="zh-CN" altLang="en-US" sz="2700" dirty="0" smtClean="0">
                    <a:ea typeface="华文楷体" panose="02010600040101010101" pitchFamily="2" charset="-122"/>
                  </a:rPr>
                  <a:t>点</a:t>
                </a:r>
                <a:r>
                  <a:rPr lang="zh-CN" altLang="en-US" sz="2700" dirty="0">
                    <a:ea typeface="华文楷体" panose="02010600040101010101" pitchFamily="2" charset="-122"/>
                  </a:rPr>
                  <a:t>的</a:t>
                </a:r>
                <a:r>
                  <a:rPr lang="zh-CN" altLang="en-US" sz="2700" dirty="0" smtClean="0">
                    <a:ea typeface="华文楷体" panose="02010600040101010101" pitchFamily="2" charset="-122"/>
                  </a:rPr>
                  <a:t>角动量</a:t>
                </a:r>
                <a:r>
                  <a:rPr lang="zh-CN" altLang="en-US" sz="2700" dirty="0">
                    <a:ea typeface="华文楷体" panose="02010600040101010101" pitchFamily="2" charset="-122"/>
                  </a:rPr>
                  <a:t>不</a:t>
                </a:r>
                <a:r>
                  <a:rPr lang="zh-CN" altLang="en-US" sz="2700" dirty="0" smtClean="0">
                    <a:ea typeface="华文楷体" panose="02010600040101010101" pitchFamily="2" charset="-122"/>
                  </a:rPr>
                  <a:t>守恒</a:t>
                </a:r>
                <a:r>
                  <a:rPr lang="en-US" altLang="zh-CN" sz="2700" dirty="0">
                    <a:ea typeface="华文楷体" panose="02010600040101010101" pitchFamily="2" charset="-122"/>
                  </a:rPr>
                  <a:t>.</a:t>
                </a:r>
                <a:endParaRPr lang="zh-CN" altLang="en-US" sz="2700" dirty="0">
                  <a:ea typeface="华文楷体" panose="02010600040101010101" pitchFamily="2" charset="-122"/>
                </a:endParaRPr>
              </a:p>
            </p:txBody>
          </p:sp>
        </mc:Choice>
        <mc:Fallback xmlns="">
          <p:sp>
            <p:nvSpPr>
              <p:cNvPr id="30" name="矩形 29"/>
              <p:cNvSpPr>
                <a:spLocks noRot="1" noChangeAspect="1" noMove="1" noResize="1" noEditPoints="1" noAdjustHandles="1" noChangeArrowheads="1" noChangeShapeType="1" noTextEdit="1"/>
              </p:cNvSpPr>
              <p:nvPr/>
            </p:nvSpPr>
            <p:spPr>
              <a:xfrm>
                <a:off x="519807" y="5660621"/>
                <a:ext cx="8228657" cy="558294"/>
              </a:xfrm>
              <a:prstGeom prst="rect">
                <a:avLst/>
              </a:prstGeom>
              <a:blipFill rotWithShape="1">
                <a:blip r:embed="rId29"/>
                <a:stretch>
                  <a:fillRect l="-1333" t="-2198" b="-296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8693" y="3429000"/>
                <a:ext cx="9123010" cy="558294"/>
              </a:xfrm>
              <a:prstGeom prst="rect">
                <a:avLst/>
              </a:prstGeom>
              <a:noFill/>
            </p:spPr>
            <p:txBody>
              <a:bodyPr wrap="none" rtlCol="0">
                <a:spAutoFit/>
              </a:bodyPr>
              <a:lstStyle/>
              <a:p>
                <a:r>
                  <a:rPr lang="zh-CN" altLang="en-US" sz="2700" dirty="0" smtClean="0">
                    <a:ea typeface="华文楷体" panose="02010600040101010101" pitchFamily="2" charset="-122"/>
                  </a:rPr>
                  <a:t>故，作用在质点</a:t>
                </a:r>
                <a:r>
                  <a:rPr lang="en-US" altLang="zh-CN" sz="2700" i="1" dirty="0" smtClean="0">
                    <a:ea typeface="华文楷体" panose="02010600040101010101" pitchFamily="2" charset="-122"/>
                  </a:rPr>
                  <a:t>m</a:t>
                </a:r>
                <a:r>
                  <a:rPr lang="zh-CN" altLang="en-US" sz="2700" dirty="0" smtClean="0">
                    <a:ea typeface="华文楷体" panose="02010600040101010101" pitchFamily="2" charset="-122"/>
                  </a:rPr>
                  <a:t>上的张力</a:t>
                </a:r>
                <a14:m>
                  <m:oMath xmlns:m="http://schemas.openxmlformats.org/officeDocument/2006/math">
                    <m:acc>
                      <m:accPr>
                        <m:chr m:val="⃑"/>
                        <m:ctrlPr>
                          <a:rPr lang="zh-CN" altLang="en-US"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𝑻</m:t>
                        </m:r>
                      </m:e>
                    </m:acc>
                    <m:r>
                      <a:rPr lang="en-US" altLang="zh-CN" sz="2700" i="1">
                        <a:latin typeface="Cambria Math"/>
                        <a:ea typeface="华文楷体" panose="02010600040101010101" pitchFamily="2" charset="-122"/>
                      </a:rPr>
                      <m:t> </m:t>
                    </m:r>
                  </m:oMath>
                </a14:m>
                <a:r>
                  <a:rPr lang="zh-CN" altLang="en-US" sz="2700" dirty="0" smtClean="0">
                    <a:ea typeface="华文楷体" panose="02010600040101010101" pitchFamily="2" charset="-122"/>
                  </a:rPr>
                  <a:t>、重力</a:t>
                </a:r>
                <a14:m>
                  <m:oMath xmlns:m="http://schemas.openxmlformats.org/officeDocument/2006/math">
                    <m:r>
                      <a:rPr lang="en-US" altLang="zh-CN" sz="2700" i="1">
                        <a:latin typeface="Cambria Math"/>
                        <a:ea typeface="华文楷体" panose="02010600040101010101" pitchFamily="2" charset="-122"/>
                      </a:rPr>
                      <m:t>𝒎</m:t>
                    </m:r>
                    <m:acc>
                      <m:accPr>
                        <m:chr m:val="⃑"/>
                        <m:ctrlPr>
                          <a:rPr lang="en-US" altLang="zh-CN" sz="2700" i="1">
                            <a:latin typeface="Cambria Math"/>
                            <a:ea typeface="华文楷体" panose="02010600040101010101" pitchFamily="2" charset="-122"/>
                          </a:rPr>
                        </m:ctrlPr>
                      </m:accPr>
                      <m:e>
                        <m:r>
                          <a:rPr lang="en-US" altLang="zh-CN" sz="2700">
                            <a:latin typeface="Cambria Math"/>
                            <a:ea typeface="华文楷体" panose="02010600040101010101" pitchFamily="2" charset="-122"/>
                          </a:rPr>
                          <m:t>𝐠</m:t>
                        </m:r>
                      </m:e>
                    </m:acc>
                  </m:oMath>
                </a14:m>
                <a:r>
                  <a:rPr lang="zh-CN" altLang="en-US" sz="2700" dirty="0" smtClean="0">
                    <a:ea typeface="华文楷体" panose="02010600040101010101" pitchFamily="2" charset="-122"/>
                  </a:rPr>
                  <a:t>对悬挂点</a:t>
                </a:r>
                <a:r>
                  <a:rPr lang="en-US" altLang="zh-CN" sz="2700" i="1" dirty="0">
                    <a:ea typeface="华文楷体" panose="02010600040101010101" pitchFamily="2" charset="-122"/>
                  </a:rPr>
                  <a:t>B</a:t>
                </a:r>
                <a:r>
                  <a:rPr lang="zh-CN" altLang="en-US" sz="2700" dirty="0" smtClean="0">
                    <a:ea typeface="华文楷体" panose="02010600040101010101" pitchFamily="2" charset="-122"/>
                  </a:rPr>
                  <a:t>的合力矩</a:t>
                </a:r>
              </a:p>
            </p:txBody>
          </p:sp>
        </mc:Choice>
        <mc:Fallback xmlns="">
          <p:sp>
            <p:nvSpPr>
              <p:cNvPr id="31" name="TextBox 30"/>
              <p:cNvSpPr txBox="1">
                <a:spLocks noRot="1" noChangeAspect="1" noMove="1" noResize="1" noEditPoints="1" noAdjustHandles="1" noChangeArrowheads="1" noChangeShapeType="1" noTextEdit="1"/>
              </p:cNvSpPr>
              <p:nvPr/>
            </p:nvSpPr>
            <p:spPr>
              <a:xfrm>
                <a:off x="48693" y="3429000"/>
                <a:ext cx="9123010" cy="558294"/>
              </a:xfrm>
              <a:prstGeom prst="rect">
                <a:avLst/>
              </a:prstGeom>
              <a:blipFill rotWithShape="1">
                <a:blip r:embed="rId30"/>
                <a:stretch>
                  <a:fillRect l="-1269" t="-2198" r="-334" b="-2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339752" y="4045790"/>
                <a:ext cx="3199722" cy="6073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i="1" smtClean="0">
                              <a:latin typeface="Cambria Math"/>
                              <a:ea typeface="华文楷体" panose="02010600040101010101" pitchFamily="2" charset="-122"/>
                            </a:rPr>
                          </m:ctrlPr>
                        </m:sSubPr>
                        <m:e>
                          <m:acc>
                            <m:accPr>
                              <m:chr m:val="⃑"/>
                              <m:ctrlPr>
                                <a:rPr lang="en-US" altLang="zh-CN" sz="2700"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𝑩</m:t>
                          </m:r>
                        </m:sub>
                      </m:sSub>
                      <m:r>
                        <a:rPr lang="en-US" altLang="zh-CN" sz="2700" b="1" i="1" smtClean="0">
                          <a:latin typeface="Cambria Math"/>
                          <a:ea typeface="华文楷体" panose="02010600040101010101" pitchFamily="2" charset="-122"/>
                        </a:rPr>
                        <m:t>=</m:t>
                      </m:r>
                      <m:sSub>
                        <m:sSubPr>
                          <m:ctrlPr>
                            <a:rPr lang="en-US" altLang="zh-CN" sz="2700" b="1" i="1" smtClean="0">
                              <a:latin typeface="Cambria Math"/>
                              <a:ea typeface="华文楷体" panose="02010600040101010101" pitchFamily="2" charset="-122"/>
                            </a:rPr>
                          </m:ctrlPr>
                        </m:sSubPr>
                        <m:e>
                          <m:acc>
                            <m:accPr>
                              <m:chr m:val="⃑"/>
                              <m:ctrlPr>
                                <a:rPr lang="en-US" altLang="zh-CN" sz="2700" b="1" i="1" smtClean="0">
                                  <a:latin typeface="Cambria Math"/>
                                  <a:ea typeface="华文楷体" panose="02010600040101010101" pitchFamily="2" charset="-122"/>
                                </a:rPr>
                              </m:ctrlPr>
                            </m:accPr>
                            <m:e>
                              <m:r>
                                <a:rPr lang="en-US" altLang="zh-CN" sz="2700" b="1" i="1" smtClean="0">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𝑻𝑩</m:t>
                          </m:r>
                        </m:sub>
                      </m:sSub>
                      <m:r>
                        <a:rPr lang="en-US" altLang="zh-CN" sz="2700" b="1" i="1" smtClean="0">
                          <a:latin typeface="Cambria Math"/>
                          <a:ea typeface="华文楷体" panose="02010600040101010101" pitchFamily="2" charset="-122"/>
                        </a:rPr>
                        <m:t>+</m:t>
                      </m:r>
                      <m:sSub>
                        <m:sSubPr>
                          <m:ctrlPr>
                            <a:rPr lang="en-US" altLang="zh-CN" sz="2700" i="1">
                              <a:latin typeface="Cambria Math"/>
                              <a:ea typeface="华文楷体" panose="02010600040101010101" pitchFamily="2" charset="-122"/>
                            </a:rPr>
                          </m:ctrlPr>
                        </m:sSubPr>
                        <m:e>
                          <m:acc>
                            <m:accPr>
                              <m:chr m:val="⃑"/>
                              <m:ctrlPr>
                                <a:rPr lang="en-US" altLang="zh-CN" sz="2700" i="1">
                                  <a:latin typeface="Cambria Math"/>
                                  <a:ea typeface="华文楷体" panose="02010600040101010101" pitchFamily="2" charset="-122"/>
                                </a:rPr>
                              </m:ctrlPr>
                            </m:accPr>
                            <m:e>
                              <m:r>
                                <a:rPr lang="en-US" altLang="zh-CN" sz="2700" i="1">
                                  <a:latin typeface="Cambria Math"/>
                                  <a:ea typeface="华文楷体" panose="02010600040101010101" pitchFamily="2" charset="-122"/>
                                </a:rPr>
                                <m:t>𝑴</m:t>
                              </m:r>
                            </m:e>
                          </m:acc>
                        </m:e>
                        <m:sub>
                          <m:r>
                            <a:rPr lang="en-US" altLang="zh-CN" sz="2700" b="1" i="1" smtClean="0">
                              <a:latin typeface="Cambria Math"/>
                              <a:ea typeface="华文楷体" panose="02010600040101010101" pitchFamily="2" charset="-122"/>
                            </a:rPr>
                            <m:t>𝒎</m:t>
                          </m:r>
                          <m:r>
                            <a:rPr lang="en-US" altLang="zh-CN" sz="2700" b="1" i="0" smtClean="0">
                              <a:latin typeface="Cambria Math"/>
                              <a:ea typeface="华文楷体" panose="02010600040101010101" pitchFamily="2" charset="-122"/>
                            </a:rPr>
                            <m:t>𝐠</m:t>
                          </m:r>
                          <m:r>
                            <a:rPr lang="en-US" altLang="zh-CN" sz="2700" b="1" i="1" smtClean="0">
                              <a:latin typeface="Cambria Math"/>
                              <a:ea typeface="华文楷体" panose="02010600040101010101" pitchFamily="2" charset="-122"/>
                            </a:rPr>
                            <m:t>𝑩</m:t>
                          </m:r>
                        </m:sub>
                      </m:sSub>
                    </m:oMath>
                  </m:oMathPara>
                </a14:m>
                <a:endParaRPr lang="zh-CN" altLang="en-US" sz="2700" dirty="0">
                  <a:ea typeface="华文楷体" panose="02010600040101010101" pitchFamily="2" charset="-122"/>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339752" y="4045790"/>
                <a:ext cx="3199722" cy="607346"/>
              </a:xfrm>
              <a:prstGeom prst="rect">
                <a:avLst/>
              </a:prstGeom>
              <a:blipFill rotWithShape="1">
                <a:blip r:embed="rId3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15592" y="4095547"/>
                <a:ext cx="83227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700"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𝟎</m:t>
                      </m:r>
                    </m:oMath>
                  </m:oMathPara>
                </a14:m>
                <a:endParaRPr lang="zh-CN" altLang="en-US" sz="2700" dirty="0" smtClean="0">
                  <a:ea typeface="华文楷体" panose="02010600040101010101" pitchFamily="2" charset="-122"/>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15592" y="4095547"/>
                <a:ext cx="832279" cy="507831"/>
              </a:xfrm>
              <a:prstGeom prst="rect">
                <a:avLst/>
              </a:prstGeom>
              <a:blipFill rotWithShape="1">
                <a:blip r:embed="rId3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743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77</a:t>
            </a:fld>
            <a:endParaRPr lang="en-US" altLang="zh-CN">
              <a:solidFill>
                <a:srgbClr val="FFFFCC">
                  <a:lumMod val="75000"/>
                </a:srgbClr>
              </a:solidFill>
            </a:endParaRPr>
          </a:p>
        </p:txBody>
      </p:sp>
      <p:sp>
        <p:nvSpPr>
          <p:cNvPr id="3" name="Rectangle 2"/>
          <p:cNvSpPr>
            <a:spLocks noChangeArrowheads="1"/>
          </p:cNvSpPr>
          <p:nvPr/>
        </p:nvSpPr>
        <p:spPr bwMode="auto">
          <a:xfrm>
            <a:off x="312738" y="548680"/>
            <a:ext cx="8723758" cy="523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2800" dirty="0">
                <a:solidFill>
                  <a:srgbClr val="FF0000"/>
                </a:solidFill>
                <a:ea typeface="宋体" charset="-122"/>
              </a:rPr>
              <a:t>4</a:t>
            </a:r>
            <a:r>
              <a:rPr kumimoji="1" lang="en-US" altLang="zh-CN" sz="2800" dirty="0" smtClean="0">
                <a:solidFill>
                  <a:srgbClr val="FF0000"/>
                </a:solidFill>
                <a:ea typeface="宋体" charset="-122"/>
              </a:rPr>
              <a:t>.</a:t>
            </a:r>
            <a:r>
              <a:rPr kumimoji="1" lang="zh-CN" altLang="en-US" sz="2800" dirty="0" smtClean="0">
                <a:solidFill>
                  <a:srgbClr val="FF0000"/>
                </a:solidFill>
                <a:ea typeface="宋体" charset="-122"/>
              </a:rPr>
              <a:t>质点系的角动量定理和角动量守恒定律</a:t>
            </a:r>
          </a:p>
        </p:txBody>
      </p:sp>
      <p:sp>
        <p:nvSpPr>
          <p:cNvPr id="4" name="Text Box 25"/>
          <p:cNvSpPr txBox="1">
            <a:spLocks noChangeArrowheads="1"/>
          </p:cNvSpPr>
          <p:nvPr/>
        </p:nvSpPr>
        <p:spPr bwMode="auto">
          <a:xfrm>
            <a:off x="611188" y="981075"/>
            <a:ext cx="81359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质点系总角动量：</a:t>
            </a:r>
            <a:endParaRPr kumimoji="1" lang="zh-CN" altLang="en-US">
              <a:solidFill>
                <a:srgbClr val="000066"/>
              </a:solidFill>
              <a:latin typeface="宋体" pitchFamily="2" charset="-122"/>
              <a:ea typeface="宋体" pitchFamily="2" charset="-122"/>
              <a:sym typeface="Symbol" pitchFamily="18" charset="2"/>
            </a:endParaRPr>
          </a:p>
        </p:txBody>
      </p:sp>
      <p:graphicFrame>
        <p:nvGraphicFramePr>
          <p:cNvPr id="5" name="Object 1041"/>
          <p:cNvGraphicFramePr>
            <a:graphicFrameLocks noChangeAspect="1"/>
          </p:cNvGraphicFramePr>
          <p:nvPr/>
        </p:nvGraphicFramePr>
        <p:xfrm>
          <a:off x="1042988" y="1557338"/>
          <a:ext cx="1516062" cy="1187450"/>
        </p:xfrm>
        <a:graphic>
          <a:graphicData uri="http://schemas.openxmlformats.org/presentationml/2006/ole">
            <mc:AlternateContent xmlns:mc="http://schemas.openxmlformats.org/markup-compatibility/2006">
              <mc:Choice xmlns:v="urn:schemas-microsoft-com:vml" Requires="v">
                <p:oleObj spid="_x0000_s119211" name="公式" r:id="rId3" imgW="596880" imgH="431640" progId="Equation.3">
                  <p:embed/>
                </p:oleObj>
              </mc:Choice>
              <mc:Fallback>
                <p:oleObj name="公式" r:id="rId3" imgW="59688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557338"/>
                        <a:ext cx="1516062"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25"/>
          <p:cNvSpPr txBox="1">
            <a:spLocks noChangeArrowheads="1"/>
          </p:cNvSpPr>
          <p:nvPr/>
        </p:nvSpPr>
        <p:spPr bwMode="auto">
          <a:xfrm>
            <a:off x="971550" y="2636838"/>
            <a:ext cx="324008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CC0066"/>
                </a:solidFill>
                <a:latin typeface="宋体" pitchFamily="2" charset="-122"/>
                <a:ea typeface="宋体" pitchFamily="2" charset="-122"/>
              </a:rPr>
              <a:t>（对同一参考点）</a:t>
            </a:r>
            <a:endParaRPr kumimoji="1" lang="zh-CN" altLang="en-US">
              <a:solidFill>
                <a:srgbClr val="CC0066"/>
              </a:solidFill>
              <a:latin typeface="宋体" pitchFamily="2" charset="-122"/>
              <a:ea typeface="宋体" pitchFamily="2" charset="-122"/>
              <a:sym typeface="Symbol" pitchFamily="18" charset="2"/>
            </a:endParaRPr>
          </a:p>
        </p:txBody>
      </p:sp>
      <p:sp>
        <p:nvSpPr>
          <p:cNvPr id="7" name="Text Box 25"/>
          <p:cNvSpPr txBox="1">
            <a:spLocks noChangeArrowheads="1"/>
          </p:cNvSpPr>
          <p:nvPr/>
        </p:nvSpPr>
        <p:spPr bwMode="auto">
          <a:xfrm>
            <a:off x="395288" y="3157538"/>
            <a:ext cx="4681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其中单个质点的角动量：</a:t>
            </a:r>
            <a:endParaRPr kumimoji="1" lang="zh-CN" altLang="en-US">
              <a:solidFill>
                <a:srgbClr val="000066"/>
              </a:solidFill>
              <a:latin typeface="宋体" pitchFamily="2" charset="-122"/>
              <a:ea typeface="宋体" pitchFamily="2" charset="-122"/>
              <a:sym typeface="Symbol" pitchFamily="18" charset="2"/>
            </a:endParaRPr>
          </a:p>
        </p:txBody>
      </p:sp>
      <p:graphicFrame>
        <p:nvGraphicFramePr>
          <p:cNvPr id="8" name="Object 1041"/>
          <p:cNvGraphicFramePr>
            <a:graphicFrameLocks noChangeAspect="1"/>
          </p:cNvGraphicFramePr>
          <p:nvPr>
            <p:extLst>
              <p:ext uri="{D42A27DB-BD31-4B8C-83A1-F6EECF244321}">
                <p14:modId xmlns:p14="http://schemas.microsoft.com/office/powerpoint/2010/main" val="1989781661"/>
              </p:ext>
            </p:extLst>
          </p:nvPr>
        </p:nvGraphicFramePr>
        <p:xfrm>
          <a:off x="1316038" y="3673475"/>
          <a:ext cx="1644650" cy="663575"/>
        </p:xfrm>
        <a:graphic>
          <a:graphicData uri="http://schemas.openxmlformats.org/presentationml/2006/ole">
            <mc:AlternateContent xmlns:mc="http://schemas.openxmlformats.org/markup-compatibility/2006">
              <mc:Choice xmlns:v="urn:schemas-microsoft-com:vml" Requires="v">
                <p:oleObj spid="_x0000_s119212" name="Equation" r:id="rId5" imgW="647640" imgH="241200" progId="Equation.DSMT4">
                  <p:embed/>
                </p:oleObj>
              </mc:Choice>
              <mc:Fallback>
                <p:oleObj name="Equation" r:id="rId5" imgW="647640" imgH="241200" progId="Equation.DSMT4">
                  <p:embed/>
                  <p:pic>
                    <p:nvPicPr>
                      <p:cNvPr id="0" name=""/>
                      <p:cNvPicPr>
                        <a:picLocks noChangeAspect="1" noChangeArrowheads="1"/>
                      </p:cNvPicPr>
                      <p:nvPr/>
                    </p:nvPicPr>
                    <p:blipFill>
                      <a:blip r:embed="rId6"/>
                      <a:srcRect/>
                      <a:stretch>
                        <a:fillRect/>
                      </a:stretch>
                    </p:blipFill>
                    <p:spPr bwMode="auto">
                      <a:xfrm>
                        <a:off x="1316038" y="3673475"/>
                        <a:ext cx="164465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25"/>
          <p:cNvSpPr txBox="1">
            <a:spLocks noChangeArrowheads="1"/>
          </p:cNvSpPr>
          <p:nvPr/>
        </p:nvSpPr>
        <p:spPr bwMode="auto">
          <a:xfrm>
            <a:off x="468313" y="4249738"/>
            <a:ext cx="4679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单个质点的角动量定理：</a:t>
            </a:r>
            <a:endParaRPr kumimoji="1" lang="zh-CN" altLang="en-US">
              <a:solidFill>
                <a:srgbClr val="000066"/>
              </a:solidFill>
              <a:latin typeface="宋体" pitchFamily="2" charset="-122"/>
              <a:ea typeface="宋体" pitchFamily="2" charset="-122"/>
              <a:sym typeface="Symbol" pitchFamily="18" charset="2"/>
            </a:endParaRPr>
          </a:p>
        </p:txBody>
      </p:sp>
      <p:graphicFrame>
        <p:nvGraphicFramePr>
          <p:cNvPr id="10" name="Object 1041"/>
          <p:cNvGraphicFramePr>
            <a:graphicFrameLocks noChangeAspect="1"/>
          </p:cNvGraphicFramePr>
          <p:nvPr/>
        </p:nvGraphicFramePr>
        <p:xfrm>
          <a:off x="1403350" y="4754563"/>
          <a:ext cx="1516063" cy="1117600"/>
        </p:xfrm>
        <a:graphic>
          <a:graphicData uri="http://schemas.openxmlformats.org/presentationml/2006/ole">
            <mc:AlternateContent xmlns:mc="http://schemas.openxmlformats.org/markup-compatibility/2006">
              <mc:Choice xmlns:v="urn:schemas-microsoft-com:vml" Requires="v">
                <p:oleObj spid="_x0000_s119213" name="公式" r:id="rId7" imgW="596880" imgH="406080" progId="Equation.3">
                  <p:embed/>
                </p:oleObj>
              </mc:Choice>
              <mc:Fallback>
                <p:oleObj name="公式" r:id="rId7" imgW="596880" imgH="4060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350" y="4754563"/>
                        <a:ext cx="1516063"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直接连接符 8"/>
          <p:cNvCxnSpPr>
            <a:cxnSpLocks noChangeShapeType="1"/>
          </p:cNvCxnSpPr>
          <p:nvPr/>
        </p:nvCxnSpPr>
        <p:spPr bwMode="auto">
          <a:xfrm rot="5400000" flipH="1" flipV="1">
            <a:off x="1674018" y="3771107"/>
            <a:ext cx="5364163" cy="0"/>
          </a:xfrm>
          <a:prstGeom prst="line">
            <a:avLst/>
          </a:prstGeom>
          <a:noFill/>
          <a:ln w="38100" algn="ctr">
            <a:solidFill>
              <a:srgbClr val="000066"/>
            </a:solidFill>
            <a:round/>
            <a:headEnd/>
            <a:tailEnd type="none" w="sm" len="lg"/>
          </a:ln>
          <a:extLst>
            <a:ext uri="{909E8E84-426E-40DD-AFC4-6F175D3DCCD1}">
              <a14:hiddenFill xmlns:a14="http://schemas.microsoft.com/office/drawing/2010/main">
                <a:noFill/>
              </a14:hiddenFill>
            </a:ext>
          </a:extLst>
        </p:spPr>
      </p:cxnSp>
      <p:graphicFrame>
        <p:nvGraphicFramePr>
          <p:cNvPr id="12" name="Object 1041"/>
          <p:cNvGraphicFramePr>
            <a:graphicFrameLocks noChangeAspect="1"/>
          </p:cNvGraphicFramePr>
          <p:nvPr/>
        </p:nvGraphicFramePr>
        <p:xfrm>
          <a:off x="4919663" y="1052513"/>
          <a:ext cx="3321050" cy="977900"/>
        </p:xfrm>
        <a:graphic>
          <a:graphicData uri="http://schemas.openxmlformats.org/presentationml/2006/ole">
            <mc:AlternateContent xmlns:mc="http://schemas.openxmlformats.org/markup-compatibility/2006">
              <mc:Choice xmlns:v="urn:schemas-microsoft-com:vml" Requires="v">
                <p:oleObj spid="_x0000_s119214" name="公式" r:id="rId9" imgW="1307880" imgH="355320" progId="Equation.3">
                  <p:embed/>
                </p:oleObj>
              </mc:Choice>
              <mc:Fallback>
                <p:oleObj name="公式" r:id="rId9" imgW="1307880" imgH="3553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9663" y="1052513"/>
                        <a:ext cx="332105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041"/>
          <p:cNvGraphicFramePr>
            <a:graphicFrameLocks noChangeAspect="1"/>
          </p:cNvGraphicFramePr>
          <p:nvPr/>
        </p:nvGraphicFramePr>
        <p:xfrm>
          <a:off x="5461000" y="1916113"/>
          <a:ext cx="2998788" cy="977900"/>
        </p:xfrm>
        <a:graphic>
          <a:graphicData uri="http://schemas.openxmlformats.org/presentationml/2006/ole">
            <mc:AlternateContent xmlns:mc="http://schemas.openxmlformats.org/markup-compatibility/2006">
              <mc:Choice xmlns:v="urn:schemas-microsoft-com:vml" Requires="v">
                <p:oleObj spid="_x0000_s119215" name="公式" r:id="rId11" imgW="1180800" imgH="355320" progId="Equation.3">
                  <p:embed/>
                </p:oleObj>
              </mc:Choice>
              <mc:Fallback>
                <p:oleObj name="公式" r:id="rId11" imgW="1180800" imgH="35532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1000" y="1916113"/>
                        <a:ext cx="2998788"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041"/>
          <p:cNvGraphicFramePr>
            <a:graphicFrameLocks noChangeAspect="1"/>
          </p:cNvGraphicFramePr>
          <p:nvPr/>
        </p:nvGraphicFramePr>
        <p:xfrm>
          <a:off x="5456238" y="2636838"/>
          <a:ext cx="2127250" cy="698500"/>
        </p:xfrm>
        <a:graphic>
          <a:graphicData uri="http://schemas.openxmlformats.org/presentationml/2006/ole">
            <mc:AlternateContent xmlns:mc="http://schemas.openxmlformats.org/markup-compatibility/2006">
              <mc:Choice xmlns:v="urn:schemas-microsoft-com:vml" Requires="v">
                <p:oleObj spid="_x0000_s119216" name="公式" r:id="rId13" imgW="838080" imgH="253800" progId="Equation.3">
                  <p:embed/>
                </p:oleObj>
              </mc:Choice>
              <mc:Fallback>
                <p:oleObj name="公式" r:id="rId13" imgW="838080" imgH="253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6238" y="2636838"/>
                        <a:ext cx="21272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右箭头 14"/>
          <p:cNvSpPr/>
          <p:nvPr/>
        </p:nvSpPr>
        <p:spPr bwMode="auto">
          <a:xfrm>
            <a:off x="5580063" y="3860800"/>
            <a:ext cx="684212" cy="323850"/>
          </a:xfrm>
          <a:prstGeom prst="rightArrow">
            <a:avLst/>
          </a:prstGeom>
          <a:solidFill>
            <a:srgbClr val="CE9964"/>
          </a:solidFill>
          <a:ln w="19050" cap="flat" cmpd="sng" algn="ctr">
            <a:solidFill>
              <a:srgbClr val="402000"/>
            </a:solidFill>
            <a:prstDash val="solid"/>
            <a:round/>
            <a:headEnd type="none" w="med" len="me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dirty="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sp>
        <p:nvSpPr>
          <p:cNvPr id="16" name="Text Box 25"/>
          <p:cNvSpPr txBox="1">
            <a:spLocks noChangeArrowheads="1"/>
          </p:cNvSpPr>
          <p:nvPr/>
        </p:nvSpPr>
        <p:spPr bwMode="auto">
          <a:xfrm>
            <a:off x="4284663" y="3230563"/>
            <a:ext cx="48593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质点系角动量随时间变化率：</a:t>
            </a:r>
            <a:endParaRPr kumimoji="1" lang="zh-CN" altLang="en-US">
              <a:solidFill>
                <a:srgbClr val="000066"/>
              </a:solidFill>
              <a:latin typeface="宋体" pitchFamily="2" charset="-122"/>
              <a:ea typeface="宋体" pitchFamily="2" charset="-122"/>
              <a:sym typeface="Symbol" pitchFamily="18" charset="2"/>
            </a:endParaRPr>
          </a:p>
        </p:txBody>
      </p:sp>
      <p:graphicFrame>
        <p:nvGraphicFramePr>
          <p:cNvPr id="17" name="Object 1041"/>
          <p:cNvGraphicFramePr>
            <a:graphicFrameLocks noChangeAspect="1"/>
          </p:cNvGraphicFramePr>
          <p:nvPr/>
        </p:nvGraphicFramePr>
        <p:xfrm>
          <a:off x="4703763" y="4221163"/>
          <a:ext cx="3614737" cy="1187450"/>
        </p:xfrm>
        <a:graphic>
          <a:graphicData uri="http://schemas.openxmlformats.org/presentationml/2006/ole">
            <mc:AlternateContent xmlns:mc="http://schemas.openxmlformats.org/markup-compatibility/2006">
              <mc:Choice xmlns:v="urn:schemas-microsoft-com:vml" Requires="v">
                <p:oleObj spid="_x0000_s119217" name="公式" r:id="rId15" imgW="1422360" imgH="431640" progId="Equation.3">
                  <p:embed/>
                </p:oleObj>
              </mc:Choice>
              <mc:Fallback>
                <p:oleObj name="公式" r:id="rId15" imgW="142236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3763" y="4221163"/>
                        <a:ext cx="3614737"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041"/>
          <p:cNvGraphicFramePr>
            <a:graphicFrameLocks noChangeAspect="1"/>
          </p:cNvGraphicFramePr>
          <p:nvPr/>
        </p:nvGraphicFramePr>
        <p:xfrm>
          <a:off x="4656138" y="5337175"/>
          <a:ext cx="1355725" cy="1187450"/>
        </p:xfrm>
        <a:graphic>
          <a:graphicData uri="http://schemas.openxmlformats.org/presentationml/2006/ole">
            <mc:AlternateContent xmlns:mc="http://schemas.openxmlformats.org/markup-compatibility/2006">
              <mc:Choice xmlns:v="urn:schemas-microsoft-com:vml" Requires="v">
                <p:oleObj spid="_x0000_s119218" name="公式" r:id="rId17" imgW="533160" imgH="431640" progId="Equation.3">
                  <p:embed/>
                </p:oleObj>
              </mc:Choice>
              <mc:Fallback>
                <p:oleObj name="公式" r:id="rId17" imgW="533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6138" y="5337175"/>
                        <a:ext cx="1355725"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041"/>
          <p:cNvGraphicFramePr>
            <a:graphicFrameLocks noChangeAspect="1"/>
          </p:cNvGraphicFramePr>
          <p:nvPr/>
        </p:nvGraphicFramePr>
        <p:xfrm>
          <a:off x="5902325" y="5345113"/>
          <a:ext cx="3062288" cy="1187450"/>
        </p:xfrm>
        <a:graphic>
          <a:graphicData uri="http://schemas.openxmlformats.org/presentationml/2006/ole">
            <mc:AlternateContent xmlns:mc="http://schemas.openxmlformats.org/markup-compatibility/2006">
              <mc:Choice xmlns:v="urn:schemas-microsoft-com:vml" Requires="v">
                <p:oleObj spid="_x0000_s119219" name="公式" r:id="rId19" imgW="1206360" imgH="431640" progId="Equation.3">
                  <p:embed/>
                </p:oleObj>
              </mc:Choice>
              <mc:Fallback>
                <p:oleObj name="公式" r:id="rId19" imgW="1206360" imgH="4316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02325" y="5345113"/>
                        <a:ext cx="3062288"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Box 25"/>
          <p:cNvSpPr txBox="1">
            <a:spLocks noChangeArrowheads="1"/>
          </p:cNvSpPr>
          <p:nvPr/>
        </p:nvSpPr>
        <p:spPr bwMode="auto">
          <a:xfrm>
            <a:off x="611188" y="5822950"/>
            <a:ext cx="36004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每个质点所受力矩：</a:t>
            </a:r>
            <a:endParaRPr kumimoji="1" lang="zh-CN" altLang="en-US">
              <a:solidFill>
                <a:srgbClr val="000066"/>
              </a:solidFill>
              <a:latin typeface="宋体" pitchFamily="2" charset="-122"/>
              <a:ea typeface="宋体" pitchFamily="2" charset="-122"/>
              <a:sym typeface="Symbol" pitchFamily="18" charset="2"/>
            </a:endParaRPr>
          </a:p>
        </p:txBody>
      </p:sp>
    </p:spTree>
    <p:extLst>
      <p:ext uri="{BB962C8B-B14F-4D97-AF65-F5344CB8AC3E}">
        <p14:creationId xmlns:p14="http://schemas.microsoft.com/office/powerpoint/2010/main" val="33853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5" grpId="0" animBg="1"/>
      <p:bldP spid="16"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78</a:t>
            </a:fld>
            <a:endParaRPr lang="en-US" altLang="zh-CN">
              <a:solidFill>
                <a:srgbClr val="FFFFCC">
                  <a:lumMod val="75000"/>
                </a:srgbClr>
              </a:solidFill>
            </a:endParaRPr>
          </a:p>
        </p:txBody>
      </p:sp>
      <p:graphicFrame>
        <p:nvGraphicFramePr>
          <p:cNvPr id="3" name="Object 1041"/>
          <p:cNvGraphicFramePr>
            <a:graphicFrameLocks noChangeAspect="1"/>
          </p:cNvGraphicFramePr>
          <p:nvPr/>
        </p:nvGraphicFramePr>
        <p:xfrm>
          <a:off x="4703763" y="4221163"/>
          <a:ext cx="3614737" cy="1187450"/>
        </p:xfrm>
        <a:graphic>
          <a:graphicData uri="http://schemas.openxmlformats.org/presentationml/2006/ole">
            <mc:AlternateContent xmlns:mc="http://schemas.openxmlformats.org/markup-compatibility/2006">
              <mc:Choice xmlns:v="urn:schemas-microsoft-com:vml" Requires="v">
                <p:oleObj spid="_x0000_s114435" name="公式" r:id="rId3" imgW="1422360" imgH="431640" progId="Equation.3">
                  <p:embed/>
                </p:oleObj>
              </mc:Choice>
              <mc:Fallback>
                <p:oleObj name="公式" r:id="rId3" imgW="142236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3" y="4221163"/>
                        <a:ext cx="3614737"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1041"/>
          <p:cNvGraphicFramePr>
            <a:graphicFrameLocks noChangeAspect="1"/>
          </p:cNvGraphicFramePr>
          <p:nvPr/>
        </p:nvGraphicFramePr>
        <p:xfrm>
          <a:off x="4656138" y="5337175"/>
          <a:ext cx="1355725" cy="1187450"/>
        </p:xfrm>
        <a:graphic>
          <a:graphicData uri="http://schemas.openxmlformats.org/presentationml/2006/ole">
            <mc:AlternateContent xmlns:mc="http://schemas.openxmlformats.org/markup-compatibility/2006">
              <mc:Choice xmlns:v="urn:schemas-microsoft-com:vml" Requires="v">
                <p:oleObj spid="_x0000_s114436" name="公式" r:id="rId5" imgW="533160" imgH="431640" progId="Equation.3">
                  <p:embed/>
                </p:oleObj>
              </mc:Choice>
              <mc:Fallback>
                <p:oleObj name="公式" r:id="rId5" imgW="533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5337175"/>
                        <a:ext cx="1355725"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1041"/>
          <p:cNvGraphicFramePr>
            <a:graphicFrameLocks noChangeAspect="1"/>
          </p:cNvGraphicFramePr>
          <p:nvPr/>
        </p:nvGraphicFramePr>
        <p:xfrm>
          <a:off x="5902325" y="5345113"/>
          <a:ext cx="3062288" cy="1187450"/>
        </p:xfrm>
        <a:graphic>
          <a:graphicData uri="http://schemas.openxmlformats.org/presentationml/2006/ole">
            <mc:AlternateContent xmlns:mc="http://schemas.openxmlformats.org/markup-compatibility/2006">
              <mc:Choice xmlns:v="urn:schemas-microsoft-com:vml" Requires="v">
                <p:oleObj spid="_x0000_s114437" name="公式" r:id="rId7" imgW="1206360" imgH="431640" progId="Equation.3">
                  <p:embed/>
                </p:oleObj>
              </mc:Choice>
              <mc:Fallback>
                <p:oleObj name="公式" r:id="rId7" imgW="12063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2325" y="5345113"/>
                        <a:ext cx="3062288"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25"/>
          <p:cNvSpPr txBox="1">
            <a:spLocks noChangeArrowheads="1"/>
          </p:cNvSpPr>
          <p:nvPr/>
        </p:nvSpPr>
        <p:spPr bwMode="auto">
          <a:xfrm>
            <a:off x="395536" y="476672"/>
            <a:ext cx="4679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dirty="0">
                <a:solidFill>
                  <a:srgbClr val="000066"/>
                </a:solidFill>
                <a:latin typeface="宋体" pitchFamily="2" charset="-122"/>
                <a:ea typeface="宋体" pitchFamily="2" charset="-122"/>
              </a:rPr>
              <a:t>其中，一对内力力矩：</a:t>
            </a:r>
            <a:endParaRPr kumimoji="1" lang="zh-CN" altLang="en-US" dirty="0">
              <a:solidFill>
                <a:srgbClr val="000066"/>
              </a:solidFill>
              <a:latin typeface="宋体" pitchFamily="2" charset="-122"/>
              <a:ea typeface="宋体" pitchFamily="2" charset="-122"/>
              <a:sym typeface="Symbol" pitchFamily="18" charset="2"/>
            </a:endParaRPr>
          </a:p>
        </p:txBody>
      </p:sp>
      <p:pic>
        <p:nvPicPr>
          <p:cNvPr id="7" name="Picture 5" descr="E:\桌面\未标题-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0500" y="908720"/>
            <a:ext cx="31146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1041"/>
          <p:cNvGraphicFramePr>
            <a:graphicFrameLocks noChangeAspect="1"/>
          </p:cNvGraphicFramePr>
          <p:nvPr>
            <p:extLst>
              <p:ext uri="{D42A27DB-BD31-4B8C-83A1-F6EECF244321}">
                <p14:modId xmlns:p14="http://schemas.microsoft.com/office/powerpoint/2010/main" val="2849685343"/>
              </p:ext>
            </p:extLst>
          </p:nvPr>
        </p:nvGraphicFramePr>
        <p:xfrm>
          <a:off x="827088" y="1002308"/>
          <a:ext cx="2352675" cy="698500"/>
        </p:xfrm>
        <a:graphic>
          <a:graphicData uri="http://schemas.openxmlformats.org/presentationml/2006/ole">
            <mc:AlternateContent xmlns:mc="http://schemas.openxmlformats.org/markup-compatibility/2006">
              <mc:Choice xmlns:v="urn:schemas-microsoft-com:vml" Requires="v">
                <p:oleObj spid="_x0000_s114438" name="公式" r:id="rId10" imgW="927000" imgH="253800" progId="Equation.3">
                  <p:embed/>
                </p:oleObj>
              </mc:Choice>
              <mc:Fallback>
                <p:oleObj name="公式" r:id="rId10" imgW="92700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88" y="1002308"/>
                        <a:ext cx="2352675"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041"/>
          <p:cNvGraphicFramePr>
            <a:graphicFrameLocks noChangeAspect="1"/>
          </p:cNvGraphicFramePr>
          <p:nvPr>
            <p:extLst>
              <p:ext uri="{D42A27DB-BD31-4B8C-83A1-F6EECF244321}">
                <p14:modId xmlns:p14="http://schemas.microsoft.com/office/powerpoint/2010/main" val="1627632287"/>
              </p:ext>
            </p:extLst>
          </p:nvPr>
        </p:nvGraphicFramePr>
        <p:xfrm>
          <a:off x="1258888" y="1628800"/>
          <a:ext cx="2192337" cy="698500"/>
        </p:xfrm>
        <a:graphic>
          <a:graphicData uri="http://schemas.openxmlformats.org/presentationml/2006/ole">
            <mc:AlternateContent xmlns:mc="http://schemas.openxmlformats.org/markup-compatibility/2006">
              <mc:Choice xmlns:v="urn:schemas-microsoft-com:vml" Requires="v">
                <p:oleObj spid="_x0000_s114439" name="公式" r:id="rId12" imgW="863280" imgH="253800" progId="Equation.3">
                  <p:embed/>
                </p:oleObj>
              </mc:Choice>
              <mc:Fallback>
                <p:oleObj name="公式" r:id="rId12" imgW="86328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8888" y="1628800"/>
                        <a:ext cx="2192337"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1041"/>
          <p:cNvGraphicFramePr>
            <a:graphicFrameLocks noChangeAspect="1"/>
          </p:cNvGraphicFramePr>
          <p:nvPr>
            <p:extLst>
              <p:ext uri="{D42A27DB-BD31-4B8C-83A1-F6EECF244321}">
                <p14:modId xmlns:p14="http://schemas.microsoft.com/office/powerpoint/2010/main" val="3212642186"/>
              </p:ext>
            </p:extLst>
          </p:nvPr>
        </p:nvGraphicFramePr>
        <p:xfrm>
          <a:off x="3527425" y="1700237"/>
          <a:ext cx="612775" cy="488950"/>
        </p:xfrm>
        <a:graphic>
          <a:graphicData uri="http://schemas.openxmlformats.org/presentationml/2006/ole">
            <mc:AlternateContent xmlns:mc="http://schemas.openxmlformats.org/markup-compatibility/2006">
              <mc:Choice xmlns:v="urn:schemas-microsoft-com:vml" Requires="v">
                <p:oleObj spid="_x0000_s114440" name="公式" r:id="rId14" imgW="241200" imgH="177480" progId="Equation.3">
                  <p:embed/>
                </p:oleObj>
              </mc:Choice>
              <mc:Fallback>
                <p:oleObj name="公式" r:id="rId14" imgW="241200" imgH="177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7425" y="1700237"/>
                        <a:ext cx="61277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右箭头 10"/>
          <p:cNvSpPr/>
          <p:nvPr/>
        </p:nvSpPr>
        <p:spPr bwMode="auto">
          <a:xfrm>
            <a:off x="611188" y="2563813"/>
            <a:ext cx="684212" cy="323850"/>
          </a:xfrm>
          <a:prstGeom prst="rightArrow">
            <a:avLst/>
          </a:prstGeom>
          <a:solidFill>
            <a:srgbClr val="CE9964"/>
          </a:solidFill>
          <a:ln w="19050" cap="flat" cmpd="sng" algn="ctr">
            <a:solidFill>
              <a:srgbClr val="402000"/>
            </a:solidFill>
            <a:prstDash val="solid"/>
            <a:round/>
            <a:headEnd type="none" w="med" len="me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dirty="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12" name="Object 1041"/>
          <p:cNvGraphicFramePr>
            <a:graphicFrameLocks noChangeAspect="1"/>
          </p:cNvGraphicFramePr>
          <p:nvPr>
            <p:extLst>
              <p:ext uri="{D42A27DB-BD31-4B8C-83A1-F6EECF244321}">
                <p14:modId xmlns:p14="http://schemas.microsoft.com/office/powerpoint/2010/main" val="969297415"/>
              </p:ext>
            </p:extLst>
          </p:nvPr>
        </p:nvGraphicFramePr>
        <p:xfrm>
          <a:off x="1619250" y="2133600"/>
          <a:ext cx="3352800" cy="1257300"/>
        </p:xfrm>
        <a:graphic>
          <a:graphicData uri="http://schemas.openxmlformats.org/presentationml/2006/ole">
            <mc:AlternateContent xmlns:mc="http://schemas.openxmlformats.org/markup-compatibility/2006">
              <mc:Choice xmlns:v="urn:schemas-microsoft-com:vml" Requires="v">
                <p:oleObj spid="_x0000_s114441" name="Equation" r:id="rId16" imgW="1320480" imgH="457200" progId="Equation.DSMT4">
                  <p:embed/>
                </p:oleObj>
              </mc:Choice>
              <mc:Fallback>
                <p:oleObj name="Equation" r:id="rId16" imgW="1320480" imgH="457200" progId="Equation.DSMT4">
                  <p:embed/>
                  <p:pic>
                    <p:nvPicPr>
                      <p:cNvPr id="0" name=""/>
                      <p:cNvPicPr>
                        <a:picLocks noChangeAspect="1" noChangeArrowheads="1"/>
                      </p:cNvPicPr>
                      <p:nvPr/>
                    </p:nvPicPr>
                    <p:blipFill>
                      <a:blip r:embed="rId17"/>
                      <a:srcRect/>
                      <a:stretch>
                        <a:fillRect/>
                      </a:stretch>
                    </p:blipFill>
                    <p:spPr bwMode="auto">
                      <a:xfrm>
                        <a:off x="1619250" y="2133600"/>
                        <a:ext cx="33528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右箭头 12"/>
          <p:cNvSpPr/>
          <p:nvPr/>
        </p:nvSpPr>
        <p:spPr bwMode="auto">
          <a:xfrm>
            <a:off x="611188" y="3716338"/>
            <a:ext cx="684212" cy="323850"/>
          </a:xfrm>
          <a:prstGeom prst="rightArrow">
            <a:avLst/>
          </a:prstGeom>
          <a:solidFill>
            <a:srgbClr val="CE9964"/>
          </a:solidFill>
          <a:ln w="19050" cap="flat" cmpd="sng" algn="ctr">
            <a:solidFill>
              <a:srgbClr val="402000"/>
            </a:solidFill>
            <a:prstDash val="solid"/>
            <a:round/>
            <a:headEnd type="none" w="med" len="me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dirty="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aphicFrame>
        <p:nvGraphicFramePr>
          <p:cNvPr id="14" name="Object 1041"/>
          <p:cNvGraphicFramePr>
            <a:graphicFrameLocks noChangeAspect="1"/>
          </p:cNvGraphicFramePr>
          <p:nvPr/>
        </p:nvGraphicFramePr>
        <p:xfrm>
          <a:off x="1403350" y="3321050"/>
          <a:ext cx="2127250" cy="1187450"/>
        </p:xfrm>
        <a:graphic>
          <a:graphicData uri="http://schemas.openxmlformats.org/presentationml/2006/ole">
            <mc:AlternateContent xmlns:mc="http://schemas.openxmlformats.org/markup-compatibility/2006">
              <mc:Choice xmlns:v="urn:schemas-microsoft-com:vml" Requires="v">
                <p:oleObj spid="_x0000_s114442" name="公式" r:id="rId18" imgW="838080" imgH="431640" progId="Equation.3">
                  <p:embed/>
                </p:oleObj>
              </mc:Choice>
              <mc:Fallback>
                <p:oleObj name="公式" r:id="rId18" imgW="838080" imgH="4316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03350" y="3321050"/>
                        <a:ext cx="212725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25"/>
          <p:cNvSpPr txBox="1">
            <a:spLocks noChangeArrowheads="1"/>
          </p:cNvSpPr>
          <p:nvPr/>
        </p:nvSpPr>
        <p:spPr bwMode="auto">
          <a:xfrm>
            <a:off x="827088" y="5681191"/>
            <a:ext cx="46799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algn="just" eaLnBrk="1" hangingPunct="1">
              <a:lnSpc>
                <a:spcPct val="125000"/>
              </a:lnSpc>
              <a:spcBef>
                <a:spcPct val="0"/>
              </a:spcBef>
            </a:pPr>
            <a:r>
              <a:rPr kumimoji="1" lang="zh-CN" altLang="en-US">
                <a:solidFill>
                  <a:srgbClr val="000066"/>
                </a:solidFill>
                <a:latin typeface="宋体" pitchFamily="2" charset="-122"/>
                <a:ea typeface="宋体" pitchFamily="2" charset="-122"/>
              </a:rPr>
              <a:t>令：</a:t>
            </a:r>
            <a:endParaRPr kumimoji="1" lang="zh-CN" altLang="en-US">
              <a:solidFill>
                <a:srgbClr val="000066"/>
              </a:solidFill>
              <a:latin typeface="宋体" pitchFamily="2" charset="-122"/>
              <a:ea typeface="宋体" pitchFamily="2" charset="-122"/>
              <a:sym typeface="Symbol" pitchFamily="18" charset="2"/>
            </a:endParaRPr>
          </a:p>
        </p:txBody>
      </p:sp>
      <p:graphicFrame>
        <p:nvGraphicFramePr>
          <p:cNvPr id="16" name="Object 1041"/>
          <p:cNvGraphicFramePr>
            <a:graphicFrameLocks noChangeAspect="1"/>
          </p:cNvGraphicFramePr>
          <p:nvPr>
            <p:extLst>
              <p:ext uri="{D42A27DB-BD31-4B8C-83A1-F6EECF244321}">
                <p14:modId xmlns:p14="http://schemas.microsoft.com/office/powerpoint/2010/main" val="993064272"/>
              </p:ext>
            </p:extLst>
          </p:nvPr>
        </p:nvGraphicFramePr>
        <p:xfrm>
          <a:off x="1763713" y="5373216"/>
          <a:ext cx="2063750" cy="1187450"/>
        </p:xfrm>
        <a:graphic>
          <a:graphicData uri="http://schemas.openxmlformats.org/presentationml/2006/ole">
            <mc:AlternateContent xmlns:mc="http://schemas.openxmlformats.org/markup-compatibility/2006">
              <mc:Choice xmlns:v="urn:schemas-microsoft-com:vml" Requires="v">
                <p:oleObj spid="_x0000_s114443" name="公式" r:id="rId20" imgW="812520" imgH="431640" progId="Equation.3">
                  <p:embed/>
                </p:oleObj>
              </mc:Choice>
              <mc:Fallback>
                <p:oleObj name="公式" r:id="rId20" imgW="812520" imgH="4316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63713" y="5373216"/>
                        <a:ext cx="206375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组合 18"/>
          <p:cNvGrpSpPr>
            <a:grpSpLocks/>
          </p:cNvGrpSpPr>
          <p:nvPr/>
        </p:nvGrpSpPr>
        <p:grpSpPr bwMode="auto">
          <a:xfrm>
            <a:off x="755650" y="4437112"/>
            <a:ext cx="3671888" cy="1113648"/>
            <a:chOff x="755576" y="4634323"/>
            <a:chExt cx="3672408" cy="1114306"/>
          </a:xfrm>
        </p:grpSpPr>
        <p:sp>
          <p:nvSpPr>
            <p:cNvPr id="18" name="Text Box 25"/>
            <p:cNvSpPr txBox="1">
              <a:spLocks noChangeArrowheads="1"/>
            </p:cNvSpPr>
            <p:nvPr/>
          </p:nvSpPr>
          <p:spPr bwMode="auto">
            <a:xfrm>
              <a:off x="755576" y="4653136"/>
              <a:ext cx="3672408" cy="109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algn="just" defTabSz="914400" eaLnBrk="1" fontAlgn="auto" latinLnBrk="0" hangingPunct="1">
                <a:lnSpc>
                  <a:spcPct val="125000"/>
                </a:lnSpc>
                <a:spcBef>
                  <a:spcPct val="0"/>
                </a:spcBef>
                <a:spcAft>
                  <a:spcPts val="0"/>
                </a:spcAft>
                <a:buClrTx/>
                <a:buSzTx/>
                <a:buFontTx/>
                <a:buNone/>
                <a:tabLst/>
                <a:defRPr/>
              </a:pPr>
              <a:r>
                <a:rPr kumimoji="1" lang="zh-CN" altLang="en-US" sz="2800" b="0" i="0" u="none" strike="noStrike" kern="0" cap="none" spc="0" normalizeH="0" baseline="0" noProof="0" dirty="0">
                  <a:ln>
                    <a:noFill/>
                  </a:ln>
                  <a:solidFill>
                    <a:srgbClr val="000066"/>
                  </a:solidFill>
                  <a:effectLst/>
                  <a:uLnTx/>
                  <a:uFillTx/>
                  <a:latin typeface="宋体" pitchFamily="2" charset="-122"/>
                  <a:ea typeface="宋体" pitchFamily="2" charset="-122"/>
                </a:rPr>
                <a:t>式中    和   相对</a:t>
              </a:r>
              <a:endParaRPr kumimoji="1" lang="en-US" altLang="zh-CN" sz="2800" b="0" i="0" u="none" strike="noStrike" kern="0" cap="none" spc="0" normalizeH="0" baseline="0" noProof="0" dirty="0">
                <a:ln>
                  <a:noFill/>
                </a:ln>
                <a:solidFill>
                  <a:srgbClr val="000066"/>
                </a:solidFill>
                <a:effectLst/>
                <a:uLnTx/>
                <a:uFillTx/>
                <a:latin typeface="宋体" pitchFamily="2" charset="-122"/>
                <a:ea typeface="宋体" pitchFamily="2" charset="-122"/>
              </a:endParaRPr>
            </a:p>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dirty="0">
                  <a:ln>
                    <a:noFill/>
                  </a:ln>
                  <a:solidFill>
                    <a:srgbClr val="000066"/>
                  </a:solidFill>
                  <a:effectLst/>
                  <a:uLnTx/>
                  <a:uFillTx/>
                  <a:latin typeface="宋体" pitchFamily="2" charset="-122"/>
                  <a:ea typeface="宋体" pitchFamily="2" charset="-122"/>
                </a:rPr>
                <a:t>同一参考点。</a:t>
              </a:r>
              <a:endParaRPr kumimoji="1" lang="zh-CN" altLang="en-US" sz="2800" b="0" i="0" u="none" strike="noStrike" kern="0" cap="none" spc="0" normalizeH="0" baseline="0" noProof="0" dirty="0">
                <a:ln>
                  <a:noFill/>
                </a:ln>
                <a:solidFill>
                  <a:srgbClr val="000066"/>
                </a:solidFill>
                <a:effectLst/>
                <a:uLnTx/>
                <a:uFillTx/>
                <a:latin typeface="宋体" pitchFamily="2" charset="-122"/>
                <a:ea typeface="宋体" pitchFamily="2" charset="-122"/>
                <a:sym typeface="Symbol" pitchFamily="18" charset="2"/>
              </a:endParaRPr>
            </a:p>
          </p:txBody>
        </p:sp>
        <p:graphicFrame>
          <p:nvGraphicFramePr>
            <p:cNvPr id="19" name="Object 1041"/>
            <p:cNvGraphicFramePr>
              <a:graphicFrameLocks noChangeAspect="1"/>
            </p:cNvGraphicFramePr>
            <p:nvPr>
              <p:extLst>
                <p:ext uri="{D42A27DB-BD31-4B8C-83A1-F6EECF244321}">
                  <p14:modId xmlns:p14="http://schemas.microsoft.com/office/powerpoint/2010/main" val="3124263755"/>
                </p:ext>
              </p:extLst>
            </p:nvPr>
          </p:nvGraphicFramePr>
          <p:xfrm>
            <a:off x="1547664" y="4634323"/>
            <a:ext cx="773112" cy="698500"/>
          </p:xfrm>
          <a:graphic>
            <a:graphicData uri="http://schemas.openxmlformats.org/presentationml/2006/ole">
              <mc:AlternateContent xmlns:mc="http://schemas.openxmlformats.org/markup-compatibility/2006">
                <mc:Choice xmlns:v="urn:schemas-microsoft-com:vml" Requires="v">
                  <p:oleObj spid="_x0000_s114444" name="公式" r:id="rId22" imgW="304560" imgH="253800" progId="Equation.3">
                    <p:embed/>
                  </p:oleObj>
                </mc:Choice>
                <mc:Fallback>
                  <p:oleObj name="公式" r:id="rId22" imgW="304560" imgH="2538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47664" y="4634323"/>
                          <a:ext cx="773112"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041"/>
            <p:cNvGraphicFramePr>
              <a:graphicFrameLocks noChangeAspect="1"/>
            </p:cNvGraphicFramePr>
            <p:nvPr>
              <p:extLst>
                <p:ext uri="{D42A27DB-BD31-4B8C-83A1-F6EECF244321}">
                  <p14:modId xmlns:p14="http://schemas.microsoft.com/office/powerpoint/2010/main" val="1884715549"/>
                </p:ext>
              </p:extLst>
            </p:nvPr>
          </p:nvGraphicFramePr>
          <p:xfrm>
            <a:off x="2699792" y="4685054"/>
            <a:ext cx="354012" cy="523875"/>
          </p:xfrm>
          <a:graphic>
            <a:graphicData uri="http://schemas.openxmlformats.org/presentationml/2006/ole">
              <mc:AlternateContent xmlns:mc="http://schemas.openxmlformats.org/markup-compatibility/2006">
                <mc:Choice xmlns:v="urn:schemas-microsoft-com:vml" Requires="v">
                  <p:oleObj spid="_x0000_s114445" name="公式" r:id="rId24" imgW="139680" imgH="190440" progId="Equation.3">
                    <p:embed/>
                  </p:oleObj>
                </mc:Choice>
                <mc:Fallback>
                  <p:oleObj name="公式" r:id="rId24" imgW="139680" imgH="19044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99792" y="4685054"/>
                          <a:ext cx="354012"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1" name="TextBox 20"/>
          <p:cNvSpPr txBox="1"/>
          <p:nvPr/>
        </p:nvSpPr>
        <p:spPr>
          <a:xfrm>
            <a:off x="3923928" y="1700808"/>
            <a:ext cx="1569660" cy="507831"/>
          </a:xfrm>
          <a:prstGeom prst="rect">
            <a:avLst/>
          </a:prstGeom>
          <a:noFill/>
        </p:spPr>
        <p:txBody>
          <a:bodyPr wrap="none" rtlCol="0">
            <a:spAutoFit/>
          </a:bodyPr>
          <a:lstStyle/>
          <a:p>
            <a:r>
              <a:rPr lang="zh-CN" altLang="en-US" sz="2700" dirty="0" smtClean="0">
                <a:ea typeface="华文楷体" panose="02010600040101010101" pitchFamily="2" charset="-122"/>
              </a:rPr>
              <a:t>（共线）</a:t>
            </a:r>
          </a:p>
        </p:txBody>
      </p:sp>
    </p:spTree>
    <p:extLst>
      <p:ext uri="{BB962C8B-B14F-4D97-AF65-F5344CB8AC3E}">
        <p14:creationId xmlns:p14="http://schemas.microsoft.com/office/powerpoint/2010/main" val="23246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animBg="1"/>
      <p:bldP spid="15" grpId="0"/>
      <p:bldP spid="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79</a:t>
            </a:fld>
            <a:endParaRPr lang="en-US" altLang="zh-CN">
              <a:solidFill>
                <a:srgbClr val="FFFFCC">
                  <a:lumMod val="75000"/>
                </a:srgbClr>
              </a:solidFill>
            </a:endParaRPr>
          </a:p>
        </p:txBody>
      </p:sp>
      <p:sp>
        <p:nvSpPr>
          <p:cNvPr id="3" name="Rectangle 8"/>
          <p:cNvSpPr>
            <a:spLocks noChangeArrowheads="1"/>
          </p:cNvSpPr>
          <p:nvPr/>
        </p:nvSpPr>
        <p:spPr bwMode="auto">
          <a:xfrm>
            <a:off x="1908175" y="5084763"/>
            <a:ext cx="55880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lg"/>
              </a14:hiddenLine>
            </a:ext>
          </a:extLst>
        </p:spPr>
        <p:txBody>
          <a:bodyPr wrap="none" lIns="90000" tIns="46800" rIns="90000" bIns="46800" anchor="ctr">
            <a:spAutoFit/>
          </a:bodyPr>
          <a:lstStyle/>
          <a:p>
            <a:pPr>
              <a:spcBef>
                <a:spcPct val="0"/>
              </a:spcBef>
            </a:pPr>
            <a:r>
              <a:rPr kumimoji="1" lang="en-US" altLang="zh-CN" sz="2800">
                <a:solidFill>
                  <a:srgbClr val="FF0000"/>
                </a:solidFill>
                <a:latin typeface="Arial" charset="0"/>
                <a:ea typeface="楷体_GB2312" pitchFamily="49" charset="-122"/>
              </a:rPr>
              <a:t>——</a:t>
            </a:r>
            <a:r>
              <a:rPr kumimoji="1" lang="zh-CN" altLang="en-US" sz="2800">
                <a:solidFill>
                  <a:srgbClr val="FF0000"/>
                </a:solidFill>
                <a:latin typeface="楷体_GB2312" pitchFamily="49" charset="-122"/>
                <a:ea typeface="楷体_GB2312" pitchFamily="49" charset="-122"/>
              </a:rPr>
              <a:t>质点系角动量定理的积分形式</a:t>
            </a:r>
          </a:p>
        </p:txBody>
      </p:sp>
      <p:graphicFrame>
        <p:nvGraphicFramePr>
          <p:cNvPr id="4" name="Object 7"/>
          <p:cNvGraphicFramePr>
            <a:graphicFrameLocks noChangeAspect="1"/>
          </p:cNvGraphicFramePr>
          <p:nvPr>
            <p:extLst>
              <p:ext uri="{D42A27DB-BD31-4B8C-83A1-F6EECF244321}">
                <p14:modId xmlns:p14="http://schemas.microsoft.com/office/powerpoint/2010/main" val="3837802052"/>
              </p:ext>
            </p:extLst>
          </p:nvPr>
        </p:nvGraphicFramePr>
        <p:xfrm>
          <a:off x="900113" y="3992413"/>
          <a:ext cx="2733675" cy="1020763"/>
        </p:xfrm>
        <a:graphic>
          <a:graphicData uri="http://schemas.openxmlformats.org/presentationml/2006/ole">
            <mc:AlternateContent xmlns:mc="http://schemas.openxmlformats.org/markup-compatibility/2006">
              <mc:Choice xmlns:v="urn:schemas-microsoft-com:vml" Requires="v">
                <p:oleObj spid="_x0000_s79494" name="Equation" r:id="rId3" imgW="965160" imgH="355320" progId="Equation.DSMT4">
                  <p:embed/>
                </p:oleObj>
              </mc:Choice>
              <mc:Fallback>
                <p:oleObj name="Equation" r:id="rId3" imgW="965160" imgH="355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992413"/>
                        <a:ext cx="2733675" cy="1020763"/>
                      </a:xfrm>
                      <a:prstGeom prst="rect">
                        <a:avLst/>
                      </a:prstGeom>
                      <a:noFill/>
                      <a:ln w="9525">
                        <a:solidFill>
                          <a:srgbClr val="008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2"/>
          <p:cNvSpPr>
            <a:spLocks noChangeArrowheads="1"/>
          </p:cNvSpPr>
          <p:nvPr/>
        </p:nvSpPr>
        <p:spPr bwMode="auto">
          <a:xfrm>
            <a:off x="2555875" y="1844675"/>
            <a:ext cx="5940425" cy="523875"/>
          </a:xfrm>
          <a:prstGeom prst="rect">
            <a:avLst/>
          </a:prstGeom>
          <a:noFill/>
          <a:ln w="9525" algn="ctr">
            <a:noFill/>
            <a:miter lim="800000"/>
            <a:headEnd/>
            <a:tailEnd/>
          </a:ln>
        </p:spPr>
        <p:txBody>
          <a:bodyPr>
            <a:spAutoFit/>
          </a:bodyPr>
          <a:lstStyle/>
          <a:p>
            <a:pPr>
              <a:defRPr/>
            </a:pPr>
            <a:r>
              <a:rPr kumimoji="1" lang="en-US" altLang="zh-CN" sz="2800" dirty="0">
                <a:solidFill>
                  <a:srgbClr val="FF0000"/>
                </a:solidFill>
                <a:latin typeface="宋体"/>
                <a:ea typeface="宋体"/>
              </a:rPr>
              <a:t>——</a:t>
            </a:r>
            <a:r>
              <a:rPr kumimoji="1" lang="zh-CN" altLang="en-US" sz="2800" dirty="0">
                <a:solidFill>
                  <a:srgbClr val="FF0000"/>
                </a:solidFill>
                <a:latin typeface="宋体"/>
                <a:ea typeface="宋体"/>
              </a:rPr>
              <a:t>质点系的角动量定理（微分形式）</a:t>
            </a:r>
          </a:p>
        </p:txBody>
      </p:sp>
      <p:graphicFrame>
        <p:nvGraphicFramePr>
          <p:cNvPr id="6" name="Object 10"/>
          <p:cNvGraphicFramePr>
            <a:graphicFrameLocks noChangeAspect="1"/>
          </p:cNvGraphicFramePr>
          <p:nvPr/>
        </p:nvGraphicFramePr>
        <p:xfrm>
          <a:off x="827088" y="1484313"/>
          <a:ext cx="1477962" cy="1085850"/>
        </p:xfrm>
        <a:graphic>
          <a:graphicData uri="http://schemas.openxmlformats.org/presentationml/2006/ole">
            <mc:AlternateContent xmlns:mc="http://schemas.openxmlformats.org/markup-compatibility/2006">
              <mc:Choice xmlns:v="urn:schemas-microsoft-com:vml" Requires="v">
                <p:oleObj spid="_x0000_s79495" name="公式" r:id="rId5" imgW="545760" imgH="406080" progId="Equation.3">
                  <p:embed/>
                </p:oleObj>
              </mc:Choice>
              <mc:Fallback>
                <p:oleObj name="公式" r:id="rId5" imgW="545760" imgH="406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484313"/>
                        <a:ext cx="1477962" cy="1085850"/>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右箭头 6"/>
          <p:cNvSpPr/>
          <p:nvPr/>
        </p:nvSpPr>
        <p:spPr bwMode="auto">
          <a:xfrm>
            <a:off x="1331913" y="765175"/>
            <a:ext cx="684212" cy="323850"/>
          </a:xfrm>
          <a:prstGeom prst="rightArrow">
            <a:avLst/>
          </a:prstGeom>
          <a:solidFill>
            <a:srgbClr val="CE9964"/>
          </a:solidFill>
          <a:ln w="19050" cap="flat" cmpd="sng" algn="ctr">
            <a:solidFill>
              <a:srgbClr val="402000"/>
            </a:solidFill>
            <a:prstDash val="solid"/>
            <a:round/>
            <a:headEnd type="none" w="med" len="med"/>
            <a:tailEnd type="triangle" w="sm" len="lg"/>
          </a:ln>
          <a:effectLst/>
        </p:spPr>
        <p:txBody>
          <a:bodyPr lIns="90000" tIns="46800" rIns="90000" bIns="46800">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dirty="0">
              <a:ln>
                <a:noFill/>
              </a:ln>
              <a:solidFill>
                <a:srgbClr val="402000"/>
              </a:solidFill>
              <a:effectLst>
                <a:outerShdw blurRad="38100" dist="38100" dir="2700000" algn="tl">
                  <a:srgbClr val="000000">
                    <a:alpha val="43137"/>
                  </a:srgbClr>
                </a:outerShdw>
              </a:effectLst>
              <a:uLnTx/>
              <a:uFillTx/>
              <a:latin typeface="Arial" pitchFamily="34" charset="0"/>
              <a:ea typeface="楷体_GB2312" pitchFamily="49" charset="-122"/>
            </a:endParaRPr>
          </a:p>
        </p:txBody>
      </p:sp>
      <p:grpSp>
        <p:nvGrpSpPr>
          <p:cNvPr id="8" name="组合 17"/>
          <p:cNvGrpSpPr>
            <a:grpSpLocks/>
          </p:cNvGrpSpPr>
          <p:nvPr/>
        </p:nvGrpSpPr>
        <p:grpSpPr bwMode="auto">
          <a:xfrm>
            <a:off x="900113" y="2708275"/>
            <a:ext cx="7848600" cy="1114088"/>
            <a:chOff x="899592" y="2780928"/>
            <a:chExt cx="7848872" cy="1113869"/>
          </a:xfrm>
        </p:grpSpPr>
        <mc:AlternateContent xmlns:mc="http://schemas.openxmlformats.org/markup-compatibility/2006" xmlns:a14="http://schemas.microsoft.com/office/drawing/2010/main">
          <mc:Choice Requires="a14">
            <p:sp>
              <p:nvSpPr>
                <p:cNvPr id="9" name="Text Box 25"/>
                <p:cNvSpPr txBox="1">
                  <a:spLocks noChangeArrowheads="1"/>
                </p:cNvSpPr>
                <p:nvPr/>
              </p:nvSpPr>
              <p:spPr bwMode="auto">
                <a:xfrm>
                  <a:off x="899592" y="2780928"/>
                  <a:ext cx="7848872" cy="1113869"/>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algn="just" defTabSz="914400" eaLnBrk="1" fontAlgn="auto" latinLnBrk="0" hangingPunct="1">
                    <a:lnSpc>
                      <a:spcPct val="125000"/>
                    </a:lnSpc>
                    <a:spcBef>
                      <a:spcPct val="0"/>
                    </a:spcBef>
                    <a:spcAft>
                      <a:spcPts val="0"/>
                    </a:spcAft>
                    <a:buClrTx/>
                    <a:buSzTx/>
                    <a:buFontTx/>
                    <a:buNone/>
                    <a:tabLst/>
                    <a:defRPr/>
                  </a:pPr>
                  <a:r>
                    <a:rPr kumimoji="1" lang="zh-CN" altLang="en-US" sz="2800" b="0" i="0" u="none" strike="noStrike" kern="0" cap="none" spc="0" normalizeH="0" baseline="0" noProof="0" dirty="0" smtClean="0">
                      <a:ln>
                        <a:noFill/>
                      </a:ln>
                      <a:solidFill>
                        <a:srgbClr val="000066"/>
                      </a:solidFill>
                      <a:effectLst/>
                      <a:uLnTx/>
                      <a:uFillTx/>
                      <a:latin typeface="宋体" pitchFamily="2" charset="-122"/>
                      <a:ea typeface="宋体" pitchFamily="2" charset="-122"/>
                    </a:rPr>
                    <a:t>其中   </a:t>
                  </a:r>
                  <a:r>
                    <a:rPr kumimoji="1" lang="en-US" altLang="zh-CN" b="0" kern="0" dirty="0">
                      <a:solidFill>
                        <a:srgbClr val="000066"/>
                      </a:solidFill>
                      <a:latin typeface="宋体" pitchFamily="2" charset="-122"/>
                      <a:ea typeface="宋体" pitchFamily="2" charset="-122"/>
                    </a:rPr>
                    <a:t>——</a:t>
                  </a:r>
                  <a:r>
                    <a:rPr kumimoji="1" lang="zh-CN" altLang="en-US" sz="2800" b="0" i="0" u="none" strike="noStrike" kern="0" cap="none" spc="0" normalizeH="0" baseline="0" noProof="0" dirty="0" smtClean="0">
                      <a:ln>
                        <a:noFill/>
                      </a:ln>
                      <a:solidFill>
                        <a:srgbClr val="000066"/>
                      </a:solidFill>
                      <a:effectLst/>
                      <a:uLnTx/>
                      <a:uFillTx/>
                      <a:latin typeface="宋体" pitchFamily="2" charset="-122"/>
                      <a:ea typeface="宋体" pitchFamily="2" charset="-122"/>
                    </a:rPr>
                    <a:t>合外力矩矢量和；  </a:t>
                  </a:r>
                  <a:r>
                    <a:rPr kumimoji="1" lang="en-US" altLang="zh-CN" sz="2800" b="0" i="0" u="none" strike="noStrike" kern="0" cap="none" spc="0" normalizeH="0" baseline="0" noProof="0" dirty="0" smtClean="0">
                      <a:ln>
                        <a:noFill/>
                      </a:ln>
                      <a:solidFill>
                        <a:srgbClr val="000066"/>
                      </a:solidFill>
                      <a:effectLst/>
                      <a:uLnTx/>
                      <a:uFillTx/>
                      <a:latin typeface="宋体" pitchFamily="2" charset="-122"/>
                      <a:ea typeface="宋体" pitchFamily="2" charset="-122"/>
                    </a:rPr>
                    <a:t>——</a:t>
                  </a:r>
                  <a:r>
                    <a:rPr kumimoji="1" lang="zh-CN" altLang="en-US" sz="2800" b="0" i="0" u="none" strike="noStrike" kern="0" cap="none" spc="0" normalizeH="0" baseline="0" noProof="0" dirty="0" smtClean="0">
                      <a:ln>
                        <a:noFill/>
                      </a:ln>
                      <a:solidFill>
                        <a:srgbClr val="000066"/>
                      </a:solidFill>
                      <a:effectLst/>
                      <a:uLnTx/>
                      <a:uFillTx/>
                      <a:latin typeface="宋体" pitchFamily="2" charset="-122"/>
                      <a:ea typeface="宋体" pitchFamily="2" charset="-122"/>
                    </a:rPr>
                    <a:t>系统角动量</a:t>
                  </a:r>
                  <a:endParaRPr kumimoji="1" lang="en-US" altLang="zh-CN" sz="2800" b="0" i="0" u="none" strike="noStrike" kern="0" cap="none" spc="0" normalizeH="0" baseline="0" noProof="0" dirty="0">
                    <a:ln>
                      <a:noFill/>
                    </a:ln>
                    <a:solidFill>
                      <a:srgbClr val="000066"/>
                    </a:solidFill>
                    <a:effectLst/>
                    <a:uLnTx/>
                    <a:uFillTx/>
                    <a:latin typeface="宋体" pitchFamily="2" charset="-122"/>
                    <a:ea typeface="宋体" pitchFamily="2" charset="-122"/>
                  </a:endParaRPr>
                </a:p>
                <a:p>
                  <a:pPr marL="0" marR="0" lvl="0" indent="0" algn="just" defTabSz="914400" eaLnBrk="1" fontAlgn="auto" latinLnBrk="0" hangingPunct="1">
                    <a:lnSpc>
                      <a:spcPct val="100000"/>
                    </a:lnSpc>
                    <a:spcBef>
                      <a:spcPct val="0"/>
                    </a:spcBef>
                    <a:spcAft>
                      <a:spcPts val="0"/>
                    </a:spcAft>
                    <a:buClrTx/>
                    <a:buSzTx/>
                    <a:buFontTx/>
                    <a:buNone/>
                    <a:tabLst/>
                    <a:defRPr/>
                  </a:pPr>
                  <a:r>
                    <a:rPr kumimoji="1" lang="zh-CN" altLang="en-US" kern="0" dirty="0" smtClean="0">
                      <a:solidFill>
                        <a:srgbClr val="0000FF"/>
                      </a:solidFill>
                      <a:latin typeface="宋体" pitchFamily="2" charset="-122"/>
                      <a:ea typeface="宋体" pitchFamily="2" charset="-122"/>
                      <a:sym typeface="Symbol" pitchFamily="18" charset="2"/>
                    </a:rPr>
                    <a:t>注意</a:t>
                  </a:r>
                  <a:r>
                    <a:rPr kumimoji="1" lang="zh-CN" altLang="en-US" b="0" kern="0" dirty="0" smtClean="0">
                      <a:solidFill>
                        <a:srgbClr val="000066"/>
                      </a:solidFill>
                      <a:latin typeface="宋体" pitchFamily="2" charset="-122"/>
                      <a:ea typeface="宋体" pitchFamily="2" charset="-122"/>
                      <a:sym typeface="Symbol" pitchFamily="18" charset="2"/>
                    </a:rPr>
                    <a:t>：</a:t>
                  </a:r>
                  <a14:m>
                    <m:oMath xmlns:m="http://schemas.openxmlformats.org/officeDocument/2006/math">
                      <m:acc>
                        <m:accPr>
                          <m:chr m:val="⃑"/>
                          <m:ctrlPr>
                            <a:rPr kumimoji="1" lang="zh-CN" altLang="en-US" b="0" i="1" kern="0" smtClean="0">
                              <a:solidFill>
                                <a:srgbClr val="000066"/>
                              </a:solidFill>
                              <a:latin typeface="Cambria Math"/>
                              <a:ea typeface="宋体" pitchFamily="2" charset="-122"/>
                              <a:sym typeface="Symbol" pitchFamily="18" charset="2"/>
                            </a:rPr>
                          </m:ctrlPr>
                        </m:accPr>
                        <m:e>
                          <m:r>
                            <a:rPr kumimoji="1" lang="en-US" altLang="zh-CN" b="0" i="1" kern="0" smtClean="0">
                              <a:solidFill>
                                <a:srgbClr val="000066"/>
                              </a:solidFill>
                              <a:latin typeface="Cambria Math"/>
                              <a:ea typeface="宋体" pitchFamily="2" charset="-122"/>
                              <a:sym typeface="Symbol" pitchFamily="18" charset="2"/>
                            </a:rPr>
                            <m:t>𝑀</m:t>
                          </m:r>
                        </m:e>
                      </m:acc>
                    </m:oMath>
                  </a14:m>
                  <a:r>
                    <a:rPr kumimoji="1" lang="zh-CN" altLang="en-US" sz="2800" b="0" i="0" u="none" strike="noStrike" kern="0" cap="none" spc="0" normalizeH="0" baseline="0" noProof="0" dirty="0" smtClean="0">
                      <a:ln>
                        <a:noFill/>
                      </a:ln>
                      <a:solidFill>
                        <a:srgbClr val="000066"/>
                      </a:solidFill>
                      <a:effectLst/>
                      <a:uLnTx/>
                      <a:uFillTx/>
                      <a:latin typeface="宋体" pitchFamily="2" charset="-122"/>
                      <a:ea typeface="宋体" pitchFamily="2" charset="-122"/>
                      <a:sym typeface="Symbol" pitchFamily="18" charset="2"/>
                    </a:rPr>
                    <a:t>与</a:t>
                  </a:r>
                  <a14:m>
                    <m:oMath xmlns:m="http://schemas.openxmlformats.org/officeDocument/2006/math">
                      <m:acc>
                        <m:accPr>
                          <m:chr m:val="⃑"/>
                          <m:ctrlPr>
                            <a:rPr kumimoji="1" lang="zh-CN" altLang="en-US" sz="2800" b="0" i="1" u="none" strike="noStrike" kern="0" cap="none" spc="0" normalizeH="0" baseline="0" noProof="0" dirty="0" smtClean="0">
                              <a:ln>
                                <a:noFill/>
                              </a:ln>
                              <a:solidFill>
                                <a:srgbClr val="000066"/>
                              </a:solidFill>
                              <a:effectLst/>
                              <a:uLnTx/>
                              <a:uFillTx/>
                              <a:latin typeface="Cambria Math"/>
                              <a:ea typeface="宋体" pitchFamily="2" charset="-122"/>
                              <a:sym typeface="Symbol" pitchFamily="18" charset="2"/>
                            </a:rPr>
                          </m:ctrlPr>
                        </m:accPr>
                        <m:e>
                          <m:r>
                            <a:rPr kumimoji="1" lang="en-US" altLang="zh-CN" sz="2800" b="0" i="1" u="none" strike="noStrike" kern="0" cap="none" spc="0" normalizeH="0" baseline="0" noProof="0" dirty="0" smtClean="0">
                              <a:ln>
                                <a:noFill/>
                              </a:ln>
                              <a:solidFill>
                                <a:srgbClr val="000066"/>
                              </a:solidFill>
                              <a:effectLst/>
                              <a:uLnTx/>
                              <a:uFillTx/>
                              <a:latin typeface="Cambria Math"/>
                              <a:ea typeface="宋体" pitchFamily="2" charset="-122"/>
                              <a:sym typeface="Symbol" pitchFamily="18" charset="2"/>
                            </a:rPr>
                            <m:t>𝐿</m:t>
                          </m:r>
                        </m:e>
                      </m:acc>
                    </m:oMath>
                  </a14:m>
                  <a:r>
                    <a:rPr kumimoji="1" lang="zh-CN" altLang="en-US" sz="2800" b="0" i="0" u="none" strike="noStrike" kern="0" cap="none" spc="0" normalizeH="0" baseline="0" noProof="0" dirty="0" smtClean="0">
                      <a:ln>
                        <a:noFill/>
                      </a:ln>
                      <a:solidFill>
                        <a:srgbClr val="000066"/>
                      </a:solidFill>
                      <a:effectLst/>
                      <a:uLnTx/>
                      <a:uFillTx/>
                      <a:latin typeface="宋体" pitchFamily="2" charset="-122"/>
                      <a:ea typeface="宋体" pitchFamily="2" charset="-122"/>
                      <a:sym typeface="Symbol" pitchFamily="18" charset="2"/>
                    </a:rPr>
                    <a:t>必须相对</a:t>
                  </a:r>
                  <a:r>
                    <a:rPr kumimoji="1" lang="zh-CN" altLang="en-US" sz="2800" b="0" i="0" u="none" strike="noStrike" kern="0" cap="none" spc="0" normalizeH="0" baseline="0" noProof="0" dirty="0">
                      <a:ln>
                        <a:noFill/>
                      </a:ln>
                      <a:solidFill>
                        <a:srgbClr val="000066"/>
                      </a:solidFill>
                      <a:effectLst/>
                      <a:uLnTx/>
                      <a:uFillTx/>
                      <a:latin typeface="宋体" pitchFamily="2" charset="-122"/>
                      <a:ea typeface="宋体" pitchFamily="2" charset="-122"/>
                      <a:sym typeface="Symbol" pitchFamily="18" charset="2"/>
                    </a:rPr>
                    <a:t>同一参考点</a:t>
                  </a:r>
                </a:p>
              </p:txBody>
            </p:sp>
          </mc:Choice>
          <mc:Fallback xmlns="">
            <p:sp>
              <p:nvSpPr>
                <p:cNvPr id="9" name="Text Box 25"/>
                <p:cNvSpPr txBox="1">
                  <a:spLocks noRot="1" noChangeAspect="1" noMove="1" noResize="1" noEditPoints="1" noAdjustHandles="1" noChangeArrowheads="1" noChangeShapeType="1" noTextEdit="1"/>
                </p:cNvSpPr>
                <p:nvPr/>
              </p:nvSpPr>
              <p:spPr bwMode="auto">
                <a:xfrm>
                  <a:off x="899592" y="2780928"/>
                  <a:ext cx="7848872" cy="1113869"/>
                </a:xfrm>
                <a:prstGeom prst="rect">
                  <a:avLst/>
                </a:prstGeom>
                <a:blipFill rotWithShape="1">
                  <a:blip r:embed="rId7"/>
                  <a:stretch>
                    <a:fillRect l="-1632" t="-2186" r="-1166" b="-125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10" name="Object 1041"/>
                <p:cNvGraphicFramePr>
                  <a:graphicFrameLocks noChangeAspect="1"/>
                </p:cNvGraphicFramePr>
                <p:nvPr/>
              </p:nvGraphicFramePr>
              <p:xfrm>
                <a:off x="1691680" y="2780928"/>
                <a:ext cx="515937" cy="523875"/>
              </p:xfrm>
              <a:graphic>
                <a:graphicData uri="http://schemas.openxmlformats.org/presentationml/2006/ole">
                  <mc:AlternateContent>
                    <mc:Choice xmlns:v="urn:schemas-microsoft-com:vml" Requires="v">
                      <p:oleObj spid="_x0000_s79496" name="公式" r:id="rId8" imgW="203040" imgH="190440" progId="Equation.3">
                        <p:embed/>
                      </p:oleObj>
                    </mc:Choice>
                    <mc:Fallback>
                      <p:oleObj name="公式" r:id="rId8" imgW="203040" imgH="190440" progId="Equation.3">
                        <p:embed/>
                        <p:pic>
                          <p:nvPicPr>
                            <p:cNvPr id="0" name=""/>
                            <p:cNvPicPr>
                              <a:picLocks noChangeAspect="1" noChangeArrowheads="1"/>
                            </p:cNvPicPr>
                            <p:nvPr/>
                          </p:nvPicPr>
                          <p:blipFill>
                            <a:blip r:embed="rId9">
                              <a:extLst>
                                <a:ext uri="{28A0092B-C50C-407E-A947-70E740481C1C}">
                                  <a14:useLocalDpi val="0"/>
                                </a:ext>
                              </a:extLst>
                            </a:blip>
                            <a:srcRect/>
                            <a:stretch>
                              <a:fillRect/>
                            </a:stretch>
                          </p:blipFill>
                          <p:spPr bwMode="auto">
                            <a:xfrm>
                              <a:off x="1691680" y="2780928"/>
                              <a:ext cx="515937" cy="523875"/>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10" name="Object 1041"/>
                <p:cNvGraphicFramePr>
                  <a:graphicFrameLocks noChangeAspect="1"/>
                </p:cNvGraphicFramePr>
                <p:nvPr/>
              </p:nvGraphicFramePr>
              <p:xfrm>
                <a:off x="1691680" y="2780928"/>
                <a:ext cx="515937" cy="523875"/>
              </p:xfrm>
              <a:graphic>
                <a:graphicData uri="http://schemas.openxmlformats.org/presentationml/2006/ole">
                  <mc:AlternateContent>
                    <mc:Choice xmlns:v="urn:schemas-microsoft-com:vml" Requires="v">
                      <p:oleObj spid="_x0000_s79332" name="公式" r:id="rId10" imgW="203040" imgH="190440" progId="Equation.3">
                        <p:embed/>
                      </p:oleObj>
                    </mc:Choice>
                    <mc:Fallback>
                      <p:oleObj name="公式" r:id="rId10" imgW="203040" imgH="1904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1680" y="2780928"/>
                              <a:ext cx="515937"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1" name="Object 1041"/>
                <p:cNvGraphicFramePr>
                  <a:graphicFrameLocks noChangeAspect="1"/>
                </p:cNvGraphicFramePr>
                <p:nvPr>
                  <p:extLst>
                    <p:ext uri="{D42A27DB-BD31-4B8C-83A1-F6EECF244321}">
                      <p14:modId xmlns:p14="http://schemas.microsoft.com/office/powerpoint/2010/main" val="1233571317"/>
                    </p:ext>
                  </p:extLst>
                </p:nvPr>
              </p:nvGraphicFramePr>
              <p:xfrm>
                <a:off x="5800237" y="2780928"/>
                <a:ext cx="355600" cy="523875"/>
              </p:xfrm>
              <a:graphic>
                <a:graphicData uri="http://schemas.openxmlformats.org/presentationml/2006/ole">
                  <mc:AlternateContent>
                    <mc:Choice xmlns:v="urn:schemas-microsoft-com:vml" Requires="v">
                      <p:oleObj spid="_x0000_s79497" name="公式" r:id="rId12" imgW="139680" imgH="190440" progId="Equation.3">
                        <p:embed/>
                      </p:oleObj>
                    </mc:Choice>
                    <mc:Fallback>
                      <p:oleObj name="公式" r:id="rId12" imgW="139680" imgH="190440" progId="Equation.3">
                        <p:embed/>
                        <p:pic>
                          <p:nvPicPr>
                            <p:cNvPr id="0" name=""/>
                            <p:cNvPicPr>
                              <a:picLocks noChangeAspect="1" noChangeArrowheads="1"/>
                            </p:cNvPicPr>
                            <p:nvPr/>
                          </p:nvPicPr>
                          <p:blipFill>
                            <a:blip r:embed="rId13">
                              <a:extLst>
                                <a:ext uri="{28A0092B-C50C-407E-A947-70E740481C1C}">
                                  <a14:useLocalDpi val="0"/>
                                </a:ext>
                              </a:extLst>
                            </a:blip>
                            <a:srcRect/>
                            <a:stretch>
                              <a:fillRect/>
                            </a:stretch>
                          </p:blipFill>
                          <p:spPr bwMode="auto">
                            <a:xfrm>
                              <a:off x="5800237" y="2780928"/>
                              <a:ext cx="355600" cy="523875"/>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11" name="Object 1041"/>
                <p:cNvGraphicFramePr>
                  <a:graphicFrameLocks noChangeAspect="1"/>
                </p:cNvGraphicFramePr>
                <p:nvPr>
                  <p:extLst>
                    <p:ext uri="{D42A27DB-BD31-4B8C-83A1-F6EECF244321}">
                      <p14:modId xmlns:p14="http://schemas.microsoft.com/office/powerpoint/2010/main" val="1233571317"/>
                    </p:ext>
                  </p:extLst>
                </p:nvPr>
              </p:nvGraphicFramePr>
              <p:xfrm>
                <a:off x="5800237" y="2780928"/>
                <a:ext cx="355600" cy="523875"/>
              </p:xfrm>
              <a:graphic>
                <a:graphicData uri="http://schemas.openxmlformats.org/presentationml/2006/ole">
                  <mc:AlternateContent>
                    <mc:Choice xmlns:v="urn:schemas-microsoft-com:vml" Requires="v">
                      <p:oleObj spid="_x0000_s79409" name="公式" r:id="rId14" imgW="139680" imgH="190440" progId="Equation.3">
                        <p:embed/>
                      </p:oleObj>
                    </mc:Choice>
                    <mc:Fallback>
                      <p:oleObj name="公式" r:id="rId14" imgW="139680" imgH="1904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00237" y="2780928"/>
                              <a:ext cx="3556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spTree>
    <p:extLst>
      <p:ext uri="{BB962C8B-B14F-4D97-AF65-F5344CB8AC3E}">
        <p14:creationId xmlns:p14="http://schemas.microsoft.com/office/powerpoint/2010/main" val="187584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1"/>
          <p:cNvSpPr>
            <a:spLocks noGrp="1"/>
          </p:cNvSpPr>
          <p:nvPr>
            <p:ph type="ftr" sz="quarter" idx="10"/>
          </p:nvPr>
        </p:nvSpPr>
        <p:spPr/>
        <p:txBody>
          <a:bodyPr/>
          <a:lstStyle/>
          <a:p>
            <a:pPr>
              <a:defRPr/>
            </a:pPr>
            <a:fld id="{29E2B244-57AE-4702-936B-DD8970AFAF87}" type="slidenum">
              <a:rPr lang="en-US" altLang="zh-CN"/>
              <a:pPr>
                <a:defRPr/>
              </a:pPr>
              <a:t>8</a:t>
            </a:fld>
            <a:endParaRPr lang="en-US" altLang="zh-CN"/>
          </a:p>
        </p:txBody>
      </p:sp>
      <p:sp>
        <p:nvSpPr>
          <p:cNvPr id="159972" name="Text Box 228"/>
          <p:cNvSpPr txBox="1">
            <a:spLocks noChangeArrowheads="1"/>
          </p:cNvSpPr>
          <p:nvPr/>
        </p:nvSpPr>
        <p:spPr bwMode="auto">
          <a:xfrm>
            <a:off x="395288" y="620688"/>
            <a:ext cx="61880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kumimoji="1" lang="en-US" altLang="zh-CN" sz="2800" dirty="0">
                <a:solidFill>
                  <a:srgbClr val="FF0066"/>
                </a:solidFill>
                <a:latin typeface="宋体" pitchFamily="2" charset="-122"/>
              </a:rPr>
              <a:t>1.</a:t>
            </a:r>
            <a:r>
              <a:rPr kumimoji="1" lang="zh-CN" altLang="en-US" sz="2800" dirty="0">
                <a:solidFill>
                  <a:srgbClr val="FF0066"/>
                </a:solidFill>
                <a:latin typeface="宋体" pitchFamily="2" charset="-122"/>
              </a:rPr>
              <a:t>角位移、角速度和角加速度</a:t>
            </a:r>
            <a:endParaRPr kumimoji="1" lang="zh-CN" altLang="en-US" sz="2800" dirty="0">
              <a:solidFill>
                <a:schemeClr val="tx1"/>
              </a:solidFill>
              <a:latin typeface="宋体" pitchFamily="2" charset="-122"/>
            </a:endParaRPr>
          </a:p>
        </p:txBody>
      </p:sp>
      <p:sp>
        <p:nvSpPr>
          <p:cNvPr id="159974" name="Text Box 230"/>
          <p:cNvSpPr txBox="1">
            <a:spLocks noChangeArrowheads="1"/>
          </p:cNvSpPr>
          <p:nvPr/>
        </p:nvSpPr>
        <p:spPr bwMode="auto">
          <a:xfrm>
            <a:off x="468313" y="1525092"/>
            <a:ext cx="8280400" cy="103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lang="zh-CN" altLang="zh-CN" sz="2800" dirty="0"/>
              <a:t>刚体在一段时间内转过的角度</a:t>
            </a:r>
            <a:r>
              <a:rPr lang="en-US" altLang="zh-CN" sz="2800" dirty="0"/>
              <a:t>(</a:t>
            </a:r>
            <a:r>
              <a:rPr lang="zh-CN" altLang="zh-CN" sz="2800" dirty="0"/>
              <a:t>即末时刻与初始时刻的角位置之差</a:t>
            </a:r>
            <a:r>
              <a:rPr lang="en-US" altLang="zh-CN" sz="2800" dirty="0"/>
              <a:t>)</a:t>
            </a:r>
            <a:r>
              <a:rPr lang="en-US" altLang="zh-CN" sz="2800" dirty="0" err="1"/>
              <a:t>Δ</a:t>
            </a:r>
            <a:r>
              <a:rPr lang="en-US" altLang="zh-CN" sz="2800" i="1" dirty="0" err="1"/>
              <a:t>θ</a:t>
            </a:r>
            <a:r>
              <a:rPr lang="zh-CN" altLang="zh-CN" sz="2800" dirty="0"/>
              <a:t>＝</a:t>
            </a:r>
            <a:r>
              <a:rPr lang="en-US" altLang="zh-CN" sz="2800" i="1" dirty="0"/>
              <a:t>θ</a:t>
            </a:r>
            <a:r>
              <a:rPr lang="en-US" altLang="zh-CN" sz="2800" baseline="-25000" dirty="0"/>
              <a:t>2</a:t>
            </a:r>
            <a:r>
              <a:rPr lang="zh-CN" altLang="zh-CN" sz="2800" dirty="0"/>
              <a:t>－</a:t>
            </a:r>
            <a:r>
              <a:rPr lang="en-US" altLang="zh-CN" sz="2800" i="1" dirty="0"/>
              <a:t>θ</a:t>
            </a:r>
            <a:r>
              <a:rPr lang="en-US" altLang="zh-CN" sz="2800" baseline="-25000" dirty="0"/>
              <a:t>1</a:t>
            </a:r>
            <a:r>
              <a:rPr lang="zh-CN" altLang="zh-CN" sz="2800" dirty="0"/>
              <a:t>称为</a:t>
            </a:r>
            <a:r>
              <a:rPr lang="zh-CN" altLang="zh-CN" sz="2800" dirty="0">
                <a:solidFill>
                  <a:srgbClr val="CC0000"/>
                </a:solidFill>
              </a:rPr>
              <a:t>角位移</a:t>
            </a:r>
            <a:r>
              <a:rPr lang="zh-CN" altLang="zh-CN" sz="2800" dirty="0"/>
              <a:t>．</a:t>
            </a:r>
            <a:endParaRPr kumimoji="1" lang="zh-CN" altLang="en-US" sz="2800" dirty="0">
              <a:solidFill>
                <a:schemeClr val="tx1"/>
              </a:solidFill>
              <a:latin typeface="宋体" pitchFamily="2" charset="-122"/>
            </a:endParaRPr>
          </a:p>
        </p:txBody>
      </p:sp>
      <p:grpSp>
        <p:nvGrpSpPr>
          <p:cNvPr id="6" name="组合 5"/>
          <p:cNvGrpSpPr>
            <a:grpSpLocks/>
          </p:cNvGrpSpPr>
          <p:nvPr/>
        </p:nvGrpSpPr>
        <p:grpSpPr bwMode="auto">
          <a:xfrm>
            <a:off x="468313" y="2924944"/>
            <a:ext cx="3665537" cy="1162050"/>
            <a:chOff x="467544" y="3131046"/>
            <a:chExt cx="3666777" cy="1162050"/>
          </a:xfrm>
        </p:grpSpPr>
        <p:graphicFrame>
          <p:nvGraphicFramePr>
            <p:cNvPr id="7181" name="Object 229"/>
            <p:cNvGraphicFramePr>
              <a:graphicFrameLocks noChangeAspect="1"/>
            </p:cNvGraphicFramePr>
            <p:nvPr/>
          </p:nvGraphicFramePr>
          <p:xfrm>
            <a:off x="2627784" y="3131046"/>
            <a:ext cx="1506537" cy="1162050"/>
          </p:xfrm>
          <a:graphic>
            <a:graphicData uri="http://schemas.openxmlformats.org/presentationml/2006/ole">
              <mc:AlternateContent xmlns:mc="http://schemas.openxmlformats.org/markup-compatibility/2006">
                <mc:Choice xmlns:v="urn:schemas-microsoft-com:vml" Requires="v">
                  <p:oleObj spid="_x0000_s24944" name="Equation" r:id="rId3" imgW="520474" imgH="393529" progId="Equation.DSMT4">
                    <p:embed/>
                  </p:oleObj>
                </mc:Choice>
                <mc:Fallback>
                  <p:oleObj name="Equation" r:id="rId3" imgW="520474"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131046"/>
                          <a:ext cx="15065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82" name="Rectangle 232"/>
            <p:cNvSpPr>
              <a:spLocks noChangeArrowheads="1"/>
            </p:cNvSpPr>
            <p:nvPr/>
          </p:nvSpPr>
          <p:spPr bwMode="auto">
            <a:xfrm>
              <a:off x="467544" y="3400781"/>
              <a:ext cx="2878137"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0"/>
                </a:spcBef>
              </a:pPr>
              <a:r>
                <a:rPr lang="zh-CN" altLang="zh-CN" sz="2800" dirty="0">
                  <a:solidFill>
                    <a:srgbClr val="CC0000"/>
                  </a:solidFill>
                </a:rPr>
                <a:t>平均角速度</a:t>
              </a:r>
              <a:r>
                <a:rPr lang="zh-CN" altLang="en-US" sz="2800" dirty="0"/>
                <a:t>：</a:t>
              </a:r>
              <a:endParaRPr kumimoji="1" lang="zh-CN" altLang="en-US" sz="2800" dirty="0">
                <a:solidFill>
                  <a:schemeClr val="tx1"/>
                </a:solidFill>
                <a:latin typeface="宋体" pitchFamily="2" charset="-122"/>
              </a:endParaRPr>
            </a:p>
          </p:txBody>
        </p:sp>
      </p:grpSp>
      <p:grpSp>
        <p:nvGrpSpPr>
          <p:cNvPr id="2" name="组合 1"/>
          <p:cNvGrpSpPr>
            <a:grpSpLocks/>
          </p:cNvGrpSpPr>
          <p:nvPr/>
        </p:nvGrpSpPr>
        <p:grpSpPr bwMode="auto">
          <a:xfrm>
            <a:off x="5565650" y="2492896"/>
            <a:ext cx="3398838" cy="2159000"/>
            <a:chOff x="4773694" y="3068960"/>
            <a:chExt cx="3398706" cy="2159079"/>
          </a:xfrm>
        </p:grpSpPr>
        <p:pic>
          <p:nvPicPr>
            <p:cNvPr id="7179" name="Picture 9" descr="02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3694" y="3068960"/>
              <a:ext cx="3398706" cy="177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232"/>
            <p:cNvSpPr>
              <a:spLocks noChangeArrowheads="1"/>
            </p:cNvSpPr>
            <p:nvPr/>
          </p:nvSpPr>
          <p:spPr bwMode="auto">
            <a:xfrm>
              <a:off x="5749492" y="4797152"/>
              <a:ext cx="1918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0"/>
                </a:spcBef>
              </a:pPr>
              <a:r>
                <a:rPr lang="zh-CN" altLang="zh-CN" sz="2000"/>
                <a:t>转动平面</a:t>
              </a:r>
              <a:endParaRPr kumimoji="1" lang="zh-CN" altLang="en-US" sz="2000">
                <a:solidFill>
                  <a:schemeClr val="tx1"/>
                </a:solidFill>
                <a:latin typeface="宋体" pitchFamily="2" charset="-122"/>
              </a:endParaRPr>
            </a:p>
          </p:txBody>
        </p:sp>
      </p:grpSp>
      <p:grpSp>
        <p:nvGrpSpPr>
          <p:cNvPr id="5" name="组合 4"/>
          <p:cNvGrpSpPr>
            <a:grpSpLocks/>
          </p:cNvGrpSpPr>
          <p:nvPr/>
        </p:nvGrpSpPr>
        <p:grpSpPr bwMode="auto">
          <a:xfrm>
            <a:off x="468313" y="4715222"/>
            <a:ext cx="4673600" cy="1162050"/>
            <a:chOff x="467543" y="4427190"/>
            <a:chExt cx="4673899" cy="1162050"/>
          </a:xfrm>
        </p:grpSpPr>
        <p:sp>
          <p:nvSpPr>
            <p:cNvPr id="7177" name="Rectangle 232"/>
            <p:cNvSpPr>
              <a:spLocks noChangeArrowheads="1"/>
            </p:cNvSpPr>
            <p:nvPr/>
          </p:nvSpPr>
          <p:spPr bwMode="auto">
            <a:xfrm>
              <a:off x="467543" y="4734899"/>
              <a:ext cx="2878137"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0"/>
                </a:spcBef>
              </a:pPr>
              <a:r>
                <a:rPr lang="zh-CN" altLang="zh-CN" sz="2800">
                  <a:solidFill>
                    <a:srgbClr val="CC0000"/>
                  </a:solidFill>
                </a:rPr>
                <a:t>角速度</a:t>
              </a:r>
              <a:r>
                <a:rPr lang="zh-CN" altLang="en-US" sz="2800"/>
                <a:t>：</a:t>
              </a:r>
              <a:endParaRPr kumimoji="1" lang="zh-CN" altLang="en-US" sz="2800">
                <a:solidFill>
                  <a:schemeClr val="tx1"/>
                </a:solidFill>
                <a:latin typeface="宋体" pitchFamily="2" charset="-122"/>
              </a:endParaRPr>
            </a:p>
          </p:txBody>
        </p:sp>
        <p:graphicFrame>
          <p:nvGraphicFramePr>
            <p:cNvPr id="7178" name="对象 3"/>
            <p:cNvGraphicFramePr>
              <a:graphicFrameLocks noChangeAspect="1"/>
            </p:cNvGraphicFramePr>
            <p:nvPr/>
          </p:nvGraphicFramePr>
          <p:xfrm>
            <a:off x="1907704" y="4427190"/>
            <a:ext cx="3233738" cy="1162050"/>
          </p:xfrm>
          <a:graphic>
            <a:graphicData uri="http://schemas.openxmlformats.org/presentationml/2006/ole">
              <mc:AlternateContent xmlns:mc="http://schemas.openxmlformats.org/markup-compatibility/2006">
                <mc:Choice xmlns:v="urn:schemas-microsoft-com:vml" Requires="v">
                  <p:oleObj spid="_x0000_s24945" name="Equation" r:id="rId6" imgW="1117115" imgH="393529" progId="Equation.DSMT4">
                    <p:embed/>
                  </p:oleObj>
                </mc:Choice>
                <mc:Fallback>
                  <p:oleObj name="Equation" r:id="rId6" imgW="1117115" imgH="39352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4427190"/>
                          <a:ext cx="32337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3" name="TextBox 2"/>
              <p:cNvSpPr txBox="1"/>
              <p:nvPr/>
            </p:nvSpPr>
            <p:spPr>
              <a:xfrm>
                <a:off x="5995187" y="5044475"/>
                <a:ext cx="124110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zh-CN" altLang="en-US" sz="2800" i="1" smtClean="0">
                              <a:latin typeface="Cambria Math"/>
                              <a:ea typeface="华文楷体" panose="02010600040101010101" pitchFamily="2" charset="-122"/>
                            </a:rPr>
                          </m:ctrlPr>
                        </m:fPr>
                        <m:num>
                          <m:r>
                            <a:rPr lang="en-US" altLang="zh-CN" sz="2800" b="1" i="0" smtClean="0">
                              <a:latin typeface="Cambria Math"/>
                              <a:ea typeface="华文楷体" panose="02010600040101010101" pitchFamily="2" charset="-122"/>
                            </a:rPr>
                            <m:t>𝐫𝐚𝐝</m:t>
                          </m:r>
                        </m:num>
                        <m:den>
                          <m:r>
                            <a:rPr lang="en-US" altLang="zh-CN" sz="2800" b="1" i="0" smtClean="0">
                              <a:latin typeface="Cambria Math"/>
                              <a:ea typeface="华文楷体" panose="02010600040101010101" pitchFamily="2" charset="-122"/>
                            </a:rPr>
                            <m:t>𝐬</m:t>
                          </m:r>
                        </m:den>
                      </m:f>
                    </m:oMath>
                  </m:oMathPara>
                </a14:m>
                <a:endParaRPr lang="zh-CN" altLang="en-US" sz="2800" dirty="0" smtClean="0">
                  <a:ea typeface="华文楷体" panose="02010600040101010101" pitchFamily="2" charset="-122"/>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995187" y="5044475"/>
                <a:ext cx="1241109" cy="523220"/>
              </a:xfrm>
              <a:prstGeom prst="rect">
                <a:avLst/>
              </a:prstGeom>
              <a:blipFill rotWithShape="1">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6503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159974"/>
                                        </p:tgtEl>
                                        <p:attrNameLst>
                                          <p:attrName>style.visibility</p:attrName>
                                        </p:attrNameLst>
                                      </p:cBhvr>
                                      <p:to>
                                        <p:strVal val="visible"/>
                                      </p:to>
                                    </p:set>
                                    <p:anim calcmode="lin" valueType="num">
                                      <p:cBhvr>
                                        <p:cTn id="12" dur="200" fill="hold"/>
                                        <p:tgtEl>
                                          <p:spTgt spid="159974"/>
                                        </p:tgtEl>
                                        <p:attrNameLst>
                                          <p:attrName>ppt_x</p:attrName>
                                        </p:attrNameLst>
                                      </p:cBhvr>
                                      <p:tavLst>
                                        <p:tav tm="0">
                                          <p:val>
                                            <p:strVal val="#ppt_x-#ppt_w/2"/>
                                          </p:val>
                                        </p:tav>
                                        <p:tav tm="100000">
                                          <p:val>
                                            <p:strVal val="#ppt_x"/>
                                          </p:val>
                                        </p:tav>
                                      </p:tavLst>
                                    </p:anim>
                                    <p:anim calcmode="lin" valueType="num">
                                      <p:cBhvr>
                                        <p:cTn id="13" dur="200" fill="hold"/>
                                        <p:tgtEl>
                                          <p:spTgt spid="159974"/>
                                        </p:tgtEl>
                                        <p:attrNameLst>
                                          <p:attrName>ppt_y</p:attrName>
                                        </p:attrNameLst>
                                      </p:cBhvr>
                                      <p:tavLst>
                                        <p:tav tm="0">
                                          <p:val>
                                            <p:strVal val="#ppt_y"/>
                                          </p:val>
                                        </p:tav>
                                        <p:tav tm="100000">
                                          <p:val>
                                            <p:strVal val="#ppt_y"/>
                                          </p:val>
                                        </p:tav>
                                      </p:tavLst>
                                    </p:anim>
                                    <p:anim calcmode="lin" valueType="num">
                                      <p:cBhvr>
                                        <p:cTn id="14" dur="200" fill="hold"/>
                                        <p:tgtEl>
                                          <p:spTgt spid="159974"/>
                                        </p:tgtEl>
                                        <p:attrNameLst>
                                          <p:attrName>ppt_w</p:attrName>
                                        </p:attrNameLst>
                                      </p:cBhvr>
                                      <p:tavLst>
                                        <p:tav tm="0">
                                          <p:val>
                                            <p:fltVal val="0"/>
                                          </p:val>
                                        </p:tav>
                                        <p:tav tm="100000">
                                          <p:val>
                                            <p:strVal val="#ppt_w"/>
                                          </p:val>
                                        </p:tav>
                                      </p:tavLst>
                                    </p:anim>
                                    <p:anim calcmode="lin" valueType="num">
                                      <p:cBhvr>
                                        <p:cTn id="15" dur="200" fill="hold"/>
                                        <p:tgtEl>
                                          <p:spTgt spid="159974"/>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37"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out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74" grpId="0" autoUpdateAnimBg="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a:xfrm>
            <a:off x="8605838" y="419893"/>
            <a:ext cx="790575" cy="431800"/>
          </a:xfrm>
        </p:spPr>
        <p:txBody>
          <a:bodyPr/>
          <a:lstStyle/>
          <a:p>
            <a:pPr>
              <a:defRPr/>
            </a:pPr>
            <a:fld id="{422C82A2-2333-4CEB-98CA-B2C7676D7F70}" type="slidenum">
              <a:rPr lang="en-US" altLang="zh-CN" smtClean="0">
                <a:solidFill>
                  <a:srgbClr val="FFFFCC">
                    <a:lumMod val="75000"/>
                  </a:srgbClr>
                </a:solidFill>
              </a:rPr>
              <a:pPr>
                <a:defRPr/>
              </a:pPr>
              <a:t>80</a:t>
            </a:fld>
            <a:endParaRPr lang="en-US" altLang="zh-CN">
              <a:solidFill>
                <a:srgbClr val="FFFFCC">
                  <a:lumMod val="75000"/>
                </a:srgbClr>
              </a:solidFill>
            </a:endParaRPr>
          </a:p>
        </p:txBody>
      </p:sp>
      <p:sp>
        <p:nvSpPr>
          <p:cNvPr id="3" name="Rectangle 18"/>
          <p:cNvSpPr>
            <a:spLocks noChangeArrowheads="1"/>
          </p:cNvSpPr>
          <p:nvPr/>
        </p:nvSpPr>
        <p:spPr bwMode="auto">
          <a:xfrm>
            <a:off x="2914650" y="2956718"/>
            <a:ext cx="4562475" cy="519113"/>
          </a:xfrm>
          <a:prstGeom prst="rect">
            <a:avLst/>
          </a:prstGeom>
          <a:noFill/>
          <a:ln w="19050">
            <a:noFill/>
            <a:miter lim="800000"/>
            <a:headEnd/>
            <a:tailEnd type="none" w="sm" len="lg"/>
          </a:ln>
          <a:effectLst/>
        </p:spPr>
        <p:txBody>
          <a:bodyPr wrap="none" lIns="90000" tIns="46800" rIns="90000" bIns="46800" anchor="ctr">
            <a:spAutoFit/>
          </a:bodyPr>
          <a:lstStyle/>
          <a:p>
            <a:pPr>
              <a:spcBef>
                <a:spcPct val="0"/>
              </a:spcBef>
              <a:defRPr/>
            </a:pPr>
            <a:r>
              <a:rPr kumimoji="1" lang="en-US" altLang="zh-CN" sz="2800" dirty="0">
                <a:solidFill>
                  <a:srgbClr val="000066"/>
                </a:solidFill>
                <a:latin typeface="Arial" charset="0"/>
                <a:ea typeface="楷体_GB2312" pitchFamily="49" charset="-122"/>
              </a:rPr>
              <a:t>——</a:t>
            </a:r>
            <a:r>
              <a:rPr kumimoji="1" lang="zh-CN" altLang="en-US" sz="2800" dirty="0">
                <a:solidFill>
                  <a:srgbClr val="000066"/>
                </a:solidFill>
                <a:latin typeface="Arial" charset="0"/>
                <a:ea typeface="楷体_GB2312" pitchFamily="49" charset="-122"/>
              </a:rPr>
              <a:t>质点系角动量守恒定律</a:t>
            </a:r>
            <a:r>
              <a:rPr kumimoji="1" lang="zh-CN" altLang="en-US" sz="2800" dirty="0">
                <a:solidFill>
                  <a:srgbClr val="000066"/>
                </a:solidFill>
                <a:effectLst>
                  <a:outerShdw blurRad="38100" dist="38100" dir="2700000" algn="tl">
                    <a:srgbClr val="000000"/>
                  </a:outerShdw>
                </a:effectLst>
                <a:latin typeface="Arial" charset="0"/>
                <a:ea typeface="楷体_GB2312" pitchFamily="49" charset="-122"/>
              </a:rPr>
              <a:t> </a:t>
            </a:r>
          </a:p>
        </p:txBody>
      </p:sp>
      <p:graphicFrame>
        <p:nvGraphicFramePr>
          <p:cNvPr id="4" name="Object 17"/>
          <p:cNvGraphicFramePr>
            <a:graphicFrameLocks noChangeAspect="1"/>
          </p:cNvGraphicFramePr>
          <p:nvPr>
            <p:extLst>
              <p:ext uri="{D42A27DB-BD31-4B8C-83A1-F6EECF244321}">
                <p14:modId xmlns:p14="http://schemas.microsoft.com/office/powerpoint/2010/main" val="615605211"/>
              </p:ext>
            </p:extLst>
          </p:nvPr>
        </p:nvGraphicFramePr>
        <p:xfrm>
          <a:off x="827088" y="2132806"/>
          <a:ext cx="2227262" cy="1003300"/>
        </p:xfrm>
        <a:graphic>
          <a:graphicData uri="http://schemas.openxmlformats.org/presentationml/2006/ole">
            <mc:AlternateContent xmlns:mc="http://schemas.openxmlformats.org/markup-compatibility/2006">
              <mc:Choice xmlns:v="urn:schemas-microsoft-com:vml" Requires="v">
                <p:oleObj spid="_x0000_s80684" name="文档" r:id="rId3" imgW="949029" imgH="418510" progId="Word.Document.8">
                  <p:embed/>
                </p:oleObj>
              </mc:Choice>
              <mc:Fallback>
                <p:oleObj name="文档" r:id="rId3" imgW="949029" imgH="41851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132806"/>
                        <a:ext cx="2227262"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10"/>
          <p:cNvGraphicFramePr>
            <a:graphicFrameLocks noChangeAspect="1"/>
          </p:cNvGraphicFramePr>
          <p:nvPr>
            <p:extLst>
              <p:ext uri="{D42A27DB-BD31-4B8C-83A1-F6EECF244321}">
                <p14:modId xmlns:p14="http://schemas.microsoft.com/office/powerpoint/2010/main" val="642225833"/>
              </p:ext>
            </p:extLst>
          </p:nvPr>
        </p:nvGraphicFramePr>
        <p:xfrm>
          <a:off x="2843213" y="2061368"/>
          <a:ext cx="2779712" cy="792163"/>
        </p:xfrm>
        <a:graphic>
          <a:graphicData uri="http://schemas.openxmlformats.org/presentationml/2006/ole">
            <mc:AlternateContent xmlns:mc="http://schemas.openxmlformats.org/markup-compatibility/2006">
              <mc:Choice xmlns:v="urn:schemas-microsoft-com:vml" Requires="v">
                <p:oleObj spid="_x0000_s80685" name="公式" r:id="rId5" imgW="749160" imgH="215640" progId="Equation.3">
                  <p:embed/>
                </p:oleObj>
              </mc:Choice>
              <mc:Fallback>
                <p:oleObj name="公式" r:id="rId5" imgW="74916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2061368"/>
                        <a:ext cx="2779712" cy="792163"/>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2"/>
          <p:cNvSpPr>
            <a:spLocks noChangeArrowheads="1"/>
          </p:cNvSpPr>
          <p:nvPr/>
        </p:nvSpPr>
        <p:spPr bwMode="auto">
          <a:xfrm>
            <a:off x="468313" y="3933031"/>
            <a:ext cx="5878512" cy="525462"/>
          </a:xfrm>
          <a:prstGeom prst="rect">
            <a:avLst/>
          </a:prstGeom>
          <a:noFill/>
          <a:ln w="19050" cap="flat" cmpd="sng">
            <a:noFill/>
            <a:prstDash val="solid"/>
            <a:miter lim="800000"/>
            <a:headEnd type="none" w="med" len="med"/>
            <a:tailEnd type="none" w="sm" len="lg"/>
          </a:ln>
          <a:effectLst/>
        </p:spPr>
        <p:txBody>
          <a:bodyPr wrap="none" lIns="90000" tIns="46800" rIns="90000" bIns="46800" anchor="ctr">
            <a:spAutoFit/>
          </a:bodyPr>
          <a:lstStyle/>
          <a:p>
            <a:pPr eaLnBrk="0" hangingPunct="0">
              <a:spcBef>
                <a:spcPct val="0"/>
              </a:spcBef>
              <a:buFont typeface="Wingdings" pitchFamily="2" charset="2"/>
              <a:buChar char="Ø"/>
              <a:tabLst>
                <a:tab pos="133350" algn="l"/>
              </a:tabLst>
              <a:defRPr/>
            </a:pPr>
            <a:r>
              <a:rPr lang="en-US" altLang="zh-CN" sz="2800" dirty="0">
                <a:solidFill>
                  <a:srgbClr val="CC0066"/>
                </a:solidFill>
                <a:latin typeface="宋体"/>
                <a:ea typeface="宋体"/>
                <a:cs typeface="Times New Roman" pitchFamily="18" charset="0"/>
              </a:rPr>
              <a:t> </a:t>
            </a:r>
            <a:r>
              <a:rPr lang="zh-CN" altLang="en-US" sz="2800" dirty="0">
                <a:solidFill>
                  <a:srgbClr val="CC0066"/>
                </a:solidFill>
                <a:latin typeface="宋体"/>
                <a:ea typeface="宋体"/>
                <a:cs typeface="Times New Roman" pitchFamily="18" charset="0"/>
              </a:rPr>
              <a:t>内力不改变质点系的总角动量。</a:t>
            </a:r>
            <a:endParaRPr lang="zh-CN" altLang="en-US" sz="2800" b="0" dirty="0">
              <a:solidFill>
                <a:srgbClr val="402000"/>
              </a:solidFill>
              <a:latin typeface="宋体"/>
              <a:ea typeface="宋体"/>
            </a:endParaRPr>
          </a:p>
        </p:txBody>
      </p:sp>
      <p:grpSp>
        <p:nvGrpSpPr>
          <p:cNvPr id="7" name="组合 20"/>
          <p:cNvGrpSpPr>
            <a:grpSpLocks/>
          </p:cNvGrpSpPr>
          <p:nvPr/>
        </p:nvGrpSpPr>
        <p:grpSpPr bwMode="auto">
          <a:xfrm>
            <a:off x="539750" y="4547393"/>
            <a:ext cx="8280400" cy="1185863"/>
            <a:chOff x="899591" y="3987800"/>
            <a:chExt cx="6984776" cy="1186687"/>
          </a:xfrm>
        </p:grpSpPr>
        <p:sp>
          <p:nvSpPr>
            <p:cNvPr id="8" name="Text Box 25"/>
            <p:cNvSpPr txBox="1">
              <a:spLocks noChangeArrowheads="1"/>
            </p:cNvSpPr>
            <p:nvPr/>
          </p:nvSpPr>
          <p:spPr bwMode="auto">
            <a:xfrm>
              <a:off x="899591" y="4005064"/>
              <a:ext cx="6984776" cy="11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楷体_GB2312" pitchFamily="49" charset="-122"/>
                </a:defRPr>
              </a:lvl1pPr>
              <a:lvl2pPr marL="742950" indent="-285750" eaLnBrk="0" hangingPunct="0">
                <a:defRPr sz="2800">
                  <a:solidFill>
                    <a:schemeClr val="tx1"/>
                  </a:solidFill>
                  <a:latin typeface="Arial" charset="0"/>
                  <a:ea typeface="楷体_GB2312" pitchFamily="49" charset="-122"/>
                </a:defRPr>
              </a:lvl2pPr>
              <a:lvl3pPr marL="1143000" indent="-228600" eaLnBrk="0" hangingPunct="0">
                <a:defRPr sz="2800">
                  <a:solidFill>
                    <a:schemeClr val="tx1"/>
                  </a:solidFill>
                  <a:latin typeface="Arial" charset="0"/>
                  <a:ea typeface="楷体_GB2312" pitchFamily="49" charset="-122"/>
                </a:defRPr>
              </a:lvl3pPr>
              <a:lvl4pPr marL="1600200" indent="-228600" eaLnBrk="0" hangingPunct="0">
                <a:defRPr sz="2800">
                  <a:solidFill>
                    <a:schemeClr val="tx1"/>
                  </a:solidFill>
                  <a:latin typeface="Arial" charset="0"/>
                  <a:ea typeface="楷体_GB2312" pitchFamily="49" charset="-122"/>
                </a:defRPr>
              </a:lvl4pPr>
              <a:lvl5pPr marL="2057400" indent="-228600" eaLnBrk="0" hangingPunct="0">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marL="0" marR="0" lvl="0" indent="0" algn="just" defTabSz="914400" eaLnBrk="1" fontAlgn="auto" latinLnBrk="0" hangingPunct="1">
                <a:lnSpc>
                  <a:spcPct val="125000"/>
                </a:lnSpc>
                <a:spcBef>
                  <a:spcPct val="0"/>
                </a:spcBef>
                <a:spcAft>
                  <a:spcPts val="0"/>
                </a:spcAft>
                <a:buClrTx/>
                <a:buSzTx/>
                <a:buFont typeface="Wingdings" pitchFamily="2" charset="2"/>
                <a:buChar char="Ø"/>
                <a:tabLst/>
                <a:defRPr/>
              </a:pPr>
              <a:r>
                <a:rPr kumimoji="1" lang="zh-CN" altLang="en-US" sz="2800" b="0" i="0" u="none" strike="noStrike" kern="0" cap="none" spc="0" normalizeH="0" baseline="0" noProof="0">
                  <a:ln>
                    <a:noFill/>
                  </a:ln>
                  <a:solidFill>
                    <a:srgbClr val="000066"/>
                  </a:solidFill>
                  <a:effectLst/>
                  <a:uLnTx/>
                  <a:uFillTx/>
                  <a:latin typeface="宋体" pitchFamily="2" charset="-122"/>
                  <a:ea typeface="宋体" pitchFamily="2" charset="-122"/>
                </a:rPr>
                <a:t>       与      是完全独立的，</a:t>
              </a:r>
              <a:endParaRPr kumimoji="1" lang="en-US" altLang="zh-CN" sz="2800" b="0" i="0" u="none" strike="noStrike" kern="0" cap="none" spc="0" normalizeH="0" baseline="0" noProof="0">
                <a:ln>
                  <a:noFill/>
                </a:ln>
                <a:solidFill>
                  <a:srgbClr val="000066"/>
                </a:solidFill>
                <a:effectLst/>
                <a:uLnTx/>
                <a:uFillTx/>
                <a:latin typeface="宋体" pitchFamily="2" charset="-122"/>
                <a:ea typeface="宋体" pitchFamily="2" charset="-122"/>
              </a:endParaRPr>
            </a:p>
            <a:p>
              <a:pPr marL="0" marR="0" lvl="0" indent="0" algn="just" defTabSz="914400" eaLnBrk="1" fontAlgn="auto" latinLnBrk="0" hangingPunct="1">
                <a:lnSpc>
                  <a:spcPct val="125000"/>
                </a:lnSpc>
                <a:spcBef>
                  <a:spcPct val="0"/>
                </a:spcBef>
                <a:spcAft>
                  <a:spcPts val="0"/>
                </a:spcAft>
                <a:buClrTx/>
                <a:buSzTx/>
                <a:buFontTx/>
                <a:buNone/>
                <a:tabLst/>
                <a:defRPr/>
              </a:pPr>
              <a:r>
                <a:rPr kumimoji="1" lang="zh-CN" altLang="en-US" sz="2800" b="0" i="0" u="none" strike="noStrike" kern="0" cap="none" spc="0" normalizeH="0" baseline="0" noProof="0">
                  <a:ln>
                    <a:noFill/>
                  </a:ln>
                  <a:solidFill>
                    <a:srgbClr val="000066"/>
                  </a:solidFill>
                  <a:effectLst/>
                  <a:uLnTx/>
                  <a:uFillTx/>
                  <a:latin typeface="宋体" pitchFamily="2" charset="-122"/>
                  <a:ea typeface="宋体" pitchFamily="2" charset="-122"/>
                </a:rPr>
                <a:t>  </a:t>
              </a:r>
              <a:r>
                <a:rPr kumimoji="1" lang="zh-CN" altLang="en-US" sz="2800" b="0" i="0" u="none" strike="noStrike" kern="0" cap="none" spc="0" normalizeH="0" baseline="0" noProof="0">
                  <a:ln>
                    <a:noFill/>
                  </a:ln>
                  <a:solidFill>
                    <a:srgbClr val="CC0066"/>
                  </a:solidFill>
                  <a:effectLst/>
                  <a:uLnTx/>
                  <a:uFillTx/>
                  <a:latin typeface="宋体" pitchFamily="2" charset="-122"/>
                  <a:ea typeface="宋体" pitchFamily="2" charset="-122"/>
                </a:rPr>
                <a:t>故质点系角动量守恒与动量守恒也是相互独立的。</a:t>
              </a:r>
              <a:endParaRPr kumimoji="1" lang="zh-CN" altLang="en-US" sz="2800" b="0" i="0" u="none" strike="noStrike" kern="0" cap="none" spc="0" normalizeH="0" baseline="0" noProof="0">
                <a:ln>
                  <a:noFill/>
                </a:ln>
                <a:solidFill>
                  <a:srgbClr val="CC0066"/>
                </a:solidFill>
                <a:effectLst/>
                <a:uLnTx/>
                <a:uFillTx/>
                <a:latin typeface="宋体" pitchFamily="2" charset="-122"/>
                <a:ea typeface="宋体" pitchFamily="2" charset="-122"/>
                <a:sym typeface="Symbol" pitchFamily="18" charset="2"/>
              </a:endParaRPr>
            </a:p>
          </p:txBody>
        </p:sp>
        <p:graphicFrame>
          <p:nvGraphicFramePr>
            <p:cNvPr id="9" name="Object 1041"/>
            <p:cNvGraphicFramePr>
              <a:graphicFrameLocks noChangeAspect="1"/>
            </p:cNvGraphicFramePr>
            <p:nvPr/>
          </p:nvGraphicFramePr>
          <p:xfrm>
            <a:off x="1203277" y="3987800"/>
            <a:ext cx="1095375" cy="558800"/>
          </p:xfrm>
          <a:graphic>
            <a:graphicData uri="http://schemas.openxmlformats.org/presentationml/2006/ole">
              <mc:AlternateContent xmlns:mc="http://schemas.openxmlformats.org/markup-compatibility/2006">
                <mc:Choice xmlns:v="urn:schemas-microsoft-com:vml" Requires="v">
                  <p:oleObj spid="_x0000_s80686" name="公式" r:id="rId7" imgW="431640" imgH="203040" progId="Equation.3">
                    <p:embed/>
                  </p:oleObj>
                </mc:Choice>
                <mc:Fallback>
                  <p:oleObj name="公式" r:id="rId7" imgW="43164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3277" y="3987800"/>
                          <a:ext cx="109537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1041"/>
            <p:cNvGraphicFramePr>
              <a:graphicFrameLocks noChangeAspect="1"/>
            </p:cNvGraphicFramePr>
            <p:nvPr/>
          </p:nvGraphicFramePr>
          <p:xfrm>
            <a:off x="2539495" y="4005263"/>
            <a:ext cx="1003300" cy="558800"/>
          </p:xfrm>
          <a:graphic>
            <a:graphicData uri="http://schemas.openxmlformats.org/presentationml/2006/ole">
              <mc:AlternateContent xmlns:mc="http://schemas.openxmlformats.org/markup-compatibility/2006">
                <mc:Choice xmlns:v="urn:schemas-microsoft-com:vml" Requires="v">
                  <p:oleObj spid="_x0000_s80687" name="公式" r:id="rId9" imgW="393480" imgH="203040" progId="Equation.3">
                    <p:embed/>
                  </p:oleObj>
                </mc:Choice>
                <mc:Fallback>
                  <p:oleObj name="公式" r:id="rId9" imgW="39348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9495" y="4005263"/>
                          <a:ext cx="10033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41"/>
          <p:cNvGraphicFramePr>
            <a:graphicFrameLocks noChangeAspect="1"/>
          </p:cNvGraphicFramePr>
          <p:nvPr>
            <p:extLst>
              <p:ext uri="{D42A27DB-BD31-4B8C-83A1-F6EECF244321}">
                <p14:modId xmlns:p14="http://schemas.microsoft.com/office/powerpoint/2010/main" val="2792491062"/>
              </p:ext>
            </p:extLst>
          </p:nvPr>
        </p:nvGraphicFramePr>
        <p:xfrm>
          <a:off x="1042988" y="765968"/>
          <a:ext cx="1385887" cy="1117600"/>
        </p:xfrm>
        <a:graphic>
          <a:graphicData uri="http://schemas.openxmlformats.org/presentationml/2006/ole">
            <mc:AlternateContent xmlns:mc="http://schemas.openxmlformats.org/markup-compatibility/2006">
              <mc:Choice xmlns:v="urn:schemas-microsoft-com:vml" Requires="v">
                <p:oleObj spid="_x0000_s80688" name="公式" r:id="rId11" imgW="545760" imgH="406080" progId="Equation.3">
                  <p:embed/>
                </p:oleObj>
              </mc:Choice>
              <mc:Fallback>
                <p:oleObj name="公式" r:id="rId11" imgW="545760" imgH="4060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765968"/>
                        <a:ext cx="1385887"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42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页脚占位符 1"/>
          <p:cNvSpPr>
            <a:spLocks noGrp="1"/>
          </p:cNvSpPr>
          <p:nvPr>
            <p:ph type="ftr" sz="quarter" idx="10"/>
          </p:nvPr>
        </p:nvSpPr>
        <p:spPr/>
        <p:txBody>
          <a:bodyPr/>
          <a:lstStyle/>
          <a:p>
            <a:pPr>
              <a:defRPr/>
            </a:pPr>
            <a:fld id="{D00C6AA5-9DEB-43C4-9B1B-D229D8E39AAF}" type="slidenum">
              <a:rPr lang="en-US" altLang="zh-CN">
                <a:solidFill>
                  <a:srgbClr val="FFFFCC">
                    <a:lumMod val="75000"/>
                  </a:srgbClr>
                </a:solidFill>
              </a:rPr>
              <a:pPr>
                <a:defRPr/>
              </a:pPr>
              <a:t>81</a:t>
            </a:fld>
            <a:endParaRPr lang="en-US" altLang="zh-CN">
              <a:solidFill>
                <a:srgbClr val="FFFFCC">
                  <a:lumMod val="75000"/>
                </a:srgbClr>
              </a:solidFill>
            </a:endParaRPr>
          </a:p>
        </p:txBody>
      </p:sp>
      <p:sp>
        <p:nvSpPr>
          <p:cNvPr id="6147" name="Rectangle 2"/>
          <p:cNvSpPr>
            <a:spLocks noChangeArrowheads="1"/>
          </p:cNvSpPr>
          <p:nvPr/>
        </p:nvSpPr>
        <p:spPr bwMode="auto">
          <a:xfrm>
            <a:off x="381000" y="1295400"/>
            <a:ext cx="8382000" cy="32766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zh-CN" altLang="zh-CN" sz="2800" smtClean="0">
              <a:solidFill>
                <a:srgbClr val="FFFFFF"/>
              </a:solidFill>
              <a:ea typeface="宋体" charset="-122"/>
            </a:endParaRPr>
          </a:p>
        </p:txBody>
      </p:sp>
      <p:grpSp>
        <p:nvGrpSpPr>
          <p:cNvPr id="6148" name="Group 3"/>
          <p:cNvGrpSpPr>
            <a:grpSpLocks/>
          </p:cNvGrpSpPr>
          <p:nvPr/>
        </p:nvGrpSpPr>
        <p:grpSpPr bwMode="auto">
          <a:xfrm>
            <a:off x="1447800" y="1462088"/>
            <a:ext cx="1981200" cy="2895600"/>
            <a:chOff x="624" y="921"/>
            <a:chExt cx="1248" cy="1824"/>
          </a:xfrm>
        </p:grpSpPr>
        <p:sp>
          <p:nvSpPr>
            <p:cNvPr id="6200" name="Rectangle 4" descr="永恒"/>
            <p:cNvSpPr>
              <a:spLocks noChangeArrowheads="1"/>
            </p:cNvSpPr>
            <p:nvPr/>
          </p:nvSpPr>
          <p:spPr bwMode="auto">
            <a:xfrm>
              <a:off x="864" y="921"/>
              <a:ext cx="1008" cy="96"/>
            </a:xfrm>
            <a:prstGeom prst="rect">
              <a:avLst/>
            </a:prstGeom>
            <a:blipFill dpi="0" rotWithShape="0">
              <a:blip r:embed="rId3"/>
              <a:srcRect/>
              <a:tile tx="0" ty="0" sx="100000" sy="100000" flip="none" algn="tl"/>
            </a:blip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6201" name="Line 5"/>
            <p:cNvSpPr>
              <a:spLocks noChangeShapeType="1"/>
            </p:cNvSpPr>
            <p:nvPr/>
          </p:nvSpPr>
          <p:spPr bwMode="auto">
            <a:xfrm>
              <a:off x="1344" y="1017"/>
              <a:ext cx="0" cy="13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6202" name="Rectangle 6" descr="球体"/>
            <p:cNvSpPr>
              <a:spLocks noChangeArrowheads="1"/>
            </p:cNvSpPr>
            <p:nvPr/>
          </p:nvSpPr>
          <p:spPr bwMode="auto">
            <a:xfrm>
              <a:off x="1152" y="2409"/>
              <a:ext cx="432" cy="336"/>
            </a:xfrm>
            <a:prstGeom prst="rect">
              <a:avLst/>
            </a:prstGeom>
            <a:pattFill prst="sphere">
              <a:fgClr>
                <a:srgbClr val="CC9900"/>
              </a:fgClr>
              <a:bgClr>
                <a:srgbClr val="FFFFFF"/>
              </a:bgClr>
            </a:patt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6203" name="AutoShape 7"/>
            <p:cNvSpPr>
              <a:spLocks noChangeArrowheads="1"/>
            </p:cNvSpPr>
            <p:nvPr/>
          </p:nvSpPr>
          <p:spPr bwMode="auto">
            <a:xfrm>
              <a:off x="672" y="2553"/>
              <a:ext cx="288" cy="96"/>
            </a:xfrm>
            <a:prstGeom prst="homePlate">
              <a:avLst>
                <a:gd name="adj" fmla="val 75000"/>
              </a:avLst>
            </a:prstGeom>
            <a:gradFill rotWithShape="0">
              <a:gsLst>
                <a:gs pos="0">
                  <a:srgbClr val="878700"/>
                </a:gs>
                <a:gs pos="50000">
                  <a:srgbClr val="CCCC00"/>
                </a:gs>
                <a:gs pos="100000">
                  <a:srgbClr val="878700"/>
                </a:gs>
              </a:gsLst>
              <a:lin ang="540000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6204" name="Line 8"/>
            <p:cNvSpPr>
              <a:spLocks noChangeShapeType="1"/>
            </p:cNvSpPr>
            <p:nvPr/>
          </p:nvSpPr>
          <p:spPr bwMode="auto">
            <a:xfrm>
              <a:off x="624" y="2457"/>
              <a:ext cx="432" cy="0"/>
            </a:xfrm>
            <a:prstGeom prst="line">
              <a:avLst/>
            </a:prstGeom>
            <a:noFill/>
            <a:ln w="2857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graphicFrame>
          <p:nvGraphicFramePr>
            <p:cNvPr id="6205" name="Object 9"/>
            <p:cNvGraphicFramePr>
              <a:graphicFrameLocks noChangeAspect="1"/>
            </p:cNvGraphicFramePr>
            <p:nvPr/>
          </p:nvGraphicFramePr>
          <p:xfrm>
            <a:off x="751" y="2153"/>
            <a:ext cx="216" cy="304"/>
          </p:xfrm>
          <a:graphic>
            <a:graphicData uri="http://schemas.openxmlformats.org/presentationml/2006/ole">
              <mc:AlternateContent xmlns:mc="http://schemas.openxmlformats.org/markup-compatibility/2006">
                <mc:Choice xmlns:v="urn:schemas-microsoft-com:vml" Requires="v">
                  <p:oleObj spid="_x0000_s137234" name="Equation" r:id="rId4" imgW="126725" imgH="177415" progId="Equation.3">
                    <p:embed/>
                  </p:oleObj>
                </mc:Choice>
                <mc:Fallback>
                  <p:oleObj name="Equation" r:id="rId4" imgW="126725" imgH="177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 y="2153"/>
                          <a:ext cx="216"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06" name="Object 10"/>
            <p:cNvGraphicFramePr>
              <a:graphicFrameLocks noChangeAspect="1"/>
            </p:cNvGraphicFramePr>
            <p:nvPr/>
          </p:nvGraphicFramePr>
          <p:xfrm>
            <a:off x="1152" y="1017"/>
            <a:ext cx="188" cy="216"/>
          </p:xfrm>
          <a:graphic>
            <a:graphicData uri="http://schemas.openxmlformats.org/presentationml/2006/ole">
              <mc:AlternateContent xmlns:mc="http://schemas.openxmlformats.org/markup-compatibility/2006">
                <mc:Choice xmlns:v="urn:schemas-microsoft-com:vml" Requires="v">
                  <p:oleObj spid="_x0000_s137235" name="Equation" r:id="rId6" imgW="164957" imgH="190335" progId="Equation.3">
                    <p:embed/>
                  </p:oleObj>
                </mc:Choice>
                <mc:Fallback>
                  <p:oleObj name="Equation" r:id="rId6" imgW="164957" imgH="19033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1017"/>
                          <a:ext cx="188"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149" name="Group 11"/>
          <p:cNvGrpSpPr>
            <a:grpSpLocks/>
          </p:cNvGrpSpPr>
          <p:nvPr/>
        </p:nvGrpSpPr>
        <p:grpSpPr bwMode="auto">
          <a:xfrm>
            <a:off x="6553200" y="1309688"/>
            <a:ext cx="2133600" cy="2974975"/>
            <a:chOff x="3936" y="873"/>
            <a:chExt cx="1344" cy="1874"/>
          </a:xfrm>
        </p:grpSpPr>
        <p:sp>
          <p:nvSpPr>
            <p:cNvPr id="6182" name="Line 12"/>
            <p:cNvSpPr>
              <a:spLocks noChangeShapeType="1"/>
            </p:cNvSpPr>
            <p:nvPr/>
          </p:nvSpPr>
          <p:spPr bwMode="auto">
            <a:xfrm>
              <a:off x="4752" y="1228"/>
              <a:ext cx="0" cy="932"/>
            </a:xfrm>
            <a:prstGeom prst="line">
              <a:avLst/>
            </a:prstGeom>
            <a:noFill/>
            <a:ln w="28575">
              <a:solidFill>
                <a:srgbClr val="B66D0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83" name="Line 13"/>
            <p:cNvSpPr>
              <a:spLocks noChangeShapeType="1"/>
            </p:cNvSpPr>
            <p:nvPr/>
          </p:nvSpPr>
          <p:spPr bwMode="auto">
            <a:xfrm flipH="1">
              <a:off x="4224" y="1211"/>
              <a:ext cx="528"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97646" name="Oval 14"/>
            <p:cNvSpPr>
              <a:spLocks noChangeArrowheads="1"/>
            </p:cNvSpPr>
            <p:nvPr/>
          </p:nvSpPr>
          <p:spPr bwMode="auto">
            <a:xfrm>
              <a:off x="4176" y="2075"/>
              <a:ext cx="144" cy="144"/>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p:sp>
          <p:nvSpPr>
            <p:cNvPr id="6185" name="Line 15"/>
            <p:cNvSpPr>
              <a:spLocks noChangeShapeType="1"/>
            </p:cNvSpPr>
            <p:nvPr/>
          </p:nvSpPr>
          <p:spPr bwMode="auto">
            <a:xfrm>
              <a:off x="4224" y="2123"/>
              <a:ext cx="240" cy="336"/>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6186" name="Object 16"/>
            <p:cNvGraphicFramePr>
              <a:graphicFrameLocks noChangeAspect="1"/>
            </p:cNvGraphicFramePr>
            <p:nvPr/>
          </p:nvGraphicFramePr>
          <p:xfrm>
            <a:off x="4560" y="1403"/>
            <a:ext cx="200" cy="280"/>
          </p:xfrm>
          <a:graphic>
            <a:graphicData uri="http://schemas.openxmlformats.org/presentationml/2006/ole">
              <mc:AlternateContent xmlns:mc="http://schemas.openxmlformats.org/markup-compatibility/2006">
                <mc:Choice xmlns:v="urn:schemas-microsoft-com:vml" Requires="v">
                  <p:oleObj spid="_x0000_s137236" name="公式" r:id="rId8" imgW="101556" imgH="139639" progId="Equation.3">
                    <p:embed/>
                  </p:oleObj>
                </mc:Choice>
                <mc:Fallback>
                  <p:oleObj name="公式" r:id="rId8" imgW="101556" imgH="13963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0" y="1403"/>
                          <a:ext cx="200"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87" name="Object 17"/>
            <p:cNvGraphicFramePr>
              <a:graphicFrameLocks noChangeAspect="1"/>
            </p:cNvGraphicFramePr>
            <p:nvPr/>
          </p:nvGraphicFramePr>
          <p:xfrm>
            <a:off x="4512" y="2393"/>
            <a:ext cx="215" cy="304"/>
          </p:xfrm>
          <a:graphic>
            <a:graphicData uri="http://schemas.openxmlformats.org/presentationml/2006/ole">
              <mc:AlternateContent xmlns:mc="http://schemas.openxmlformats.org/markup-compatibility/2006">
                <mc:Choice xmlns:v="urn:schemas-microsoft-com:vml" Requires="v">
                  <p:oleObj spid="_x0000_s137237" name="Equation" r:id="rId10" imgW="126725" imgH="177415" progId="Equation.3">
                    <p:embed/>
                  </p:oleObj>
                </mc:Choice>
                <mc:Fallback>
                  <p:oleObj name="Equation" r:id="rId10" imgW="126725" imgH="177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2393"/>
                          <a:ext cx="215"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88" name="Arc 18"/>
            <p:cNvSpPr>
              <a:spLocks/>
            </p:cNvSpPr>
            <p:nvPr/>
          </p:nvSpPr>
          <p:spPr bwMode="auto">
            <a:xfrm rot="9639340">
              <a:off x="4560" y="1547"/>
              <a:ext cx="192" cy="142"/>
            </a:xfrm>
            <a:custGeom>
              <a:avLst/>
              <a:gdLst>
                <a:gd name="T0" fmla="*/ 0 w 21600"/>
                <a:gd name="T1" fmla="*/ 0 h 21270"/>
                <a:gd name="T2" fmla="*/ 0 w 21600"/>
                <a:gd name="T3" fmla="*/ 0 h 21270"/>
                <a:gd name="T4" fmla="*/ 0 w 21600"/>
                <a:gd name="T5" fmla="*/ 0 h 21270"/>
                <a:gd name="T6" fmla="*/ 0 60000 65536"/>
                <a:gd name="T7" fmla="*/ 0 60000 65536"/>
                <a:gd name="T8" fmla="*/ 0 60000 65536"/>
              </a:gdLst>
              <a:ahLst/>
              <a:cxnLst>
                <a:cxn ang="T6">
                  <a:pos x="T0" y="T1"/>
                </a:cxn>
                <a:cxn ang="T7">
                  <a:pos x="T2" y="T3"/>
                </a:cxn>
                <a:cxn ang="T8">
                  <a:pos x="T4" y="T5"/>
                </a:cxn>
              </a:cxnLst>
              <a:rect l="0" t="0" r="r" b="b"/>
              <a:pathLst>
                <a:path w="21600" h="21270" fill="none" extrusionOk="0">
                  <a:moveTo>
                    <a:pt x="3761" y="0"/>
                  </a:moveTo>
                  <a:cubicBezTo>
                    <a:pt x="14079" y="1825"/>
                    <a:pt x="21600" y="10791"/>
                    <a:pt x="21600" y="21270"/>
                  </a:cubicBezTo>
                </a:path>
                <a:path w="21600" h="21270" stroke="0" extrusionOk="0">
                  <a:moveTo>
                    <a:pt x="3761" y="0"/>
                  </a:moveTo>
                  <a:cubicBezTo>
                    <a:pt x="14079" y="1825"/>
                    <a:pt x="21600" y="10791"/>
                    <a:pt x="21600" y="21270"/>
                  </a:cubicBezTo>
                  <a:lnTo>
                    <a:pt x="0" y="21270"/>
                  </a:lnTo>
                  <a:lnTo>
                    <a:pt x="3761" y="0"/>
                  </a:lnTo>
                  <a:close/>
                </a:path>
              </a:pathLst>
            </a:custGeom>
            <a:noFill/>
            <a:ln w="2857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89" name="Rectangle 19"/>
            <p:cNvSpPr>
              <a:spLocks noChangeArrowheads="1"/>
            </p:cNvSpPr>
            <p:nvPr/>
          </p:nvSpPr>
          <p:spPr bwMode="auto">
            <a:xfrm>
              <a:off x="4416" y="1163"/>
              <a:ext cx="720"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90" name="Oval 20"/>
            <p:cNvSpPr>
              <a:spLocks noChangeArrowheads="1"/>
            </p:cNvSpPr>
            <p:nvPr/>
          </p:nvSpPr>
          <p:spPr bwMode="auto">
            <a:xfrm>
              <a:off x="4224" y="1931"/>
              <a:ext cx="1056" cy="384"/>
            </a:xfrm>
            <a:prstGeom prst="ellipse">
              <a:avLst/>
            </a:prstGeom>
            <a:noFill/>
            <a:ln w="2857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91" name="Line 21"/>
            <p:cNvSpPr>
              <a:spLocks noChangeShapeType="1"/>
            </p:cNvSpPr>
            <p:nvPr/>
          </p:nvSpPr>
          <p:spPr bwMode="auto">
            <a:xfrm>
              <a:off x="4224" y="2123"/>
              <a:ext cx="0" cy="624"/>
            </a:xfrm>
            <a:prstGeom prst="line">
              <a:avLst/>
            </a:prstGeom>
            <a:noFill/>
            <a:ln w="2857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92" name="Line 22"/>
            <p:cNvSpPr>
              <a:spLocks noChangeShapeType="1"/>
            </p:cNvSpPr>
            <p:nvPr/>
          </p:nvSpPr>
          <p:spPr bwMode="auto">
            <a:xfrm flipV="1">
              <a:off x="4224" y="1643"/>
              <a:ext cx="288" cy="480"/>
            </a:xfrm>
            <a:prstGeom prst="line">
              <a:avLst/>
            </a:prstGeom>
            <a:noFill/>
            <a:ln w="38100">
              <a:solidFill>
                <a:srgbClr val="FF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93" name="Line 23"/>
            <p:cNvSpPr>
              <a:spLocks noChangeShapeType="1"/>
            </p:cNvSpPr>
            <p:nvPr/>
          </p:nvSpPr>
          <p:spPr bwMode="auto">
            <a:xfrm flipV="1">
              <a:off x="4752" y="2112"/>
              <a:ext cx="528" cy="48"/>
            </a:xfrm>
            <a:prstGeom prst="line">
              <a:avLst/>
            </a:prstGeom>
            <a:noFill/>
            <a:ln w="25400">
              <a:solidFill>
                <a:srgbClr val="FF6600"/>
              </a:solidFill>
              <a:prstDash val="dash"/>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graphicFrame>
          <p:nvGraphicFramePr>
            <p:cNvPr id="6194" name="Object 24"/>
            <p:cNvGraphicFramePr>
              <a:graphicFrameLocks noChangeAspect="1"/>
            </p:cNvGraphicFramePr>
            <p:nvPr/>
          </p:nvGraphicFramePr>
          <p:xfrm>
            <a:off x="4560" y="2027"/>
            <a:ext cx="188" cy="216"/>
          </p:xfrm>
          <a:graphic>
            <a:graphicData uri="http://schemas.openxmlformats.org/presentationml/2006/ole">
              <mc:AlternateContent xmlns:mc="http://schemas.openxmlformats.org/markup-compatibility/2006">
                <mc:Choice xmlns:v="urn:schemas-microsoft-com:vml" Requires="v">
                  <p:oleObj spid="_x0000_s137238" name="Equation" r:id="rId11" imgW="164957" imgH="190335" progId="Equation.3">
                    <p:embed/>
                  </p:oleObj>
                </mc:Choice>
                <mc:Fallback>
                  <p:oleObj name="Equation" r:id="rId11" imgW="164957" imgH="19033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0" y="2027"/>
                          <a:ext cx="188"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5" name="Object 25"/>
            <p:cNvGraphicFramePr>
              <a:graphicFrameLocks noChangeAspect="1"/>
            </p:cNvGraphicFramePr>
            <p:nvPr/>
          </p:nvGraphicFramePr>
          <p:xfrm>
            <a:off x="4634" y="873"/>
            <a:ext cx="232" cy="317"/>
          </p:xfrm>
          <a:graphic>
            <a:graphicData uri="http://schemas.openxmlformats.org/presentationml/2006/ole">
              <mc:AlternateContent xmlns:mc="http://schemas.openxmlformats.org/markup-compatibility/2006">
                <mc:Choice xmlns:v="urn:schemas-microsoft-com:vml" Requires="v">
                  <p:oleObj spid="_x0000_s137239" name="Equation" r:id="rId12" imgW="203112" imgH="279279" progId="Equation.3">
                    <p:embed/>
                  </p:oleObj>
                </mc:Choice>
                <mc:Fallback>
                  <p:oleObj name="Equation" r:id="rId12" imgW="203112" imgH="27927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4" y="873"/>
                          <a:ext cx="232"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6" name="Object 26"/>
            <p:cNvGraphicFramePr>
              <a:graphicFrameLocks noChangeAspect="1"/>
            </p:cNvGraphicFramePr>
            <p:nvPr/>
          </p:nvGraphicFramePr>
          <p:xfrm>
            <a:off x="3936" y="2027"/>
            <a:ext cx="240" cy="200"/>
          </p:xfrm>
          <a:graphic>
            <a:graphicData uri="http://schemas.openxmlformats.org/presentationml/2006/ole">
              <mc:AlternateContent xmlns:mc="http://schemas.openxmlformats.org/markup-compatibility/2006">
                <mc:Choice xmlns:v="urn:schemas-microsoft-com:vml" Requires="v">
                  <p:oleObj spid="_x0000_s137240" name="Equation" r:id="rId14" imgW="228600" imgH="190500" progId="Equation.3">
                    <p:embed/>
                  </p:oleObj>
                </mc:Choice>
                <mc:Fallback>
                  <p:oleObj name="Equation" r:id="rId14" imgW="228600" imgH="190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36" y="2027"/>
                          <a:ext cx="240"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7" name="Object 27"/>
            <p:cNvGraphicFramePr>
              <a:graphicFrameLocks noChangeAspect="1"/>
            </p:cNvGraphicFramePr>
            <p:nvPr>
              <p:extLst>
                <p:ext uri="{D42A27DB-BD31-4B8C-83A1-F6EECF244321}">
                  <p14:modId xmlns:p14="http://schemas.microsoft.com/office/powerpoint/2010/main" val="476639652"/>
                </p:ext>
              </p:extLst>
            </p:nvPr>
          </p:nvGraphicFramePr>
          <p:xfrm>
            <a:off x="4008" y="2502"/>
            <a:ext cx="149" cy="185"/>
          </p:xfrm>
          <a:graphic>
            <a:graphicData uri="http://schemas.openxmlformats.org/presentationml/2006/ole">
              <mc:AlternateContent xmlns:mc="http://schemas.openxmlformats.org/markup-compatibility/2006">
                <mc:Choice xmlns:v="urn:schemas-microsoft-com:vml" Requires="v">
                  <p:oleObj spid="_x0000_s137241" name="Equation" r:id="rId16" imgW="152280" imgH="190440" progId="Equation.DSMT4">
                    <p:embed/>
                  </p:oleObj>
                </mc:Choice>
                <mc:Fallback>
                  <p:oleObj name="Equation" r:id="rId16" imgW="152280" imgH="190440" progId="Equation.DSMT4">
                    <p:embed/>
                    <p:pic>
                      <p:nvPicPr>
                        <p:cNvPr id="0" name=""/>
                        <p:cNvPicPr>
                          <a:picLocks noChangeAspect="1" noChangeArrowheads="1"/>
                        </p:cNvPicPr>
                        <p:nvPr/>
                      </p:nvPicPr>
                      <p:blipFill>
                        <a:blip r:embed="rId17"/>
                        <a:srcRect/>
                        <a:stretch>
                          <a:fillRect/>
                        </a:stretch>
                      </p:blipFill>
                      <p:spPr bwMode="auto">
                        <a:xfrm>
                          <a:off x="4008" y="2502"/>
                          <a:ext cx="149"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8" name="Object 28"/>
            <p:cNvGraphicFramePr>
              <a:graphicFrameLocks noChangeAspect="1"/>
            </p:cNvGraphicFramePr>
            <p:nvPr/>
          </p:nvGraphicFramePr>
          <p:xfrm>
            <a:off x="4199" y="1547"/>
            <a:ext cx="201" cy="264"/>
          </p:xfrm>
          <a:graphic>
            <a:graphicData uri="http://schemas.openxmlformats.org/presentationml/2006/ole">
              <mc:AlternateContent xmlns:mc="http://schemas.openxmlformats.org/markup-compatibility/2006">
                <mc:Choice xmlns:v="urn:schemas-microsoft-com:vml" Requires="v">
                  <p:oleObj spid="_x0000_s137242" name="Equation" r:id="rId18" imgW="203024" imgH="266469" progId="Equation.3">
                    <p:embed/>
                  </p:oleObj>
                </mc:Choice>
                <mc:Fallback>
                  <p:oleObj name="Equation" r:id="rId18" imgW="203024" imgH="266469"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9" y="1547"/>
                          <a:ext cx="201"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9" name="Object 29"/>
            <p:cNvGraphicFramePr>
              <a:graphicFrameLocks noChangeAspect="1"/>
            </p:cNvGraphicFramePr>
            <p:nvPr/>
          </p:nvGraphicFramePr>
          <p:xfrm>
            <a:off x="4896" y="2027"/>
            <a:ext cx="181" cy="192"/>
          </p:xfrm>
          <a:graphic>
            <a:graphicData uri="http://schemas.openxmlformats.org/presentationml/2006/ole">
              <mc:AlternateContent xmlns:mc="http://schemas.openxmlformats.org/markup-compatibility/2006">
                <mc:Choice xmlns:v="urn:schemas-microsoft-com:vml" Requires="v">
                  <p:oleObj spid="_x0000_s137243" name="Equation" r:id="rId20" imgW="215806" imgH="228501" progId="Equation.3">
                    <p:embed/>
                  </p:oleObj>
                </mc:Choice>
                <mc:Fallback>
                  <p:oleObj name="Equation" r:id="rId20" imgW="215806" imgH="228501"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96" y="2027"/>
                          <a:ext cx="18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97662" name="Rectangle 30"/>
          <p:cNvSpPr>
            <a:spLocks noChangeArrowheads="1"/>
          </p:cNvSpPr>
          <p:nvPr/>
        </p:nvSpPr>
        <p:spPr bwMode="auto">
          <a:xfrm>
            <a:off x="6084888" y="1295400"/>
            <a:ext cx="620712" cy="1382713"/>
          </a:xfrm>
          <a:prstGeom prst="rect">
            <a:avLst/>
          </a:prstGeom>
          <a:gradFill rotWithShape="0">
            <a:gsLst>
              <a:gs pos="0">
                <a:schemeClr val="accent1"/>
              </a:gs>
              <a:gs pos="50000">
                <a:srgbClr val="FFFFFF"/>
              </a:gs>
              <a:gs pos="100000">
                <a:schemeClr val="accent1"/>
              </a:gs>
            </a:gsLst>
            <a:lin ang="0" scaled="1"/>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defRPr/>
            </a:pPr>
            <a:r>
              <a:rPr kumimoji="1" lang="zh-CN" altLang="en-US" sz="2800">
                <a:solidFill>
                  <a:srgbClr val="000000"/>
                </a:solidFill>
              </a:rPr>
              <a:t>圆锥摆</a:t>
            </a:r>
          </a:p>
        </p:txBody>
      </p:sp>
      <p:grpSp>
        <p:nvGrpSpPr>
          <p:cNvPr id="6151" name="Group 31"/>
          <p:cNvGrpSpPr>
            <a:grpSpLocks/>
          </p:cNvGrpSpPr>
          <p:nvPr/>
        </p:nvGrpSpPr>
        <p:grpSpPr bwMode="auto">
          <a:xfrm>
            <a:off x="3886200" y="1295400"/>
            <a:ext cx="1524000" cy="3076575"/>
            <a:chOff x="2448" y="816"/>
            <a:chExt cx="960" cy="1938"/>
          </a:xfrm>
        </p:grpSpPr>
        <p:sp>
          <p:nvSpPr>
            <p:cNvPr id="6175" name="AutoShape 32"/>
            <p:cNvSpPr>
              <a:spLocks noChangeArrowheads="1"/>
            </p:cNvSpPr>
            <p:nvPr/>
          </p:nvSpPr>
          <p:spPr bwMode="auto">
            <a:xfrm>
              <a:off x="3120" y="912"/>
              <a:ext cx="288"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6176" name="Oval 33"/>
            <p:cNvSpPr>
              <a:spLocks noChangeArrowheads="1"/>
            </p:cNvSpPr>
            <p:nvPr/>
          </p:nvSpPr>
          <p:spPr bwMode="auto">
            <a:xfrm>
              <a:off x="3228" y="1047"/>
              <a:ext cx="60" cy="4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mtClean="0">
                <a:ea typeface="宋体" charset="-122"/>
              </a:endParaRPr>
            </a:p>
          </p:txBody>
        </p:sp>
        <p:sp>
          <p:nvSpPr>
            <p:cNvPr id="197666" name="Rectangle 34"/>
            <p:cNvSpPr>
              <a:spLocks noChangeArrowheads="1"/>
            </p:cNvSpPr>
            <p:nvPr/>
          </p:nvSpPr>
          <p:spPr bwMode="auto">
            <a:xfrm>
              <a:off x="3216" y="1104"/>
              <a:ext cx="96" cy="1650"/>
            </a:xfrm>
            <a:prstGeom prst="rect">
              <a:avLst/>
            </a:prstGeom>
            <a:gradFill rotWithShape="0">
              <a:gsLst>
                <a:gs pos="0">
                  <a:schemeClr val="accent1">
                    <a:gamma/>
                    <a:shade val="76078"/>
                    <a:invGamma/>
                  </a:schemeClr>
                </a:gs>
                <a:gs pos="50000">
                  <a:schemeClr val="accent1"/>
                </a:gs>
                <a:gs pos="100000">
                  <a:schemeClr val="accent1">
                    <a:gamma/>
                    <a:shade val="76078"/>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zh-CN" altLang="en-US"/>
            </a:p>
          </p:txBody>
        </p:sp>
        <p:sp>
          <p:nvSpPr>
            <p:cNvPr id="6178" name="AutoShape 35"/>
            <p:cNvSpPr>
              <a:spLocks noChangeArrowheads="1"/>
            </p:cNvSpPr>
            <p:nvPr/>
          </p:nvSpPr>
          <p:spPr bwMode="auto">
            <a:xfrm>
              <a:off x="2832" y="2352"/>
              <a:ext cx="288" cy="96"/>
            </a:xfrm>
            <a:prstGeom prst="homePlate">
              <a:avLst>
                <a:gd name="adj" fmla="val 75000"/>
              </a:avLst>
            </a:prstGeom>
            <a:gradFill rotWithShape="0">
              <a:gsLst>
                <a:gs pos="0">
                  <a:srgbClr val="9B9B00"/>
                </a:gs>
                <a:gs pos="50000">
                  <a:srgbClr val="CCCC00"/>
                </a:gs>
                <a:gs pos="100000">
                  <a:srgbClr val="9B9B00"/>
                </a:gs>
              </a:gsLst>
              <a:lin ang="540000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6179" name="Line 36"/>
            <p:cNvSpPr>
              <a:spLocks noChangeShapeType="1"/>
            </p:cNvSpPr>
            <p:nvPr/>
          </p:nvSpPr>
          <p:spPr bwMode="auto">
            <a:xfrm>
              <a:off x="2736" y="2544"/>
              <a:ext cx="432" cy="0"/>
            </a:xfrm>
            <a:prstGeom prst="line">
              <a:avLst/>
            </a:prstGeom>
            <a:noFill/>
            <a:ln w="2857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zh-CN" altLang="en-US" smtClean="0">
                <a:ea typeface="宋体" charset="-122"/>
              </a:endParaRPr>
            </a:p>
          </p:txBody>
        </p:sp>
        <p:sp>
          <p:nvSpPr>
            <p:cNvPr id="197669" name="Rectangle 37"/>
            <p:cNvSpPr>
              <a:spLocks noChangeArrowheads="1"/>
            </p:cNvSpPr>
            <p:nvPr/>
          </p:nvSpPr>
          <p:spPr bwMode="auto">
            <a:xfrm>
              <a:off x="2448" y="816"/>
              <a:ext cx="391" cy="1409"/>
            </a:xfrm>
            <a:prstGeom prst="rect">
              <a:avLst/>
            </a:prstGeom>
            <a:gradFill rotWithShape="0">
              <a:gsLst>
                <a:gs pos="0">
                  <a:schemeClr val="accent1"/>
                </a:gs>
                <a:gs pos="50000">
                  <a:srgbClr val="FFFFFF"/>
                </a:gs>
                <a:gs pos="100000">
                  <a:schemeClr val="accent1"/>
                </a:gs>
              </a:gsLst>
              <a:lin ang="0" scaled="1"/>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defRPr/>
              </a:pPr>
              <a:r>
                <a:rPr kumimoji="1" lang="zh-CN" altLang="en-US" sz="2800">
                  <a:solidFill>
                    <a:srgbClr val="000000"/>
                  </a:solidFill>
                </a:rPr>
                <a:t>子弹击入杆</a:t>
              </a:r>
            </a:p>
          </p:txBody>
        </p:sp>
        <p:graphicFrame>
          <p:nvGraphicFramePr>
            <p:cNvPr id="6181" name="Object 38"/>
            <p:cNvGraphicFramePr>
              <a:graphicFrameLocks noChangeAspect="1"/>
            </p:cNvGraphicFramePr>
            <p:nvPr/>
          </p:nvGraphicFramePr>
          <p:xfrm>
            <a:off x="2976" y="1008"/>
            <a:ext cx="188" cy="216"/>
          </p:xfrm>
          <a:graphic>
            <a:graphicData uri="http://schemas.openxmlformats.org/presentationml/2006/ole">
              <mc:AlternateContent xmlns:mc="http://schemas.openxmlformats.org/markup-compatibility/2006">
                <mc:Choice xmlns:v="urn:schemas-microsoft-com:vml" Requires="v">
                  <p:oleObj spid="_x0000_s137244" name="Equation" r:id="rId22" imgW="164957" imgH="190335" progId="Equation.3">
                    <p:embed/>
                  </p:oleObj>
                </mc:Choice>
                <mc:Fallback>
                  <p:oleObj name="Equation" r:id="rId22" imgW="164957" imgH="19033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08"/>
                          <a:ext cx="188"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6152" name="Object 39"/>
          <p:cNvGraphicFramePr>
            <a:graphicFrameLocks noChangeAspect="1"/>
          </p:cNvGraphicFramePr>
          <p:nvPr/>
        </p:nvGraphicFramePr>
        <p:xfrm>
          <a:off x="4495800" y="4089400"/>
          <a:ext cx="342900" cy="482600"/>
        </p:xfrm>
        <a:graphic>
          <a:graphicData uri="http://schemas.openxmlformats.org/presentationml/2006/ole">
            <mc:AlternateContent xmlns:mc="http://schemas.openxmlformats.org/markup-compatibility/2006">
              <mc:Choice xmlns:v="urn:schemas-microsoft-com:vml" Requires="v">
                <p:oleObj spid="_x0000_s137245" name="Equation" r:id="rId23" imgW="126725" imgH="177415" progId="Equation.3">
                  <p:embed/>
                </p:oleObj>
              </mc:Choice>
              <mc:Fallback>
                <p:oleObj name="Equation" r:id="rId23" imgW="126725" imgH="177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089400"/>
                        <a:ext cx="3429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7672" name="Group 40"/>
          <p:cNvGrpSpPr>
            <a:grpSpLocks/>
          </p:cNvGrpSpPr>
          <p:nvPr/>
        </p:nvGrpSpPr>
        <p:grpSpPr bwMode="auto">
          <a:xfrm>
            <a:off x="3581400" y="4662488"/>
            <a:ext cx="3124200" cy="1890712"/>
            <a:chOff x="48" y="2640"/>
            <a:chExt cx="1968" cy="1191"/>
          </a:xfrm>
        </p:grpSpPr>
        <p:sp>
          <p:nvSpPr>
            <p:cNvPr id="6171" name="Text Box 41"/>
            <p:cNvSpPr txBox="1">
              <a:spLocks noChangeArrowheads="1"/>
            </p:cNvSpPr>
            <p:nvPr/>
          </p:nvSpPr>
          <p:spPr bwMode="auto">
            <a:xfrm>
              <a:off x="48" y="2640"/>
              <a:ext cx="196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rPr>
                <a:t>以子弹和杆为系统</a:t>
              </a:r>
            </a:p>
          </p:txBody>
        </p:sp>
        <p:sp>
          <p:nvSpPr>
            <p:cNvPr id="6172" name="Rectangle 42"/>
            <p:cNvSpPr>
              <a:spLocks noChangeArrowheads="1"/>
            </p:cNvSpPr>
            <p:nvPr/>
          </p:nvSpPr>
          <p:spPr bwMode="auto">
            <a:xfrm>
              <a:off x="192" y="3504"/>
              <a:ext cx="15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800" smtClean="0">
                  <a:solidFill>
                    <a:srgbClr val="000000"/>
                  </a:solidFill>
                  <a:ea typeface="宋体" charset="-122"/>
                </a:rPr>
                <a:t>机械能</a:t>
              </a:r>
              <a:r>
                <a:rPr kumimoji="1" lang="zh-CN" altLang="en-US" sz="2800" smtClean="0">
                  <a:solidFill>
                    <a:srgbClr val="CC0000"/>
                  </a:solidFill>
                  <a:ea typeface="宋体" charset="-122"/>
                </a:rPr>
                <a:t>不</a:t>
              </a:r>
              <a:r>
                <a:rPr kumimoji="1" lang="zh-CN" altLang="en-US" sz="2800" smtClean="0">
                  <a:solidFill>
                    <a:srgbClr val="000000"/>
                  </a:solidFill>
                  <a:ea typeface="宋体" charset="-122"/>
                </a:rPr>
                <a:t>守恒 </a:t>
              </a:r>
              <a:r>
                <a:rPr kumimoji="1" lang="en-US" altLang="zh-CN" sz="2800" smtClean="0">
                  <a:solidFill>
                    <a:srgbClr val="000000"/>
                  </a:solidFill>
                  <a:ea typeface="宋体" charset="-122"/>
                </a:rPr>
                <a:t>.</a:t>
              </a:r>
            </a:p>
          </p:txBody>
        </p:sp>
        <p:sp>
          <p:nvSpPr>
            <p:cNvPr id="6173" name="Rectangle 43"/>
            <p:cNvSpPr>
              <a:spLocks noChangeArrowheads="1"/>
            </p:cNvSpPr>
            <p:nvPr/>
          </p:nvSpPr>
          <p:spPr bwMode="auto">
            <a:xfrm>
              <a:off x="271" y="3216"/>
              <a:ext cx="14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角动量守恒；</a:t>
              </a:r>
            </a:p>
          </p:txBody>
        </p:sp>
        <p:sp>
          <p:nvSpPr>
            <p:cNvPr id="6174" name="Rectangle 44"/>
            <p:cNvSpPr>
              <a:spLocks noChangeArrowheads="1"/>
            </p:cNvSpPr>
            <p:nvPr/>
          </p:nvSpPr>
          <p:spPr bwMode="auto">
            <a:xfrm>
              <a:off x="314" y="2937"/>
              <a:ext cx="14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动量</a:t>
              </a:r>
              <a:r>
                <a:rPr kumimoji="1" lang="zh-CN" altLang="en-US" sz="2800" smtClean="0">
                  <a:solidFill>
                    <a:srgbClr val="CC0000"/>
                  </a:solidFill>
                  <a:ea typeface="宋体" charset="-122"/>
                </a:rPr>
                <a:t>不</a:t>
              </a:r>
              <a:r>
                <a:rPr kumimoji="1" lang="zh-CN" altLang="en-US" sz="2800" smtClean="0">
                  <a:solidFill>
                    <a:srgbClr val="000000"/>
                  </a:solidFill>
                  <a:ea typeface="宋体" charset="-122"/>
                </a:rPr>
                <a:t>守恒；</a:t>
              </a:r>
            </a:p>
          </p:txBody>
        </p:sp>
      </p:grpSp>
      <p:grpSp>
        <p:nvGrpSpPr>
          <p:cNvPr id="197677" name="Group 45"/>
          <p:cNvGrpSpPr>
            <a:grpSpLocks/>
          </p:cNvGrpSpPr>
          <p:nvPr/>
        </p:nvGrpSpPr>
        <p:grpSpPr bwMode="auto">
          <a:xfrm>
            <a:off x="168275" y="4657725"/>
            <a:ext cx="3413125" cy="1895475"/>
            <a:chOff x="1968" y="2637"/>
            <a:chExt cx="2150" cy="1194"/>
          </a:xfrm>
        </p:grpSpPr>
        <p:sp>
          <p:nvSpPr>
            <p:cNvPr id="6167" name="Rectangle 46"/>
            <p:cNvSpPr>
              <a:spLocks noChangeArrowheads="1"/>
            </p:cNvSpPr>
            <p:nvPr/>
          </p:nvSpPr>
          <p:spPr bwMode="auto">
            <a:xfrm>
              <a:off x="1968" y="2637"/>
              <a:ext cx="2150"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以子弹和沙袋为系统</a:t>
              </a:r>
            </a:p>
          </p:txBody>
        </p:sp>
        <p:sp>
          <p:nvSpPr>
            <p:cNvPr id="6168" name="Rectangle 47"/>
            <p:cNvSpPr>
              <a:spLocks noChangeArrowheads="1"/>
            </p:cNvSpPr>
            <p:nvPr/>
          </p:nvSpPr>
          <p:spPr bwMode="auto">
            <a:xfrm>
              <a:off x="2400" y="2928"/>
              <a:ext cx="124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动量守恒；</a:t>
              </a:r>
            </a:p>
          </p:txBody>
        </p:sp>
        <p:sp>
          <p:nvSpPr>
            <p:cNvPr id="6169" name="Rectangle 48"/>
            <p:cNvSpPr>
              <a:spLocks noChangeArrowheads="1"/>
            </p:cNvSpPr>
            <p:nvPr/>
          </p:nvSpPr>
          <p:spPr bwMode="auto">
            <a:xfrm>
              <a:off x="2304" y="3216"/>
              <a:ext cx="14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角动量守恒；</a:t>
              </a:r>
            </a:p>
          </p:txBody>
        </p:sp>
        <p:sp>
          <p:nvSpPr>
            <p:cNvPr id="6170" name="Rectangle 49"/>
            <p:cNvSpPr>
              <a:spLocks noChangeArrowheads="1"/>
            </p:cNvSpPr>
            <p:nvPr/>
          </p:nvSpPr>
          <p:spPr bwMode="auto">
            <a:xfrm>
              <a:off x="2216" y="3504"/>
              <a:ext cx="15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800" smtClean="0">
                  <a:solidFill>
                    <a:srgbClr val="000000"/>
                  </a:solidFill>
                  <a:ea typeface="宋体" charset="-122"/>
                </a:rPr>
                <a:t>机械能</a:t>
              </a:r>
              <a:r>
                <a:rPr kumimoji="1" lang="zh-CN" altLang="en-US" sz="2800" smtClean="0">
                  <a:solidFill>
                    <a:srgbClr val="CC0000"/>
                  </a:solidFill>
                  <a:ea typeface="宋体" charset="-122"/>
                </a:rPr>
                <a:t>不</a:t>
              </a:r>
              <a:r>
                <a:rPr kumimoji="1" lang="zh-CN" altLang="en-US" sz="2800" smtClean="0">
                  <a:solidFill>
                    <a:srgbClr val="000000"/>
                  </a:solidFill>
                  <a:ea typeface="宋体" charset="-122"/>
                </a:rPr>
                <a:t>守恒 </a:t>
              </a:r>
              <a:r>
                <a:rPr kumimoji="1" lang="en-US" altLang="zh-CN" sz="2800" smtClean="0">
                  <a:solidFill>
                    <a:srgbClr val="000000"/>
                  </a:solidFill>
                  <a:ea typeface="宋体" charset="-122"/>
                </a:rPr>
                <a:t>.</a:t>
              </a:r>
            </a:p>
          </p:txBody>
        </p:sp>
      </p:grpSp>
      <p:grpSp>
        <p:nvGrpSpPr>
          <p:cNvPr id="197682" name="Group 50"/>
          <p:cNvGrpSpPr>
            <a:grpSpLocks/>
          </p:cNvGrpSpPr>
          <p:nvPr/>
        </p:nvGrpSpPr>
        <p:grpSpPr bwMode="auto">
          <a:xfrm>
            <a:off x="6781800" y="4641850"/>
            <a:ext cx="2362200" cy="1911350"/>
            <a:chOff x="4272" y="2627"/>
            <a:chExt cx="1488" cy="1204"/>
          </a:xfrm>
        </p:grpSpPr>
        <p:sp>
          <p:nvSpPr>
            <p:cNvPr id="6163" name="Rectangle 51"/>
            <p:cNvSpPr>
              <a:spLocks noChangeArrowheads="1"/>
            </p:cNvSpPr>
            <p:nvPr/>
          </p:nvSpPr>
          <p:spPr bwMode="auto">
            <a:xfrm>
              <a:off x="4272" y="2627"/>
              <a:ext cx="12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kumimoji="1" lang="zh-CN" altLang="en-US" sz="2800" smtClean="0">
                  <a:solidFill>
                    <a:srgbClr val="000000"/>
                  </a:solidFill>
                  <a:ea typeface="宋体" charset="-122"/>
                </a:rPr>
                <a:t>圆锥摆系统</a:t>
              </a:r>
            </a:p>
          </p:txBody>
        </p:sp>
        <p:sp>
          <p:nvSpPr>
            <p:cNvPr id="6164" name="Rectangle 52"/>
            <p:cNvSpPr>
              <a:spLocks noChangeArrowheads="1"/>
            </p:cNvSpPr>
            <p:nvPr/>
          </p:nvSpPr>
          <p:spPr bwMode="auto">
            <a:xfrm>
              <a:off x="4272" y="2928"/>
              <a:ext cx="1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kumimoji="1" lang="zh-CN" altLang="en-US" sz="2800" smtClean="0">
                  <a:solidFill>
                    <a:srgbClr val="000000"/>
                  </a:solidFill>
                  <a:ea typeface="宋体" charset="-122"/>
                </a:rPr>
                <a:t>动量</a:t>
              </a:r>
              <a:r>
                <a:rPr kumimoji="1" lang="zh-CN" altLang="en-US" sz="2800" smtClean="0">
                  <a:solidFill>
                    <a:srgbClr val="CC0000"/>
                  </a:solidFill>
                  <a:ea typeface="宋体" charset="-122"/>
                </a:rPr>
                <a:t>不</a:t>
              </a:r>
              <a:r>
                <a:rPr kumimoji="1" lang="zh-CN" altLang="en-US" sz="2800" smtClean="0">
                  <a:solidFill>
                    <a:srgbClr val="000000"/>
                  </a:solidFill>
                  <a:ea typeface="宋体" charset="-122"/>
                </a:rPr>
                <a:t>守恒；</a:t>
              </a:r>
            </a:p>
          </p:txBody>
        </p:sp>
        <p:sp>
          <p:nvSpPr>
            <p:cNvPr id="6165" name="Rectangle 53"/>
            <p:cNvSpPr>
              <a:spLocks noChangeArrowheads="1"/>
            </p:cNvSpPr>
            <p:nvPr/>
          </p:nvSpPr>
          <p:spPr bwMode="auto">
            <a:xfrm>
              <a:off x="4272" y="3216"/>
              <a:ext cx="14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kumimoji="1" lang="zh-CN" altLang="en-US" sz="2800" smtClean="0">
                  <a:solidFill>
                    <a:srgbClr val="000000"/>
                  </a:solidFill>
                  <a:ea typeface="宋体" charset="-122"/>
                </a:rPr>
                <a:t>角动量守恒；</a:t>
              </a:r>
            </a:p>
          </p:txBody>
        </p:sp>
        <p:sp>
          <p:nvSpPr>
            <p:cNvPr id="6166" name="Rectangle 54"/>
            <p:cNvSpPr>
              <a:spLocks noChangeArrowheads="1"/>
            </p:cNvSpPr>
            <p:nvPr/>
          </p:nvSpPr>
          <p:spPr bwMode="auto">
            <a:xfrm>
              <a:off x="4272" y="3504"/>
              <a:ext cx="13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800" smtClean="0">
                  <a:solidFill>
                    <a:srgbClr val="000000"/>
                  </a:solidFill>
                  <a:ea typeface="宋体" charset="-122"/>
                </a:rPr>
                <a:t>机械能守恒 </a:t>
              </a:r>
              <a:r>
                <a:rPr kumimoji="1" lang="en-US" altLang="zh-CN" sz="2800" smtClean="0">
                  <a:solidFill>
                    <a:srgbClr val="000000"/>
                  </a:solidFill>
                  <a:ea typeface="宋体" charset="-122"/>
                </a:rPr>
                <a:t>.</a:t>
              </a:r>
            </a:p>
          </p:txBody>
        </p:sp>
      </p:grpSp>
      <p:grpSp>
        <p:nvGrpSpPr>
          <p:cNvPr id="6156" name="Group 55"/>
          <p:cNvGrpSpPr>
            <a:grpSpLocks/>
          </p:cNvGrpSpPr>
          <p:nvPr/>
        </p:nvGrpSpPr>
        <p:grpSpPr bwMode="auto">
          <a:xfrm>
            <a:off x="304800" y="609600"/>
            <a:ext cx="1752600" cy="685800"/>
            <a:chOff x="192" y="384"/>
            <a:chExt cx="1104" cy="432"/>
          </a:xfrm>
        </p:grpSpPr>
        <p:sp>
          <p:nvSpPr>
            <p:cNvPr id="197688" name="AutoShape 56"/>
            <p:cNvSpPr>
              <a:spLocks noChangeArrowheads="1"/>
            </p:cNvSpPr>
            <p:nvPr/>
          </p:nvSpPr>
          <p:spPr bwMode="auto">
            <a:xfrm>
              <a:off x="192" y="384"/>
              <a:ext cx="1055" cy="432"/>
            </a:xfrm>
            <a:prstGeom prst="horizontalScroll">
              <a:avLst>
                <a:gd name="adj" fmla="val 12500"/>
              </a:avLst>
            </a:prstGeom>
            <a:gradFill rotWithShape="1">
              <a:gsLst>
                <a:gs pos="0">
                  <a:schemeClr val="accent1"/>
                </a:gs>
                <a:gs pos="50000">
                  <a:schemeClr val="bg1"/>
                </a:gs>
                <a:gs pos="100000">
                  <a:schemeClr val="accent1"/>
                </a:gs>
              </a:gsLst>
              <a:lin ang="5400000" scaled="1"/>
            </a:gradFill>
            <a:ln w="9525">
              <a:solidFill>
                <a:schemeClr val="tx1"/>
              </a:solidFill>
              <a:round/>
              <a:headEnd/>
              <a:tailEnd/>
            </a:ln>
            <a:effectLst>
              <a:outerShdw dist="107763" dir="13500000" algn="ctr" rotWithShape="0">
                <a:srgbClr val="336600"/>
              </a:outerShdw>
            </a:effectLst>
          </p:spPr>
          <p:txBody>
            <a:bodyPr wrap="none" anchor="ctr"/>
            <a:lstStyle/>
            <a:p>
              <a:pPr>
                <a:defRPr/>
              </a:pPr>
              <a:endParaRPr lang="zh-CN" altLang="en-US"/>
            </a:p>
          </p:txBody>
        </p:sp>
        <p:sp>
          <p:nvSpPr>
            <p:cNvPr id="6162" name="Text Box 57"/>
            <p:cNvSpPr txBox="1">
              <a:spLocks noChangeArrowheads="1"/>
            </p:cNvSpPr>
            <p:nvPr/>
          </p:nvSpPr>
          <p:spPr bwMode="auto">
            <a:xfrm>
              <a:off x="385" y="441"/>
              <a:ext cx="91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spcBef>
                  <a:spcPct val="0"/>
                </a:spcBef>
              </a:pPr>
              <a:r>
                <a:rPr lang="zh-CN" altLang="en-US" sz="2800" smtClean="0">
                  <a:solidFill>
                    <a:srgbClr val="CC0000"/>
                  </a:solidFill>
                </a:rPr>
                <a:t>讨 论</a:t>
              </a:r>
            </a:p>
          </p:txBody>
        </p:sp>
      </p:grpSp>
      <p:grpSp>
        <p:nvGrpSpPr>
          <p:cNvPr id="6157" name="Group 58"/>
          <p:cNvGrpSpPr>
            <a:grpSpLocks/>
          </p:cNvGrpSpPr>
          <p:nvPr/>
        </p:nvGrpSpPr>
        <p:grpSpPr bwMode="auto">
          <a:xfrm>
            <a:off x="304800" y="1295400"/>
            <a:ext cx="990600" cy="2743200"/>
            <a:chOff x="192" y="816"/>
            <a:chExt cx="624" cy="1728"/>
          </a:xfrm>
        </p:grpSpPr>
        <p:sp>
          <p:nvSpPr>
            <p:cNvPr id="197691" name="Rectangle 59"/>
            <p:cNvSpPr>
              <a:spLocks noChangeArrowheads="1"/>
            </p:cNvSpPr>
            <p:nvPr/>
          </p:nvSpPr>
          <p:spPr bwMode="auto">
            <a:xfrm>
              <a:off x="240" y="816"/>
              <a:ext cx="528" cy="1728"/>
            </a:xfrm>
            <a:prstGeom prst="rect">
              <a:avLst/>
            </a:prstGeom>
            <a:gradFill rotWithShape="0">
              <a:gsLst>
                <a:gs pos="0">
                  <a:schemeClr val="accent1"/>
                </a:gs>
                <a:gs pos="50000">
                  <a:schemeClr val="bg1"/>
                </a:gs>
                <a:gs pos="100000">
                  <a:schemeClr val="accent1"/>
                </a:gs>
              </a:gsLst>
              <a:lin ang="0" scaled="1"/>
            </a:gra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97692" name="Rectangle 60"/>
            <p:cNvSpPr>
              <a:spLocks noChangeArrowheads="1"/>
            </p:cNvSpPr>
            <p:nvPr/>
          </p:nvSpPr>
          <p:spPr bwMode="auto">
            <a:xfrm>
              <a:off x="192" y="816"/>
              <a:ext cx="385" cy="1672"/>
            </a:xfrm>
            <a:prstGeom prst="rect">
              <a:avLst/>
            </a:prstGeom>
            <a:noFill/>
            <a:ln>
              <a:noFill/>
            </a:ln>
            <a:effectLst/>
            <a:extLst>
              <a:ext uri="{909E8E84-426E-40DD-AFC4-6F175D3DCCD1}">
                <a14:hiddenFill xmlns:a14="http://schemas.microsoft.com/office/drawing/2010/main">
                  <a:gradFill rotWithShape="0">
                    <a:gsLst>
                      <a:gs pos="0">
                        <a:schemeClr val="accent1"/>
                      </a:gs>
                      <a:gs pos="5000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defRPr/>
              </a:pPr>
              <a:r>
                <a:rPr kumimoji="1" lang="zh-CN" altLang="en-US" sz="2800">
                  <a:solidFill>
                    <a:srgbClr val="000000"/>
                  </a:solidFill>
                </a:rPr>
                <a:t>子弹击入沙袋</a:t>
              </a:r>
            </a:p>
          </p:txBody>
        </p:sp>
        <p:sp>
          <p:nvSpPr>
            <p:cNvPr id="197693" name="Rectangle 61"/>
            <p:cNvSpPr>
              <a:spLocks noChangeArrowheads="1"/>
            </p:cNvSpPr>
            <p:nvPr/>
          </p:nvSpPr>
          <p:spPr bwMode="auto">
            <a:xfrm>
              <a:off x="431" y="816"/>
              <a:ext cx="385" cy="1672"/>
            </a:xfrm>
            <a:prstGeom prst="rect">
              <a:avLst/>
            </a:prstGeom>
            <a:noFill/>
            <a:ln>
              <a:noFill/>
            </a:ln>
            <a:effectLst/>
            <a:extLst>
              <a:ext uri="{909E8E84-426E-40DD-AFC4-6F175D3DCCD1}">
                <a14:hiddenFill xmlns:a14="http://schemas.microsoft.com/office/drawing/2010/main">
                  <a:gradFill rotWithShape="0">
                    <a:gsLst>
                      <a:gs pos="0">
                        <a:schemeClr val="accent1"/>
                      </a:gs>
                      <a:gs pos="5000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defRPr/>
              </a:pPr>
              <a:r>
                <a:rPr kumimoji="1" lang="zh-CN" altLang="en-US" sz="2800">
                  <a:solidFill>
                    <a:srgbClr val="000000"/>
                  </a:solidFill>
                </a:rPr>
                <a:t>细绳质量不计</a:t>
              </a:r>
            </a:p>
          </p:txBody>
        </p:sp>
      </p:grpSp>
      <p:sp>
        <p:nvSpPr>
          <p:cNvPr id="2" name="TextBox 1"/>
          <p:cNvSpPr txBox="1"/>
          <p:nvPr/>
        </p:nvSpPr>
        <p:spPr>
          <a:xfrm>
            <a:off x="7482764" y="783884"/>
            <a:ext cx="934871" cy="492443"/>
          </a:xfrm>
          <a:prstGeom prst="rect">
            <a:avLst/>
          </a:prstGeom>
          <a:noFill/>
        </p:spPr>
        <p:txBody>
          <a:bodyPr wrap="none" rtlCol="0">
            <a:spAutoFit/>
          </a:bodyPr>
          <a:lstStyle/>
          <a:p>
            <a:r>
              <a:rPr lang="zh-CN" altLang="en-US" sz="2600" dirty="0" smtClean="0">
                <a:solidFill>
                  <a:srgbClr val="FF0000"/>
                </a:solidFill>
                <a:ea typeface="华文楷体" panose="02010600040101010101" pitchFamily="2" charset="-122"/>
              </a:rPr>
              <a:t>例</a:t>
            </a:r>
            <a:r>
              <a:rPr lang="en-US" altLang="zh-CN" sz="2600" dirty="0" smtClean="0">
                <a:solidFill>
                  <a:srgbClr val="FF0000"/>
                </a:solidFill>
                <a:ea typeface="华文楷体" panose="02010600040101010101" pitchFamily="2" charset="-122"/>
              </a:rPr>
              <a:t>3.8</a:t>
            </a:r>
            <a:endParaRPr lang="zh-CN" altLang="en-US" sz="2600" dirty="0">
              <a:solidFill>
                <a:srgbClr val="FF0000"/>
              </a:solidFill>
              <a:ea typeface="华文楷体" panose="02010600040101010101" pitchFamily="2" charset="-122"/>
            </a:endParaRPr>
          </a:p>
        </p:txBody>
      </p:sp>
      <p:sp>
        <p:nvSpPr>
          <p:cNvPr id="3" name="TextBox 2"/>
          <p:cNvSpPr txBox="1"/>
          <p:nvPr/>
        </p:nvSpPr>
        <p:spPr>
          <a:xfrm>
            <a:off x="2286000" y="692696"/>
            <a:ext cx="2969083" cy="523220"/>
          </a:xfrm>
          <a:prstGeom prst="rect">
            <a:avLst/>
          </a:prstGeom>
          <a:noFill/>
        </p:spPr>
        <p:txBody>
          <a:bodyPr wrap="none" rtlCol="0">
            <a:spAutoFit/>
          </a:bodyPr>
          <a:lstStyle/>
          <a:p>
            <a:r>
              <a:rPr lang="zh-CN" altLang="en-US" sz="2800" dirty="0" smtClean="0">
                <a:latin typeface="楷体_GB2312" panose="02010609030101010101" pitchFamily="49" charset="-122"/>
                <a:ea typeface="楷体_GB2312" panose="02010609030101010101" pitchFamily="49" charset="-122"/>
              </a:rPr>
              <a:t>碰撞瞬间，对</a:t>
            </a:r>
            <a:r>
              <a:rPr lang="en-US" altLang="zh-CN" sz="2800" i="1" dirty="0" smtClean="0">
                <a:ea typeface="楷体_GB2312" panose="02010609030101010101" pitchFamily="49" charset="-122"/>
                <a:cs typeface="Times New Roman" panose="02020603050405020304" pitchFamily="18" charset="0"/>
              </a:rPr>
              <a:t>O</a:t>
            </a:r>
            <a:r>
              <a:rPr lang="zh-CN" altLang="en-US" sz="2800" dirty="0" smtClean="0">
                <a:latin typeface="楷体_GB2312" panose="02010609030101010101" pitchFamily="49" charset="-122"/>
                <a:ea typeface="楷体_GB2312" panose="02010609030101010101" pitchFamily="49" charset="-122"/>
              </a:rPr>
              <a:t>点</a:t>
            </a:r>
            <a:endParaRPr lang="zh-CN" altLang="en-US" sz="2800" dirty="0">
              <a:latin typeface="楷体_GB2312" panose="02010609030101010101" pitchFamily="49" charset="-122"/>
              <a:ea typeface="楷体_GB2312" panose="02010609030101010101" pitchFamily="49" charset="-122"/>
            </a:endParaRPr>
          </a:p>
        </p:txBody>
      </p:sp>
    </p:spTree>
    <p:extLst>
      <p:ext uri="{BB962C8B-B14F-4D97-AF65-F5344CB8AC3E}">
        <p14:creationId xmlns:p14="http://schemas.microsoft.com/office/powerpoint/2010/main" val="255593897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7677"/>
                                        </p:tgtEl>
                                        <p:attrNameLst>
                                          <p:attrName>style.visibility</p:attrName>
                                        </p:attrNameLst>
                                      </p:cBhvr>
                                      <p:to>
                                        <p:strVal val="visible"/>
                                      </p:to>
                                    </p:set>
                                    <p:animEffect transition="in" filter="blinds(horizontal)">
                                      <p:cBhvr>
                                        <p:cTn id="7" dur="500"/>
                                        <p:tgtEl>
                                          <p:spTgt spid="197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7672"/>
                                        </p:tgtEl>
                                        <p:attrNameLst>
                                          <p:attrName>style.visibility</p:attrName>
                                        </p:attrNameLst>
                                      </p:cBhvr>
                                      <p:to>
                                        <p:strVal val="visible"/>
                                      </p:to>
                                    </p:set>
                                    <p:animEffect transition="in" filter="blinds(horizontal)">
                                      <p:cBhvr>
                                        <p:cTn id="12" dur="500"/>
                                        <p:tgtEl>
                                          <p:spTgt spid="1976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7682"/>
                                        </p:tgtEl>
                                        <p:attrNameLst>
                                          <p:attrName>style.visibility</p:attrName>
                                        </p:attrNameLst>
                                      </p:cBhvr>
                                      <p:to>
                                        <p:strVal val="visible"/>
                                      </p:to>
                                    </p:set>
                                    <p:animEffect transition="in" filter="blinds(horizontal)">
                                      <p:cBhvr>
                                        <p:cTn id="22" dur="500"/>
                                        <p:tgtEl>
                                          <p:spTgt spid="197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82</a:t>
            </a:fld>
            <a:endParaRPr lang="en-US" altLang="zh-CN">
              <a:solidFill>
                <a:srgbClr val="FFFFCC">
                  <a:lumMod val="75000"/>
                </a:srgbClr>
              </a:solidFill>
            </a:endParaRPr>
          </a:p>
        </p:txBody>
      </p:sp>
      <p:graphicFrame>
        <p:nvGraphicFramePr>
          <p:cNvPr id="3" name="Object 31"/>
          <p:cNvGraphicFramePr>
            <a:graphicFrameLocks noChangeAspect="1"/>
          </p:cNvGraphicFramePr>
          <p:nvPr>
            <p:extLst>
              <p:ext uri="{D42A27DB-BD31-4B8C-83A1-F6EECF244321}">
                <p14:modId xmlns:p14="http://schemas.microsoft.com/office/powerpoint/2010/main" val="1528300257"/>
              </p:ext>
            </p:extLst>
          </p:nvPr>
        </p:nvGraphicFramePr>
        <p:xfrm>
          <a:off x="127000" y="571500"/>
          <a:ext cx="8940800" cy="1727200"/>
        </p:xfrm>
        <a:graphic>
          <a:graphicData uri="http://schemas.openxmlformats.org/presentationml/2006/ole">
            <mc:AlternateContent xmlns:mc="http://schemas.openxmlformats.org/markup-compatibility/2006">
              <mc:Choice xmlns:v="urn:schemas-microsoft-com:vml" Requires="v">
                <p:oleObj spid="_x0000_s139271" name="Document" r:id="rId3" imgW="3396052" imgH="654813" progId="Word.Document.8">
                  <p:embed/>
                </p:oleObj>
              </mc:Choice>
              <mc:Fallback>
                <p:oleObj name="Document" r:id="rId3" imgW="3396052" imgH="654813" progId="Word.Document.8">
                  <p:embed/>
                  <p:pic>
                    <p:nvPicPr>
                      <p:cNvPr id="0" name=""/>
                      <p:cNvPicPr>
                        <a:picLocks noChangeAspect="1" noChangeArrowheads="1"/>
                      </p:cNvPicPr>
                      <p:nvPr/>
                    </p:nvPicPr>
                    <p:blipFill>
                      <a:blip r:embed="rId4"/>
                      <a:srcRect/>
                      <a:stretch>
                        <a:fillRect/>
                      </a:stretch>
                    </p:blipFill>
                    <p:spPr bwMode="auto">
                      <a:xfrm>
                        <a:off x="127000" y="571500"/>
                        <a:ext cx="89408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pic>
                </p:oleObj>
              </mc:Fallback>
            </mc:AlternateContent>
          </a:graphicData>
        </a:graphic>
      </p:graphicFrame>
      <p:sp>
        <p:nvSpPr>
          <p:cNvPr id="4" name="Rectangle 28"/>
          <p:cNvSpPr>
            <a:spLocks noChangeArrowheads="1"/>
          </p:cNvSpPr>
          <p:nvPr/>
        </p:nvSpPr>
        <p:spPr bwMode="auto">
          <a:xfrm>
            <a:off x="1259185" y="2204864"/>
            <a:ext cx="4752975" cy="89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600" dirty="0"/>
              <a:t>碰撞时，（质点、直竿）系统受重力、轴的支反力等。</a:t>
            </a:r>
          </a:p>
        </p:txBody>
      </p:sp>
      <p:sp>
        <p:nvSpPr>
          <p:cNvPr id="5" name="Rectangle 6"/>
          <p:cNvSpPr>
            <a:spLocks noChangeArrowheads="1"/>
          </p:cNvSpPr>
          <p:nvPr/>
        </p:nvSpPr>
        <p:spPr bwMode="auto">
          <a:xfrm>
            <a:off x="323528" y="2218199"/>
            <a:ext cx="8547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tabLst>
                <a:tab pos="1485900" algn="l"/>
              </a:tabLst>
            </a:pPr>
            <a:r>
              <a:rPr lang="zh-CN" altLang="en-US" sz="2600" dirty="0">
                <a:solidFill>
                  <a:srgbClr val="FF0000"/>
                </a:solidFill>
                <a:ea typeface="黑体" pitchFamily="2" charset="-122"/>
              </a:rPr>
              <a:t>解：</a:t>
            </a:r>
          </a:p>
        </p:txBody>
      </p:sp>
      <p:sp>
        <p:nvSpPr>
          <p:cNvPr id="6" name="Rectangle 30"/>
          <p:cNvSpPr>
            <a:spLocks noChangeArrowheads="1"/>
          </p:cNvSpPr>
          <p:nvPr/>
        </p:nvSpPr>
        <p:spPr bwMode="auto">
          <a:xfrm>
            <a:off x="612453" y="3140968"/>
            <a:ext cx="475297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600" dirty="0"/>
              <a:t>但这些力对轴的力矩均为零。</a:t>
            </a:r>
          </a:p>
        </p:txBody>
      </p:sp>
      <p:sp>
        <p:nvSpPr>
          <p:cNvPr id="7" name="右箭头 6"/>
          <p:cNvSpPr>
            <a:spLocks noChangeArrowheads="1"/>
          </p:cNvSpPr>
          <p:nvPr/>
        </p:nvSpPr>
        <p:spPr bwMode="auto">
          <a:xfrm>
            <a:off x="899790" y="3916710"/>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pitchFamily="34" charset="0"/>
              <a:ea typeface="楷体_GB2312" pitchFamily="49" charset="-122"/>
            </a:endParaRPr>
          </a:p>
        </p:txBody>
      </p:sp>
      <p:sp>
        <p:nvSpPr>
          <p:cNvPr id="8" name="Rectangle 32"/>
          <p:cNvSpPr>
            <a:spLocks noChangeArrowheads="1"/>
          </p:cNvSpPr>
          <p:nvPr/>
        </p:nvSpPr>
        <p:spPr bwMode="auto">
          <a:xfrm>
            <a:off x="1691953" y="3789040"/>
            <a:ext cx="3457575" cy="492443"/>
          </a:xfrm>
          <a:prstGeom prst="rect">
            <a:avLst/>
          </a:prstGeom>
          <a:solidFill>
            <a:srgbClr val="FFFF99"/>
          </a:solidFill>
          <a:ln>
            <a:noFill/>
          </a:ln>
          <a:effectLst/>
          <a:extLs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600" dirty="0"/>
              <a:t>角动量守恒：</a:t>
            </a:r>
            <a:r>
              <a:rPr lang="en-US" altLang="zh-CN" sz="2600" i="1" dirty="0"/>
              <a:t>L</a:t>
            </a:r>
            <a:r>
              <a:rPr lang="en-US" altLang="zh-CN" sz="2600" dirty="0"/>
              <a:t> = </a:t>
            </a:r>
            <a:r>
              <a:rPr lang="en-US" altLang="zh-CN" sz="2600" i="1" dirty="0"/>
              <a:t>L</a:t>
            </a:r>
            <a:r>
              <a:rPr lang="en-US" altLang="zh-CN" sz="2600" baseline="-25000" dirty="0"/>
              <a:t>0</a:t>
            </a:r>
            <a:endParaRPr lang="zh-CN" altLang="en-US" sz="2600" dirty="0"/>
          </a:p>
        </p:txBody>
      </p:sp>
      <p:graphicFrame>
        <p:nvGraphicFramePr>
          <p:cNvPr id="9" name="Object 6"/>
          <p:cNvGraphicFramePr>
            <a:graphicFrameLocks noChangeAspect="1"/>
          </p:cNvGraphicFramePr>
          <p:nvPr>
            <p:extLst>
              <p:ext uri="{D42A27DB-BD31-4B8C-83A1-F6EECF244321}">
                <p14:modId xmlns:p14="http://schemas.microsoft.com/office/powerpoint/2010/main" val="1414755805"/>
              </p:ext>
            </p:extLst>
          </p:nvPr>
        </p:nvGraphicFramePr>
        <p:xfrm>
          <a:off x="682427" y="4509120"/>
          <a:ext cx="1190625" cy="1182688"/>
        </p:xfrm>
        <a:graphic>
          <a:graphicData uri="http://schemas.openxmlformats.org/presentationml/2006/ole">
            <mc:AlternateContent xmlns:mc="http://schemas.openxmlformats.org/markup-compatibility/2006">
              <mc:Choice xmlns:v="urn:schemas-microsoft-com:vml" Requires="v">
                <p:oleObj spid="_x0000_s139272" name="公式" r:id="rId5" imgW="482400" imgH="482400" progId="Equation.3">
                  <p:embed/>
                </p:oleObj>
              </mc:Choice>
              <mc:Fallback>
                <p:oleObj name="公式" r:id="rId5" imgW="4824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27" y="4509120"/>
                        <a:ext cx="1190625" cy="1182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837692461"/>
              </p:ext>
            </p:extLst>
          </p:nvPr>
        </p:nvGraphicFramePr>
        <p:xfrm>
          <a:off x="1979414" y="4539283"/>
          <a:ext cx="2647950" cy="493712"/>
        </p:xfrm>
        <a:graphic>
          <a:graphicData uri="http://schemas.openxmlformats.org/presentationml/2006/ole">
            <mc:AlternateContent xmlns:mc="http://schemas.openxmlformats.org/markup-compatibility/2006">
              <mc:Choice xmlns:v="urn:schemas-microsoft-com:vml" Requires="v">
                <p:oleObj spid="_x0000_s139273" name="公式" r:id="rId7" imgW="1218960" imgH="228600" progId="Equation.3">
                  <p:embed/>
                </p:oleObj>
              </mc:Choice>
              <mc:Fallback>
                <p:oleObj name="公式" r:id="rId7" imgW="12189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414" y="4539283"/>
                        <a:ext cx="2647950" cy="493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35"/>
          <p:cNvSpPr>
            <a:spLocks noChangeArrowheads="1"/>
          </p:cNvSpPr>
          <p:nvPr/>
        </p:nvSpPr>
        <p:spPr bwMode="auto">
          <a:xfrm>
            <a:off x="2916039" y="4863133"/>
            <a:ext cx="22320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000">
                <a:solidFill>
                  <a:srgbClr val="FF00FF"/>
                </a:solidFill>
              </a:rPr>
              <a:t>质点             竿</a:t>
            </a:r>
          </a:p>
        </p:txBody>
      </p:sp>
      <p:graphicFrame>
        <p:nvGraphicFramePr>
          <p:cNvPr id="12" name="Object 6"/>
          <p:cNvGraphicFramePr>
            <a:graphicFrameLocks noChangeAspect="1"/>
          </p:cNvGraphicFramePr>
          <p:nvPr>
            <p:extLst>
              <p:ext uri="{D42A27DB-BD31-4B8C-83A1-F6EECF244321}">
                <p14:modId xmlns:p14="http://schemas.microsoft.com/office/powerpoint/2010/main" val="3249425031"/>
              </p:ext>
            </p:extLst>
          </p:nvPr>
        </p:nvGraphicFramePr>
        <p:xfrm>
          <a:off x="1979414" y="5115545"/>
          <a:ext cx="2700338" cy="493713"/>
        </p:xfrm>
        <a:graphic>
          <a:graphicData uri="http://schemas.openxmlformats.org/presentationml/2006/ole">
            <mc:AlternateContent xmlns:mc="http://schemas.openxmlformats.org/markup-compatibility/2006">
              <mc:Choice xmlns:v="urn:schemas-microsoft-com:vml" Requires="v">
                <p:oleObj spid="_x0000_s139274" name="公式" r:id="rId9" imgW="1244520" imgH="228600" progId="Equation.3">
                  <p:embed/>
                </p:oleObj>
              </mc:Choice>
              <mc:Fallback>
                <p:oleObj name="公式" r:id="rId9" imgW="124452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9414" y="5115545"/>
                        <a:ext cx="2700338"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右箭头 16"/>
          <p:cNvSpPr>
            <a:spLocks noChangeArrowheads="1"/>
          </p:cNvSpPr>
          <p:nvPr/>
        </p:nvSpPr>
        <p:spPr bwMode="auto">
          <a:xfrm>
            <a:off x="1474589" y="5907708"/>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14" name="Object 6"/>
          <p:cNvGraphicFramePr>
            <a:graphicFrameLocks noChangeAspect="1"/>
          </p:cNvGraphicFramePr>
          <p:nvPr>
            <p:extLst>
              <p:ext uri="{D42A27DB-BD31-4B8C-83A1-F6EECF244321}">
                <p14:modId xmlns:p14="http://schemas.microsoft.com/office/powerpoint/2010/main" val="2328110738"/>
              </p:ext>
            </p:extLst>
          </p:nvPr>
        </p:nvGraphicFramePr>
        <p:xfrm>
          <a:off x="2314377" y="5618783"/>
          <a:ext cx="2041525" cy="847725"/>
        </p:xfrm>
        <a:graphic>
          <a:graphicData uri="http://schemas.openxmlformats.org/presentationml/2006/ole">
            <mc:AlternateContent xmlns:mc="http://schemas.openxmlformats.org/markup-compatibility/2006">
              <mc:Choice xmlns:v="urn:schemas-microsoft-com:vml" Requires="v">
                <p:oleObj spid="_x0000_s139275" name="公式" r:id="rId11" imgW="939600" imgH="393480" progId="Equation.3">
                  <p:embed/>
                </p:oleObj>
              </mc:Choice>
              <mc:Fallback>
                <p:oleObj name="公式" r:id="rId11" imgW="93960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4377" y="5618783"/>
                        <a:ext cx="204152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45"/>
          <p:cNvGrpSpPr>
            <a:grpSpLocks/>
          </p:cNvGrpSpPr>
          <p:nvPr/>
        </p:nvGrpSpPr>
        <p:grpSpPr bwMode="auto">
          <a:xfrm>
            <a:off x="5868044" y="1916832"/>
            <a:ext cx="2592388" cy="2651125"/>
            <a:chOff x="3696" y="1253"/>
            <a:chExt cx="1633" cy="1670"/>
          </a:xfrm>
        </p:grpSpPr>
        <p:sp>
          <p:nvSpPr>
            <p:cNvPr id="16" name="Rectangle 5"/>
            <p:cNvSpPr>
              <a:spLocks noChangeArrowheads="1"/>
            </p:cNvSpPr>
            <p:nvPr/>
          </p:nvSpPr>
          <p:spPr bwMode="auto">
            <a:xfrm rot="3310530">
              <a:off x="4253" y="1997"/>
              <a:ext cx="1496" cy="113"/>
            </a:xfrm>
            <a:prstGeom prst="rect">
              <a:avLst/>
            </a:prstGeom>
            <a:gradFill rotWithShape="1">
              <a:gsLst>
                <a:gs pos="0">
                  <a:srgbClr val="008080">
                    <a:alpha val="50000"/>
                  </a:srgbClr>
                </a:gs>
                <a:gs pos="50000">
                  <a:srgbClr val="FFFFFF"/>
                </a:gs>
                <a:gs pos="100000">
                  <a:srgbClr val="008080">
                    <a:alpha val="50000"/>
                  </a:srgbClr>
                </a:gs>
              </a:gsLst>
              <a:lin ang="5400000" scaled="1"/>
            </a:gradFill>
            <a:ln w="19050" algn="ctr">
              <a:solidFill>
                <a:srgbClr val="3366CC"/>
              </a:solidFill>
              <a:prstDash val="dash"/>
              <a:miter lim="800000"/>
              <a:headEnd/>
              <a:tailEnd/>
            </a:ln>
          </p:spPr>
          <p:txBody>
            <a:bodyPr rot="10800000" vert="eaVert" wrap="none" anchor="ctr"/>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17" name="AutoShape 4"/>
            <p:cNvSpPr>
              <a:spLocks noChangeArrowheads="1"/>
            </p:cNvSpPr>
            <p:nvPr/>
          </p:nvSpPr>
          <p:spPr bwMode="auto">
            <a:xfrm rot="10800000">
              <a:off x="4519" y="1307"/>
              <a:ext cx="136" cy="181"/>
            </a:xfrm>
            <a:prstGeom prst="triangle">
              <a:avLst>
                <a:gd name="adj" fmla="val 50000"/>
              </a:avLst>
            </a:prstGeom>
            <a:noFill/>
            <a:ln w="19050">
              <a:solidFill>
                <a:srgbClr val="993366"/>
              </a:solidFill>
              <a:miter lim="800000"/>
              <a:headEnd/>
              <a:tailEnd type="none" w="sm" len="lg"/>
            </a:ln>
            <a:extLst>
              <a:ext uri="{909E8E84-426E-40DD-AFC4-6F175D3DCCD1}">
                <a14:hiddenFill xmlns:a14="http://schemas.microsoft.com/office/drawing/2010/main">
                  <a:solidFill>
                    <a:srgbClr val="FFFFFF"/>
                  </a:solidFill>
                </a14:hiddenFill>
              </a:ext>
            </a:extLst>
          </p:spPr>
          <p:txBody>
            <a:bodyPr rot="10800000" wrap="none" anchor="ctr"/>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18" name="Rectangle 5"/>
            <p:cNvSpPr>
              <a:spLocks noChangeArrowheads="1"/>
            </p:cNvSpPr>
            <p:nvPr/>
          </p:nvSpPr>
          <p:spPr bwMode="auto">
            <a:xfrm rot="5400000">
              <a:off x="3840" y="2118"/>
              <a:ext cx="1496" cy="113"/>
            </a:xfrm>
            <a:prstGeom prst="rect">
              <a:avLst/>
            </a:prstGeom>
            <a:gradFill rotWithShape="1">
              <a:gsLst>
                <a:gs pos="0">
                  <a:srgbClr val="008080"/>
                </a:gs>
                <a:gs pos="50000">
                  <a:srgbClr val="FFFFFF"/>
                </a:gs>
                <a:gs pos="100000">
                  <a:srgbClr val="008080"/>
                </a:gs>
              </a:gsLst>
              <a:lin ang="5400000" scaled="1"/>
            </a:gradFill>
            <a:ln w="19050" algn="ctr">
              <a:solidFill>
                <a:srgbClr val="3366CC"/>
              </a:solidFill>
              <a:miter lim="800000"/>
              <a:headEnd/>
              <a:tailEnd/>
            </a:ln>
          </p:spPr>
          <p:txBody>
            <a:bodyPr rot="10800000" vert="eaVert" wrap="none" anchor="ctr"/>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19" name="Line 8" descr="浅色上对角线"/>
            <p:cNvSpPr>
              <a:spLocks noChangeShapeType="1"/>
            </p:cNvSpPr>
            <p:nvPr/>
          </p:nvSpPr>
          <p:spPr bwMode="auto">
            <a:xfrm flipV="1">
              <a:off x="4373" y="1312"/>
              <a:ext cx="430" cy="0"/>
            </a:xfrm>
            <a:prstGeom prst="line">
              <a:avLst/>
            </a:prstGeom>
            <a:noFill/>
            <a:ln w="19050">
              <a:solidFill>
                <a:srgbClr val="993366"/>
              </a:solidFill>
              <a:round/>
              <a:headEnd/>
              <a:tailEnd/>
            </a:ln>
            <a:effectLst/>
          </p:spPr>
          <p:txBody>
            <a:bodyPr wrap="none" anchor="ctr"/>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20" name="Rectangle 9" descr="浅色上对角线"/>
            <p:cNvSpPr>
              <a:spLocks noChangeArrowheads="1"/>
            </p:cNvSpPr>
            <p:nvPr/>
          </p:nvSpPr>
          <p:spPr bwMode="auto">
            <a:xfrm>
              <a:off x="4384" y="1253"/>
              <a:ext cx="433" cy="54"/>
            </a:xfrm>
            <a:prstGeom prst="rect">
              <a:avLst/>
            </a:prstGeom>
            <a:pattFill prst="ltUpDiag">
              <a:fgClr>
                <a:srgbClr val="993366"/>
              </a:fgClr>
              <a:bgClr>
                <a:schemeClr val="bg1"/>
              </a:bgClr>
            </a:pattFill>
            <a:ln w="9525">
              <a:noFill/>
              <a:miter lim="800000"/>
              <a:headEnd/>
              <a:tailEnd/>
            </a:ln>
            <a:effectLst/>
          </p:spPr>
          <p:txBody>
            <a:bodyPr wrap="none" anchor="ctr"/>
            <a:lstStyle/>
            <a:p>
              <a:pPr>
                <a:spcBef>
                  <a:spcPct val="0"/>
                </a:spcBef>
                <a:defRPr/>
              </a:pPr>
              <a:endParaRPr lang="zh-CN" altLang="en-US">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21" name="Oval 10"/>
            <p:cNvSpPr>
              <a:spLocks noChangeArrowheads="1"/>
            </p:cNvSpPr>
            <p:nvPr/>
          </p:nvSpPr>
          <p:spPr bwMode="auto">
            <a:xfrm>
              <a:off x="4564" y="1445"/>
              <a:ext cx="48" cy="48"/>
            </a:xfrm>
            <a:prstGeom prst="ellipse">
              <a:avLst/>
            </a:prstGeom>
            <a:solidFill>
              <a:schemeClr val="bg1"/>
            </a:solidFill>
            <a:ln w="19050">
              <a:solidFill>
                <a:srgbClr val="006666"/>
              </a:solidFill>
              <a:round/>
              <a:headEnd/>
              <a:tailEnd/>
            </a:ln>
            <a:effectLst/>
          </p:spPr>
          <p:txBody>
            <a:bodyPr wrap="none" anchor="ctr"/>
            <a:lstStyle/>
            <a:p>
              <a:pPr algn="ctr">
                <a:spcBef>
                  <a:spcPct val="0"/>
                </a:spcBef>
                <a:defRPr/>
              </a:pPr>
              <a:endParaRPr lang="zh-CN" altLang="zh-CN">
                <a:effectLst>
                  <a:outerShdw blurRad="38100" dist="38100" dir="2700000" algn="tl">
                    <a:srgbClr val="000000"/>
                  </a:outerShdw>
                </a:effectLst>
                <a:ea typeface="宋体" charset="-122"/>
              </a:endParaRPr>
            </a:p>
          </p:txBody>
        </p:sp>
        <p:sp>
          <p:nvSpPr>
            <p:cNvPr id="22" name="Text Box 11"/>
            <p:cNvSpPr txBox="1">
              <a:spLocks noChangeArrowheads="1"/>
            </p:cNvSpPr>
            <p:nvPr/>
          </p:nvSpPr>
          <p:spPr bwMode="auto">
            <a:xfrm>
              <a:off x="4648" y="1289"/>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400" i="1" dirty="0">
                  <a:solidFill>
                    <a:srgbClr val="000066"/>
                  </a:solidFill>
                  <a:latin typeface="Times New Roman" pitchFamily="18" charset="0"/>
                  <a:ea typeface="宋体" pitchFamily="2" charset="-122"/>
                </a:rPr>
                <a:t>O</a:t>
              </a:r>
            </a:p>
          </p:txBody>
        </p:sp>
        <p:graphicFrame>
          <p:nvGraphicFramePr>
            <p:cNvPr id="23" name="Object 10"/>
            <p:cNvGraphicFramePr>
              <a:graphicFrameLocks noChangeAspect="1"/>
            </p:cNvGraphicFramePr>
            <p:nvPr/>
          </p:nvGraphicFramePr>
          <p:xfrm>
            <a:off x="4014" y="2575"/>
            <a:ext cx="230" cy="261"/>
          </p:xfrm>
          <a:graphic>
            <a:graphicData uri="http://schemas.openxmlformats.org/presentationml/2006/ole">
              <mc:AlternateContent xmlns:mc="http://schemas.openxmlformats.org/markup-compatibility/2006">
                <mc:Choice xmlns:v="urn:schemas-microsoft-com:vml" Requires="v">
                  <p:oleObj spid="_x0000_s139276" name="公式" r:id="rId13" imgW="126720" imgH="139680" progId="Equation.3">
                    <p:embed/>
                  </p:oleObj>
                </mc:Choice>
                <mc:Fallback>
                  <p:oleObj name="公式" r:id="rId13" imgW="126720" imgH="1396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14" y="2575"/>
                          <a:ext cx="230" cy="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Line 24"/>
            <p:cNvSpPr>
              <a:spLocks noChangeShapeType="1"/>
            </p:cNvSpPr>
            <p:nvPr/>
          </p:nvSpPr>
          <p:spPr bwMode="auto">
            <a:xfrm flipH="1">
              <a:off x="3696" y="2439"/>
              <a:ext cx="390" cy="0"/>
            </a:xfrm>
            <a:prstGeom prst="line">
              <a:avLst/>
            </a:prstGeom>
            <a:noFill/>
            <a:ln w="28575">
              <a:solidFill>
                <a:srgbClr val="993366"/>
              </a:solidFill>
              <a:round/>
              <a:headEnd type="triangle" w="med" len="med"/>
              <a:tailEnd type="oval" w="lg" len="lg"/>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25" name="Object 10"/>
            <p:cNvGraphicFramePr>
              <a:graphicFrameLocks noChangeAspect="1"/>
            </p:cNvGraphicFramePr>
            <p:nvPr/>
          </p:nvGraphicFramePr>
          <p:xfrm>
            <a:off x="3787" y="2031"/>
            <a:ext cx="454" cy="399"/>
          </p:xfrm>
          <a:graphic>
            <a:graphicData uri="http://schemas.openxmlformats.org/presentationml/2006/ole">
              <mc:AlternateContent xmlns:mc="http://schemas.openxmlformats.org/markup-compatibility/2006">
                <mc:Choice xmlns:v="urn:schemas-microsoft-com:vml" Requires="v">
                  <p:oleObj spid="_x0000_s139277" name="公式" r:id="rId15" imgW="266400" imgH="228600" progId="Equation.3">
                    <p:embed/>
                  </p:oleObj>
                </mc:Choice>
                <mc:Fallback>
                  <p:oleObj name="公式" r:id="rId15" imgW="2664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7" y="2031"/>
                          <a:ext cx="454" cy="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Line 56"/>
            <p:cNvSpPr>
              <a:spLocks noChangeShapeType="1"/>
            </p:cNvSpPr>
            <p:nvPr/>
          </p:nvSpPr>
          <p:spPr bwMode="auto">
            <a:xfrm flipH="1">
              <a:off x="4104" y="2908"/>
              <a:ext cx="362" cy="0"/>
            </a:xfrm>
            <a:prstGeom prst="line">
              <a:avLst/>
            </a:prstGeom>
            <a:noFill/>
            <a:ln w="28575">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27" name="Line 57"/>
            <p:cNvSpPr>
              <a:spLocks noChangeShapeType="1"/>
            </p:cNvSpPr>
            <p:nvPr/>
          </p:nvSpPr>
          <p:spPr bwMode="auto">
            <a:xfrm flipH="1">
              <a:off x="4059" y="2439"/>
              <a:ext cx="452" cy="0"/>
            </a:xfrm>
            <a:prstGeom prst="line">
              <a:avLst/>
            </a:prstGeom>
            <a:noFill/>
            <a:ln w="28575">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28" name="Line 58"/>
            <p:cNvSpPr>
              <a:spLocks noChangeShapeType="1"/>
            </p:cNvSpPr>
            <p:nvPr/>
          </p:nvSpPr>
          <p:spPr bwMode="auto">
            <a:xfrm flipH="1">
              <a:off x="4285" y="2439"/>
              <a:ext cx="1" cy="453"/>
            </a:xfrm>
            <a:prstGeom prst="line">
              <a:avLst/>
            </a:prstGeom>
            <a:noFill/>
            <a:ln w="22225">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29" name="Text Box 11"/>
            <p:cNvSpPr txBox="1">
              <a:spLocks noChangeArrowheads="1"/>
            </p:cNvSpPr>
            <p:nvPr/>
          </p:nvSpPr>
          <p:spPr bwMode="auto">
            <a:xfrm>
              <a:off x="4694" y="2393"/>
              <a:ext cx="5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400" i="1" dirty="0">
                  <a:solidFill>
                    <a:srgbClr val="000066"/>
                  </a:solidFill>
                  <a:latin typeface="Times New Roman" pitchFamily="18" charset="0"/>
                  <a:ea typeface="宋体" pitchFamily="2" charset="-122"/>
                </a:rPr>
                <a:t>M</a:t>
              </a:r>
              <a:r>
                <a:rPr lang="zh-CN" altLang="en-US" sz="2400" dirty="0">
                  <a:solidFill>
                    <a:srgbClr val="000066"/>
                  </a:solidFill>
                  <a:latin typeface="Times New Roman" pitchFamily="18" charset="0"/>
                  <a:ea typeface="宋体" pitchFamily="2" charset="-122"/>
                </a:rPr>
                <a:t>、</a:t>
              </a:r>
              <a:r>
                <a:rPr lang="en-US" altLang="zh-CN" sz="2400" i="1" dirty="0">
                  <a:solidFill>
                    <a:srgbClr val="000066"/>
                  </a:solidFill>
                  <a:latin typeface="Times New Roman" pitchFamily="18" charset="0"/>
                  <a:ea typeface="宋体" pitchFamily="2" charset="-122"/>
                </a:rPr>
                <a:t>l</a:t>
              </a:r>
            </a:p>
          </p:txBody>
        </p:sp>
        <p:sp>
          <p:nvSpPr>
            <p:cNvPr id="30" name="Arc 60"/>
            <p:cNvSpPr>
              <a:spLocks/>
            </p:cNvSpPr>
            <p:nvPr/>
          </p:nvSpPr>
          <p:spPr bwMode="auto">
            <a:xfrm flipH="1">
              <a:off x="4625" y="1758"/>
              <a:ext cx="160" cy="140"/>
            </a:xfrm>
            <a:custGeom>
              <a:avLst/>
              <a:gdLst>
                <a:gd name="G0" fmla="+- 18690 0 0"/>
                <a:gd name="G1" fmla="+- 0 0 0"/>
                <a:gd name="G2" fmla="+- 21600 0 0"/>
                <a:gd name="T0" fmla="*/ 14840 w 18690"/>
                <a:gd name="T1" fmla="*/ 21254 h 21254"/>
                <a:gd name="T2" fmla="*/ 0 w 18690"/>
                <a:gd name="T3" fmla="*/ 10827 h 21254"/>
                <a:gd name="T4" fmla="*/ 18690 w 18690"/>
                <a:gd name="T5" fmla="*/ 0 h 21254"/>
              </a:gdLst>
              <a:ahLst/>
              <a:cxnLst>
                <a:cxn ang="0">
                  <a:pos x="T0" y="T1"/>
                </a:cxn>
                <a:cxn ang="0">
                  <a:pos x="T2" y="T3"/>
                </a:cxn>
                <a:cxn ang="0">
                  <a:pos x="T4" y="T5"/>
                </a:cxn>
              </a:cxnLst>
              <a:rect l="0" t="0" r="r" b="b"/>
              <a:pathLst>
                <a:path w="18690" h="21254" fill="none" extrusionOk="0">
                  <a:moveTo>
                    <a:pt x="14839" y="21254"/>
                  </a:moveTo>
                  <a:cubicBezTo>
                    <a:pt x="8602" y="20124"/>
                    <a:pt x="3176" y="16311"/>
                    <a:pt x="-1" y="10827"/>
                  </a:cubicBezTo>
                </a:path>
                <a:path w="18690" h="21254" stroke="0" extrusionOk="0">
                  <a:moveTo>
                    <a:pt x="14839" y="21254"/>
                  </a:moveTo>
                  <a:cubicBezTo>
                    <a:pt x="8602" y="20124"/>
                    <a:pt x="3176" y="16311"/>
                    <a:pt x="-1" y="10827"/>
                  </a:cubicBezTo>
                  <a:lnTo>
                    <a:pt x="18690" y="0"/>
                  </a:lnTo>
                  <a:close/>
                </a:path>
              </a:pathLst>
            </a:custGeom>
            <a:noFill/>
            <a:ln w="28575">
              <a:solidFill>
                <a:srgbClr val="000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sp>
          <p:nvSpPr>
            <p:cNvPr id="31" name="Text Box 11"/>
            <p:cNvSpPr txBox="1">
              <a:spLocks noChangeArrowheads="1"/>
            </p:cNvSpPr>
            <p:nvPr/>
          </p:nvSpPr>
          <p:spPr bwMode="auto">
            <a:xfrm>
              <a:off x="4604" y="1924"/>
              <a:ext cx="63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l-GR" altLang="zh-CN" i="1" dirty="0">
                  <a:solidFill>
                    <a:srgbClr val="000066"/>
                  </a:solidFill>
                  <a:latin typeface="Times New Roman" pitchFamily="18" charset="0"/>
                </a:rPr>
                <a:t>θ</a:t>
              </a:r>
              <a:r>
                <a:rPr lang="en-US" altLang="zh-CN" baseline="-25000" dirty="0">
                  <a:solidFill>
                    <a:srgbClr val="000066"/>
                  </a:solidFill>
                  <a:latin typeface="Times New Roman" pitchFamily="18" charset="0"/>
                </a:rPr>
                <a:t>max</a:t>
              </a:r>
              <a:endParaRPr lang="zh-CN" altLang="el-GR" baseline="-25000" dirty="0">
                <a:solidFill>
                  <a:srgbClr val="000066"/>
                </a:solidFill>
                <a:latin typeface="Times New Roman" pitchFamily="18" charset="0"/>
              </a:endParaRPr>
            </a:p>
          </p:txBody>
        </p:sp>
        <p:sp>
          <p:nvSpPr>
            <p:cNvPr id="32" name="Arc 62"/>
            <p:cNvSpPr>
              <a:spLocks/>
            </p:cNvSpPr>
            <p:nvPr/>
          </p:nvSpPr>
          <p:spPr bwMode="auto">
            <a:xfrm flipH="1">
              <a:off x="4650" y="1372"/>
              <a:ext cx="679" cy="1520"/>
            </a:xfrm>
            <a:custGeom>
              <a:avLst/>
              <a:gdLst>
                <a:gd name="G0" fmla="+- 10858 0 0"/>
                <a:gd name="G1" fmla="+- 0 0 0"/>
                <a:gd name="G2" fmla="+- 21600 0 0"/>
                <a:gd name="T0" fmla="*/ 9794 w 10858"/>
                <a:gd name="T1" fmla="*/ 21574 h 21574"/>
                <a:gd name="T2" fmla="*/ 0 w 10858"/>
                <a:gd name="T3" fmla="*/ 18673 h 21574"/>
                <a:gd name="T4" fmla="*/ 10858 w 10858"/>
                <a:gd name="T5" fmla="*/ 0 h 21574"/>
              </a:gdLst>
              <a:ahLst/>
              <a:cxnLst>
                <a:cxn ang="0">
                  <a:pos x="T0" y="T1"/>
                </a:cxn>
                <a:cxn ang="0">
                  <a:pos x="T2" y="T3"/>
                </a:cxn>
                <a:cxn ang="0">
                  <a:pos x="T4" y="T5"/>
                </a:cxn>
              </a:cxnLst>
              <a:rect l="0" t="0" r="r" b="b"/>
              <a:pathLst>
                <a:path w="10858" h="21574" fill="none" extrusionOk="0">
                  <a:moveTo>
                    <a:pt x="9794" y="21573"/>
                  </a:moveTo>
                  <a:cubicBezTo>
                    <a:pt x="6344" y="21403"/>
                    <a:pt x="2985" y="20408"/>
                    <a:pt x="0" y="18672"/>
                  </a:cubicBezTo>
                </a:path>
                <a:path w="10858" h="21574" stroke="0" extrusionOk="0">
                  <a:moveTo>
                    <a:pt x="9794" y="21573"/>
                  </a:moveTo>
                  <a:cubicBezTo>
                    <a:pt x="6344" y="21403"/>
                    <a:pt x="2985" y="20408"/>
                    <a:pt x="0" y="18672"/>
                  </a:cubicBezTo>
                  <a:lnTo>
                    <a:pt x="10858" y="0"/>
                  </a:lnTo>
                  <a:close/>
                </a:path>
              </a:pathLst>
            </a:custGeom>
            <a:noFill/>
            <a:ln w="28575">
              <a:solidFill>
                <a:srgbClr val="000080"/>
              </a:solidFill>
              <a:prstDash val="dash"/>
              <a:round/>
              <a:headEn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grpSp>
    </p:spTree>
    <p:extLst>
      <p:ext uri="{BB962C8B-B14F-4D97-AF65-F5344CB8AC3E}">
        <p14:creationId xmlns:p14="http://schemas.microsoft.com/office/powerpoint/2010/main" val="23831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11" grpId="0"/>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83</a:t>
            </a:fld>
            <a:endParaRPr lang="en-US" altLang="zh-CN">
              <a:solidFill>
                <a:srgbClr val="FFFFCC">
                  <a:lumMod val="75000"/>
                </a:srgbClr>
              </a:solidFill>
            </a:endParaRPr>
          </a:p>
        </p:txBody>
      </p:sp>
      <p:sp>
        <p:nvSpPr>
          <p:cNvPr id="3" name="右箭头 2"/>
          <p:cNvSpPr>
            <a:spLocks noChangeArrowheads="1"/>
          </p:cNvSpPr>
          <p:nvPr/>
        </p:nvSpPr>
        <p:spPr bwMode="auto">
          <a:xfrm>
            <a:off x="1619250" y="5805488"/>
            <a:ext cx="684213" cy="276225"/>
          </a:xfrm>
          <a:prstGeom prst="rightArrow">
            <a:avLst>
              <a:gd name="adj1" fmla="val 50000"/>
              <a:gd name="adj2" fmla="val 58623"/>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pitchFamily="34" charset="0"/>
              <a:ea typeface="楷体_GB2312" pitchFamily="49" charset="-122"/>
            </a:endParaRPr>
          </a:p>
        </p:txBody>
      </p:sp>
      <p:grpSp>
        <p:nvGrpSpPr>
          <p:cNvPr id="4" name="Group 30"/>
          <p:cNvGrpSpPr>
            <a:grpSpLocks/>
          </p:cNvGrpSpPr>
          <p:nvPr/>
        </p:nvGrpSpPr>
        <p:grpSpPr bwMode="auto">
          <a:xfrm>
            <a:off x="5867400" y="1989138"/>
            <a:ext cx="2592388" cy="2651125"/>
            <a:chOff x="3696" y="1253"/>
            <a:chExt cx="1633" cy="1670"/>
          </a:xfrm>
        </p:grpSpPr>
        <p:sp>
          <p:nvSpPr>
            <p:cNvPr id="5" name="Rectangle 5"/>
            <p:cNvSpPr>
              <a:spLocks noChangeArrowheads="1"/>
            </p:cNvSpPr>
            <p:nvPr/>
          </p:nvSpPr>
          <p:spPr bwMode="auto">
            <a:xfrm rot="3310530">
              <a:off x="4253" y="1997"/>
              <a:ext cx="1496" cy="113"/>
            </a:xfrm>
            <a:prstGeom prst="rect">
              <a:avLst/>
            </a:prstGeom>
            <a:gradFill rotWithShape="1">
              <a:gsLst>
                <a:gs pos="0">
                  <a:srgbClr val="008080">
                    <a:alpha val="50000"/>
                  </a:srgbClr>
                </a:gs>
                <a:gs pos="50000">
                  <a:srgbClr val="FFFFFF"/>
                </a:gs>
                <a:gs pos="100000">
                  <a:srgbClr val="008080">
                    <a:alpha val="50000"/>
                  </a:srgbClr>
                </a:gs>
              </a:gsLst>
              <a:lin ang="5400000" scaled="1"/>
            </a:gradFill>
            <a:ln w="19050" algn="ctr">
              <a:solidFill>
                <a:srgbClr val="3366CC"/>
              </a:solidFill>
              <a:prstDash val="dash"/>
              <a:miter lim="800000"/>
              <a:headEnd/>
              <a:tailEnd/>
            </a:ln>
          </p:spPr>
          <p:txBody>
            <a:bodyPr rot="10800000" vert="eaVert" wrap="none" anchor="ctr"/>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6" name="AutoShape 4"/>
            <p:cNvSpPr>
              <a:spLocks noChangeArrowheads="1"/>
            </p:cNvSpPr>
            <p:nvPr/>
          </p:nvSpPr>
          <p:spPr bwMode="auto">
            <a:xfrm rot="10800000">
              <a:off x="4519" y="1307"/>
              <a:ext cx="136" cy="181"/>
            </a:xfrm>
            <a:prstGeom prst="triangle">
              <a:avLst>
                <a:gd name="adj" fmla="val 50000"/>
              </a:avLst>
            </a:prstGeom>
            <a:noFill/>
            <a:ln w="19050">
              <a:solidFill>
                <a:srgbClr val="993366"/>
              </a:solidFill>
              <a:miter lim="800000"/>
              <a:headEnd/>
              <a:tailEnd type="none" w="sm" len="lg"/>
            </a:ln>
            <a:extLst>
              <a:ext uri="{909E8E84-426E-40DD-AFC4-6F175D3DCCD1}">
                <a14:hiddenFill xmlns:a14="http://schemas.microsoft.com/office/drawing/2010/main">
                  <a:solidFill>
                    <a:srgbClr val="FFFFFF"/>
                  </a:solidFill>
                </a14:hiddenFill>
              </a:ext>
            </a:extLst>
          </p:spPr>
          <p:txBody>
            <a:bodyPr rot="10800000" wrap="none" anchor="ctr"/>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7" name="Rectangle 5"/>
            <p:cNvSpPr>
              <a:spLocks noChangeArrowheads="1"/>
            </p:cNvSpPr>
            <p:nvPr/>
          </p:nvSpPr>
          <p:spPr bwMode="auto">
            <a:xfrm rot="5400000">
              <a:off x="3840" y="2118"/>
              <a:ext cx="1496" cy="113"/>
            </a:xfrm>
            <a:prstGeom prst="rect">
              <a:avLst/>
            </a:prstGeom>
            <a:gradFill rotWithShape="1">
              <a:gsLst>
                <a:gs pos="0">
                  <a:srgbClr val="008080"/>
                </a:gs>
                <a:gs pos="50000">
                  <a:srgbClr val="FFFFFF"/>
                </a:gs>
                <a:gs pos="100000">
                  <a:srgbClr val="008080"/>
                </a:gs>
              </a:gsLst>
              <a:lin ang="5400000" scaled="1"/>
            </a:gradFill>
            <a:ln w="19050" algn="ctr">
              <a:solidFill>
                <a:srgbClr val="3366CC"/>
              </a:solidFill>
              <a:miter lim="800000"/>
              <a:headEnd/>
              <a:tailEnd/>
            </a:ln>
          </p:spPr>
          <p:txBody>
            <a:bodyPr rot="10800000" vert="eaVert" wrap="none" anchor="ctr"/>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8" name="Line 8" descr="浅色上对角线"/>
            <p:cNvSpPr>
              <a:spLocks noChangeShapeType="1"/>
            </p:cNvSpPr>
            <p:nvPr/>
          </p:nvSpPr>
          <p:spPr bwMode="auto">
            <a:xfrm flipV="1">
              <a:off x="4373" y="1312"/>
              <a:ext cx="430" cy="0"/>
            </a:xfrm>
            <a:prstGeom prst="line">
              <a:avLst/>
            </a:prstGeom>
            <a:noFill/>
            <a:ln w="19050">
              <a:solidFill>
                <a:srgbClr val="993366"/>
              </a:solidFill>
              <a:round/>
              <a:headEnd/>
              <a:tailEnd/>
            </a:ln>
            <a:effectLst/>
          </p:spPr>
          <p:txBody>
            <a:bodyPr wrap="none" anchor="ctr"/>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9" name="Rectangle 9" descr="浅色上对角线"/>
            <p:cNvSpPr>
              <a:spLocks noChangeArrowheads="1"/>
            </p:cNvSpPr>
            <p:nvPr/>
          </p:nvSpPr>
          <p:spPr bwMode="auto">
            <a:xfrm>
              <a:off x="4384" y="1253"/>
              <a:ext cx="433" cy="54"/>
            </a:xfrm>
            <a:prstGeom prst="rect">
              <a:avLst/>
            </a:prstGeom>
            <a:pattFill prst="ltUpDiag">
              <a:fgClr>
                <a:srgbClr val="993366"/>
              </a:fgClr>
              <a:bgClr>
                <a:schemeClr val="bg1"/>
              </a:bgClr>
            </a:pattFill>
            <a:ln w="9525">
              <a:noFill/>
              <a:miter lim="800000"/>
              <a:headEnd/>
              <a:tailEnd/>
            </a:ln>
            <a:effectLst/>
          </p:spPr>
          <p:txBody>
            <a:bodyPr wrap="none" anchor="ctr"/>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charset="0"/>
                <a:ea typeface="楷体_GB2312" pitchFamily="49" charset="-122"/>
              </a:endParaRPr>
            </a:p>
          </p:txBody>
        </p:sp>
        <p:sp>
          <p:nvSpPr>
            <p:cNvPr id="10" name="Oval 10"/>
            <p:cNvSpPr>
              <a:spLocks noChangeArrowheads="1"/>
            </p:cNvSpPr>
            <p:nvPr/>
          </p:nvSpPr>
          <p:spPr bwMode="auto">
            <a:xfrm>
              <a:off x="4564" y="1445"/>
              <a:ext cx="48" cy="48"/>
            </a:xfrm>
            <a:prstGeom prst="ellipse">
              <a:avLst/>
            </a:prstGeom>
            <a:solidFill>
              <a:schemeClr val="bg1"/>
            </a:solidFill>
            <a:ln w="19050">
              <a:solidFill>
                <a:srgbClr val="006666"/>
              </a:solidFill>
              <a:round/>
              <a:headEnd/>
              <a:tailEnd/>
            </a:ln>
            <a:effectLst/>
          </p:spPr>
          <p:txBody>
            <a:bodyPr wrap="none" anchor="ctr"/>
            <a:lstStyle/>
            <a:p>
              <a:pPr algn="ctr">
                <a:spcBef>
                  <a:spcPct val="0"/>
                </a:spcBef>
                <a:defRPr/>
              </a:pPr>
              <a:endParaRPr lang="zh-CN" altLang="zh-CN" sz="2600">
                <a:effectLst>
                  <a:outerShdw blurRad="38100" dist="38100" dir="2700000" algn="tl">
                    <a:srgbClr val="000000"/>
                  </a:outerShdw>
                </a:effectLst>
                <a:ea typeface="宋体" charset="-122"/>
              </a:endParaRPr>
            </a:p>
          </p:txBody>
        </p:sp>
        <p:sp>
          <p:nvSpPr>
            <p:cNvPr id="11" name="Text Box 11"/>
            <p:cNvSpPr txBox="1">
              <a:spLocks noChangeArrowheads="1"/>
            </p:cNvSpPr>
            <p:nvPr/>
          </p:nvSpPr>
          <p:spPr bwMode="auto">
            <a:xfrm>
              <a:off x="4648" y="1289"/>
              <a:ext cx="3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600" i="1" dirty="0">
                  <a:solidFill>
                    <a:srgbClr val="000066"/>
                  </a:solidFill>
                  <a:latin typeface="Times New Roman" pitchFamily="18" charset="0"/>
                  <a:ea typeface="宋体" pitchFamily="2" charset="-122"/>
                </a:rPr>
                <a:t>O</a:t>
              </a:r>
            </a:p>
          </p:txBody>
        </p:sp>
        <p:graphicFrame>
          <p:nvGraphicFramePr>
            <p:cNvPr id="12" name="Object 10"/>
            <p:cNvGraphicFramePr>
              <a:graphicFrameLocks noChangeAspect="1"/>
            </p:cNvGraphicFramePr>
            <p:nvPr/>
          </p:nvGraphicFramePr>
          <p:xfrm>
            <a:off x="4014" y="2575"/>
            <a:ext cx="230" cy="261"/>
          </p:xfrm>
          <a:graphic>
            <a:graphicData uri="http://schemas.openxmlformats.org/presentationml/2006/ole">
              <mc:AlternateContent xmlns:mc="http://schemas.openxmlformats.org/markup-compatibility/2006">
                <mc:Choice xmlns:v="urn:schemas-microsoft-com:vml" Requires="v">
                  <p:oleObj spid="_x0000_s93921" name="公式" r:id="rId3" imgW="126720" imgH="139680" progId="Equation.3">
                    <p:embed/>
                  </p:oleObj>
                </mc:Choice>
                <mc:Fallback>
                  <p:oleObj name="公式" r:id="rId3" imgW="126720" imgH="1396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2575"/>
                          <a:ext cx="230" cy="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Line 24"/>
            <p:cNvSpPr>
              <a:spLocks noChangeShapeType="1"/>
            </p:cNvSpPr>
            <p:nvPr/>
          </p:nvSpPr>
          <p:spPr bwMode="auto">
            <a:xfrm flipH="1">
              <a:off x="3696" y="2439"/>
              <a:ext cx="390" cy="0"/>
            </a:xfrm>
            <a:prstGeom prst="line">
              <a:avLst/>
            </a:prstGeom>
            <a:noFill/>
            <a:ln w="28575">
              <a:solidFill>
                <a:srgbClr val="993366"/>
              </a:solidFill>
              <a:round/>
              <a:headEnd type="triangle" w="med" len="med"/>
              <a:tailEnd type="oval" w="lg" len="lg"/>
            </a:ln>
            <a:extLst>
              <a:ext uri="{909E8E84-426E-40DD-AFC4-6F175D3DCCD1}">
                <a14:hiddenFill xmlns:a14="http://schemas.microsoft.com/office/drawing/2010/main">
                  <a:noFill/>
                </a14:hiddenFill>
              </a:ext>
            </a:extLst>
          </p:spPr>
          <p:txBody>
            <a:bodyPr wrap="none" anchor="ctr"/>
            <a:lstStyle/>
            <a:p>
              <a:endParaRPr lang="zh-CN" altLang="en-US" sz="2600"/>
            </a:p>
          </p:txBody>
        </p:sp>
        <p:graphicFrame>
          <p:nvGraphicFramePr>
            <p:cNvPr id="14" name="Object 10"/>
            <p:cNvGraphicFramePr>
              <a:graphicFrameLocks noChangeAspect="1"/>
            </p:cNvGraphicFramePr>
            <p:nvPr/>
          </p:nvGraphicFramePr>
          <p:xfrm>
            <a:off x="3787" y="2031"/>
            <a:ext cx="454" cy="399"/>
          </p:xfrm>
          <a:graphic>
            <a:graphicData uri="http://schemas.openxmlformats.org/presentationml/2006/ole">
              <mc:AlternateContent xmlns:mc="http://schemas.openxmlformats.org/markup-compatibility/2006">
                <mc:Choice xmlns:v="urn:schemas-microsoft-com:vml" Requires="v">
                  <p:oleObj spid="_x0000_s93922" name="公式" r:id="rId5" imgW="266400" imgH="228600" progId="Equation.3">
                    <p:embed/>
                  </p:oleObj>
                </mc:Choice>
                <mc:Fallback>
                  <p:oleObj name="公式" r:id="rId5" imgW="266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7" y="2031"/>
                          <a:ext cx="454" cy="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ine 16"/>
            <p:cNvSpPr>
              <a:spLocks noChangeShapeType="1"/>
            </p:cNvSpPr>
            <p:nvPr/>
          </p:nvSpPr>
          <p:spPr bwMode="auto">
            <a:xfrm flipH="1">
              <a:off x="4104" y="2908"/>
              <a:ext cx="362" cy="0"/>
            </a:xfrm>
            <a:prstGeom prst="line">
              <a:avLst/>
            </a:prstGeom>
            <a:noFill/>
            <a:ln w="28575">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sz="2600"/>
            </a:p>
          </p:txBody>
        </p:sp>
        <p:sp>
          <p:nvSpPr>
            <p:cNvPr id="16" name="Line 17"/>
            <p:cNvSpPr>
              <a:spLocks noChangeShapeType="1"/>
            </p:cNvSpPr>
            <p:nvPr/>
          </p:nvSpPr>
          <p:spPr bwMode="auto">
            <a:xfrm flipH="1">
              <a:off x="4059" y="2439"/>
              <a:ext cx="452" cy="0"/>
            </a:xfrm>
            <a:prstGeom prst="line">
              <a:avLst/>
            </a:prstGeom>
            <a:noFill/>
            <a:ln w="28575">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sz="2600"/>
            </a:p>
          </p:txBody>
        </p:sp>
        <p:sp>
          <p:nvSpPr>
            <p:cNvPr id="17" name="Line 18"/>
            <p:cNvSpPr>
              <a:spLocks noChangeShapeType="1"/>
            </p:cNvSpPr>
            <p:nvPr/>
          </p:nvSpPr>
          <p:spPr bwMode="auto">
            <a:xfrm flipH="1">
              <a:off x="4285" y="2439"/>
              <a:ext cx="1" cy="453"/>
            </a:xfrm>
            <a:prstGeom prst="line">
              <a:avLst/>
            </a:prstGeom>
            <a:noFill/>
            <a:ln w="22225">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sz="2600"/>
            </a:p>
          </p:txBody>
        </p:sp>
        <p:sp>
          <p:nvSpPr>
            <p:cNvPr id="18" name="Text Box 11"/>
            <p:cNvSpPr txBox="1">
              <a:spLocks noChangeArrowheads="1"/>
            </p:cNvSpPr>
            <p:nvPr/>
          </p:nvSpPr>
          <p:spPr bwMode="auto">
            <a:xfrm>
              <a:off x="4694" y="2393"/>
              <a:ext cx="6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n-US" altLang="zh-CN" sz="2600" i="1" dirty="0">
                  <a:solidFill>
                    <a:srgbClr val="000066"/>
                  </a:solidFill>
                  <a:latin typeface="Times New Roman" pitchFamily="18" charset="0"/>
                  <a:ea typeface="宋体" pitchFamily="2" charset="-122"/>
                </a:rPr>
                <a:t>M</a:t>
              </a:r>
              <a:r>
                <a:rPr lang="zh-CN" altLang="en-US" sz="2600" dirty="0">
                  <a:solidFill>
                    <a:srgbClr val="000066"/>
                  </a:solidFill>
                  <a:latin typeface="Times New Roman" pitchFamily="18" charset="0"/>
                  <a:ea typeface="宋体" pitchFamily="2" charset="-122"/>
                </a:rPr>
                <a:t>、</a:t>
              </a:r>
              <a:r>
                <a:rPr lang="en-US" altLang="zh-CN" sz="2600" i="1" dirty="0">
                  <a:solidFill>
                    <a:srgbClr val="000066"/>
                  </a:solidFill>
                  <a:latin typeface="Times New Roman" pitchFamily="18" charset="0"/>
                  <a:ea typeface="宋体" pitchFamily="2" charset="-122"/>
                </a:rPr>
                <a:t>l</a:t>
              </a:r>
            </a:p>
          </p:txBody>
        </p:sp>
        <p:sp>
          <p:nvSpPr>
            <p:cNvPr id="19" name="Arc 20"/>
            <p:cNvSpPr>
              <a:spLocks/>
            </p:cNvSpPr>
            <p:nvPr/>
          </p:nvSpPr>
          <p:spPr bwMode="auto">
            <a:xfrm flipH="1">
              <a:off x="4625" y="1673"/>
              <a:ext cx="160" cy="310"/>
            </a:xfrm>
            <a:custGeom>
              <a:avLst/>
              <a:gdLst>
                <a:gd name="G0" fmla="+- 18690 0 0"/>
                <a:gd name="G1" fmla="+- 0 0 0"/>
                <a:gd name="G2" fmla="+- 21600 0 0"/>
                <a:gd name="T0" fmla="*/ 14840 w 18690"/>
                <a:gd name="T1" fmla="*/ 21254 h 21254"/>
                <a:gd name="T2" fmla="*/ 0 w 18690"/>
                <a:gd name="T3" fmla="*/ 10827 h 21254"/>
                <a:gd name="T4" fmla="*/ 18690 w 18690"/>
                <a:gd name="T5" fmla="*/ 0 h 21254"/>
              </a:gdLst>
              <a:ahLst/>
              <a:cxnLst>
                <a:cxn ang="0">
                  <a:pos x="T0" y="T1"/>
                </a:cxn>
                <a:cxn ang="0">
                  <a:pos x="T2" y="T3"/>
                </a:cxn>
                <a:cxn ang="0">
                  <a:pos x="T4" y="T5"/>
                </a:cxn>
              </a:cxnLst>
              <a:rect l="0" t="0" r="r" b="b"/>
              <a:pathLst>
                <a:path w="18690" h="21254" fill="none" extrusionOk="0">
                  <a:moveTo>
                    <a:pt x="14839" y="21254"/>
                  </a:moveTo>
                  <a:cubicBezTo>
                    <a:pt x="8602" y="20124"/>
                    <a:pt x="3176" y="16311"/>
                    <a:pt x="-1" y="10827"/>
                  </a:cubicBezTo>
                </a:path>
                <a:path w="18690" h="21254" stroke="0" extrusionOk="0">
                  <a:moveTo>
                    <a:pt x="14839" y="21254"/>
                  </a:moveTo>
                  <a:cubicBezTo>
                    <a:pt x="8602" y="20124"/>
                    <a:pt x="3176" y="16311"/>
                    <a:pt x="-1" y="10827"/>
                  </a:cubicBezTo>
                  <a:lnTo>
                    <a:pt x="18690" y="0"/>
                  </a:lnTo>
                  <a:close/>
                </a:path>
              </a:pathLst>
            </a:custGeom>
            <a:noFill/>
            <a:ln w="28575">
              <a:solidFill>
                <a:srgbClr val="000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sz="2600"/>
            </a:p>
          </p:txBody>
        </p:sp>
        <p:sp>
          <p:nvSpPr>
            <p:cNvPr id="20" name="Text Box 11"/>
            <p:cNvSpPr txBox="1">
              <a:spLocks noChangeArrowheads="1"/>
            </p:cNvSpPr>
            <p:nvPr/>
          </p:nvSpPr>
          <p:spPr bwMode="auto">
            <a:xfrm>
              <a:off x="4604" y="1924"/>
              <a:ext cx="6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pPr eaLnBrk="1" hangingPunct="1">
                <a:spcBef>
                  <a:spcPct val="50000"/>
                </a:spcBef>
              </a:pPr>
              <a:r>
                <a:rPr lang="el-GR" altLang="zh-CN" sz="2600" i="1" dirty="0">
                  <a:solidFill>
                    <a:srgbClr val="000066"/>
                  </a:solidFill>
                  <a:latin typeface="Times New Roman" pitchFamily="18" charset="0"/>
                </a:rPr>
                <a:t>θ</a:t>
              </a:r>
              <a:r>
                <a:rPr lang="en-US" altLang="zh-CN" sz="2600" baseline="-25000" dirty="0">
                  <a:solidFill>
                    <a:srgbClr val="000066"/>
                  </a:solidFill>
                  <a:latin typeface="Times New Roman" pitchFamily="18" charset="0"/>
                </a:rPr>
                <a:t>max</a:t>
              </a:r>
              <a:endParaRPr lang="zh-CN" altLang="el-GR" sz="2600" baseline="-25000" dirty="0">
                <a:solidFill>
                  <a:srgbClr val="000066"/>
                </a:solidFill>
                <a:latin typeface="Times New Roman" pitchFamily="18" charset="0"/>
              </a:endParaRPr>
            </a:p>
          </p:txBody>
        </p:sp>
        <p:sp>
          <p:nvSpPr>
            <p:cNvPr id="21" name="Arc 22"/>
            <p:cNvSpPr>
              <a:spLocks/>
            </p:cNvSpPr>
            <p:nvPr/>
          </p:nvSpPr>
          <p:spPr bwMode="auto">
            <a:xfrm flipH="1">
              <a:off x="4650" y="1977"/>
              <a:ext cx="679" cy="310"/>
            </a:xfrm>
            <a:custGeom>
              <a:avLst/>
              <a:gdLst>
                <a:gd name="G0" fmla="+- 10858 0 0"/>
                <a:gd name="G1" fmla="+- 0 0 0"/>
                <a:gd name="G2" fmla="+- 21600 0 0"/>
                <a:gd name="T0" fmla="*/ 9794 w 10858"/>
                <a:gd name="T1" fmla="*/ 21574 h 21574"/>
                <a:gd name="T2" fmla="*/ 0 w 10858"/>
                <a:gd name="T3" fmla="*/ 18673 h 21574"/>
                <a:gd name="T4" fmla="*/ 10858 w 10858"/>
                <a:gd name="T5" fmla="*/ 0 h 21574"/>
              </a:gdLst>
              <a:ahLst/>
              <a:cxnLst>
                <a:cxn ang="0">
                  <a:pos x="T0" y="T1"/>
                </a:cxn>
                <a:cxn ang="0">
                  <a:pos x="T2" y="T3"/>
                </a:cxn>
                <a:cxn ang="0">
                  <a:pos x="T4" y="T5"/>
                </a:cxn>
              </a:cxnLst>
              <a:rect l="0" t="0" r="r" b="b"/>
              <a:pathLst>
                <a:path w="10858" h="21574" fill="none" extrusionOk="0">
                  <a:moveTo>
                    <a:pt x="9794" y="21573"/>
                  </a:moveTo>
                  <a:cubicBezTo>
                    <a:pt x="6344" y="21403"/>
                    <a:pt x="2985" y="20408"/>
                    <a:pt x="0" y="18672"/>
                  </a:cubicBezTo>
                </a:path>
                <a:path w="10858" h="21574" stroke="0" extrusionOk="0">
                  <a:moveTo>
                    <a:pt x="9794" y="21573"/>
                  </a:moveTo>
                  <a:cubicBezTo>
                    <a:pt x="6344" y="21403"/>
                    <a:pt x="2985" y="20408"/>
                    <a:pt x="0" y="18672"/>
                  </a:cubicBezTo>
                  <a:lnTo>
                    <a:pt x="10858" y="0"/>
                  </a:lnTo>
                  <a:close/>
                </a:path>
              </a:pathLst>
            </a:custGeom>
            <a:noFill/>
            <a:ln w="28575">
              <a:solidFill>
                <a:srgbClr val="000080"/>
              </a:solidFill>
              <a:prstDash val="dash"/>
              <a:round/>
              <a:headEn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sz="2600"/>
            </a:p>
          </p:txBody>
        </p:sp>
      </p:grpSp>
      <p:graphicFrame>
        <p:nvGraphicFramePr>
          <p:cNvPr id="22" name="Object 6"/>
          <p:cNvGraphicFramePr>
            <a:graphicFrameLocks noChangeAspect="1"/>
          </p:cNvGraphicFramePr>
          <p:nvPr>
            <p:extLst>
              <p:ext uri="{D42A27DB-BD31-4B8C-83A1-F6EECF244321}">
                <p14:modId xmlns:p14="http://schemas.microsoft.com/office/powerpoint/2010/main" val="2831795184"/>
              </p:ext>
            </p:extLst>
          </p:nvPr>
        </p:nvGraphicFramePr>
        <p:xfrm>
          <a:off x="2459038" y="5516563"/>
          <a:ext cx="2041525" cy="847725"/>
        </p:xfrm>
        <a:graphic>
          <a:graphicData uri="http://schemas.openxmlformats.org/presentationml/2006/ole">
            <mc:AlternateContent xmlns:mc="http://schemas.openxmlformats.org/markup-compatibility/2006">
              <mc:Choice xmlns:v="urn:schemas-microsoft-com:vml" Requires="v">
                <p:oleObj spid="_x0000_s93923" name="公式" r:id="rId7" imgW="939600" imgH="393480" progId="Equation.3">
                  <p:embed/>
                </p:oleObj>
              </mc:Choice>
              <mc:Fallback>
                <p:oleObj name="公式" r:id="rId7" imgW="93960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9038" y="5516563"/>
                        <a:ext cx="204152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3" name="直接连接符 8"/>
          <p:cNvCxnSpPr>
            <a:cxnSpLocks noChangeShapeType="1"/>
          </p:cNvCxnSpPr>
          <p:nvPr/>
        </p:nvCxnSpPr>
        <p:spPr bwMode="auto">
          <a:xfrm flipV="1">
            <a:off x="900113" y="5157788"/>
            <a:ext cx="4535487" cy="0"/>
          </a:xfrm>
          <a:prstGeom prst="line">
            <a:avLst/>
          </a:prstGeom>
          <a:noFill/>
          <a:ln w="38100" algn="ctr">
            <a:solidFill>
              <a:srgbClr val="000066"/>
            </a:solidFill>
            <a:round/>
            <a:headEnd/>
            <a:tailEnd type="none" w="sm" len="lg"/>
          </a:ln>
          <a:extLst>
            <a:ext uri="{909E8E84-426E-40DD-AFC4-6F175D3DCCD1}">
              <a14:hiddenFill xmlns:a14="http://schemas.microsoft.com/office/drawing/2010/main">
                <a:noFill/>
              </a14:hiddenFill>
            </a:ext>
          </a:extLst>
        </p:spPr>
      </p:cxnSp>
      <p:sp>
        <p:nvSpPr>
          <p:cNvPr id="24" name="Rectangle 26"/>
          <p:cNvSpPr>
            <a:spLocks noChangeArrowheads="1"/>
          </p:cNvSpPr>
          <p:nvPr/>
        </p:nvSpPr>
        <p:spPr bwMode="auto">
          <a:xfrm>
            <a:off x="107504" y="736248"/>
            <a:ext cx="7556945" cy="89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0"/>
              </a:spcBef>
            </a:pPr>
            <a:r>
              <a:rPr lang="zh-CN" altLang="en-US" sz="2600" dirty="0">
                <a:ea typeface="华文楷体" panose="02010600040101010101" pitchFamily="2" charset="-122"/>
              </a:rPr>
              <a:t>在碰后的运动中，</a:t>
            </a:r>
            <a:r>
              <a:rPr lang="en-US" altLang="zh-CN" sz="2600" i="1" dirty="0">
                <a:ea typeface="华文楷体" panose="02010600040101010101" pitchFamily="2" charset="-122"/>
              </a:rPr>
              <a:t>m</a:t>
            </a:r>
            <a:r>
              <a:rPr lang="en-US" altLang="zh-CN" sz="2600" dirty="0">
                <a:ea typeface="华文楷体" panose="02010600040101010101" pitchFamily="2" charset="-122"/>
              </a:rPr>
              <a:t> </a:t>
            </a:r>
            <a:r>
              <a:rPr lang="zh-CN" altLang="en-US" sz="2600" dirty="0">
                <a:ea typeface="华文楷体" panose="02010600040101010101" pitchFamily="2" charset="-122"/>
              </a:rPr>
              <a:t>的运动</a:t>
            </a:r>
            <a:r>
              <a:rPr lang="zh-CN" altLang="en-US" sz="2600" dirty="0" smtClean="0">
                <a:ea typeface="华文楷体" panose="02010600040101010101" pitchFamily="2" charset="-122"/>
              </a:rPr>
              <a:t>不再考虑</a:t>
            </a:r>
            <a:r>
              <a:rPr lang="zh-CN" altLang="en-US" sz="2600" dirty="0">
                <a:ea typeface="华文楷体" panose="02010600040101010101" pitchFamily="2" charset="-122"/>
              </a:rPr>
              <a:t>，只讨论直竿的转动。</a:t>
            </a:r>
          </a:p>
        </p:txBody>
      </p:sp>
      <p:sp>
        <p:nvSpPr>
          <p:cNvPr id="25" name="Rectangle 27"/>
          <p:cNvSpPr>
            <a:spLocks noChangeArrowheads="1"/>
          </p:cNvSpPr>
          <p:nvPr/>
        </p:nvSpPr>
        <p:spPr bwMode="auto">
          <a:xfrm>
            <a:off x="900113" y="1700808"/>
            <a:ext cx="540067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600" dirty="0"/>
              <a:t>由动能定理：</a:t>
            </a:r>
          </a:p>
        </p:txBody>
      </p:sp>
      <p:sp>
        <p:nvSpPr>
          <p:cNvPr id="26" name="Rectangle 28"/>
          <p:cNvSpPr>
            <a:spLocks noChangeArrowheads="1"/>
          </p:cNvSpPr>
          <p:nvPr/>
        </p:nvSpPr>
        <p:spPr bwMode="auto">
          <a:xfrm>
            <a:off x="827088" y="2349500"/>
            <a:ext cx="540067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sz="2600"/>
              <a:t>重力做功等于直竿动能增加</a:t>
            </a:r>
          </a:p>
        </p:txBody>
      </p:sp>
      <p:graphicFrame>
        <p:nvGraphicFramePr>
          <p:cNvPr id="27" name="Object 6"/>
          <p:cNvGraphicFramePr>
            <a:graphicFrameLocks noChangeAspect="1"/>
          </p:cNvGraphicFramePr>
          <p:nvPr>
            <p:extLst>
              <p:ext uri="{D42A27DB-BD31-4B8C-83A1-F6EECF244321}">
                <p14:modId xmlns:p14="http://schemas.microsoft.com/office/powerpoint/2010/main" val="2969366414"/>
              </p:ext>
            </p:extLst>
          </p:nvPr>
        </p:nvGraphicFramePr>
        <p:xfrm>
          <a:off x="900113" y="2924175"/>
          <a:ext cx="4495800" cy="847725"/>
        </p:xfrm>
        <a:graphic>
          <a:graphicData uri="http://schemas.openxmlformats.org/presentationml/2006/ole">
            <mc:AlternateContent xmlns:mc="http://schemas.openxmlformats.org/markup-compatibility/2006">
              <mc:Choice xmlns:v="urn:schemas-microsoft-com:vml" Requires="v">
                <p:oleObj spid="_x0000_s93924" name="公式" r:id="rId9" imgW="2070000" imgH="393480" progId="Equation.3">
                  <p:embed/>
                </p:oleObj>
              </mc:Choice>
              <mc:Fallback>
                <p:oleObj name="公式" r:id="rId9" imgW="207000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2924175"/>
                        <a:ext cx="4495800"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右箭头 16"/>
          <p:cNvSpPr>
            <a:spLocks noChangeArrowheads="1"/>
          </p:cNvSpPr>
          <p:nvPr/>
        </p:nvSpPr>
        <p:spPr bwMode="auto">
          <a:xfrm>
            <a:off x="900113" y="4128244"/>
            <a:ext cx="684212" cy="276225"/>
          </a:xfrm>
          <a:prstGeom prst="rightArrow">
            <a:avLst>
              <a:gd name="adj1" fmla="val 49426"/>
              <a:gd name="adj2" fmla="val 68966"/>
            </a:avLst>
          </a:prstGeom>
          <a:solidFill>
            <a:schemeClr val="accent1"/>
          </a:solidFill>
          <a:ln w="19050" algn="ctr">
            <a:solidFill>
              <a:schemeClr val="tx1"/>
            </a:solidFill>
            <a:round/>
            <a:headEnd/>
            <a:tailEnd type="triangle" w="sm" len="lg"/>
          </a:ln>
        </p:spPr>
        <p:txBody>
          <a:bodyPr lIns="90000" tIns="46800" rIns="90000" bIns="46800"/>
          <a:lstStyle/>
          <a:p>
            <a:pPr>
              <a:spcBef>
                <a:spcPct val="0"/>
              </a:spcBef>
              <a:defRPr/>
            </a:pPr>
            <a:endParaRPr lang="zh-CN" altLang="en-US" sz="2600">
              <a:solidFill>
                <a:srgbClr val="000000"/>
              </a:solidFill>
              <a:effectLst>
                <a:outerShdw blurRad="38100" dist="38100" dir="2700000" algn="tl">
                  <a:srgbClr val="000000">
                    <a:alpha val="43137"/>
                  </a:srgbClr>
                </a:outerShdw>
              </a:effectLst>
              <a:latin typeface="Arial" pitchFamily="34" charset="0"/>
              <a:ea typeface="楷体_GB2312" pitchFamily="49" charset="-122"/>
            </a:endParaRPr>
          </a:p>
        </p:txBody>
      </p:sp>
      <p:graphicFrame>
        <p:nvGraphicFramePr>
          <p:cNvPr id="29" name="Object 6"/>
          <p:cNvGraphicFramePr>
            <a:graphicFrameLocks noChangeAspect="1"/>
          </p:cNvGraphicFramePr>
          <p:nvPr>
            <p:extLst>
              <p:ext uri="{D42A27DB-BD31-4B8C-83A1-F6EECF244321}">
                <p14:modId xmlns:p14="http://schemas.microsoft.com/office/powerpoint/2010/main" val="1690856526"/>
              </p:ext>
            </p:extLst>
          </p:nvPr>
        </p:nvGraphicFramePr>
        <p:xfrm>
          <a:off x="1757363" y="3767881"/>
          <a:ext cx="2454275" cy="957263"/>
        </p:xfrm>
        <a:graphic>
          <a:graphicData uri="http://schemas.openxmlformats.org/presentationml/2006/ole">
            <mc:AlternateContent xmlns:mc="http://schemas.openxmlformats.org/markup-compatibility/2006">
              <mc:Choice xmlns:v="urn:schemas-microsoft-com:vml" Requires="v">
                <p:oleObj spid="_x0000_s93925" name="公式" r:id="rId11" imgW="1130040" imgH="444240" progId="Equation.3">
                  <p:embed/>
                </p:oleObj>
              </mc:Choice>
              <mc:Fallback>
                <p:oleObj name="公式" r:id="rId11" imgW="1130040" imgH="4442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7363" y="3767881"/>
                        <a:ext cx="245427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5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1"/>
          <p:cNvSpPr>
            <a:spLocks noGrp="1"/>
          </p:cNvSpPr>
          <p:nvPr>
            <p:ph type="ftr" sz="quarter" idx="10"/>
          </p:nvPr>
        </p:nvSpPr>
        <p:spPr/>
        <p:txBody>
          <a:bodyPr/>
          <a:lstStyle/>
          <a:p>
            <a:pPr>
              <a:defRPr/>
            </a:pPr>
            <a:fld id="{EEE8E6CD-BE1D-4E9A-B1A9-D1BDF80E63C2}" type="slidenum">
              <a:rPr lang="en-US" altLang="zh-CN">
                <a:solidFill>
                  <a:srgbClr val="FFFFCC">
                    <a:lumMod val="75000"/>
                  </a:srgbClr>
                </a:solidFill>
              </a:rPr>
              <a:pPr>
                <a:defRPr/>
              </a:pPr>
              <a:t>84</a:t>
            </a:fld>
            <a:endParaRPr lang="en-US" altLang="zh-CN">
              <a:solidFill>
                <a:srgbClr val="FFFFCC">
                  <a:lumMod val="75000"/>
                </a:srgbClr>
              </a:solidFill>
            </a:endParaRPr>
          </a:p>
        </p:txBody>
      </p:sp>
      <p:graphicFrame>
        <p:nvGraphicFramePr>
          <p:cNvPr id="1029" name="Object 5"/>
          <p:cNvGraphicFramePr>
            <a:graphicFrameLocks noChangeAspect="1"/>
          </p:cNvGraphicFramePr>
          <p:nvPr>
            <p:extLst>
              <p:ext uri="{D42A27DB-BD31-4B8C-83A1-F6EECF244321}">
                <p14:modId xmlns:p14="http://schemas.microsoft.com/office/powerpoint/2010/main" val="942024409"/>
              </p:ext>
            </p:extLst>
          </p:nvPr>
        </p:nvGraphicFramePr>
        <p:xfrm>
          <a:off x="5302994" y="1556792"/>
          <a:ext cx="565150" cy="725488"/>
        </p:xfrm>
        <a:graphic>
          <a:graphicData uri="http://schemas.openxmlformats.org/presentationml/2006/ole">
            <mc:AlternateContent xmlns:mc="http://schemas.openxmlformats.org/markup-compatibility/2006">
              <mc:Choice xmlns:v="urn:schemas-microsoft-com:vml" Requires="v">
                <p:oleObj spid="_x0000_s91605" name="Equation" r:id="rId4" imgW="177646" imgH="228402" progId="Equation.DSMT4">
                  <p:embed/>
                </p:oleObj>
              </mc:Choice>
              <mc:Fallback>
                <p:oleObj name="Equation" r:id="rId4" imgW="177646" imgH="22840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994" y="1556792"/>
                        <a:ext cx="56515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7814" name="Text Box 6"/>
          <p:cNvSpPr txBox="1">
            <a:spLocks noChangeArrowheads="1"/>
          </p:cNvSpPr>
          <p:nvPr/>
        </p:nvSpPr>
        <p:spPr bwMode="auto">
          <a:xfrm>
            <a:off x="182563" y="3856038"/>
            <a:ext cx="4337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solidFill>
                  <a:srgbClr val="FF0000"/>
                </a:solidFill>
              </a:rPr>
              <a:t>解</a:t>
            </a:r>
            <a:r>
              <a:rPr lang="en-US" altLang="zh-CN" sz="2800" smtClean="0">
                <a:solidFill>
                  <a:srgbClr val="FF0000"/>
                </a:solidFill>
              </a:rPr>
              <a:t>:</a:t>
            </a:r>
            <a:r>
              <a:rPr lang="en-US" altLang="zh-CN" sz="2800" smtClean="0">
                <a:solidFill>
                  <a:srgbClr val="CC0000"/>
                </a:solidFill>
              </a:rPr>
              <a:t>  </a:t>
            </a:r>
            <a:r>
              <a:rPr lang="zh-CN" altLang="en-US" sz="2800" smtClean="0">
                <a:solidFill>
                  <a:srgbClr val="000000"/>
                </a:solidFill>
              </a:rPr>
              <a:t>碰撞前后系统角动量守恒</a:t>
            </a:r>
          </a:p>
        </p:txBody>
      </p:sp>
      <p:graphicFrame>
        <p:nvGraphicFramePr>
          <p:cNvPr id="247815" name="Object 7"/>
          <p:cNvGraphicFramePr>
            <a:graphicFrameLocks noChangeAspect="1"/>
          </p:cNvGraphicFramePr>
          <p:nvPr/>
        </p:nvGraphicFramePr>
        <p:xfrm>
          <a:off x="214313" y="4767263"/>
          <a:ext cx="4389437" cy="1090612"/>
        </p:xfrm>
        <a:graphic>
          <a:graphicData uri="http://schemas.openxmlformats.org/presentationml/2006/ole">
            <mc:AlternateContent xmlns:mc="http://schemas.openxmlformats.org/markup-compatibility/2006">
              <mc:Choice xmlns:v="urn:schemas-microsoft-com:vml" Requires="v">
                <p:oleObj spid="_x0000_s91606" name="Equation" r:id="rId6" imgW="1739900" imgH="431800" progId="Equation.3">
                  <p:embed/>
                </p:oleObj>
              </mc:Choice>
              <mc:Fallback>
                <p:oleObj name="Equation" r:id="rId6" imgW="17399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4767263"/>
                        <a:ext cx="4389437" cy="109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7816" name="Object 8"/>
          <p:cNvGraphicFramePr>
            <a:graphicFrameLocks noChangeAspect="1"/>
          </p:cNvGraphicFramePr>
          <p:nvPr/>
        </p:nvGraphicFramePr>
        <p:xfrm>
          <a:off x="1227138" y="5911850"/>
          <a:ext cx="2179637" cy="631825"/>
        </p:xfrm>
        <a:graphic>
          <a:graphicData uri="http://schemas.openxmlformats.org/presentationml/2006/ole">
            <mc:AlternateContent xmlns:mc="http://schemas.openxmlformats.org/markup-compatibility/2006">
              <mc:Choice xmlns:v="urn:schemas-microsoft-com:vml" Requires="v">
                <p:oleObj spid="_x0000_s91607" name="Equation" r:id="rId8" imgW="787400" imgH="228600" progId="Equation.3">
                  <p:embed/>
                </p:oleObj>
              </mc:Choice>
              <mc:Fallback>
                <p:oleObj name="Equation" r:id="rId8" imgW="7874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7138" y="5911850"/>
                        <a:ext cx="2179637"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Text Box 4"/>
          <p:cNvSpPr txBox="1">
            <a:spLocks noChangeArrowheads="1"/>
          </p:cNvSpPr>
          <p:nvPr/>
        </p:nvSpPr>
        <p:spPr bwMode="auto">
          <a:xfrm>
            <a:off x="152400" y="522288"/>
            <a:ext cx="899160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20000"/>
              </a:lnSpc>
            </a:pPr>
            <a:r>
              <a:rPr lang="zh-CN" altLang="en-US" sz="2800" dirty="0" smtClean="0">
                <a:solidFill>
                  <a:srgbClr val="CC0000"/>
                </a:solidFill>
              </a:rPr>
              <a:t>例</a:t>
            </a:r>
            <a:r>
              <a:rPr lang="en-US" altLang="zh-CN" sz="2800" dirty="0" smtClean="0">
                <a:solidFill>
                  <a:srgbClr val="CC0000"/>
                </a:solidFill>
              </a:rPr>
              <a:t>3.</a:t>
            </a:r>
            <a:r>
              <a:rPr lang="zh-CN" altLang="en-US" sz="2800" dirty="0" smtClean="0">
                <a:solidFill>
                  <a:srgbClr val="CC0000"/>
                </a:solidFill>
              </a:rPr>
              <a:t>附加</a:t>
            </a:r>
            <a:r>
              <a:rPr lang="en-US" altLang="zh-CN" sz="2800" dirty="0" smtClean="0">
                <a:solidFill>
                  <a:srgbClr val="CC0000"/>
                </a:solidFill>
              </a:rPr>
              <a:t>6</a:t>
            </a:r>
            <a:r>
              <a:rPr lang="zh-CN" altLang="en-US" sz="2800" dirty="0" smtClean="0"/>
              <a:t>   质量很小长度为</a:t>
            </a:r>
            <a:r>
              <a:rPr lang="en-US" altLang="zh-CN" sz="3200" b="0" i="1" dirty="0" smtClean="0"/>
              <a:t>l</a:t>
            </a:r>
            <a:r>
              <a:rPr lang="en-US" altLang="zh-CN" sz="3200" i="1" dirty="0" smtClean="0"/>
              <a:t> </a:t>
            </a:r>
            <a:r>
              <a:rPr lang="zh-CN" altLang="en-US" sz="2800" dirty="0" smtClean="0"/>
              <a:t>的均匀细杆</a:t>
            </a:r>
            <a:r>
              <a:rPr lang="en-US" altLang="zh-CN" sz="2800" dirty="0" smtClean="0"/>
              <a:t>,   </a:t>
            </a:r>
            <a:r>
              <a:rPr lang="zh-CN" altLang="en-US" sz="2800" dirty="0" smtClean="0"/>
              <a:t>可绕过其中心 </a:t>
            </a:r>
            <a:r>
              <a:rPr lang="en-US" altLang="zh-CN" sz="2800" b="0" i="1" dirty="0" smtClean="0"/>
              <a:t>O </a:t>
            </a:r>
            <a:r>
              <a:rPr lang="zh-CN" altLang="en-US" sz="2800" dirty="0" smtClean="0"/>
              <a:t>并与纸面垂直的轴在竖直平面内转动 </a:t>
            </a:r>
            <a:r>
              <a:rPr lang="en-US" altLang="zh-CN" sz="2800" dirty="0" smtClean="0"/>
              <a:t>.  </a:t>
            </a:r>
            <a:r>
              <a:rPr lang="zh-CN" altLang="en-US" sz="2800" dirty="0" smtClean="0"/>
              <a:t>当细杆静止于水平位置时</a:t>
            </a:r>
            <a:r>
              <a:rPr lang="en-US" altLang="zh-CN" sz="2800" dirty="0" smtClean="0"/>
              <a:t>,   </a:t>
            </a:r>
            <a:r>
              <a:rPr lang="zh-CN" altLang="en-US" sz="2800" dirty="0" smtClean="0"/>
              <a:t>有一只小虫以速率  </a:t>
            </a:r>
            <a:r>
              <a:rPr lang="zh-CN" altLang="en-US" sz="2800" i="1" dirty="0" smtClean="0"/>
              <a:t>     </a:t>
            </a:r>
            <a:r>
              <a:rPr lang="zh-CN" altLang="en-US" sz="2800" dirty="0" smtClean="0"/>
              <a:t>垂直落在距点 </a:t>
            </a:r>
            <a:r>
              <a:rPr lang="en-US" altLang="zh-CN" sz="2800" b="0" i="1" dirty="0" smtClean="0"/>
              <a:t>O </a:t>
            </a:r>
            <a:r>
              <a:rPr lang="zh-CN" altLang="en-US" sz="2800" b="0" dirty="0" smtClean="0"/>
              <a:t>为</a:t>
            </a:r>
            <a:r>
              <a:rPr lang="zh-CN" altLang="en-US" sz="2800" dirty="0" smtClean="0"/>
              <a:t> </a:t>
            </a:r>
            <a:r>
              <a:rPr lang="en-US" altLang="zh-CN" sz="2800" b="0" i="1" dirty="0" smtClean="0"/>
              <a:t>l</a:t>
            </a:r>
            <a:r>
              <a:rPr lang="en-US" altLang="zh-CN" sz="2800" b="0" dirty="0" smtClean="0"/>
              <a:t>/4</a:t>
            </a:r>
            <a:r>
              <a:rPr lang="en-US" altLang="zh-CN" sz="2800" dirty="0" smtClean="0"/>
              <a:t> </a:t>
            </a:r>
            <a:r>
              <a:rPr lang="zh-CN" altLang="en-US" sz="2800" dirty="0" smtClean="0"/>
              <a:t>处</a:t>
            </a:r>
            <a:r>
              <a:rPr lang="en-US" altLang="zh-CN" sz="2800" dirty="0" smtClean="0"/>
              <a:t>,   </a:t>
            </a:r>
            <a:r>
              <a:rPr lang="zh-CN" altLang="en-US" sz="2800" dirty="0" smtClean="0"/>
              <a:t>并背离点</a:t>
            </a:r>
            <a:r>
              <a:rPr lang="en-US" altLang="zh-CN" sz="2800" b="0" i="1" dirty="0" smtClean="0"/>
              <a:t>O</a:t>
            </a:r>
            <a:r>
              <a:rPr lang="en-US" altLang="zh-CN" sz="2800" i="1" dirty="0" smtClean="0"/>
              <a:t> </a:t>
            </a:r>
            <a:r>
              <a:rPr lang="zh-CN" altLang="en-US" sz="2800" dirty="0" smtClean="0"/>
              <a:t>向细杆的端点 </a:t>
            </a:r>
            <a:r>
              <a:rPr lang="en-US" altLang="zh-CN" sz="2800" b="0" i="1" dirty="0" smtClean="0"/>
              <a:t>A</a:t>
            </a:r>
            <a:r>
              <a:rPr lang="en-US" altLang="zh-CN" sz="2800" i="1" dirty="0" smtClean="0"/>
              <a:t> </a:t>
            </a:r>
            <a:r>
              <a:rPr lang="zh-CN" altLang="en-US" sz="2800" dirty="0" smtClean="0"/>
              <a:t>爬行</a:t>
            </a:r>
            <a:r>
              <a:rPr lang="en-US" altLang="zh-CN" sz="2800" dirty="0" smtClean="0"/>
              <a:t>.  </a:t>
            </a:r>
            <a:r>
              <a:rPr lang="zh-CN" altLang="en-US" sz="2800" dirty="0" smtClean="0"/>
              <a:t>设小虫与细杆的质量均为</a:t>
            </a:r>
            <a:r>
              <a:rPr lang="en-US" altLang="zh-CN" sz="3200" b="0" i="1" dirty="0" smtClean="0"/>
              <a:t>m</a:t>
            </a:r>
            <a:r>
              <a:rPr lang="en-US" altLang="zh-CN" sz="2800" dirty="0" smtClean="0"/>
              <a:t>.  </a:t>
            </a:r>
            <a:r>
              <a:rPr lang="zh-CN" altLang="en-US" sz="2800" dirty="0" smtClean="0"/>
              <a:t>问</a:t>
            </a:r>
            <a:r>
              <a:rPr lang="en-US" altLang="zh-CN" sz="2800" dirty="0" smtClean="0"/>
              <a:t>:  </a:t>
            </a:r>
            <a:r>
              <a:rPr lang="zh-CN" altLang="en-US" sz="2800" dirty="0" smtClean="0"/>
              <a:t>欲使细杆以恒定的角速度转动</a:t>
            </a:r>
            <a:r>
              <a:rPr lang="en-US" altLang="zh-CN" sz="2800" dirty="0" smtClean="0"/>
              <a:t>,  </a:t>
            </a:r>
            <a:r>
              <a:rPr lang="zh-CN" altLang="en-US" sz="2800" dirty="0" smtClean="0"/>
              <a:t>小虫应以多大速率向细杆端点爬行</a:t>
            </a:r>
            <a:r>
              <a:rPr lang="en-US" altLang="zh-CN" sz="2800" dirty="0" smtClean="0"/>
              <a:t>?</a:t>
            </a:r>
          </a:p>
        </p:txBody>
      </p:sp>
    </p:spTree>
    <p:controls>
      <mc:AlternateContent xmlns:mc="http://schemas.openxmlformats.org/markup-compatibility/2006">
        <mc:Choice xmlns:v="urn:schemas-microsoft-com:vml" Requires="v">
          <p:control spid="91595" name="ShockwaveFlash1" r:id="rId2" imgW="4546465" imgH="2933333"/>
        </mc:Choice>
        <mc:Fallback>
          <p:control name="ShockwaveFlash1" r:id="rId2" imgW="4546465" imgH="2933333">
            <p:pic>
              <p:nvPicPr>
                <p:cNvPr id="0" name="ShockwaveFlash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4546600" y="3543300"/>
                  <a:ext cx="4546600" cy="2933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87347784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14"/>
                                        </p:tgtEl>
                                        <p:attrNameLst>
                                          <p:attrName>style.visibility</p:attrName>
                                        </p:attrNameLst>
                                      </p:cBhvr>
                                      <p:to>
                                        <p:strVal val="visible"/>
                                      </p:to>
                                    </p:set>
                                    <p:animEffect transition="in" filter="blinds(horizontal)">
                                      <p:cBhvr>
                                        <p:cTn id="7" dur="500"/>
                                        <p:tgtEl>
                                          <p:spTgt spid="2478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7815"/>
                                        </p:tgtEl>
                                        <p:attrNameLst>
                                          <p:attrName>style.visibility</p:attrName>
                                        </p:attrNameLst>
                                      </p:cBhvr>
                                      <p:to>
                                        <p:strVal val="visible"/>
                                      </p:to>
                                    </p:set>
                                    <p:animEffect transition="in" filter="blinds(horizontal)">
                                      <p:cBhvr>
                                        <p:cTn id="12" dur="500"/>
                                        <p:tgtEl>
                                          <p:spTgt spid="2478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47816"/>
                                        </p:tgtEl>
                                        <p:attrNameLst>
                                          <p:attrName>style.visibility</p:attrName>
                                        </p:attrNameLst>
                                      </p:cBhvr>
                                      <p:to>
                                        <p:strVal val="visible"/>
                                      </p:to>
                                    </p:set>
                                    <p:animEffect transition="in" filter="blinds(horizontal)">
                                      <p:cBhvr>
                                        <p:cTn id="17" dur="5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页脚占位符 1"/>
          <p:cNvSpPr>
            <a:spLocks noGrp="1"/>
          </p:cNvSpPr>
          <p:nvPr>
            <p:ph type="ftr" sz="quarter" idx="10"/>
          </p:nvPr>
        </p:nvSpPr>
        <p:spPr/>
        <p:txBody>
          <a:bodyPr/>
          <a:lstStyle/>
          <a:p>
            <a:pPr>
              <a:defRPr/>
            </a:pPr>
            <a:fld id="{B5B6B402-808C-4252-B6E1-7BBC66F78B40}" type="slidenum">
              <a:rPr lang="en-US" altLang="zh-CN">
                <a:solidFill>
                  <a:srgbClr val="FFFFCC">
                    <a:lumMod val="75000"/>
                  </a:srgbClr>
                </a:solidFill>
              </a:rPr>
              <a:pPr>
                <a:defRPr/>
              </a:pPr>
              <a:t>85</a:t>
            </a:fld>
            <a:endParaRPr lang="en-US" altLang="zh-CN">
              <a:solidFill>
                <a:srgbClr val="FFFFCC">
                  <a:lumMod val="75000"/>
                </a:srgbClr>
              </a:solidFill>
            </a:endParaRPr>
          </a:p>
        </p:txBody>
      </p:sp>
      <p:graphicFrame>
        <p:nvGraphicFramePr>
          <p:cNvPr id="9219" name="Object 2"/>
          <p:cNvGraphicFramePr>
            <a:graphicFrameLocks noChangeAspect="1"/>
          </p:cNvGraphicFramePr>
          <p:nvPr/>
        </p:nvGraphicFramePr>
        <p:xfrm>
          <a:off x="1633538" y="703263"/>
          <a:ext cx="1828800" cy="1089025"/>
        </p:xfrm>
        <a:graphic>
          <a:graphicData uri="http://schemas.openxmlformats.org/presentationml/2006/ole">
            <mc:AlternateContent xmlns:mc="http://schemas.openxmlformats.org/markup-compatibility/2006">
              <mc:Choice xmlns:v="urn:schemas-microsoft-com:vml" Requires="v">
                <p:oleObj spid="_x0000_s94945" name="Equation" r:id="rId3" imgW="660113" imgH="393529" progId="Equation.3">
                  <p:embed/>
                </p:oleObj>
              </mc:Choice>
              <mc:Fallback>
                <p:oleObj name="Equation" r:id="rId3" imgW="660113"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703263"/>
                        <a:ext cx="1828800" cy="108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8835" name="Text Box 3"/>
          <p:cNvSpPr txBox="1">
            <a:spLocks noChangeArrowheads="1"/>
          </p:cNvSpPr>
          <p:nvPr/>
        </p:nvSpPr>
        <p:spPr bwMode="auto">
          <a:xfrm>
            <a:off x="347663" y="1712913"/>
            <a:ext cx="2714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t>角动量定理</a:t>
            </a:r>
          </a:p>
        </p:txBody>
      </p:sp>
      <p:graphicFrame>
        <p:nvGraphicFramePr>
          <p:cNvPr id="248836" name="Object 4"/>
          <p:cNvGraphicFramePr>
            <a:graphicFrameLocks noChangeAspect="1"/>
          </p:cNvGraphicFramePr>
          <p:nvPr/>
        </p:nvGraphicFramePr>
        <p:xfrm>
          <a:off x="360363" y="2322513"/>
          <a:ext cx="3983037" cy="1023937"/>
        </p:xfrm>
        <a:graphic>
          <a:graphicData uri="http://schemas.openxmlformats.org/presentationml/2006/ole">
            <mc:AlternateContent xmlns:mc="http://schemas.openxmlformats.org/markup-compatibility/2006">
              <mc:Choice xmlns:v="urn:schemas-microsoft-com:vml" Requires="v">
                <p:oleObj spid="_x0000_s94946" name="Equation" r:id="rId5" imgW="1562100" imgH="393700" progId="Equation.DSMT4">
                  <p:embed/>
                </p:oleObj>
              </mc:Choice>
              <mc:Fallback>
                <p:oleObj name="Equation" r:id="rId5" imgW="15621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2322513"/>
                        <a:ext cx="3983037"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8837" name="Object 5"/>
          <p:cNvGraphicFramePr>
            <a:graphicFrameLocks noChangeAspect="1"/>
          </p:cNvGraphicFramePr>
          <p:nvPr/>
        </p:nvGraphicFramePr>
        <p:xfrm>
          <a:off x="657225" y="3459163"/>
          <a:ext cx="7747000" cy="1138237"/>
        </p:xfrm>
        <a:graphic>
          <a:graphicData uri="http://schemas.openxmlformats.org/presentationml/2006/ole">
            <mc:AlternateContent xmlns:mc="http://schemas.openxmlformats.org/markup-compatibility/2006">
              <mc:Choice xmlns:v="urn:schemas-microsoft-com:vml" Requires="v">
                <p:oleObj spid="_x0000_s94947" name="Equation" r:id="rId7" imgW="2679700" imgH="393700" progId="Equation.3">
                  <p:embed/>
                </p:oleObj>
              </mc:Choice>
              <mc:Fallback>
                <p:oleObj name="Equation" r:id="rId7" imgW="26797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 y="3459163"/>
                        <a:ext cx="7747000"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48838" name="Group 6"/>
          <p:cNvGrpSpPr>
            <a:grpSpLocks/>
          </p:cNvGrpSpPr>
          <p:nvPr/>
        </p:nvGrpSpPr>
        <p:grpSpPr bwMode="auto">
          <a:xfrm>
            <a:off x="1292225" y="4725988"/>
            <a:ext cx="3067050" cy="555625"/>
            <a:chOff x="454" y="2976"/>
            <a:chExt cx="1994" cy="396"/>
          </a:xfrm>
        </p:grpSpPr>
        <p:sp>
          <p:nvSpPr>
            <p:cNvPr id="9226" name="Text Box 7"/>
            <p:cNvSpPr txBox="1">
              <a:spLocks noChangeArrowheads="1"/>
            </p:cNvSpPr>
            <p:nvPr/>
          </p:nvSpPr>
          <p:spPr bwMode="auto">
            <a:xfrm>
              <a:off x="454" y="2976"/>
              <a:ext cx="816"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t>考虑到</a:t>
              </a:r>
            </a:p>
          </p:txBody>
        </p:sp>
        <p:graphicFrame>
          <p:nvGraphicFramePr>
            <p:cNvPr id="9227" name="Object 8"/>
            <p:cNvGraphicFramePr>
              <a:graphicFrameLocks noChangeAspect="1"/>
            </p:cNvGraphicFramePr>
            <p:nvPr/>
          </p:nvGraphicFramePr>
          <p:xfrm>
            <a:off x="1344" y="2976"/>
            <a:ext cx="1104" cy="396"/>
          </p:xfrm>
          <a:graphic>
            <a:graphicData uri="http://schemas.openxmlformats.org/presentationml/2006/ole">
              <mc:AlternateContent xmlns:mc="http://schemas.openxmlformats.org/markup-compatibility/2006">
                <mc:Choice xmlns:v="urn:schemas-microsoft-com:vml" Requires="v">
                  <p:oleObj spid="_x0000_s94948" name="Equation" r:id="rId9" imgW="431425" imgH="177646" progId="Equation.3">
                    <p:embed/>
                  </p:oleObj>
                </mc:Choice>
                <mc:Fallback>
                  <p:oleObj name="Equation" r:id="rId9" imgW="431425" imgH="1776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 y="2976"/>
                          <a:ext cx="110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48841" name="Object 9"/>
          <p:cNvGraphicFramePr>
            <a:graphicFrameLocks noChangeAspect="1"/>
          </p:cNvGraphicFramePr>
          <p:nvPr/>
        </p:nvGraphicFramePr>
        <p:xfrm>
          <a:off x="1095375" y="5307013"/>
          <a:ext cx="6478588" cy="1276350"/>
        </p:xfrm>
        <a:graphic>
          <a:graphicData uri="http://schemas.openxmlformats.org/presentationml/2006/ole">
            <mc:AlternateContent xmlns:mc="http://schemas.openxmlformats.org/markup-compatibility/2006">
              <mc:Choice xmlns:v="urn:schemas-microsoft-com:vml" Requires="v">
                <p:oleObj spid="_x0000_s94949" name="Equation" r:id="rId11" imgW="2133600" imgH="444500" progId="Equation.3">
                  <p:embed/>
                </p:oleObj>
              </mc:Choice>
              <mc:Fallback>
                <p:oleObj name="Equation" r:id="rId11" imgW="2133600" imgH="4445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375" y="5307013"/>
                        <a:ext cx="6478588" cy="127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225" name="Picture 13" descr="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38663" y="942975"/>
            <a:ext cx="4330700" cy="2279650"/>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045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blinds(horizontal)">
                                      <p:cBhvr>
                                        <p:cTn id="7" dur="500"/>
                                        <p:tgtEl>
                                          <p:spTgt spid="248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blinds(horizontal)">
                                      <p:cBhvr>
                                        <p:cTn id="12" dur="500"/>
                                        <p:tgtEl>
                                          <p:spTgt spid="248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48837"/>
                                        </p:tgtEl>
                                        <p:attrNameLst>
                                          <p:attrName>style.visibility</p:attrName>
                                        </p:attrNameLst>
                                      </p:cBhvr>
                                      <p:to>
                                        <p:strVal val="visible"/>
                                      </p:to>
                                    </p:set>
                                    <p:animEffect transition="in" filter="blinds(horizontal)">
                                      <p:cBhvr>
                                        <p:cTn id="17" dur="500"/>
                                        <p:tgtEl>
                                          <p:spTgt spid="2488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48838"/>
                                        </p:tgtEl>
                                        <p:attrNameLst>
                                          <p:attrName>style.visibility</p:attrName>
                                        </p:attrNameLst>
                                      </p:cBhvr>
                                      <p:to>
                                        <p:strVal val="visible"/>
                                      </p:to>
                                    </p:set>
                                    <p:animEffect transition="in" filter="blinds(horizontal)">
                                      <p:cBhvr>
                                        <p:cTn id="22" dur="500"/>
                                        <p:tgtEl>
                                          <p:spTgt spid="2488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48841"/>
                                        </p:tgtEl>
                                        <p:attrNameLst>
                                          <p:attrName>style.visibility</p:attrName>
                                        </p:attrNameLst>
                                      </p:cBhvr>
                                      <p:to>
                                        <p:strVal val="visible"/>
                                      </p:to>
                                    </p:set>
                                    <p:animEffect transition="in" filter="blinds(horizontal)">
                                      <p:cBhvr>
                                        <p:cTn id="27" dur="500"/>
                                        <p:tgtEl>
                                          <p:spTgt spid="248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86</a:t>
            </a:fld>
            <a:endParaRPr lang="en-US" altLang="zh-CN">
              <a:solidFill>
                <a:srgbClr val="FFFFCC">
                  <a:lumMod val="75000"/>
                </a:srgbClr>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01" y="852488"/>
            <a:ext cx="24669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lg"/>
              </a14:hiddenLine>
            </a:ext>
          </a:extLst>
        </p:spPr>
      </p:pic>
      <p:cxnSp>
        <p:nvCxnSpPr>
          <p:cNvPr id="4" name="直接箭头连接符 3"/>
          <p:cNvCxnSpPr/>
          <p:nvPr/>
        </p:nvCxnSpPr>
        <p:spPr bwMode="auto">
          <a:xfrm flipV="1">
            <a:off x="771526" y="3568661"/>
            <a:ext cx="0" cy="576064"/>
          </a:xfrm>
          <a:prstGeom prst="straightConnector1">
            <a:avLst/>
          </a:prstGeom>
          <a:noFill/>
          <a:ln w="19050" cap="flat" cmpd="sng" algn="ctr">
            <a:solidFill>
              <a:srgbClr val="000066"/>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5" name="TextBox 4"/>
              <p:cNvSpPr txBox="1"/>
              <p:nvPr/>
            </p:nvSpPr>
            <p:spPr>
              <a:xfrm>
                <a:off x="539552" y="2924944"/>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rgbClr val="000066"/>
                              </a:solidFill>
                              <a:effectLst/>
                              <a:latin typeface="Cambria Math"/>
                            </a:rPr>
                          </m:ctrlPr>
                        </m:sSubPr>
                        <m:e>
                          <m:acc>
                            <m:accPr>
                              <m:chr m:val="⃑"/>
                              <m:ctrlPr>
                                <a:rPr lang="en-US" altLang="zh-CN" sz="3200" b="1" i="1" smtClean="0">
                                  <a:solidFill>
                                    <a:srgbClr val="000066"/>
                                  </a:solidFill>
                                  <a:effectLst/>
                                  <a:latin typeface="Cambria Math"/>
                                </a:rPr>
                              </m:ctrlPr>
                            </m:accPr>
                            <m:e>
                              <m:r>
                                <a:rPr lang="en-US" altLang="zh-CN" sz="3200" b="1" i="1" smtClean="0">
                                  <a:solidFill>
                                    <a:srgbClr val="000066"/>
                                  </a:solidFill>
                                  <a:effectLst/>
                                  <a:latin typeface="Cambria Math"/>
                                </a:rPr>
                                <m:t>𝒗</m:t>
                              </m:r>
                            </m:e>
                          </m:acc>
                        </m:e>
                        <m:sub>
                          <m:r>
                            <a:rPr lang="en-US" altLang="zh-CN" sz="3200" b="1" i="1" smtClean="0">
                              <a:solidFill>
                                <a:srgbClr val="000066"/>
                              </a:solidFill>
                              <a:effectLst/>
                              <a:latin typeface="Cambria Math"/>
                            </a:rPr>
                            <m:t>𝟏</m:t>
                          </m:r>
                        </m:sub>
                      </m:sSub>
                    </m:oMath>
                  </m:oMathPara>
                </a14:m>
                <a:endParaRPr lang="zh-CN" altLang="en-US" sz="3200" b="1" i="1" dirty="0" smtClean="0">
                  <a:solidFill>
                    <a:srgbClr val="000066"/>
                  </a:solidFill>
                  <a:effectLst/>
                  <a:latin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9552" y="2924944"/>
                <a:ext cx="730713" cy="584775"/>
              </a:xfrm>
              <a:prstGeom prst="rect">
                <a:avLst/>
              </a:prstGeom>
              <a:blipFill rotWithShape="1">
                <a:blip r:embed="rId4"/>
                <a:stretch>
                  <a:fillRect/>
                </a:stretch>
              </a:blipFill>
            </p:spPr>
            <p:txBody>
              <a:bodyPr/>
              <a:lstStyle/>
              <a:p>
                <a:r>
                  <a:rPr lang="zh-CN" altLang="en-US">
                    <a:noFill/>
                  </a:rPr>
                  <a:t> </a:t>
                </a:r>
              </a:p>
            </p:txBody>
          </p:sp>
        </mc:Fallback>
      </mc:AlternateContent>
      <p:cxnSp>
        <p:nvCxnSpPr>
          <p:cNvPr id="6" name="直接箭头连接符 5"/>
          <p:cNvCxnSpPr/>
          <p:nvPr/>
        </p:nvCxnSpPr>
        <p:spPr bwMode="auto">
          <a:xfrm flipV="1">
            <a:off x="3075782" y="3640669"/>
            <a:ext cx="0" cy="504000"/>
          </a:xfrm>
          <a:prstGeom prst="straightConnector1">
            <a:avLst/>
          </a:prstGeom>
          <a:noFill/>
          <a:ln w="19050" cap="flat" cmpd="sng" algn="ctr">
            <a:solidFill>
              <a:srgbClr val="000066"/>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 name="TextBox 6"/>
              <p:cNvSpPr txBox="1"/>
              <p:nvPr/>
            </p:nvSpPr>
            <p:spPr>
              <a:xfrm>
                <a:off x="2638417" y="2996952"/>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rgbClr val="000066"/>
                              </a:solidFill>
                              <a:effectLst/>
                              <a:latin typeface="Cambria Math"/>
                            </a:rPr>
                          </m:ctrlPr>
                        </m:sSubPr>
                        <m:e>
                          <m:acc>
                            <m:accPr>
                              <m:chr m:val="⃑"/>
                              <m:ctrlPr>
                                <a:rPr lang="en-US" altLang="zh-CN" sz="3200" b="1" i="1" smtClean="0">
                                  <a:solidFill>
                                    <a:srgbClr val="000066"/>
                                  </a:solidFill>
                                  <a:effectLst/>
                                  <a:latin typeface="Cambria Math"/>
                                </a:rPr>
                              </m:ctrlPr>
                            </m:accPr>
                            <m:e>
                              <m:r>
                                <a:rPr lang="en-US" altLang="zh-CN" sz="3200" b="1" i="1" smtClean="0">
                                  <a:solidFill>
                                    <a:srgbClr val="000066"/>
                                  </a:solidFill>
                                  <a:effectLst/>
                                  <a:latin typeface="Cambria Math"/>
                                </a:rPr>
                                <m:t>𝒗</m:t>
                              </m:r>
                            </m:e>
                          </m:acc>
                        </m:e>
                        <m:sub>
                          <m:r>
                            <a:rPr lang="en-US" altLang="zh-CN" sz="3200" b="1" i="1" smtClean="0">
                              <a:solidFill>
                                <a:srgbClr val="000066"/>
                              </a:solidFill>
                              <a:effectLst/>
                              <a:latin typeface="Cambria Math"/>
                            </a:rPr>
                            <m:t>𝟐</m:t>
                          </m:r>
                        </m:sub>
                      </m:sSub>
                    </m:oMath>
                  </m:oMathPara>
                </a14:m>
                <a:endParaRPr lang="zh-CN" altLang="en-US" sz="3200" b="1" i="1" dirty="0" smtClean="0">
                  <a:solidFill>
                    <a:srgbClr val="000066"/>
                  </a:solidFill>
                  <a:effectLst/>
                  <a:latin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38417" y="2996952"/>
                <a:ext cx="730713" cy="584775"/>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560877" y="472897"/>
                <a:ext cx="4323491" cy="507831"/>
              </a:xfrm>
              <a:prstGeom prst="rect">
                <a:avLst/>
              </a:prstGeom>
              <a:noFill/>
            </p:spPr>
            <p:txBody>
              <a:bodyPr wrap="none" rtlCol="0">
                <a:spAutoFit/>
              </a:bodyPr>
              <a:lstStyle/>
              <a:p>
                <a:r>
                  <a:rPr lang="zh-CN" altLang="en-US" sz="2700" b="1" dirty="0" smtClean="0">
                    <a:solidFill>
                      <a:srgbClr val="000066"/>
                    </a:solidFill>
                    <a:effectLst/>
                  </a:rPr>
                  <a:t>重力矩 </a:t>
                </a:r>
                <a14:m>
                  <m:oMath xmlns:m="http://schemas.openxmlformats.org/officeDocument/2006/math">
                    <m:r>
                      <a:rPr lang="en-US" altLang="zh-CN" sz="2700" b="1" i="1" smtClean="0">
                        <a:solidFill>
                          <a:srgbClr val="000066"/>
                        </a:solidFill>
                        <a:effectLst/>
                        <a:latin typeface="Cambria Math"/>
                      </a:rPr>
                      <m:t>𝑴</m:t>
                    </m:r>
                    <m:r>
                      <a:rPr lang="en-US" altLang="zh-CN" sz="2700" b="1" i="1" smtClean="0">
                        <a:solidFill>
                          <a:srgbClr val="000066"/>
                        </a:solidFill>
                        <a:effectLst/>
                        <a:latin typeface="Cambria Math"/>
                      </a:rPr>
                      <m: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𝟏</m:t>
                        </m:r>
                      </m:sub>
                    </m:sSub>
                    <m:r>
                      <a:rPr lang="en-US" altLang="zh-CN" sz="2700" b="1" i="0" smtClean="0">
                        <a:solidFill>
                          <a:srgbClr val="000066"/>
                        </a:solidFill>
                        <a:effectLst/>
                        <a:latin typeface="Cambria Math"/>
                      </a:rPr>
                      <m:t>𝐠</m:t>
                    </m:r>
                    <m:r>
                      <a:rPr lang="en-US" altLang="zh-CN" sz="2700" b="1" i="1" smtClean="0">
                        <a:solidFill>
                          <a:srgbClr val="000066"/>
                        </a:solidFill>
                        <a:effectLst/>
                        <a:latin typeface="Cambria Math"/>
                      </a:rPr>
                      <m:t>𝑹</m:t>
                    </m:r>
                    <m:r>
                      <a:rPr lang="en-US" altLang="zh-CN" sz="2700" b="1" i="1" smtClean="0">
                        <a:solidFill>
                          <a:srgbClr val="000066"/>
                        </a:solidFill>
                        <a:effectLst/>
                        <a:latin typeface="Cambria Math"/>
                      </a:rPr>
                      <m: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𝟐</m:t>
                        </m:r>
                      </m:sub>
                    </m:sSub>
                    <m:r>
                      <a:rPr lang="en-US" altLang="zh-CN" sz="2700" b="1" i="0" smtClean="0">
                        <a:solidFill>
                          <a:srgbClr val="000066"/>
                        </a:solidFill>
                        <a:effectLst/>
                        <a:latin typeface="Cambria Math"/>
                      </a:rPr>
                      <m:t>𝐠</m:t>
                    </m:r>
                    <m:r>
                      <a:rPr lang="en-US" altLang="zh-CN" sz="2700" b="1" i="1" smtClean="0">
                        <a:solidFill>
                          <a:srgbClr val="000066"/>
                        </a:solidFill>
                        <a:effectLst/>
                        <a:latin typeface="Cambria Math"/>
                      </a:rPr>
                      <m:t>𝑹</m:t>
                    </m:r>
                  </m:oMath>
                </a14:m>
                <a:endParaRPr lang="zh-CN" altLang="en-US" sz="2700" b="1" dirty="0" smtClean="0">
                  <a:solidFill>
                    <a:srgbClr val="000066"/>
                  </a:solidFill>
                  <a:effectLs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560877" y="472897"/>
                <a:ext cx="4323491" cy="507831"/>
              </a:xfrm>
              <a:prstGeom prst="rect">
                <a:avLst/>
              </a:prstGeom>
              <a:blipFill rotWithShape="1">
                <a:blip r:embed="rId6"/>
                <a:stretch>
                  <a:fillRect l="-2539" t="-13253" b="-277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707904" y="976953"/>
                <a:ext cx="3940502" cy="507831"/>
              </a:xfrm>
              <a:prstGeom prst="rect">
                <a:avLst/>
              </a:prstGeom>
              <a:noFill/>
            </p:spPr>
            <p:txBody>
              <a:bodyPr wrap="none" rtlCol="0">
                <a:spAutoFit/>
              </a:bodyPr>
              <a:lstStyle/>
              <a:p>
                <a:r>
                  <a:rPr lang="zh-CN" altLang="en-US" sz="2700" b="1" dirty="0" smtClean="0">
                    <a:solidFill>
                      <a:srgbClr val="000066"/>
                    </a:solidFill>
                    <a:effectLst/>
                  </a:rPr>
                  <a:t>两人质量相等时，</a:t>
                </a:r>
                <a14:m>
                  <m:oMath xmlns:m="http://schemas.openxmlformats.org/officeDocument/2006/math">
                    <m:r>
                      <a:rPr lang="en-US" altLang="zh-CN" sz="2700" b="1" i="1" smtClean="0">
                        <a:solidFill>
                          <a:srgbClr val="000066"/>
                        </a:solidFill>
                        <a:effectLst/>
                        <a:latin typeface="Cambria Math"/>
                      </a:rPr>
                      <m:t>𝑴</m:t>
                    </m:r>
                    <m:r>
                      <a:rPr lang="en-US" altLang="zh-CN" sz="2700" b="1" i="1" smtClean="0">
                        <a:solidFill>
                          <a:srgbClr val="000066"/>
                        </a:solidFill>
                        <a:effectLst/>
                        <a:latin typeface="Cambria Math"/>
                      </a:rPr>
                      <m:t>=</m:t>
                    </m:r>
                    <m:r>
                      <a:rPr lang="en-US" altLang="zh-CN" sz="2700" b="1" i="1" smtClean="0">
                        <a:solidFill>
                          <a:srgbClr val="000066"/>
                        </a:solidFill>
                        <a:effectLst/>
                        <a:latin typeface="Cambria Math"/>
                      </a:rPr>
                      <m:t>𝟎</m:t>
                    </m:r>
                  </m:oMath>
                </a14:m>
                <a:endParaRPr lang="zh-CN" altLang="en-US" sz="2700" b="1" i="1" dirty="0" smtClean="0">
                  <a:solidFill>
                    <a:srgbClr val="000066"/>
                  </a:solidFill>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07904" y="976953"/>
                <a:ext cx="3940502" cy="507831"/>
              </a:xfrm>
              <a:prstGeom prst="rect">
                <a:avLst/>
              </a:prstGeom>
              <a:blipFill rotWithShape="1">
                <a:blip r:embed="rId7"/>
                <a:stretch>
                  <a:fillRect l="-2782" t="-13095" b="-261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19872" y="1412776"/>
                <a:ext cx="5125955" cy="877163"/>
              </a:xfrm>
              <a:prstGeom prst="rect">
                <a:avLst/>
              </a:prstGeom>
              <a:noFill/>
            </p:spPr>
            <p:txBody>
              <a:bodyPr wrap="none" rtlCol="0">
                <a:spAutoFit/>
              </a:bodyPr>
              <a:lstStyle/>
              <a:p>
                <a:r>
                  <a:rPr lang="zh-CN" altLang="en-US" sz="2700" b="1" dirty="0" smtClean="0">
                    <a:solidFill>
                      <a:srgbClr val="000066"/>
                    </a:solidFill>
                    <a:effectLst/>
                    <a:latin typeface="Times New Roman" pitchFamily="18" charset="0"/>
                  </a:rPr>
                  <a:t>系统总角动量守恒，即</a:t>
                </a:r>
                <a:endParaRPr lang="en-US" altLang="zh-CN" sz="2700" b="1" dirty="0" smtClean="0">
                  <a:solidFill>
                    <a:srgbClr val="000066"/>
                  </a:solidFill>
                  <a:effectLst/>
                  <a:latin typeface="Times New Roman" pitchFamily="18" charset="0"/>
                </a:endParaRPr>
              </a:p>
              <a:p>
                <a:pPr/>
                <a14:m>
                  <m:oMathPara xmlns:m="http://schemas.openxmlformats.org/officeDocument/2006/math">
                    <m:oMathParaPr>
                      <m:jc m:val="centerGroup"/>
                    </m:oMathParaPr>
                    <m:oMath xmlns:m="http://schemas.openxmlformats.org/officeDocument/2006/math">
                      <m:r>
                        <a:rPr lang="en-US" altLang="zh-CN" b="1" i="1" smtClean="0">
                          <a:solidFill>
                            <a:srgbClr val="000066"/>
                          </a:solidFill>
                          <a:effectLst/>
                          <a:latin typeface="Cambria Math"/>
                        </a:rPr>
                        <m:t>𝑳</m:t>
                      </m:r>
                      <m:r>
                        <a:rPr lang="en-US" altLang="zh-CN" b="1" i="1" smtClean="0">
                          <a:solidFill>
                            <a:srgbClr val="000066"/>
                          </a:solidFill>
                          <a:effectLst/>
                          <a:latin typeface="Cambria Math"/>
                        </a:rPr>
                        <m:t>=</m:t>
                      </m:r>
                      <m:sSub>
                        <m:sSubPr>
                          <m:ctrlPr>
                            <a:rPr lang="en-US" altLang="zh-CN" b="1" i="1" smtClean="0">
                              <a:solidFill>
                                <a:srgbClr val="000066"/>
                              </a:solidFill>
                              <a:effectLst/>
                              <a:latin typeface="Cambria Math"/>
                            </a:rPr>
                          </m:ctrlPr>
                        </m:sSubPr>
                        <m:e>
                          <m:r>
                            <a:rPr lang="en-US" altLang="zh-CN" b="1" i="1" smtClean="0">
                              <a:solidFill>
                                <a:srgbClr val="000066"/>
                              </a:solidFill>
                              <a:effectLst/>
                              <a:latin typeface="Cambria Math"/>
                            </a:rPr>
                            <m:t>𝒎</m:t>
                          </m:r>
                        </m:e>
                        <m:sub>
                          <m:r>
                            <a:rPr lang="en-US" altLang="zh-CN" b="1" i="1" smtClean="0">
                              <a:solidFill>
                                <a:srgbClr val="000066"/>
                              </a:solidFill>
                              <a:effectLst/>
                              <a:latin typeface="Cambria Math"/>
                            </a:rPr>
                            <m:t>𝟐</m:t>
                          </m:r>
                        </m:sub>
                      </m:sSub>
                      <m:sSub>
                        <m:sSubPr>
                          <m:ctrlPr>
                            <a:rPr lang="en-US" altLang="zh-CN" b="1" i="1" smtClean="0">
                              <a:solidFill>
                                <a:srgbClr val="000066"/>
                              </a:solidFill>
                              <a:effectLst/>
                              <a:latin typeface="Cambria Math"/>
                            </a:rPr>
                          </m:ctrlPr>
                        </m:sSubPr>
                        <m:e>
                          <m:r>
                            <a:rPr lang="en-US" altLang="zh-CN" b="1" i="1" smtClean="0">
                              <a:solidFill>
                                <a:srgbClr val="000066"/>
                              </a:solidFill>
                              <a:effectLst/>
                              <a:latin typeface="Cambria Math"/>
                            </a:rPr>
                            <m:t>𝒗</m:t>
                          </m:r>
                        </m:e>
                        <m:sub>
                          <m:r>
                            <a:rPr lang="en-US" altLang="zh-CN" b="1" i="1" smtClean="0">
                              <a:solidFill>
                                <a:srgbClr val="000066"/>
                              </a:solidFill>
                              <a:effectLst/>
                              <a:latin typeface="Cambria Math"/>
                            </a:rPr>
                            <m:t>𝟐</m:t>
                          </m:r>
                        </m:sub>
                      </m:sSub>
                      <m:r>
                        <a:rPr lang="en-US" altLang="zh-CN" b="1" i="1" smtClean="0">
                          <a:solidFill>
                            <a:srgbClr val="000066"/>
                          </a:solidFill>
                          <a:effectLst/>
                          <a:latin typeface="Cambria Math"/>
                        </a:rPr>
                        <m:t>𝑹</m:t>
                      </m:r>
                      <m:r>
                        <a:rPr lang="en-US" altLang="zh-CN" b="1" i="1" smtClean="0">
                          <a:solidFill>
                            <a:srgbClr val="000066"/>
                          </a:solidFill>
                          <a:effectLst/>
                          <a:latin typeface="Cambria Math"/>
                        </a:rPr>
                        <m:t>−</m:t>
                      </m:r>
                      <m:sSub>
                        <m:sSubPr>
                          <m:ctrlPr>
                            <a:rPr lang="en-US" altLang="zh-CN" b="1" i="1" smtClean="0">
                              <a:solidFill>
                                <a:srgbClr val="000066"/>
                              </a:solidFill>
                              <a:effectLst/>
                              <a:latin typeface="Cambria Math"/>
                            </a:rPr>
                          </m:ctrlPr>
                        </m:sSubPr>
                        <m:e>
                          <m:r>
                            <a:rPr lang="en-US" altLang="zh-CN" b="1" i="1" smtClean="0">
                              <a:solidFill>
                                <a:srgbClr val="000066"/>
                              </a:solidFill>
                              <a:effectLst/>
                              <a:latin typeface="Cambria Math"/>
                            </a:rPr>
                            <m:t>𝒎</m:t>
                          </m:r>
                        </m:e>
                        <m:sub>
                          <m:r>
                            <a:rPr lang="en-US" altLang="zh-CN" b="1" i="1" smtClean="0">
                              <a:solidFill>
                                <a:srgbClr val="000066"/>
                              </a:solidFill>
                              <a:effectLst/>
                              <a:latin typeface="Cambria Math"/>
                            </a:rPr>
                            <m:t>𝟏</m:t>
                          </m:r>
                        </m:sub>
                      </m:sSub>
                      <m:sSub>
                        <m:sSubPr>
                          <m:ctrlPr>
                            <a:rPr lang="en-US" altLang="zh-CN" b="1" i="1" smtClean="0">
                              <a:solidFill>
                                <a:srgbClr val="000066"/>
                              </a:solidFill>
                              <a:effectLst/>
                              <a:latin typeface="Cambria Math"/>
                            </a:rPr>
                          </m:ctrlPr>
                        </m:sSubPr>
                        <m:e>
                          <m:r>
                            <a:rPr lang="en-US" altLang="zh-CN" b="1" i="1" smtClean="0">
                              <a:solidFill>
                                <a:srgbClr val="000066"/>
                              </a:solidFill>
                              <a:effectLst/>
                              <a:latin typeface="Cambria Math"/>
                            </a:rPr>
                            <m:t>𝒗</m:t>
                          </m:r>
                        </m:e>
                        <m:sub>
                          <m:r>
                            <a:rPr lang="en-US" altLang="zh-CN" b="1" i="1" smtClean="0">
                              <a:solidFill>
                                <a:srgbClr val="000066"/>
                              </a:solidFill>
                              <a:effectLst/>
                              <a:latin typeface="Cambria Math"/>
                            </a:rPr>
                            <m:t>𝟏</m:t>
                          </m:r>
                        </m:sub>
                      </m:sSub>
                      <m:r>
                        <a:rPr lang="en-US" altLang="zh-CN" b="1" i="1" smtClean="0">
                          <a:solidFill>
                            <a:srgbClr val="000066"/>
                          </a:solidFill>
                          <a:effectLst/>
                          <a:latin typeface="Cambria Math"/>
                        </a:rPr>
                        <m:t>𝑹</m:t>
                      </m:r>
                      <m:r>
                        <a:rPr lang="en-US" altLang="zh-CN" b="1" i="1" smtClean="0">
                          <a:solidFill>
                            <a:srgbClr val="000066"/>
                          </a:solidFill>
                          <a:effectLst/>
                          <a:latin typeface="Cambria Math"/>
                        </a:rPr>
                        <m:t>=</m:t>
                      </m:r>
                      <m:sSub>
                        <m:sSubPr>
                          <m:ctrlPr>
                            <a:rPr lang="en-US" altLang="zh-CN" b="1" i="1" smtClean="0">
                              <a:solidFill>
                                <a:srgbClr val="000066"/>
                              </a:solidFill>
                              <a:effectLst/>
                              <a:latin typeface="Cambria Math"/>
                            </a:rPr>
                          </m:ctrlPr>
                        </m:sSubPr>
                        <m:e>
                          <m:r>
                            <a:rPr lang="en-US" altLang="zh-CN" b="1" i="1" smtClean="0">
                              <a:solidFill>
                                <a:srgbClr val="000066"/>
                              </a:solidFill>
                              <a:effectLst/>
                              <a:latin typeface="Cambria Math"/>
                            </a:rPr>
                            <m:t>𝑳</m:t>
                          </m:r>
                        </m:e>
                        <m:sub>
                          <m:r>
                            <a:rPr lang="en-US" altLang="zh-CN" b="1" i="1" smtClean="0">
                              <a:solidFill>
                                <a:srgbClr val="000066"/>
                              </a:solidFill>
                              <a:effectLst/>
                              <a:latin typeface="Cambria Math"/>
                            </a:rPr>
                            <m:t>𝟎</m:t>
                          </m:r>
                        </m:sub>
                      </m:sSub>
                      <m:r>
                        <a:rPr lang="en-US" altLang="zh-CN" b="1" i="1" smtClean="0">
                          <a:solidFill>
                            <a:srgbClr val="000066"/>
                          </a:solidFill>
                          <a:effectLst/>
                          <a:latin typeface="Cambria Math"/>
                        </a:rPr>
                        <m:t>=</m:t>
                      </m:r>
                      <m:r>
                        <a:rPr lang="en-US" altLang="zh-CN" b="1" i="1" smtClean="0">
                          <a:solidFill>
                            <a:srgbClr val="000066"/>
                          </a:solidFill>
                          <a:effectLst/>
                          <a:latin typeface="Cambria Math"/>
                        </a:rPr>
                        <m:t>𝟎</m:t>
                      </m:r>
                    </m:oMath>
                  </m:oMathPara>
                </a14:m>
                <a:endParaRPr lang="zh-CN" altLang="en-US" b="1" i="1" dirty="0" smtClean="0">
                  <a:solidFill>
                    <a:srgbClr val="000066"/>
                  </a:solidFill>
                  <a:effectLst/>
                  <a:latin typeface="Times New Roman"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9872" y="1412776"/>
                <a:ext cx="5125955" cy="877163"/>
              </a:xfrm>
              <a:prstGeom prst="rect">
                <a:avLst/>
              </a:prstGeom>
              <a:blipFill rotWithShape="1">
                <a:blip r:embed="rId8"/>
                <a:stretch>
                  <a:fillRect l="-2140" t="-7639" b="-13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419872" y="2345105"/>
                <a:ext cx="4512646" cy="507831"/>
              </a:xfrm>
              <a:prstGeom prst="rect">
                <a:avLst/>
              </a:prstGeom>
              <a:noFill/>
            </p:spPr>
            <p:txBody>
              <a:bodyPr wrap="none" rtlCol="0">
                <a:spAutoFit/>
              </a:bodyPr>
              <a:lstStyle/>
              <a:p>
                <a14:m>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𝟐</m:t>
                        </m:r>
                      </m:sub>
                    </m:sSub>
                  </m:oMath>
                </a14:m>
                <a:r>
                  <a:rPr lang="zh-CN" altLang="en-US" sz="2700" b="1" i="1" dirty="0" smtClean="0">
                    <a:solidFill>
                      <a:srgbClr val="000066"/>
                    </a:solidFill>
                    <a:effectLst/>
                  </a:rPr>
                  <a:t>，</a:t>
                </a:r>
                <a:r>
                  <a:rPr lang="zh-CN" altLang="en-US" sz="2700" b="1" dirty="0" smtClean="0">
                    <a:solidFill>
                      <a:srgbClr val="000066"/>
                    </a:solidFill>
                    <a:effectLst/>
                  </a:rPr>
                  <a:t>两人同时达到滑轮</a:t>
                </a:r>
              </a:p>
            </p:txBody>
          </p:sp>
        </mc:Choice>
        <mc:Fallback xmlns="">
          <p:sp>
            <p:nvSpPr>
              <p:cNvPr id="11" name="TextBox 10"/>
              <p:cNvSpPr txBox="1">
                <a:spLocks noRot="1" noChangeAspect="1" noMove="1" noResize="1" noEditPoints="1" noAdjustHandles="1" noChangeArrowheads="1" noChangeShapeType="1" noTextEdit="1"/>
              </p:cNvSpPr>
              <p:nvPr/>
            </p:nvSpPr>
            <p:spPr>
              <a:xfrm>
                <a:off x="3419872" y="2345105"/>
                <a:ext cx="4512646" cy="507831"/>
              </a:xfrm>
              <a:prstGeom prst="rect">
                <a:avLst/>
              </a:prstGeom>
              <a:blipFill rotWithShape="1">
                <a:blip r:embed="rId9"/>
                <a:stretch>
                  <a:fillRect t="-13253" r="-2297" b="-277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563888" y="2951146"/>
                <a:ext cx="2128981" cy="507831"/>
              </a:xfrm>
              <a:prstGeom prst="rect">
                <a:avLst/>
              </a:prstGeom>
              <a:noFill/>
            </p:spPr>
            <p:txBody>
              <a:bodyPr wrap="none" rtlCol="0">
                <a:spAutoFit/>
              </a:bodyPr>
              <a:lstStyle/>
              <a:p>
                <a:r>
                  <a:rPr lang="zh-CN" altLang="en-US" sz="2700" b="1" dirty="0" smtClean="0">
                    <a:solidFill>
                      <a:srgbClr val="000066"/>
                    </a:solidFill>
                    <a:effectLst/>
                  </a:rPr>
                  <a:t>若 </a:t>
                </a:r>
                <a14:m>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&gt;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𝟐</m:t>
                        </m:r>
                      </m:sub>
                    </m:sSub>
                  </m:oMath>
                </a14:m>
                <a:r>
                  <a:rPr lang="zh-CN" altLang="en-US" sz="2700" b="1" i="1" dirty="0" smtClean="0">
                    <a:solidFill>
                      <a:srgbClr val="000066"/>
                    </a:solidFill>
                    <a:effectLst/>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3563888" y="2951146"/>
                <a:ext cx="2128981" cy="507831"/>
              </a:xfrm>
              <a:prstGeom prst="rect">
                <a:avLst/>
              </a:prstGeom>
              <a:blipFill rotWithShape="1">
                <a:blip r:embed="rId10"/>
                <a:stretch>
                  <a:fillRect l="-5444" t="-13253" b="-27711"/>
                </a:stretch>
              </a:blipFill>
            </p:spPr>
            <p:txBody>
              <a:bodyPr/>
              <a:lstStyle/>
              <a:p>
                <a:r>
                  <a:rPr lang="zh-CN" altLang="en-US">
                    <a:noFill/>
                  </a:rPr>
                  <a:t> </a:t>
                </a:r>
              </a:p>
            </p:txBody>
          </p:sp>
        </mc:Fallback>
      </mc:AlternateContent>
      <p:sp>
        <p:nvSpPr>
          <p:cNvPr id="13" name="右箭头 12"/>
          <p:cNvSpPr/>
          <p:nvPr/>
        </p:nvSpPr>
        <p:spPr bwMode="auto">
          <a:xfrm>
            <a:off x="5923732" y="3126560"/>
            <a:ext cx="449734" cy="279321"/>
          </a:xfrm>
          <a:prstGeom prst="rightArrow">
            <a:avLst/>
          </a:prstGeom>
          <a:noFill/>
          <a:ln w="19050" cap="flat" cmpd="sng" algn="ctr">
            <a:solidFill>
              <a:srgbClr val="000066"/>
            </a:solidFill>
            <a:prstDash val="solid"/>
            <a:round/>
            <a:headEnd type="none" w="med" len="med"/>
            <a:tailEnd type="triangle" w="sm"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楷体_GB2312" pitchFamily="49" charset="-122"/>
            </a:endParaRPr>
          </a:p>
        </p:txBody>
      </p:sp>
      <mc:AlternateContent xmlns:mc="http://schemas.openxmlformats.org/markup-compatibility/2006" xmlns:a14="http://schemas.microsoft.com/office/drawing/2010/main">
        <mc:Choice Requires="a14">
          <p:sp>
            <p:nvSpPr>
              <p:cNvPr id="14" name="TextBox 13"/>
              <p:cNvSpPr txBox="1"/>
              <p:nvPr/>
            </p:nvSpPr>
            <p:spPr>
              <a:xfrm>
                <a:off x="6444208" y="2993177"/>
                <a:ext cx="1245854"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solidFill>
                            <a:srgbClr val="000066"/>
                          </a:solidFill>
                          <a:effectLst/>
                          <a:latin typeface="Cambria Math"/>
                        </a:rPr>
                        <m:t>𝑴</m:t>
                      </m:r>
                      <m:r>
                        <a:rPr lang="en-US" altLang="zh-CN" sz="2700" b="1" i="1" smtClean="0">
                          <a:solidFill>
                            <a:srgbClr val="000066"/>
                          </a:solidFill>
                          <a:effectLst/>
                          <a:latin typeface="Cambria Math"/>
                        </a:rPr>
                        <m:t>&gt;</m:t>
                      </m:r>
                      <m:r>
                        <a:rPr lang="en-US" altLang="zh-CN" sz="2700" b="1" i="1" smtClean="0">
                          <a:solidFill>
                            <a:srgbClr val="000066"/>
                          </a:solidFill>
                          <a:effectLst/>
                          <a:latin typeface="Cambria Math"/>
                        </a:rPr>
                        <m:t>𝟎</m:t>
                      </m:r>
                    </m:oMath>
                  </m:oMathPara>
                </a14:m>
                <a:endParaRPr lang="zh-CN" altLang="en-US" sz="2700" b="1" i="1" dirty="0" smtClean="0">
                  <a:solidFill>
                    <a:srgbClr val="000066"/>
                  </a:solidFill>
                  <a:effectLs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444208" y="2993177"/>
                <a:ext cx="1245854" cy="507831"/>
              </a:xfrm>
              <a:prstGeom prst="rect">
                <a:avLst/>
              </a:prstGeom>
              <a:blipFill rotWithShape="1">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8571" y="3501008"/>
                <a:ext cx="1279453"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solidFill>
                            <a:srgbClr val="000066"/>
                          </a:solidFill>
                          <a:effectLst/>
                          <a:latin typeface="Cambria Math"/>
                        </a:rPr>
                        <m:t>𝑳</m:t>
                      </m:r>
                      <m:r>
                        <a:rPr lang="en-US" altLang="zh-CN" sz="2700" b="1" i="1" smtClean="0">
                          <a:solidFill>
                            <a:srgbClr val="000066"/>
                          </a:solidFill>
                          <a:effectLst/>
                          <a:latin typeface="Cambria Math"/>
                        </a:rPr>
                        <m:t>&gt;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𝑳</m:t>
                          </m:r>
                        </m:e>
                        <m:sub>
                          <m:r>
                            <a:rPr lang="en-US" altLang="zh-CN" sz="2700" b="1" i="1" smtClean="0">
                              <a:solidFill>
                                <a:srgbClr val="000066"/>
                              </a:solidFill>
                              <a:effectLst/>
                              <a:latin typeface="Cambria Math"/>
                            </a:rPr>
                            <m:t>𝟎</m:t>
                          </m:r>
                        </m:sub>
                      </m:sSub>
                    </m:oMath>
                  </m:oMathPara>
                </a14:m>
                <a:endParaRPr lang="zh-CN" altLang="en-US" sz="2700" b="1" i="1" dirty="0" smtClean="0">
                  <a:solidFill>
                    <a:srgbClr val="000066"/>
                  </a:solidFill>
                  <a:effectLs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8571" y="3501008"/>
                <a:ext cx="1279453" cy="507831"/>
              </a:xfrm>
              <a:prstGeom prst="rect">
                <a:avLst/>
              </a:prstGeom>
              <a:blipFill rotWithShape="1">
                <a:blip r:embed="rId12"/>
                <a:stretch>
                  <a:fillRect/>
                </a:stretch>
              </a:blipFill>
            </p:spPr>
            <p:txBody>
              <a:bodyPr/>
              <a:lstStyle/>
              <a:p>
                <a:r>
                  <a:rPr lang="zh-CN" altLang="en-US">
                    <a:noFill/>
                  </a:rPr>
                  <a:t> </a:t>
                </a:r>
              </a:p>
            </p:txBody>
          </p:sp>
        </mc:Fallback>
      </mc:AlternateContent>
      <p:sp>
        <p:nvSpPr>
          <p:cNvPr id="16" name="右箭头 15"/>
          <p:cNvSpPr/>
          <p:nvPr/>
        </p:nvSpPr>
        <p:spPr bwMode="auto">
          <a:xfrm>
            <a:off x="4788024" y="3623758"/>
            <a:ext cx="449734" cy="279321"/>
          </a:xfrm>
          <a:prstGeom prst="rightArrow">
            <a:avLst/>
          </a:prstGeom>
          <a:noFill/>
          <a:ln w="19050" cap="flat" cmpd="sng" algn="ctr">
            <a:solidFill>
              <a:srgbClr val="000066"/>
            </a:solidFill>
            <a:prstDash val="solid"/>
            <a:round/>
            <a:headEnd type="none" w="med" len="med"/>
            <a:tailEnd type="triangle" w="sm"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楷体_GB2312" pitchFamily="49" charset="-122"/>
            </a:endParaRPr>
          </a:p>
        </p:txBody>
      </p:sp>
      <mc:AlternateContent xmlns:mc="http://schemas.openxmlformats.org/markup-compatibility/2006" xmlns:a14="http://schemas.microsoft.com/office/drawing/2010/main">
        <mc:Choice Requires="a14">
          <p:sp>
            <p:nvSpPr>
              <p:cNvPr id="17" name="TextBox 16"/>
              <p:cNvSpPr txBox="1"/>
              <p:nvPr/>
            </p:nvSpPr>
            <p:spPr>
              <a:xfrm>
                <a:off x="5220072" y="3501008"/>
                <a:ext cx="3352506" cy="5078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𝟐</m:t>
                          </m:r>
                        </m:sub>
                      </m:sSub>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𝟐</m:t>
                          </m:r>
                        </m:sub>
                      </m:sSub>
                      <m:r>
                        <a:rPr lang="en-US" altLang="zh-CN" sz="2700" b="1" i="1" smtClean="0">
                          <a:solidFill>
                            <a:srgbClr val="000066"/>
                          </a:solidFill>
                          <a:effectLst/>
                          <a:latin typeface="Cambria Math"/>
                        </a:rPr>
                        <m:t>𝑹</m:t>
                      </m:r>
                      <m:r>
                        <a:rPr lang="en-US" altLang="zh-CN" sz="2700" b="1" i="1" smtClean="0">
                          <a:solidFill>
                            <a:srgbClr val="000066"/>
                          </a:solidFill>
                          <a:effectLst/>
                          <a:latin typeface="Cambria Math"/>
                        </a:rPr>
                        <m:t>&gt;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𝟏</m:t>
                          </m:r>
                        </m:sub>
                      </m:sSub>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𝑹</m:t>
                      </m:r>
                    </m:oMath>
                  </m:oMathPara>
                </a14:m>
                <a:endParaRPr lang="zh-CN" altLang="en-US" sz="2700" b="1" i="1" dirty="0" smtClean="0">
                  <a:solidFill>
                    <a:srgbClr val="000066"/>
                  </a:solidFill>
                  <a:effectLs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220072" y="3501008"/>
                <a:ext cx="3352506" cy="507831"/>
              </a:xfrm>
              <a:prstGeom prst="rect">
                <a:avLst/>
              </a:prstGeom>
              <a:blipFill rotWithShape="1">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788024" y="4008839"/>
                <a:ext cx="1470146"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𝟐</m:t>
                          </m:r>
                        </m:sub>
                      </m:sSub>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&gt;</m:t>
                          </m:r>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𝟏</m:t>
                          </m:r>
                        </m:sub>
                      </m:sSub>
                    </m:oMath>
                  </m:oMathPara>
                </a14:m>
                <a:endParaRPr lang="zh-CN" altLang="en-US" sz="2700" b="1" i="1" dirty="0" smtClean="0">
                  <a:solidFill>
                    <a:srgbClr val="000066"/>
                  </a:solidFill>
                  <a:effectLs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788024" y="4008839"/>
                <a:ext cx="1470146" cy="507831"/>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525780" y="4572417"/>
                <a:ext cx="2145011" cy="584775"/>
              </a:xfrm>
              <a:prstGeom prst="rect">
                <a:avLst/>
              </a:prstGeom>
              <a:noFill/>
            </p:spPr>
            <p:txBody>
              <a:bodyPr wrap="none" rtlCol="0">
                <a:spAutoFit/>
              </a:bodyPr>
              <a:lstStyle/>
              <a:p>
                <a:r>
                  <a:rPr lang="zh-CN" altLang="en-US" sz="2700" b="1" dirty="0" smtClean="0">
                    <a:solidFill>
                      <a:srgbClr val="000066"/>
                    </a:solidFill>
                    <a:effectLst/>
                  </a:rPr>
                  <a:t>若 </a:t>
                </a:r>
                <a14:m>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&lt;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𝟐</m:t>
                        </m:r>
                      </m:sub>
                    </m:sSub>
                  </m:oMath>
                </a14:m>
                <a:r>
                  <a:rPr lang="zh-CN" altLang="en-US" sz="3200" b="1" i="1" dirty="0" smtClean="0">
                    <a:solidFill>
                      <a:srgbClr val="000066"/>
                    </a:solidFill>
                    <a:effectLst/>
                    <a:latin typeface="Times New Roman" pitchFamily="18"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3525780" y="4572417"/>
                <a:ext cx="2145011" cy="584775"/>
              </a:xfrm>
              <a:prstGeom prst="rect">
                <a:avLst/>
              </a:prstGeom>
              <a:blipFill rotWithShape="1">
                <a:blip r:embed="rId15"/>
                <a:stretch>
                  <a:fillRect l="-5114" t="-2083" b="-19792"/>
                </a:stretch>
              </a:blipFill>
            </p:spPr>
            <p:txBody>
              <a:bodyPr/>
              <a:lstStyle/>
              <a:p>
                <a:r>
                  <a:rPr lang="zh-CN" altLang="en-US">
                    <a:noFill/>
                  </a:rPr>
                  <a:t> </a:t>
                </a:r>
              </a:p>
            </p:txBody>
          </p:sp>
        </mc:Fallback>
      </mc:AlternateContent>
      <p:sp>
        <p:nvSpPr>
          <p:cNvPr id="20" name="右箭头 19"/>
          <p:cNvSpPr/>
          <p:nvPr/>
        </p:nvSpPr>
        <p:spPr bwMode="auto">
          <a:xfrm>
            <a:off x="5652120" y="4764088"/>
            <a:ext cx="449734" cy="279321"/>
          </a:xfrm>
          <a:prstGeom prst="rightArrow">
            <a:avLst/>
          </a:prstGeom>
          <a:noFill/>
          <a:ln w="19050" cap="flat" cmpd="sng" algn="ctr">
            <a:solidFill>
              <a:srgbClr val="000066"/>
            </a:solidFill>
            <a:prstDash val="solid"/>
            <a:round/>
            <a:headEnd type="none" w="med" len="med"/>
            <a:tailEnd type="triangle" w="sm"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楷体_GB2312" pitchFamily="49" charset="-122"/>
            </a:endParaRPr>
          </a:p>
        </p:txBody>
      </p:sp>
      <mc:AlternateContent xmlns:mc="http://schemas.openxmlformats.org/markup-compatibility/2006" xmlns:a14="http://schemas.microsoft.com/office/drawing/2010/main">
        <mc:Choice Requires="a14">
          <p:sp>
            <p:nvSpPr>
              <p:cNvPr id="21" name="TextBox 20"/>
              <p:cNvSpPr txBox="1"/>
              <p:nvPr/>
            </p:nvSpPr>
            <p:spPr>
              <a:xfrm>
                <a:off x="6125704" y="4653136"/>
                <a:ext cx="1245854"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solidFill>
                            <a:srgbClr val="000066"/>
                          </a:solidFill>
                          <a:effectLst/>
                          <a:latin typeface="Cambria Math"/>
                        </a:rPr>
                        <m:t>𝑴</m:t>
                      </m:r>
                      <m:r>
                        <a:rPr lang="en-US" altLang="zh-CN" sz="2700" b="1" i="1" smtClean="0">
                          <a:solidFill>
                            <a:srgbClr val="000066"/>
                          </a:solidFill>
                          <a:effectLst/>
                          <a:latin typeface="Cambria Math"/>
                        </a:rPr>
                        <m:t>&lt;</m:t>
                      </m:r>
                      <m:r>
                        <a:rPr lang="en-US" altLang="zh-CN" sz="2700" b="1" i="1" smtClean="0">
                          <a:solidFill>
                            <a:srgbClr val="000066"/>
                          </a:solidFill>
                          <a:effectLst/>
                          <a:latin typeface="Cambria Math"/>
                        </a:rPr>
                        <m:t>𝟎</m:t>
                      </m:r>
                    </m:oMath>
                  </m:oMathPara>
                </a14:m>
                <a:endParaRPr lang="zh-CN" altLang="en-US" sz="2700" b="1" i="1" dirty="0" smtClean="0">
                  <a:solidFill>
                    <a:srgbClr val="000066"/>
                  </a:solidFill>
                  <a:effectLs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125704" y="4653136"/>
                <a:ext cx="1245854" cy="507831"/>
              </a:xfrm>
              <a:prstGeom prst="rect">
                <a:avLst/>
              </a:prstGeom>
              <a:blipFill rotWithShape="1">
                <a:blip r:embed="rId16"/>
                <a:stretch>
                  <a:fillRect/>
                </a:stretch>
              </a:blipFill>
            </p:spPr>
            <p:txBody>
              <a:bodyPr/>
              <a:lstStyle/>
              <a:p>
                <a:r>
                  <a:rPr lang="zh-CN" altLang="en-US">
                    <a:noFill/>
                  </a:rPr>
                  <a:t> </a:t>
                </a:r>
              </a:p>
            </p:txBody>
          </p:sp>
        </mc:Fallback>
      </mc:AlternateContent>
      <p:sp>
        <p:nvSpPr>
          <p:cNvPr id="22" name="右箭头 21"/>
          <p:cNvSpPr/>
          <p:nvPr/>
        </p:nvSpPr>
        <p:spPr bwMode="auto">
          <a:xfrm>
            <a:off x="4788024" y="5301208"/>
            <a:ext cx="449734" cy="279321"/>
          </a:xfrm>
          <a:prstGeom prst="rightArrow">
            <a:avLst/>
          </a:prstGeom>
          <a:noFill/>
          <a:ln w="19050" cap="flat" cmpd="sng" algn="ctr">
            <a:solidFill>
              <a:srgbClr val="000066"/>
            </a:solidFill>
            <a:prstDash val="solid"/>
            <a:round/>
            <a:headEnd type="none" w="med" len="med"/>
            <a:tailEnd type="triangle" w="sm"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楷体_GB2312" pitchFamily="49" charset="-122"/>
            </a:endParaRPr>
          </a:p>
        </p:txBody>
      </p:sp>
      <mc:AlternateContent xmlns:mc="http://schemas.openxmlformats.org/markup-compatibility/2006" xmlns:a14="http://schemas.microsoft.com/office/drawing/2010/main">
        <mc:Choice Requires="a14">
          <p:sp>
            <p:nvSpPr>
              <p:cNvPr id="23" name="TextBox 22"/>
              <p:cNvSpPr txBox="1"/>
              <p:nvPr/>
            </p:nvSpPr>
            <p:spPr>
              <a:xfrm>
                <a:off x="5211862" y="5157192"/>
                <a:ext cx="2925544"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𝟏</m:t>
                          </m:r>
                        </m:sub>
                      </m:sSub>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𝑹</m:t>
                      </m:r>
                      <m:r>
                        <a:rPr lang="en-US" altLang="zh-CN" sz="2700" b="1" i="1" smtClean="0">
                          <a:solidFill>
                            <a:srgbClr val="000066"/>
                          </a:solidFill>
                          <a:effectLst/>
                          <a:latin typeface="Cambria Math"/>
                        </a:rPr>
                        <m:t>&gt;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𝒎</m:t>
                          </m:r>
                        </m:e>
                        <m:sub>
                          <m:r>
                            <a:rPr lang="en-US" altLang="zh-CN" sz="2700" b="1" i="1" smtClean="0">
                              <a:solidFill>
                                <a:srgbClr val="000066"/>
                              </a:solidFill>
                              <a:effectLst/>
                              <a:latin typeface="Cambria Math"/>
                            </a:rPr>
                            <m:t>𝟐</m:t>
                          </m:r>
                        </m:sub>
                      </m:sSub>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𝟐</m:t>
                          </m:r>
                        </m:sub>
                      </m:sSub>
                      <m:r>
                        <a:rPr lang="en-US" altLang="zh-CN" sz="2700" b="1" i="1" smtClean="0">
                          <a:solidFill>
                            <a:srgbClr val="000066"/>
                          </a:solidFill>
                          <a:effectLst/>
                          <a:latin typeface="Cambria Math"/>
                        </a:rPr>
                        <m:t>𝑹</m:t>
                      </m:r>
                    </m:oMath>
                  </m:oMathPara>
                </a14:m>
                <a:endParaRPr lang="zh-CN" altLang="en-US" sz="2700" b="1" i="1" dirty="0" smtClean="0">
                  <a:solidFill>
                    <a:srgbClr val="000066"/>
                  </a:solidFill>
                  <a:effectLs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211862" y="5157192"/>
                <a:ext cx="2925544" cy="507831"/>
              </a:xfrm>
              <a:prstGeom prst="rect">
                <a:avLst/>
              </a:prstGeom>
              <a:blipFill rotWithShape="1">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406841" y="5589240"/>
                <a:ext cx="1470146"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𝟏</m:t>
                          </m:r>
                        </m:sub>
                      </m:sSub>
                      <m:r>
                        <a:rPr lang="en-US" altLang="zh-CN" sz="2700" b="1" i="1" smtClean="0">
                          <a:solidFill>
                            <a:srgbClr val="000066"/>
                          </a:solidFill>
                          <a:effectLst/>
                          <a:latin typeface="Cambria Math"/>
                        </a:rPr>
                        <m:t>&gt;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𝒗</m:t>
                          </m:r>
                        </m:e>
                        <m:sub>
                          <m:r>
                            <a:rPr lang="en-US" altLang="zh-CN" sz="2700" b="1" i="1" smtClean="0">
                              <a:solidFill>
                                <a:srgbClr val="000066"/>
                              </a:solidFill>
                              <a:effectLst/>
                              <a:latin typeface="Cambria Math"/>
                            </a:rPr>
                            <m:t>𝟐</m:t>
                          </m:r>
                        </m:sub>
                      </m:sSub>
                    </m:oMath>
                  </m:oMathPara>
                </a14:m>
                <a:endParaRPr lang="zh-CN" altLang="en-US" sz="2700" b="1" i="1" dirty="0" smtClean="0">
                  <a:solidFill>
                    <a:srgbClr val="000066"/>
                  </a:solidFill>
                  <a:effectLs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406841" y="5589240"/>
                <a:ext cx="1470146" cy="507831"/>
              </a:xfrm>
              <a:prstGeom prst="rect">
                <a:avLst/>
              </a:prstGeom>
              <a:blipFill rotWithShape="1">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436563" y="5157192"/>
                <a:ext cx="1279453"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700" b="1" i="1" smtClean="0">
                          <a:solidFill>
                            <a:srgbClr val="000066"/>
                          </a:solidFill>
                          <a:effectLst/>
                          <a:latin typeface="Cambria Math"/>
                        </a:rPr>
                        <m:t>𝑳</m:t>
                      </m:r>
                      <m:r>
                        <a:rPr lang="en-US" altLang="zh-CN" sz="2700" b="1" i="1" smtClean="0">
                          <a:solidFill>
                            <a:srgbClr val="000066"/>
                          </a:solidFill>
                          <a:effectLst/>
                          <a:latin typeface="Cambria Math"/>
                        </a:rPr>
                        <m:t>&lt;</m:t>
                      </m:r>
                      <m:sSub>
                        <m:sSubPr>
                          <m:ctrlPr>
                            <a:rPr lang="en-US" altLang="zh-CN" sz="2700" b="1" i="1" smtClean="0">
                              <a:solidFill>
                                <a:srgbClr val="000066"/>
                              </a:solidFill>
                              <a:effectLst/>
                              <a:latin typeface="Cambria Math"/>
                            </a:rPr>
                          </m:ctrlPr>
                        </m:sSubPr>
                        <m:e>
                          <m:r>
                            <a:rPr lang="en-US" altLang="zh-CN" sz="2700" b="1" i="1" smtClean="0">
                              <a:solidFill>
                                <a:srgbClr val="000066"/>
                              </a:solidFill>
                              <a:effectLst/>
                              <a:latin typeface="Cambria Math"/>
                            </a:rPr>
                            <m:t>𝑳</m:t>
                          </m:r>
                        </m:e>
                        <m:sub>
                          <m:r>
                            <a:rPr lang="en-US" altLang="zh-CN" sz="2700" b="1" i="1" smtClean="0">
                              <a:solidFill>
                                <a:srgbClr val="000066"/>
                              </a:solidFill>
                              <a:effectLst/>
                              <a:latin typeface="Cambria Math"/>
                            </a:rPr>
                            <m:t>𝟎</m:t>
                          </m:r>
                        </m:sub>
                      </m:sSub>
                    </m:oMath>
                  </m:oMathPara>
                </a14:m>
                <a:endParaRPr lang="zh-CN" altLang="en-US" sz="2700" b="1" i="1" dirty="0" smtClean="0">
                  <a:solidFill>
                    <a:srgbClr val="000066"/>
                  </a:solidFill>
                  <a:effectLs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436563" y="5157192"/>
                <a:ext cx="1279453" cy="507831"/>
              </a:xfrm>
              <a:prstGeom prst="rect">
                <a:avLst/>
              </a:prstGeom>
              <a:blipFill rotWithShape="1">
                <a:blip r:embed="rId19"/>
                <a:stretch>
                  <a:fillRect/>
                </a:stretch>
              </a:blipFill>
            </p:spPr>
            <p:txBody>
              <a:bodyPr/>
              <a:lstStyle/>
              <a:p>
                <a:r>
                  <a:rPr lang="zh-CN" altLang="en-US">
                    <a:noFill/>
                  </a:rPr>
                  <a:t> </a:t>
                </a:r>
              </a:p>
            </p:txBody>
          </p:sp>
        </mc:Fallback>
      </mc:AlternateContent>
      <p:sp>
        <p:nvSpPr>
          <p:cNvPr id="26" name="TextBox 25"/>
          <p:cNvSpPr txBox="1"/>
          <p:nvPr/>
        </p:nvSpPr>
        <p:spPr>
          <a:xfrm>
            <a:off x="3487900" y="6021288"/>
            <a:ext cx="3852337" cy="492443"/>
          </a:xfrm>
          <a:prstGeom prst="rect">
            <a:avLst/>
          </a:prstGeom>
          <a:noFill/>
        </p:spPr>
        <p:txBody>
          <a:bodyPr wrap="none" rtlCol="0">
            <a:spAutoFit/>
          </a:bodyPr>
          <a:lstStyle/>
          <a:p>
            <a:r>
              <a:rPr lang="zh-CN" altLang="en-US" sz="2600" b="1" dirty="0">
                <a:solidFill>
                  <a:srgbClr val="FF0000"/>
                </a:solidFill>
                <a:effectLst/>
                <a:latin typeface="Times New Roman" pitchFamily="18" charset="0"/>
                <a:ea typeface="华文楷体" panose="02010600040101010101" pitchFamily="2" charset="-122"/>
              </a:rPr>
              <a:t>总是</a:t>
            </a:r>
            <a:r>
              <a:rPr lang="zh-CN" altLang="en-US" sz="2600" b="1" dirty="0" smtClean="0">
                <a:solidFill>
                  <a:srgbClr val="FF0000"/>
                </a:solidFill>
                <a:effectLst/>
                <a:latin typeface="Times New Roman" pitchFamily="18" charset="0"/>
                <a:ea typeface="华文楷体" panose="02010600040101010101" pitchFamily="2" charset="-122"/>
              </a:rPr>
              <a:t>体重轻者先到达滑轮</a:t>
            </a:r>
          </a:p>
        </p:txBody>
      </p:sp>
      <p:grpSp>
        <p:nvGrpSpPr>
          <p:cNvPr id="31" name="组合 30"/>
          <p:cNvGrpSpPr/>
          <p:nvPr/>
        </p:nvGrpSpPr>
        <p:grpSpPr>
          <a:xfrm>
            <a:off x="1331640" y="895507"/>
            <a:ext cx="911827" cy="850023"/>
            <a:chOff x="8124668" y="918816"/>
            <a:chExt cx="911827" cy="850023"/>
          </a:xfrm>
        </p:grpSpPr>
        <p:sp>
          <p:nvSpPr>
            <p:cNvPr id="29" name="任意多边形 28"/>
            <p:cNvSpPr/>
            <p:nvPr/>
          </p:nvSpPr>
          <p:spPr bwMode="auto">
            <a:xfrm>
              <a:off x="8124668" y="1378675"/>
              <a:ext cx="911827" cy="390164"/>
            </a:xfrm>
            <a:custGeom>
              <a:avLst/>
              <a:gdLst>
                <a:gd name="connsiteX0" fmla="*/ 779488 w 779488"/>
                <a:gd name="connsiteY0" fmla="*/ 330204 h 390164"/>
                <a:gd name="connsiteX1" fmla="*/ 344774 w 779488"/>
                <a:gd name="connsiteY1" fmla="*/ 420 h 390164"/>
                <a:gd name="connsiteX2" fmla="*/ 0 w 779488"/>
                <a:gd name="connsiteY2" fmla="*/ 390164 h 390164"/>
              </a:gdLst>
              <a:ahLst/>
              <a:cxnLst>
                <a:cxn ang="0">
                  <a:pos x="connsiteX0" y="connsiteY0"/>
                </a:cxn>
                <a:cxn ang="0">
                  <a:pos x="connsiteX1" y="connsiteY1"/>
                </a:cxn>
                <a:cxn ang="0">
                  <a:pos x="connsiteX2" y="connsiteY2"/>
                </a:cxn>
              </a:cxnLst>
              <a:rect l="l" t="t" r="r" b="b"/>
              <a:pathLst>
                <a:path w="779488" h="390164">
                  <a:moveTo>
                    <a:pt x="779488" y="330204"/>
                  </a:moveTo>
                  <a:cubicBezTo>
                    <a:pt x="627088" y="160315"/>
                    <a:pt x="474689" y="-9573"/>
                    <a:pt x="344774" y="420"/>
                  </a:cubicBezTo>
                  <a:cubicBezTo>
                    <a:pt x="214859" y="10413"/>
                    <a:pt x="107429" y="200288"/>
                    <a:pt x="0" y="390164"/>
                  </a:cubicBezTo>
                </a:path>
              </a:pathLst>
            </a:custGeom>
            <a:noFill/>
            <a:ln w="19050" cap="flat" cmpd="sng" algn="ctr">
              <a:solidFill>
                <a:srgbClr val="CC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1" i="0" u="none" strike="noStrike" cap="none" normalizeH="0" baseline="0" smtClean="0">
                <a:ln>
                  <a:noFill/>
                </a:ln>
                <a:solidFill>
                  <a:srgbClr val="1C1C1C"/>
                </a:solidFill>
                <a:effectLst/>
                <a:latin typeface="Times New Roman" pitchFamily="18" charset="0"/>
                <a:ea typeface="宋体" pitchFamily="2" charset="-122"/>
              </a:endParaRPr>
            </a:p>
          </p:txBody>
        </p:sp>
        <mc:AlternateContent xmlns:mc="http://schemas.openxmlformats.org/markup-compatibility/2006" xmlns:a14="http://schemas.microsoft.com/office/drawing/2010/main">
          <mc:Choice Requires="a14">
            <p:sp>
              <p:nvSpPr>
                <p:cNvPr id="30" name="TextBox 29"/>
                <p:cNvSpPr txBox="1"/>
                <p:nvPr/>
              </p:nvSpPr>
              <p:spPr>
                <a:xfrm>
                  <a:off x="8271553" y="918816"/>
                  <a:ext cx="548547"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700" i="1" smtClean="0">
                            <a:solidFill>
                              <a:srgbClr val="FF0000"/>
                            </a:solidFill>
                            <a:latin typeface="Cambria Math"/>
                            <a:ea typeface="华文楷体" panose="02010600040101010101" pitchFamily="2" charset="-122"/>
                          </a:rPr>
                          <m:t>𝝎</m:t>
                        </m:r>
                      </m:oMath>
                    </m:oMathPara>
                  </a14:m>
                  <a:endParaRPr lang="zh-CN" altLang="en-US" sz="2700" dirty="0" smtClean="0">
                    <a:solidFill>
                      <a:srgbClr val="FF0000"/>
                    </a:solidFill>
                    <a:ea typeface="华文楷体" panose="02010600040101010101" pitchFamily="2" charset="-122"/>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271553" y="918816"/>
                  <a:ext cx="548547" cy="507831"/>
                </a:xfrm>
                <a:prstGeom prst="rect">
                  <a:avLst/>
                </a:prstGeom>
                <a:blipFill rotWithShape="1">
                  <a:blip r:embed="rId20"/>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7745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down)">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down)">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down)">
                                      <p:cBhvr>
                                        <p:cTn id="96" dur="500"/>
                                        <p:tgtEl>
                                          <p:spTgt spid="22"/>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00"/>
                                        <p:tgtEl>
                                          <p:spTgt spid="2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down)">
                                      <p:cBhvr>
                                        <p:cTn id="10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animBg="1"/>
      <p:bldP spid="14" grpId="0"/>
      <p:bldP spid="15" grpId="0"/>
      <p:bldP spid="16" grpId="0" animBg="1"/>
      <p:bldP spid="17" grpId="0"/>
      <p:bldP spid="18" grpId="0"/>
      <p:bldP spid="19" grpId="0"/>
      <p:bldP spid="20" grpId="0" animBg="1"/>
      <p:bldP spid="21" grpId="0"/>
      <p:bldP spid="22" grpId="0" animBg="1"/>
      <p:bldP spid="23" grpId="0"/>
      <p:bldP spid="24" grpId="0"/>
      <p:bldP spid="25" grpId="0"/>
      <p:bldP spid="2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3"/>
          <p:cNvSpPr>
            <a:spLocks noGrp="1"/>
          </p:cNvSpPr>
          <p:nvPr>
            <p:ph type="ftr" sz="quarter" idx="10"/>
          </p:nvPr>
        </p:nvSpPr>
        <p:spPr/>
        <p:txBody>
          <a:bodyPr/>
          <a:lstStyle/>
          <a:p>
            <a:pPr>
              <a:defRPr/>
            </a:pPr>
            <a:fld id="{059816F1-54D9-43DD-910B-73BB1F79ED70}" type="slidenum">
              <a:rPr lang="en-US" altLang="zh-CN">
                <a:solidFill>
                  <a:srgbClr val="FFFFCC">
                    <a:lumMod val="75000"/>
                  </a:srgbClr>
                </a:solidFill>
              </a:rPr>
              <a:pPr>
                <a:defRPr/>
              </a:pPr>
              <a:t>87</a:t>
            </a:fld>
            <a:endParaRPr lang="en-US" altLang="zh-CN">
              <a:solidFill>
                <a:srgbClr val="FFFFCC">
                  <a:lumMod val="75000"/>
                </a:srgbClr>
              </a:solidFill>
            </a:endParaRPr>
          </a:p>
        </p:txBody>
      </p:sp>
      <p:sp>
        <p:nvSpPr>
          <p:cNvPr id="10243" name="Text Box 4"/>
          <p:cNvSpPr txBox="1">
            <a:spLocks noChangeArrowheads="1"/>
          </p:cNvSpPr>
          <p:nvPr/>
        </p:nvSpPr>
        <p:spPr bwMode="auto">
          <a:xfrm>
            <a:off x="304800" y="548680"/>
            <a:ext cx="8515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dirty="0" smtClean="0">
                <a:solidFill>
                  <a:srgbClr val="CC0000"/>
                </a:solidFill>
                <a:latin typeface="宋体" charset="-122"/>
              </a:rPr>
              <a:t>二 刚体对轴的角动量 刚体定轴转动的角动量定理</a:t>
            </a:r>
            <a:endParaRPr kumimoji="1" lang="zh-CN" altLang="en-US" sz="2800" dirty="0" smtClean="0"/>
          </a:p>
        </p:txBody>
      </p:sp>
      <p:graphicFrame>
        <p:nvGraphicFramePr>
          <p:cNvPr id="201736" name="Object 8"/>
          <p:cNvGraphicFramePr>
            <a:graphicFrameLocks noChangeAspect="1"/>
          </p:cNvGraphicFramePr>
          <p:nvPr/>
        </p:nvGraphicFramePr>
        <p:xfrm>
          <a:off x="469900" y="3573463"/>
          <a:ext cx="8494713" cy="928687"/>
        </p:xfrm>
        <a:graphic>
          <a:graphicData uri="http://schemas.openxmlformats.org/presentationml/2006/ole">
            <mc:AlternateContent xmlns:mc="http://schemas.openxmlformats.org/markup-compatibility/2006">
              <mc:Choice xmlns:v="urn:schemas-microsoft-com:vml" Requires="v">
                <p:oleObj spid="_x0000_s66898" name="Equation" r:id="rId3" imgW="2733609" imgH="323820" progId="Equation.DSMT4">
                  <p:embed/>
                </p:oleObj>
              </mc:Choice>
              <mc:Fallback>
                <p:oleObj name="Equation" r:id="rId3" imgW="2733609" imgH="3238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573463"/>
                        <a:ext cx="84947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1737" name="Text Box 9"/>
          <p:cNvSpPr txBox="1">
            <a:spLocks noChangeArrowheads="1"/>
          </p:cNvSpPr>
          <p:nvPr/>
        </p:nvSpPr>
        <p:spPr bwMode="auto">
          <a:xfrm>
            <a:off x="1331913" y="4714875"/>
            <a:ext cx="6624637" cy="1644650"/>
          </a:xfrm>
          <a:prstGeom prst="rect">
            <a:avLst/>
          </a:prstGeom>
          <a:gradFill rotWithShape="0">
            <a:gsLst>
              <a:gs pos="0">
                <a:schemeClr val="accent1"/>
              </a:gs>
              <a:gs pos="50000">
                <a:srgbClr val="FFFFFF"/>
              </a:gs>
              <a:gs pos="100000">
                <a:schemeClr val="accent1"/>
              </a:gs>
            </a:gsLst>
            <a:lin ang="5400000" scaled="1"/>
          </a:gra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zh-CN" altLang="zh-CN" sz="2800" dirty="0">
                <a:solidFill>
                  <a:srgbClr val="0000FF"/>
                </a:solidFill>
              </a:rPr>
              <a:t>刚体对</a:t>
            </a:r>
            <a:r>
              <a:rPr lang="zh-CN" altLang="zh-CN" sz="2800" dirty="0" smtClean="0">
                <a:solidFill>
                  <a:srgbClr val="0000FF"/>
                </a:solidFill>
              </a:rPr>
              <a:t>某</a:t>
            </a:r>
            <a:r>
              <a:rPr lang="zh-CN" altLang="en-US" sz="2800" dirty="0" smtClean="0">
                <a:solidFill>
                  <a:srgbClr val="0000FF"/>
                </a:solidFill>
              </a:rPr>
              <a:t>固</a:t>
            </a:r>
            <a:r>
              <a:rPr lang="zh-CN" altLang="zh-CN" sz="2800" dirty="0" smtClean="0">
                <a:solidFill>
                  <a:srgbClr val="0000FF"/>
                </a:solidFill>
              </a:rPr>
              <a:t>定</a:t>
            </a:r>
            <a:r>
              <a:rPr lang="zh-CN" altLang="zh-CN" sz="2800" dirty="0">
                <a:solidFill>
                  <a:srgbClr val="0000FF"/>
                </a:solidFill>
              </a:rPr>
              <a:t>轴的角动量等于刚体对该轴的转动惯量与角速度的乘积．方向沿该转动轴，并与这时转动的角速度方向相同．</a:t>
            </a:r>
            <a:endParaRPr kumimoji="1" lang="en-US" altLang="zh-CN" sz="2800" dirty="0">
              <a:solidFill>
                <a:srgbClr val="0000FF"/>
              </a:solidFill>
            </a:endParaRPr>
          </a:p>
        </p:txBody>
      </p:sp>
      <p:sp>
        <p:nvSpPr>
          <p:cNvPr id="10248" name="Text Box 36"/>
          <p:cNvSpPr txBox="1">
            <a:spLocks noChangeArrowheads="1"/>
          </p:cNvSpPr>
          <p:nvPr/>
        </p:nvSpPr>
        <p:spPr bwMode="auto">
          <a:xfrm>
            <a:off x="354013" y="1849438"/>
            <a:ext cx="81788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20000"/>
              </a:lnSpc>
            </a:pPr>
            <a:r>
              <a:rPr lang="en-US" altLang="zh-CN" sz="2800" smtClean="0"/>
              <a:t>        </a:t>
            </a:r>
            <a:r>
              <a:rPr lang="zh-CN" altLang="zh-CN" sz="2800" smtClean="0"/>
              <a:t>刚体对转轴的角动量就是刚体上各质元的角动量之和．</a:t>
            </a:r>
            <a:endParaRPr kumimoji="1" lang="en-US" altLang="zh-CN" sz="2800" b="0" smtClean="0">
              <a:solidFill>
                <a:srgbClr val="000000"/>
              </a:solidFill>
            </a:endParaRPr>
          </a:p>
        </p:txBody>
      </p:sp>
      <p:sp>
        <p:nvSpPr>
          <p:cNvPr id="13" name="Text Box 9"/>
          <p:cNvSpPr txBox="1">
            <a:spLocks noChangeArrowheads="1"/>
          </p:cNvSpPr>
          <p:nvPr/>
        </p:nvSpPr>
        <p:spPr bwMode="auto">
          <a:xfrm>
            <a:off x="379413" y="1338263"/>
            <a:ext cx="3760787" cy="5222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en-US" altLang="zh-CN" sz="2800" smtClean="0">
                <a:solidFill>
                  <a:srgbClr val="FF0000"/>
                </a:solidFill>
              </a:rPr>
              <a:t>1.</a:t>
            </a:r>
            <a:r>
              <a:rPr kumimoji="1" lang="zh-CN" altLang="en-US" sz="2800" smtClean="0">
                <a:solidFill>
                  <a:srgbClr val="FF0000"/>
                </a:solidFill>
              </a:rPr>
              <a:t>刚体对轴的角动量</a:t>
            </a:r>
          </a:p>
        </p:txBody>
      </p:sp>
      <p:graphicFrame>
        <p:nvGraphicFramePr>
          <p:cNvPr id="3" name="对象 2"/>
          <p:cNvGraphicFramePr>
            <a:graphicFrameLocks noChangeAspect="1"/>
          </p:cNvGraphicFramePr>
          <p:nvPr/>
        </p:nvGraphicFramePr>
        <p:xfrm>
          <a:off x="3135313" y="2852738"/>
          <a:ext cx="2009775" cy="628650"/>
        </p:xfrm>
        <a:graphic>
          <a:graphicData uri="http://schemas.openxmlformats.org/presentationml/2006/ole">
            <mc:AlternateContent xmlns:mc="http://schemas.openxmlformats.org/markup-compatibility/2006">
              <mc:Choice xmlns:v="urn:schemas-microsoft-com:vml" Requires="v">
                <p:oleObj spid="_x0000_s66899" name="Equation" r:id="rId5" imgW="787400" imgH="241300" progId="Equation.DSMT4">
                  <p:embed/>
                </p:oleObj>
              </mc:Choice>
              <mc:Fallback>
                <p:oleObj name="Equation" r:id="rId5" imgW="7874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313" y="2852738"/>
                        <a:ext cx="2009775"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94497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arn(inVertical)">
                                      <p:cBhvr>
                                        <p:cTn id="12" dur="500"/>
                                        <p:tgtEl>
                                          <p:spTgt spid="10248"/>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01736"/>
                                        </p:tgtEl>
                                        <p:attrNameLst>
                                          <p:attrName>style.visibility</p:attrName>
                                        </p:attrNameLst>
                                      </p:cBhvr>
                                      <p:to>
                                        <p:strVal val="visible"/>
                                      </p:to>
                                    </p:set>
                                    <p:animEffect transition="in" filter="wipe(left)">
                                      <p:cBhvr>
                                        <p:cTn id="21" dur="500"/>
                                        <p:tgtEl>
                                          <p:spTgt spid="2017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201737"/>
                                        </p:tgtEl>
                                        <p:attrNameLst>
                                          <p:attrName>style.visibility</p:attrName>
                                        </p:attrNameLst>
                                      </p:cBhvr>
                                      <p:to>
                                        <p:strVal val="visible"/>
                                      </p:to>
                                    </p:set>
                                    <p:anim calcmode="lin" valueType="num">
                                      <p:cBhvr>
                                        <p:cTn id="26" dur="500" fill="hold"/>
                                        <p:tgtEl>
                                          <p:spTgt spid="201737"/>
                                        </p:tgtEl>
                                        <p:attrNameLst>
                                          <p:attrName>ppt_w</p:attrName>
                                        </p:attrNameLst>
                                      </p:cBhvr>
                                      <p:tavLst>
                                        <p:tav tm="0">
                                          <p:val>
                                            <p:fltVal val="0"/>
                                          </p:val>
                                        </p:tav>
                                        <p:tav tm="100000">
                                          <p:val>
                                            <p:strVal val="#ppt_w"/>
                                          </p:val>
                                        </p:tav>
                                      </p:tavLst>
                                    </p:anim>
                                    <p:anim calcmode="lin" valueType="num">
                                      <p:cBhvr>
                                        <p:cTn id="27" dur="500" fill="hold"/>
                                        <p:tgtEl>
                                          <p:spTgt spid="2017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animBg="1"/>
      <p:bldP spid="10248" grpId="0"/>
      <p:bldP spid="13"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3"/>
          <p:cNvSpPr>
            <a:spLocks noGrp="1"/>
          </p:cNvSpPr>
          <p:nvPr>
            <p:ph type="ftr" sz="quarter" idx="10"/>
          </p:nvPr>
        </p:nvSpPr>
        <p:spPr/>
        <p:txBody>
          <a:bodyPr/>
          <a:lstStyle/>
          <a:p>
            <a:pPr>
              <a:defRPr/>
            </a:pPr>
            <a:fld id="{4265ECBC-A8AD-4A25-86C5-CC8F8FE3F8F6}" type="slidenum">
              <a:rPr lang="en-US" altLang="zh-CN">
                <a:solidFill>
                  <a:srgbClr val="FFFFCC">
                    <a:lumMod val="75000"/>
                  </a:srgbClr>
                </a:solidFill>
              </a:rPr>
              <a:pPr>
                <a:defRPr/>
              </a:pPr>
              <a:t>88</a:t>
            </a:fld>
            <a:endParaRPr lang="en-US" altLang="zh-CN">
              <a:solidFill>
                <a:srgbClr val="FFFFCC">
                  <a:lumMod val="75000"/>
                </a:srgbClr>
              </a:solidFill>
            </a:endParaRPr>
          </a:p>
        </p:txBody>
      </p:sp>
      <p:graphicFrame>
        <p:nvGraphicFramePr>
          <p:cNvPr id="201736" name="Object 8"/>
          <p:cNvGraphicFramePr>
            <a:graphicFrameLocks noChangeAspect="1"/>
          </p:cNvGraphicFramePr>
          <p:nvPr/>
        </p:nvGraphicFramePr>
        <p:xfrm>
          <a:off x="1370013" y="3917950"/>
          <a:ext cx="6694487" cy="963613"/>
        </p:xfrm>
        <a:graphic>
          <a:graphicData uri="http://schemas.openxmlformats.org/presentationml/2006/ole">
            <mc:AlternateContent xmlns:mc="http://schemas.openxmlformats.org/markup-compatibility/2006">
              <mc:Choice xmlns:v="urn:schemas-microsoft-com:vml" Requires="v">
                <p:oleObj spid="_x0000_s67920" name="Equation" r:id="rId3" imgW="2152620" imgH="333248" progId="Equation.DSMT4">
                  <p:embed/>
                </p:oleObj>
              </mc:Choice>
              <mc:Fallback>
                <p:oleObj name="Equation" r:id="rId3" imgW="2152620" imgH="33324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3" y="3917950"/>
                        <a:ext cx="669448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1737" name="Text Box 9"/>
          <p:cNvSpPr txBox="1">
            <a:spLocks noChangeArrowheads="1"/>
          </p:cNvSpPr>
          <p:nvPr/>
        </p:nvSpPr>
        <p:spPr bwMode="auto">
          <a:xfrm>
            <a:off x="468313" y="4945063"/>
            <a:ext cx="8178800" cy="1076325"/>
          </a:xfrm>
          <a:prstGeom prst="rect">
            <a:avLst/>
          </a:prstGeom>
          <a:gradFill rotWithShape="0">
            <a:gsLst>
              <a:gs pos="0">
                <a:schemeClr val="accent1"/>
              </a:gs>
              <a:gs pos="50000">
                <a:srgbClr val="FFFFFF"/>
              </a:gs>
              <a:gs pos="100000">
                <a:schemeClr val="accent1"/>
              </a:gs>
            </a:gsLst>
            <a:lin ang="5400000" scaled="1"/>
          </a:gra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zh-CN" altLang="zh-CN" sz="2800" dirty="0">
                <a:solidFill>
                  <a:srgbClr val="0000FF"/>
                </a:solidFill>
              </a:rPr>
              <a:t>定轴转动的刚体所受合外力矩的冲量矩等于刚体在这段时间内对该轴的角动量的增量．</a:t>
            </a:r>
            <a:endParaRPr kumimoji="1" lang="en-US" altLang="zh-CN" sz="2800" dirty="0">
              <a:solidFill>
                <a:srgbClr val="0000FF"/>
              </a:solidFill>
            </a:endParaRPr>
          </a:p>
        </p:txBody>
      </p:sp>
      <p:sp>
        <p:nvSpPr>
          <p:cNvPr id="10248" name="Text Box 36"/>
          <p:cNvSpPr txBox="1">
            <a:spLocks noChangeArrowheads="1"/>
          </p:cNvSpPr>
          <p:nvPr/>
        </p:nvSpPr>
        <p:spPr bwMode="auto">
          <a:xfrm>
            <a:off x="468313" y="2513013"/>
            <a:ext cx="81788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20000"/>
              </a:lnSpc>
            </a:pPr>
            <a:r>
              <a:rPr lang="zh-CN" altLang="zh-CN" sz="2800" smtClean="0">
                <a:solidFill>
                  <a:srgbClr val="0000FF"/>
                </a:solidFill>
              </a:rPr>
              <a:t>定轴转动的刚体所受的合外力矩等于此时刚体角动量对时间的变化率．</a:t>
            </a:r>
            <a:endParaRPr lang="en-US" altLang="zh-CN" sz="2800" smtClean="0">
              <a:solidFill>
                <a:srgbClr val="0000FF"/>
              </a:solidFill>
            </a:endParaRPr>
          </a:p>
        </p:txBody>
      </p:sp>
      <p:sp>
        <p:nvSpPr>
          <p:cNvPr id="11270" name="Text Box 9"/>
          <p:cNvSpPr txBox="1">
            <a:spLocks noChangeArrowheads="1"/>
          </p:cNvSpPr>
          <p:nvPr/>
        </p:nvSpPr>
        <p:spPr bwMode="auto">
          <a:xfrm>
            <a:off x="379413" y="714375"/>
            <a:ext cx="5487987" cy="523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en-US" altLang="zh-CN" sz="2800" smtClean="0">
                <a:solidFill>
                  <a:srgbClr val="FF0000"/>
                </a:solidFill>
              </a:rPr>
              <a:t>2.</a:t>
            </a:r>
            <a:r>
              <a:rPr kumimoji="1" lang="zh-CN" altLang="zh-CN" sz="2800" smtClean="0">
                <a:solidFill>
                  <a:srgbClr val="FF0000"/>
                </a:solidFill>
              </a:rPr>
              <a:t>刚体定轴转动的角动量定理</a:t>
            </a:r>
            <a:endParaRPr kumimoji="1" lang="zh-CN" altLang="en-US" sz="2800" smtClean="0">
              <a:solidFill>
                <a:srgbClr val="FF0000"/>
              </a:solidFill>
            </a:endParaRPr>
          </a:p>
        </p:txBody>
      </p:sp>
      <p:graphicFrame>
        <p:nvGraphicFramePr>
          <p:cNvPr id="3" name="对象 2"/>
          <p:cNvGraphicFramePr>
            <a:graphicFrameLocks noChangeAspect="1"/>
          </p:cNvGraphicFramePr>
          <p:nvPr/>
        </p:nvGraphicFramePr>
        <p:xfrm>
          <a:off x="728663" y="1412875"/>
          <a:ext cx="7227887" cy="1025525"/>
        </p:xfrm>
        <a:graphic>
          <a:graphicData uri="http://schemas.openxmlformats.org/presentationml/2006/ole">
            <mc:AlternateContent xmlns:mc="http://schemas.openxmlformats.org/markup-compatibility/2006">
              <mc:Choice xmlns:v="urn:schemas-microsoft-com:vml" Requires="v">
                <p:oleObj spid="_x0000_s67921" name="Equation" r:id="rId5" imgW="2832100" imgH="393700" progId="Equation.DSMT4">
                  <p:embed/>
                </p:oleObj>
              </mc:Choice>
              <mc:Fallback>
                <p:oleObj name="Equation" r:id="rId5" imgW="28321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63" y="1412875"/>
                        <a:ext cx="7227887"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7936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248"/>
                                        </p:tgtEl>
                                        <p:attrNameLst>
                                          <p:attrName>style.visibility</p:attrName>
                                        </p:attrNameLst>
                                      </p:cBhvr>
                                      <p:to>
                                        <p:strVal val="visible"/>
                                      </p:to>
                                    </p:set>
                                    <p:animEffect transition="in" filter="barn(inVertical)">
                                      <p:cBhvr>
                                        <p:cTn id="11" dur="500"/>
                                        <p:tgtEl>
                                          <p:spTgt spid="10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01736"/>
                                        </p:tgtEl>
                                        <p:attrNameLst>
                                          <p:attrName>style.visibility</p:attrName>
                                        </p:attrNameLst>
                                      </p:cBhvr>
                                      <p:to>
                                        <p:strVal val="visible"/>
                                      </p:to>
                                    </p:set>
                                    <p:animEffect transition="in" filter="wipe(left)">
                                      <p:cBhvr>
                                        <p:cTn id="16" dur="500"/>
                                        <p:tgtEl>
                                          <p:spTgt spid="201736"/>
                                        </p:tgtEl>
                                      </p:cBhvr>
                                    </p:animEffect>
                                  </p:childTnLst>
                                </p:cTn>
                              </p:par>
                            </p:childTnLst>
                          </p:cTn>
                        </p:par>
                        <p:par>
                          <p:cTn id="17" fill="hold" nodeType="afterGroup">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201737"/>
                                        </p:tgtEl>
                                        <p:attrNameLst>
                                          <p:attrName>style.visibility</p:attrName>
                                        </p:attrNameLst>
                                      </p:cBhvr>
                                      <p:to>
                                        <p:strVal val="visible"/>
                                      </p:to>
                                    </p:set>
                                    <p:anim calcmode="lin" valueType="num">
                                      <p:cBhvr>
                                        <p:cTn id="20" dur="500" fill="hold"/>
                                        <p:tgtEl>
                                          <p:spTgt spid="201737"/>
                                        </p:tgtEl>
                                        <p:attrNameLst>
                                          <p:attrName>ppt_w</p:attrName>
                                        </p:attrNameLst>
                                      </p:cBhvr>
                                      <p:tavLst>
                                        <p:tav tm="0">
                                          <p:val>
                                            <p:fltVal val="0"/>
                                          </p:val>
                                        </p:tav>
                                        <p:tav tm="100000">
                                          <p:val>
                                            <p:strVal val="#ppt_w"/>
                                          </p:val>
                                        </p:tav>
                                      </p:tavLst>
                                    </p:anim>
                                    <p:anim calcmode="lin" valueType="num">
                                      <p:cBhvr>
                                        <p:cTn id="21" dur="500" fill="hold"/>
                                        <p:tgtEl>
                                          <p:spTgt spid="2017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animBg="1"/>
      <p:bldP spid="1024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页脚占位符 3"/>
          <p:cNvSpPr>
            <a:spLocks noGrp="1"/>
          </p:cNvSpPr>
          <p:nvPr>
            <p:ph type="ftr" sz="quarter" idx="10"/>
          </p:nvPr>
        </p:nvSpPr>
        <p:spPr/>
        <p:txBody>
          <a:bodyPr/>
          <a:lstStyle/>
          <a:p>
            <a:pPr>
              <a:defRPr/>
            </a:pPr>
            <a:fld id="{99570508-E466-441F-8EBD-402307C1C55A}" type="slidenum">
              <a:rPr lang="en-US" altLang="zh-CN">
                <a:solidFill>
                  <a:srgbClr val="FFFFCC">
                    <a:lumMod val="75000"/>
                  </a:srgbClr>
                </a:solidFill>
              </a:rPr>
              <a:pPr>
                <a:defRPr/>
              </a:pPr>
              <a:t>89</a:t>
            </a:fld>
            <a:endParaRPr lang="en-US" altLang="zh-CN">
              <a:solidFill>
                <a:srgbClr val="FFFFCC">
                  <a:lumMod val="75000"/>
                </a:srgbClr>
              </a:solidFill>
            </a:endParaRPr>
          </a:p>
        </p:txBody>
      </p:sp>
      <p:graphicFrame>
        <p:nvGraphicFramePr>
          <p:cNvPr id="12291" name="Object 4"/>
          <p:cNvGraphicFramePr>
            <a:graphicFrameLocks noChangeAspect="1"/>
          </p:cNvGraphicFramePr>
          <p:nvPr>
            <p:extLst>
              <p:ext uri="{D42A27DB-BD31-4B8C-83A1-F6EECF244321}">
                <p14:modId xmlns:p14="http://schemas.microsoft.com/office/powerpoint/2010/main" val="1109845585"/>
              </p:ext>
            </p:extLst>
          </p:nvPr>
        </p:nvGraphicFramePr>
        <p:xfrm>
          <a:off x="1109663" y="1268760"/>
          <a:ext cx="3965575" cy="1209675"/>
        </p:xfrm>
        <a:graphic>
          <a:graphicData uri="http://schemas.openxmlformats.org/presentationml/2006/ole">
            <mc:AlternateContent xmlns:mc="http://schemas.openxmlformats.org/markup-compatibility/2006">
              <mc:Choice xmlns:v="urn:schemas-microsoft-com:vml" Requires="v">
                <p:oleObj spid="_x0000_s69436" name="Equation" r:id="rId3" imgW="1129810" imgH="355446" progId="Equation.DSMT4">
                  <p:embed/>
                </p:oleObj>
              </mc:Choice>
              <mc:Fallback>
                <p:oleObj name="Equation" r:id="rId3" imgW="1129810" imgH="35544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63" y="1268760"/>
                        <a:ext cx="39655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292" name="Group 9"/>
          <p:cNvGrpSpPr>
            <a:grpSpLocks/>
          </p:cNvGrpSpPr>
          <p:nvPr/>
        </p:nvGrpSpPr>
        <p:grpSpPr bwMode="auto">
          <a:xfrm>
            <a:off x="1065213" y="2636912"/>
            <a:ext cx="5954712" cy="779463"/>
            <a:chOff x="567" y="1397"/>
            <a:chExt cx="3751" cy="491"/>
          </a:xfrm>
        </p:grpSpPr>
        <p:graphicFrame>
          <p:nvGraphicFramePr>
            <p:cNvPr id="12295" name="Object 6"/>
            <p:cNvGraphicFramePr>
              <a:graphicFrameLocks noChangeAspect="1"/>
            </p:cNvGraphicFramePr>
            <p:nvPr/>
          </p:nvGraphicFramePr>
          <p:xfrm>
            <a:off x="2674" y="1444"/>
            <a:ext cx="1644" cy="436"/>
          </p:xfrm>
          <a:graphic>
            <a:graphicData uri="http://schemas.openxmlformats.org/presentationml/2006/ole">
              <mc:AlternateContent xmlns:mc="http://schemas.openxmlformats.org/markup-compatibility/2006">
                <mc:Choice xmlns:v="urn:schemas-microsoft-com:vml" Requires="v">
                  <p:oleObj spid="_x0000_s69437" name="Equation" r:id="rId5" imgW="927100" imgH="228600" progId="Equation.DSMT4">
                    <p:embed/>
                  </p:oleObj>
                </mc:Choice>
                <mc:Fallback>
                  <p:oleObj name="Equation" r:id="rId5" imgW="9271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4" y="1444"/>
                          <a:ext cx="1644"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6" name="Object 7"/>
            <p:cNvGraphicFramePr>
              <a:graphicFrameLocks noChangeAspect="1"/>
            </p:cNvGraphicFramePr>
            <p:nvPr/>
          </p:nvGraphicFramePr>
          <p:xfrm>
            <a:off x="567" y="1397"/>
            <a:ext cx="1673" cy="491"/>
          </p:xfrm>
          <a:graphic>
            <a:graphicData uri="http://schemas.openxmlformats.org/presentationml/2006/ole">
              <mc:AlternateContent xmlns:mc="http://schemas.openxmlformats.org/markup-compatibility/2006">
                <mc:Choice xmlns:v="urn:schemas-microsoft-com:vml" Requires="v">
                  <p:oleObj spid="_x0000_s69438" name="公式" r:id="rId7" imgW="837836" imgH="253890" progId="Equation.3">
                    <p:embed/>
                  </p:oleObj>
                </mc:Choice>
                <mc:Fallback>
                  <p:oleObj name="公式" r:id="rId7" imgW="837836"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 y="1397"/>
                          <a:ext cx="1673"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02762" name="Text Box 10"/>
          <p:cNvSpPr txBox="1">
            <a:spLocks noChangeArrowheads="1"/>
          </p:cNvSpPr>
          <p:nvPr/>
        </p:nvSpPr>
        <p:spPr bwMode="auto">
          <a:xfrm>
            <a:off x="1331913" y="3501008"/>
            <a:ext cx="6624637" cy="1127125"/>
          </a:xfrm>
          <a:prstGeom prst="rect">
            <a:avLst/>
          </a:prstGeom>
          <a:gradFill rotWithShape="0">
            <a:gsLst>
              <a:gs pos="0">
                <a:schemeClr val="accent1"/>
              </a:gs>
              <a:gs pos="50000">
                <a:srgbClr val="FFFFFF"/>
              </a:gs>
              <a:gs pos="100000">
                <a:schemeClr val="accent1"/>
              </a:gs>
            </a:gsLst>
            <a:lin ang="5400000" scaled="1"/>
          </a:gra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kumimoji="1" lang="zh-CN" altLang="en-US" sz="2800" dirty="0">
                <a:solidFill>
                  <a:srgbClr val="0000FF"/>
                </a:solidFill>
              </a:rPr>
              <a:t>外力对某轴的力矩之和为零，则该物体对同一轴的角动量守恒</a:t>
            </a:r>
            <a:r>
              <a:rPr kumimoji="1" lang="en-US" altLang="zh-CN" sz="2800" dirty="0">
                <a:solidFill>
                  <a:srgbClr val="0000FF"/>
                </a:solidFill>
              </a:rPr>
              <a:t>. </a:t>
            </a:r>
          </a:p>
        </p:txBody>
      </p:sp>
      <p:sp>
        <p:nvSpPr>
          <p:cNvPr id="12294" name="Text Box 4"/>
          <p:cNvSpPr txBox="1">
            <a:spLocks noChangeArrowheads="1"/>
          </p:cNvSpPr>
          <p:nvPr/>
        </p:nvSpPr>
        <p:spPr bwMode="auto">
          <a:xfrm>
            <a:off x="304800" y="749300"/>
            <a:ext cx="8515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CC0000"/>
                </a:solidFill>
                <a:latin typeface="宋体" charset="-122"/>
              </a:rPr>
              <a:t>三 刚体对轴的角动量守恒定律</a:t>
            </a:r>
            <a:endParaRPr kumimoji="1" lang="zh-CN" altLang="en-US" sz="2800" smtClean="0"/>
          </a:p>
        </p:txBody>
      </p:sp>
      <p:sp>
        <p:nvSpPr>
          <p:cNvPr id="9" name="Rectangle 21"/>
          <p:cNvSpPr>
            <a:spLocks noChangeArrowheads="1"/>
          </p:cNvSpPr>
          <p:nvPr/>
        </p:nvSpPr>
        <p:spPr bwMode="auto">
          <a:xfrm>
            <a:off x="539552" y="5229373"/>
            <a:ext cx="28797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zh-CN" altLang="en-US" b="1" i="0"/>
              <a:t>即</a:t>
            </a:r>
            <a:r>
              <a:rPr lang="zh-CN" altLang="en-US" b="1" i="0">
                <a:cs typeface="Times New Roman" pitchFamily="18" charset="0"/>
              </a:rPr>
              <a:t>：</a:t>
            </a:r>
            <a:endParaRPr lang="zh-CN" altLang="en-US" b="1" i="0"/>
          </a:p>
        </p:txBody>
      </p:sp>
      <p:graphicFrame>
        <p:nvGraphicFramePr>
          <p:cNvPr id="10" name="Object 6"/>
          <p:cNvGraphicFramePr>
            <a:graphicFrameLocks noChangeAspect="1"/>
          </p:cNvGraphicFramePr>
          <p:nvPr>
            <p:extLst>
              <p:ext uri="{D42A27DB-BD31-4B8C-83A1-F6EECF244321}">
                <p14:modId xmlns:p14="http://schemas.microsoft.com/office/powerpoint/2010/main" val="2409807578"/>
              </p:ext>
            </p:extLst>
          </p:nvPr>
        </p:nvGraphicFramePr>
        <p:xfrm>
          <a:off x="1403152" y="4797573"/>
          <a:ext cx="5180012" cy="1423988"/>
        </p:xfrm>
        <a:graphic>
          <a:graphicData uri="http://schemas.openxmlformats.org/presentationml/2006/ole">
            <mc:AlternateContent xmlns:mc="http://schemas.openxmlformats.org/markup-compatibility/2006">
              <mc:Choice xmlns:v="urn:schemas-microsoft-com:vml" Requires="v">
                <p:oleObj spid="_x0000_s69439" name="公式" r:id="rId9" imgW="1917360" imgH="533160" progId="Equation.3">
                  <p:embed/>
                </p:oleObj>
              </mc:Choice>
              <mc:Fallback>
                <p:oleObj name="公式" r:id="rId9" imgW="1917360" imgH="5331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152" y="4797573"/>
                        <a:ext cx="5180012" cy="142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3134489"/>
              </p:ext>
            </p:extLst>
          </p:nvPr>
        </p:nvGraphicFramePr>
        <p:xfrm>
          <a:off x="1585714" y="5504011"/>
          <a:ext cx="6586538" cy="949325"/>
        </p:xfrm>
        <a:graphic>
          <a:graphicData uri="http://schemas.openxmlformats.org/presentationml/2006/ole">
            <mc:AlternateContent xmlns:mc="http://schemas.openxmlformats.org/markup-compatibility/2006">
              <mc:Choice xmlns:v="urn:schemas-microsoft-com:vml" Requires="v">
                <p:oleObj spid="_x0000_s69440" name="公式" r:id="rId11" imgW="2438280" imgH="355320" progId="Equation.3">
                  <p:embed/>
                </p:oleObj>
              </mc:Choice>
              <mc:Fallback>
                <p:oleObj name="公式" r:id="rId11" imgW="2438280" imgH="35532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5714" y="5504011"/>
                        <a:ext cx="6586538"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77903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2762"/>
                                        </p:tgtEl>
                                        <p:attrNameLst>
                                          <p:attrName>style.visibility</p:attrName>
                                        </p:attrNameLst>
                                      </p:cBhvr>
                                      <p:to>
                                        <p:strVal val="visible"/>
                                      </p:to>
                                    </p:set>
                                    <p:anim calcmode="lin" valueType="num">
                                      <p:cBhvr>
                                        <p:cTn id="7" dur="500" fill="hold"/>
                                        <p:tgtEl>
                                          <p:spTgt spid="202762"/>
                                        </p:tgtEl>
                                        <p:attrNameLst>
                                          <p:attrName>ppt_w</p:attrName>
                                        </p:attrNameLst>
                                      </p:cBhvr>
                                      <p:tavLst>
                                        <p:tav tm="0">
                                          <p:val>
                                            <p:fltVal val="0"/>
                                          </p:val>
                                        </p:tav>
                                        <p:tav tm="100000">
                                          <p:val>
                                            <p:strVal val="#ppt_w"/>
                                          </p:val>
                                        </p:tav>
                                      </p:tavLst>
                                    </p:anim>
                                    <p:anim calcmode="lin" valueType="num">
                                      <p:cBhvr>
                                        <p:cTn id="8" dur="500" fill="hold"/>
                                        <p:tgtEl>
                                          <p:spTgt spid="2027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3"/>
          <p:cNvSpPr>
            <a:spLocks noGrp="1"/>
          </p:cNvSpPr>
          <p:nvPr>
            <p:ph type="ftr" sz="quarter" idx="10"/>
          </p:nvPr>
        </p:nvSpPr>
        <p:spPr/>
        <p:txBody>
          <a:bodyPr/>
          <a:lstStyle/>
          <a:p>
            <a:pPr>
              <a:defRPr/>
            </a:pPr>
            <a:fld id="{2001BC83-8804-4B04-8E42-1BFBAC907227}" type="slidenum">
              <a:rPr lang="en-US" altLang="zh-CN"/>
              <a:pPr>
                <a:defRPr/>
              </a:pPr>
              <a:t>9</a:t>
            </a:fld>
            <a:endParaRPr lang="en-US" altLang="zh-CN"/>
          </a:p>
        </p:txBody>
      </p:sp>
      <p:graphicFrame>
        <p:nvGraphicFramePr>
          <p:cNvPr id="8195" name="Object 4"/>
          <p:cNvGraphicFramePr>
            <a:graphicFrameLocks noChangeAspect="1"/>
          </p:cNvGraphicFramePr>
          <p:nvPr/>
        </p:nvGraphicFramePr>
        <p:xfrm>
          <a:off x="3344863" y="1865313"/>
          <a:ext cx="1443037" cy="1058862"/>
        </p:xfrm>
        <a:graphic>
          <a:graphicData uri="http://schemas.openxmlformats.org/presentationml/2006/ole">
            <mc:AlternateContent xmlns:mc="http://schemas.openxmlformats.org/markup-compatibility/2006">
              <mc:Choice xmlns:v="urn:schemas-microsoft-com:vml" Requires="v">
                <p:oleObj spid="_x0000_s8563" name="Equation" r:id="rId3" imgW="533169" imgH="393529" progId="Equation.DSMT4">
                  <p:embed/>
                </p:oleObj>
              </mc:Choice>
              <mc:Fallback>
                <p:oleObj name="Equation" r:id="rId3" imgW="533169" imgH="393529"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863" y="1865313"/>
                        <a:ext cx="144303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6" name="Text Box 5"/>
          <p:cNvSpPr txBox="1">
            <a:spLocks noChangeArrowheads="1"/>
          </p:cNvSpPr>
          <p:nvPr/>
        </p:nvSpPr>
        <p:spPr bwMode="auto">
          <a:xfrm>
            <a:off x="444500" y="765175"/>
            <a:ext cx="82311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lang="en-US" altLang="zh-CN" sz="2800"/>
              <a:t>        </a:t>
            </a:r>
            <a:r>
              <a:rPr lang="zh-CN" altLang="zh-CN" sz="2800"/>
              <a:t>在</a:t>
            </a:r>
            <a:r>
              <a:rPr lang="en-US" altLang="zh-CN" sz="2800"/>
              <a:t>Δ</a:t>
            </a:r>
            <a:r>
              <a:rPr lang="en-US" altLang="zh-CN" sz="2800" i="1"/>
              <a:t>t</a:t>
            </a:r>
            <a:r>
              <a:rPr lang="zh-CN" altLang="zh-CN" sz="2800"/>
              <a:t>时间内，角速度的改变量</a:t>
            </a:r>
            <a:r>
              <a:rPr lang="en-US" altLang="zh-CN" sz="2800"/>
              <a:t>Δ</a:t>
            </a:r>
            <a:r>
              <a:rPr lang="en-US" altLang="zh-CN" sz="2800" i="1"/>
              <a:t>ω</a:t>
            </a:r>
            <a:r>
              <a:rPr lang="zh-CN" altLang="zh-CN" sz="2800"/>
              <a:t>与</a:t>
            </a:r>
            <a:r>
              <a:rPr lang="en-US" altLang="zh-CN" sz="2800"/>
              <a:t>Δ</a:t>
            </a:r>
            <a:r>
              <a:rPr lang="en-US" altLang="zh-CN" sz="2800" i="1"/>
              <a:t>t</a:t>
            </a:r>
            <a:r>
              <a:rPr lang="zh-CN" altLang="zh-CN" sz="2800"/>
              <a:t>之比称为该段时间内刚体的</a:t>
            </a:r>
            <a:r>
              <a:rPr lang="zh-CN" altLang="zh-CN" sz="2800">
                <a:solidFill>
                  <a:srgbClr val="CC0000"/>
                </a:solidFill>
              </a:rPr>
              <a:t>平均角加速度</a:t>
            </a:r>
            <a:endParaRPr kumimoji="1" lang="zh-CN" altLang="en-US" sz="2800">
              <a:solidFill>
                <a:srgbClr val="CC0000"/>
              </a:solidFill>
              <a:latin typeface="宋体" pitchFamily="2" charset="-122"/>
            </a:endParaRPr>
          </a:p>
        </p:txBody>
      </p:sp>
      <p:sp>
        <p:nvSpPr>
          <p:cNvPr id="183303" name="Text Box 7"/>
          <p:cNvSpPr txBox="1">
            <a:spLocks noChangeArrowheads="1"/>
          </p:cNvSpPr>
          <p:nvPr/>
        </p:nvSpPr>
        <p:spPr bwMode="auto">
          <a:xfrm>
            <a:off x="684213" y="3022600"/>
            <a:ext cx="7920037"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pitchFamily="2" charset="-122"/>
              </a:defRPr>
            </a:lvl1pPr>
            <a:lvl2pPr marL="742950" indent="-285750" eaLnBrk="0" hangingPunct="0">
              <a:defRPr sz="2400" b="1">
                <a:solidFill>
                  <a:srgbClr val="1C1C1C"/>
                </a:solidFill>
                <a:latin typeface="Times New Roman" pitchFamily="18" charset="0"/>
                <a:ea typeface="宋体" pitchFamily="2" charset="-122"/>
              </a:defRPr>
            </a:lvl2pPr>
            <a:lvl3pPr marL="1143000" indent="-228600" eaLnBrk="0" hangingPunct="0">
              <a:defRPr sz="2400" b="1">
                <a:solidFill>
                  <a:srgbClr val="1C1C1C"/>
                </a:solidFill>
                <a:latin typeface="Times New Roman" pitchFamily="18" charset="0"/>
                <a:ea typeface="宋体" pitchFamily="2" charset="-122"/>
              </a:defRPr>
            </a:lvl3pPr>
            <a:lvl4pPr marL="1600200" indent="-228600" eaLnBrk="0" hangingPunct="0">
              <a:defRPr sz="2400" b="1">
                <a:solidFill>
                  <a:srgbClr val="1C1C1C"/>
                </a:solidFill>
                <a:latin typeface="Times New Roman" pitchFamily="18" charset="0"/>
                <a:ea typeface="宋体" pitchFamily="2" charset="-122"/>
              </a:defRPr>
            </a:lvl4pPr>
            <a:lvl5pPr marL="2057400" indent="-228600" eaLnBrk="0" hangingPunct="0">
              <a:defRPr sz="2400" b="1">
                <a:solidFill>
                  <a:srgbClr val="1C1C1C"/>
                </a:solidFill>
                <a:latin typeface="Times New Roman" pitchFamily="18" charset="0"/>
                <a:ea typeface="宋体" pitchFamily="2"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pitchFamily="2" charset="-122"/>
              </a:defRPr>
            </a:lvl9pPr>
          </a:lstStyle>
          <a:p>
            <a:pPr eaLnBrk="1" hangingPunct="1">
              <a:lnSpc>
                <a:spcPct val="110000"/>
              </a:lnSpc>
              <a:spcBef>
                <a:spcPct val="0"/>
              </a:spcBef>
            </a:pPr>
            <a:r>
              <a:rPr lang="en-US" altLang="zh-CN" sz="2800"/>
              <a:t>        </a:t>
            </a:r>
            <a:r>
              <a:rPr lang="zh-CN" altLang="zh-CN" sz="2800"/>
              <a:t>当</a:t>
            </a:r>
            <a:r>
              <a:rPr lang="en-US" altLang="zh-CN" sz="2800"/>
              <a:t>Δ</a:t>
            </a:r>
            <a:r>
              <a:rPr lang="en-US" altLang="zh-CN" sz="2800" i="1"/>
              <a:t>t</a:t>
            </a:r>
            <a:r>
              <a:rPr lang="en-US" altLang="zh-CN" sz="2800"/>
              <a:t>→0</a:t>
            </a:r>
            <a:r>
              <a:rPr lang="zh-CN" altLang="zh-CN" sz="2800"/>
              <a:t>时，平均角加速度的极限称为瞬时角加速度，简称</a:t>
            </a:r>
            <a:r>
              <a:rPr lang="zh-CN" altLang="zh-CN" sz="2800">
                <a:solidFill>
                  <a:srgbClr val="CC0000"/>
                </a:solidFill>
              </a:rPr>
              <a:t>角加速度</a:t>
            </a:r>
            <a:endParaRPr kumimoji="1" lang="zh-CN" altLang="en-US" sz="2800">
              <a:solidFill>
                <a:srgbClr val="CC0000"/>
              </a:solidFill>
              <a:latin typeface="宋体" pitchFamily="2" charset="-122"/>
            </a:endParaRPr>
          </a:p>
        </p:txBody>
      </p:sp>
      <p:graphicFrame>
        <p:nvGraphicFramePr>
          <p:cNvPr id="8198" name="对象 1"/>
          <p:cNvGraphicFramePr>
            <a:graphicFrameLocks noChangeAspect="1"/>
          </p:cNvGraphicFramePr>
          <p:nvPr/>
        </p:nvGraphicFramePr>
        <p:xfrm>
          <a:off x="2124075" y="4149725"/>
          <a:ext cx="5600700" cy="1058863"/>
        </p:xfrm>
        <a:graphic>
          <a:graphicData uri="http://schemas.openxmlformats.org/presentationml/2006/ole">
            <mc:AlternateContent xmlns:mc="http://schemas.openxmlformats.org/markup-compatibility/2006">
              <mc:Choice xmlns:v="urn:schemas-microsoft-com:vml" Requires="v">
                <p:oleObj spid="_x0000_s8564" name="Equation" r:id="rId5" imgW="2070100" imgH="393700" progId="Equation.DSMT4">
                  <p:embed/>
                </p:oleObj>
              </mc:Choice>
              <mc:Fallback>
                <p:oleObj name="Equation" r:id="rId5" imgW="2070100" imgH="393700" progId="Equation.DSMT4">
                  <p:embed/>
                  <p:pic>
                    <p:nvPicPr>
                      <p:cNvPr id="0" name="对象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4149725"/>
                        <a:ext cx="56007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3303"/>
                                        </p:tgtEl>
                                        <p:attrNameLst>
                                          <p:attrName>style.visibility</p:attrName>
                                        </p:attrNameLst>
                                      </p:cBhvr>
                                      <p:to>
                                        <p:strVal val="visible"/>
                                      </p:to>
                                    </p:set>
                                    <p:anim calcmode="lin" valueType="num">
                                      <p:cBhvr>
                                        <p:cTn id="7" dur="500" fill="hold"/>
                                        <p:tgtEl>
                                          <p:spTgt spid="183303"/>
                                        </p:tgtEl>
                                        <p:attrNameLst>
                                          <p:attrName>ppt_x</p:attrName>
                                        </p:attrNameLst>
                                      </p:cBhvr>
                                      <p:tavLst>
                                        <p:tav tm="0">
                                          <p:val>
                                            <p:strVal val="#ppt_x-#ppt_w/2"/>
                                          </p:val>
                                        </p:tav>
                                        <p:tav tm="100000">
                                          <p:val>
                                            <p:strVal val="#ppt_x"/>
                                          </p:val>
                                        </p:tav>
                                      </p:tavLst>
                                    </p:anim>
                                    <p:anim calcmode="lin" valueType="num">
                                      <p:cBhvr>
                                        <p:cTn id="8" dur="500" fill="hold"/>
                                        <p:tgtEl>
                                          <p:spTgt spid="183303"/>
                                        </p:tgtEl>
                                        <p:attrNameLst>
                                          <p:attrName>ppt_y</p:attrName>
                                        </p:attrNameLst>
                                      </p:cBhvr>
                                      <p:tavLst>
                                        <p:tav tm="0">
                                          <p:val>
                                            <p:strVal val="#ppt_y"/>
                                          </p:val>
                                        </p:tav>
                                        <p:tav tm="100000">
                                          <p:val>
                                            <p:strVal val="#ppt_y"/>
                                          </p:val>
                                        </p:tav>
                                      </p:tavLst>
                                    </p:anim>
                                    <p:anim calcmode="lin" valueType="num">
                                      <p:cBhvr>
                                        <p:cTn id="9" dur="500" fill="hold"/>
                                        <p:tgtEl>
                                          <p:spTgt spid="183303"/>
                                        </p:tgtEl>
                                        <p:attrNameLst>
                                          <p:attrName>ppt_w</p:attrName>
                                        </p:attrNameLst>
                                      </p:cBhvr>
                                      <p:tavLst>
                                        <p:tav tm="0">
                                          <p:val>
                                            <p:fltVal val="0"/>
                                          </p:val>
                                        </p:tav>
                                        <p:tav tm="100000">
                                          <p:val>
                                            <p:strVal val="#ppt_w"/>
                                          </p:val>
                                        </p:tav>
                                      </p:tavLst>
                                    </p:anim>
                                    <p:anim calcmode="lin" valueType="num">
                                      <p:cBhvr>
                                        <p:cTn id="10" dur="500" fill="hold"/>
                                        <p:tgtEl>
                                          <p:spTgt spid="18330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6" presetClass="entr" presetSubtype="21" fill="hold" nodeType="after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barn(inVertical)">
                                      <p:cBhvr>
                                        <p:cTn id="14"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3"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E25B3D69-8FA1-438F-8574-82BA356CD541}" type="slidenum">
              <a:rPr lang="en-US" altLang="zh-CN" smtClean="0">
                <a:solidFill>
                  <a:srgbClr val="FFFFCC">
                    <a:lumMod val="75000"/>
                  </a:srgbClr>
                </a:solidFill>
              </a:rPr>
              <a:pPr>
                <a:defRPr/>
              </a:pPr>
              <a:t>90</a:t>
            </a:fld>
            <a:endParaRPr lang="en-US" altLang="zh-CN">
              <a:solidFill>
                <a:srgbClr val="FFFFCC">
                  <a:lumMod val="75000"/>
                </a:srgbClr>
              </a:solidFill>
            </a:endParaRPr>
          </a:p>
        </p:txBody>
      </p:sp>
      <p:grpSp>
        <p:nvGrpSpPr>
          <p:cNvPr id="5" name="Group 2"/>
          <p:cNvGrpSpPr>
            <a:grpSpLocks/>
          </p:cNvGrpSpPr>
          <p:nvPr/>
        </p:nvGrpSpPr>
        <p:grpSpPr bwMode="auto">
          <a:xfrm>
            <a:off x="684213" y="4797152"/>
            <a:ext cx="7632700" cy="1655763"/>
            <a:chOff x="431" y="3294"/>
            <a:chExt cx="4808" cy="1043"/>
          </a:xfrm>
        </p:grpSpPr>
        <p:sp>
          <p:nvSpPr>
            <p:cNvPr id="6" name="Rectangle 3"/>
            <p:cNvSpPr>
              <a:spLocks noChangeArrowheads="1"/>
            </p:cNvSpPr>
            <p:nvPr/>
          </p:nvSpPr>
          <p:spPr bwMode="auto">
            <a:xfrm>
              <a:off x="431" y="3566"/>
              <a:ext cx="181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即</a:t>
              </a:r>
              <a:r>
                <a:rPr kumimoji="1" lang="zh-CN" altLang="en-US" sz="2800" b="0" i="0" u="none" strike="noStrike" kern="0" cap="none" spc="0" normalizeH="0" baseline="0" noProof="0" smtClean="0">
                  <a:ln>
                    <a:noFill/>
                  </a:ln>
                  <a:solidFill>
                    <a:srgbClr val="000066"/>
                  </a:solidFill>
                  <a:effectLst/>
                  <a:uLnTx/>
                  <a:uFillTx/>
                  <a:cs typeface="Times New Roman" pitchFamily="18" charset="0"/>
                </a:rPr>
                <a:t>：</a:t>
              </a:r>
              <a:endParaRPr kumimoji="1" lang="zh-CN" altLang="en-US" sz="2800" b="0" i="0" u="none" strike="noStrike" kern="0" cap="none" spc="0" normalizeH="0" baseline="0" noProof="0" smtClean="0">
                <a:ln>
                  <a:noFill/>
                </a:ln>
                <a:solidFill>
                  <a:srgbClr val="000066"/>
                </a:solidFill>
                <a:effectLst/>
                <a:uLnTx/>
                <a:uFillTx/>
              </a:endParaRPr>
            </a:p>
          </p:txBody>
        </p:sp>
        <p:graphicFrame>
          <p:nvGraphicFramePr>
            <p:cNvPr id="7" name="Object 6"/>
            <p:cNvGraphicFramePr>
              <a:graphicFrameLocks noChangeAspect="1"/>
            </p:cNvGraphicFramePr>
            <p:nvPr/>
          </p:nvGraphicFramePr>
          <p:xfrm>
            <a:off x="975" y="3294"/>
            <a:ext cx="3263" cy="897"/>
          </p:xfrm>
          <a:graphic>
            <a:graphicData uri="http://schemas.openxmlformats.org/presentationml/2006/ole">
              <mc:AlternateContent xmlns:mc="http://schemas.openxmlformats.org/markup-compatibility/2006">
                <mc:Choice xmlns:v="urn:schemas-microsoft-com:vml" Requires="v">
                  <p:oleObj spid="_x0000_s130153" name="公式" r:id="rId3" imgW="1917360" imgH="533160" progId="Equation.3">
                    <p:embed/>
                  </p:oleObj>
                </mc:Choice>
                <mc:Fallback>
                  <p:oleObj name="公式" r:id="rId3" imgW="191736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 y="3294"/>
                          <a:ext cx="3263" cy="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6"/>
            <p:cNvGraphicFramePr>
              <a:graphicFrameLocks noChangeAspect="1"/>
            </p:cNvGraphicFramePr>
            <p:nvPr/>
          </p:nvGraphicFramePr>
          <p:xfrm>
            <a:off x="1090" y="3739"/>
            <a:ext cx="4149" cy="598"/>
          </p:xfrm>
          <a:graphic>
            <a:graphicData uri="http://schemas.openxmlformats.org/presentationml/2006/ole">
              <mc:AlternateContent xmlns:mc="http://schemas.openxmlformats.org/markup-compatibility/2006">
                <mc:Choice xmlns:v="urn:schemas-microsoft-com:vml" Requires="v">
                  <p:oleObj spid="_x0000_s130154" name="公式" r:id="rId5" imgW="2438280" imgH="355320" progId="Equation.3">
                    <p:embed/>
                  </p:oleObj>
                </mc:Choice>
                <mc:Fallback>
                  <p:oleObj name="公式" r:id="rId5" imgW="243828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 y="3739"/>
                          <a:ext cx="4149" cy="5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9" name="直接连接符 8"/>
          <p:cNvCxnSpPr>
            <a:cxnSpLocks noChangeShapeType="1"/>
          </p:cNvCxnSpPr>
          <p:nvPr/>
        </p:nvCxnSpPr>
        <p:spPr bwMode="auto">
          <a:xfrm flipV="1">
            <a:off x="755650" y="4509120"/>
            <a:ext cx="7847013" cy="0"/>
          </a:xfrm>
          <a:prstGeom prst="line">
            <a:avLst/>
          </a:prstGeom>
          <a:noFill/>
          <a:ln w="38100" algn="ctr">
            <a:solidFill>
              <a:srgbClr val="000066"/>
            </a:solidFill>
            <a:round/>
            <a:headEnd/>
            <a:tailEnd type="none" w="sm" len="lg"/>
          </a:ln>
          <a:extLst>
            <a:ext uri="{909E8E84-426E-40DD-AFC4-6F175D3DCCD1}">
              <a14:hiddenFill xmlns:a14="http://schemas.microsoft.com/office/drawing/2010/main">
                <a:noFill/>
              </a14:hiddenFill>
            </a:ext>
          </a:extLst>
        </p:spPr>
      </p:cxnSp>
      <p:grpSp>
        <p:nvGrpSpPr>
          <p:cNvPr id="10" name="Group 7"/>
          <p:cNvGrpSpPr>
            <a:grpSpLocks/>
          </p:cNvGrpSpPr>
          <p:nvPr/>
        </p:nvGrpSpPr>
        <p:grpSpPr bwMode="auto">
          <a:xfrm>
            <a:off x="1516063" y="621679"/>
            <a:ext cx="2447925" cy="3276600"/>
            <a:chOff x="884" y="664"/>
            <a:chExt cx="1542" cy="2064"/>
          </a:xfrm>
        </p:grpSpPr>
        <p:sp>
          <p:nvSpPr>
            <p:cNvPr id="11" name="Oval 8"/>
            <p:cNvSpPr>
              <a:spLocks noChangeArrowheads="1"/>
            </p:cNvSpPr>
            <p:nvPr/>
          </p:nvSpPr>
          <p:spPr bwMode="auto">
            <a:xfrm>
              <a:off x="975" y="664"/>
              <a:ext cx="1451" cy="1451"/>
            </a:xfrm>
            <a:prstGeom prst="ellipse">
              <a:avLst/>
            </a:prstGeom>
            <a:solidFill>
              <a:srgbClr val="969696"/>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12" name="Oval 9"/>
            <p:cNvSpPr>
              <a:spLocks noChangeArrowheads="1"/>
            </p:cNvSpPr>
            <p:nvPr/>
          </p:nvSpPr>
          <p:spPr bwMode="auto">
            <a:xfrm>
              <a:off x="1383" y="1071"/>
              <a:ext cx="635" cy="635"/>
            </a:xfrm>
            <a:prstGeom prst="ellipse">
              <a:avLst/>
            </a:prstGeom>
            <a:solidFill>
              <a:srgbClr val="C0C0C0"/>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13" name="Oval 10"/>
            <p:cNvSpPr>
              <a:spLocks noChangeArrowheads="1"/>
            </p:cNvSpPr>
            <p:nvPr/>
          </p:nvSpPr>
          <p:spPr bwMode="auto">
            <a:xfrm>
              <a:off x="1701" y="1366"/>
              <a:ext cx="23" cy="23"/>
            </a:xfrm>
            <a:prstGeom prst="ellipse">
              <a:avLst/>
            </a:prstGeom>
            <a:solidFill>
              <a:srgbClr val="000080"/>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14" name="Line 11"/>
            <p:cNvSpPr>
              <a:spLocks noChangeShapeType="1"/>
            </p:cNvSpPr>
            <p:nvPr/>
          </p:nvSpPr>
          <p:spPr bwMode="auto">
            <a:xfrm>
              <a:off x="1701" y="1706"/>
              <a:ext cx="0" cy="908"/>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graphicFrame>
          <p:nvGraphicFramePr>
            <p:cNvPr id="15" name="Object 6"/>
            <p:cNvGraphicFramePr>
              <a:graphicFrameLocks noChangeAspect="1"/>
            </p:cNvGraphicFramePr>
            <p:nvPr/>
          </p:nvGraphicFramePr>
          <p:xfrm>
            <a:off x="1746" y="2341"/>
            <a:ext cx="281" cy="320"/>
          </p:xfrm>
          <a:graphic>
            <a:graphicData uri="http://schemas.openxmlformats.org/presentationml/2006/ole">
              <mc:AlternateContent xmlns:mc="http://schemas.openxmlformats.org/markup-compatibility/2006">
                <mc:Choice xmlns:v="urn:schemas-microsoft-com:vml" Requires="v">
                  <p:oleObj spid="_x0000_s130155" name="公式" r:id="rId7" imgW="164880" imgH="190440" progId="Equation.3">
                    <p:embed/>
                  </p:oleObj>
                </mc:Choice>
                <mc:Fallback>
                  <p:oleObj name="公式" r:id="rId7" imgW="164880" imgH="1904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2341"/>
                          <a:ext cx="281"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6"/>
            <p:cNvGraphicFramePr>
              <a:graphicFrameLocks noChangeAspect="1"/>
            </p:cNvGraphicFramePr>
            <p:nvPr/>
          </p:nvGraphicFramePr>
          <p:xfrm>
            <a:off x="884" y="2387"/>
            <a:ext cx="346" cy="341"/>
          </p:xfrm>
          <a:graphic>
            <a:graphicData uri="http://schemas.openxmlformats.org/presentationml/2006/ole">
              <mc:AlternateContent xmlns:mc="http://schemas.openxmlformats.org/markup-compatibility/2006">
                <mc:Choice xmlns:v="urn:schemas-microsoft-com:vml" Requires="v">
                  <p:oleObj spid="_x0000_s130156" name="公式" r:id="rId9" imgW="203040" imgH="203040" progId="Equation.3">
                    <p:embed/>
                  </p:oleObj>
                </mc:Choice>
                <mc:Fallback>
                  <p:oleObj name="公式" r:id="rId9" imgW="20304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 y="2387"/>
                          <a:ext cx="346" cy="3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14"/>
          <p:cNvGrpSpPr>
            <a:grpSpLocks/>
          </p:cNvGrpSpPr>
          <p:nvPr/>
        </p:nvGrpSpPr>
        <p:grpSpPr bwMode="auto">
          <a:xfrm>
            <a:off x="4867275" y="693117"/>
            <a:ext cx="3665538" cy="3205162"/>
            <a:chOff x="2995" y="709"/>
            <a:chExt cx="2309" cy="2019"/>
          </a:xfrm>
        </p:grpSpPr>
        <p:sp>
          <p:nvSpPr>
            <p:cNvPr id="18" name="Oval 15"/>
            <p:cNvSpPr>
              <a:spLocks noChangeArrowheads="1"/>
            </p:cNvSpPr>
            <p:nvPr/>
          </p:nvSpPr>
          <p:spPr bwMode="auto">
            <a:xfrm>
              <a:off x="3198" y="709"/>
              <a:ext cx="1451" cy="1451"/>
            </a:xfrm>
            <a:prstGeom prst="ellipse">
              <a:avLst/>
            </a:prstGeom>
            <a:solidFill>
              <a:srgbClr val="969696"/>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19" name="Oval 16"/>
            <p:cNvSpPr>
              <a:spLocks noChangeArrowheads="1"/>
            </p:cNvSpPr>
            <p:nvPr/>
          </p:nvSpPr>
          <p:spPr bwMode="auto">
            <a:xfrm>
              <a:off x="3606" y="1116"/>
              <a:ext cx="635" cy="635"/>
            </a:xfrm>
            <a:prstGeom prst="ellipse">
              <a:avLst/>
            </a:prstGeom>
            <a:solidFill>
              <a:srgbClr val="C0C0C0"/>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20" name="Oval 17"/>
            <p:cNvSpPr>
              <a:spLocks noChangeArrowheads="1"/>
            </p:cNvSpPr>
            <p:nvPr/>
          </p:nvSpPr>
          <p:spPr bwMode="auto">
            <a:xfrm>
              <a:off x="3924" y="1411"/>
              <a:ext cx="23" cy="23"/>
            </a:xfrm>
            <a:prstGeom prst="ellipse">
              <a:avLst/>
            </a:prstGeom>
            <a:solidFill>
              <a:srgbClr val="000080"/>
            </a:solidFill>
            <a:ln w="28575" algn="ctr">
              <a:solidFill>
                <a:srgbClr val="0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21" name="Line 18"/>
            <p:cNvSpPr>
              <a:spLocks noChangeShapeType="1"/>
            </p:cNvSpPr>
            <p:nvPr/>
          </p:nvSpPr>
          <p:spPr bwMode="auto">
            <a:xfrm>
              <a:off x="3198" y="1434"/>
              <a:ext cx="0" cy="59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22" name="Line 19"/>
            <p:cNvSpPr>
              <a:spLocks noChangeShapeType="1"/>
            </p:cNvSpPr>
            <p:nvPr/>
          </p:nvSpPr>
          <p:spPr bwMode="auto">
            <a:xfrm>
              <a:off x="3923" y="1117"/>
              <a:ext cx="1089" cy="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graphicFrame>
          <p:nvGraphicFramePr>
            <p:cNvPr id="23" name="Object 6"/>
            <p:cNvGraphicFramePr>
              <a:graphicFrameLocks noChangeAspect="1"/>
            </p:cNvGraphicFramePr>
            <p:nvPr/>
          </p:nvGraphicFramePr>
          <p:xfrm>
            <a:off x="3050" y="1992"/>
            <a:ext cx="303" cy="384"/>
          </p:xfrm>
          <a:graphic>
            <a:graphicData uri="http://schemas.openxmlformats.org/presentationml/2006/ole">
              <mc:AlternateContent xmlns:mc="http://schemas.openxmlformats.org/markup-compatibility/2006">
                <mc:Choice xmlns:v="urn:schemas-microsoft-com:vml" Requires="v">
                  <p:oleObj spid="_x0000_s130157" name="公式" r:id="rId11" imgW="177480" imgH="228600" progId="Equation.3">
                    <p:embed/>
                  </p:oleObj>
                </mc:Choice>
                <mc:Fallback>
                  <p:oleObj name="公式" r:id="rId11" imgW="1774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0" y="1992"/>
                          <a:ext cx="303"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6"/>
            <p:cNvGraphicFramePr>
              <a:graphicFrameLocks noChangeAspect="1"/>
            </p:cNvGraphicFramePr>
            <p:nvPr/>
          </p:nvGraphicFramePr>
          <p:xfrm>
            <a:off x="5023" y="935"/>
            <a:ext cx="281" cy="384"/>
          </p:xfrm>
          <a:graphic>
            <a:graphicData uri="http://schemas.openxmlformats.org/presentationml/2006/ole">
              <mc:AlternateContent xmlns:mc="http://schemas.openxmlformats.org/markup-compatibility/2006">
                <mc:Choice xmlns:v="urn:schemas-microsoft-com:vml" Requires="v">
                  <p:oleObj spid="_x0000_s130158" name="公式" r:id="rId13" imgW="164880" imgH="228600" progId="Equation.3">
                    <p:embed/>
                  </p:oleObj>
                </mc:Choice>
                <mc:Fallback>
                  <p:oleObj name="公式" r:id="rId13" imgW="1648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3" y="935"/>
                          <a:ext cx="281"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6"/>
            <p:cNvGraphicFramePr>
              <a:graphicFrameLocks noChangeAspect="1"/>
            </p:cNvGraphicFramePr>
            <p:nvPr/>
          </p:nvGraphicFramePr>
          <p:xfrm>
            <a:off x="2995" y="2387"/>
            <a:ext cx="389" cy="341"/>
          </p:xfrm>
          <a:graphic>
            <a:graphicData uri="http://schemas.openxmlformats.org/presentationml/2006/ole">
              <mc:AlternateContent xmlns:mc="http://schemas.openxmlformats.org/markup-compatibility/2006">
                <mc:Choice xmlns:v="urn:schemas-microsoft-com:vml" Requires="v">
                  <p:oleObj spid="_x0000_s130159" name="公式" r:id="rId15" imgW="228600" imgH="203040" progId="Equation.3">
                    <p:embed/>
                  </p:oleObj>
                </mc:Choice>
                <mc:Fallback>
                  <p:oleObj name="公式" r:id="rId15" imgW="228600" imgH="203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5" y="2387"/>
                          <a:ext cx="389" cy="3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5832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E25B3D69-8FA1-438F-8574-82BA356CD541}" type="slidenum">
              <a:rPr lang="en-US" altLang="zh-CN" smtClean="0">
                <a:solidFill>
                  <a:srgbClr val="FFFFCC">
                    <a:lumMod val="75000"/>
                  </a:srgbClr>
                </a:solidFill>
              </a:rPr>
              <a:pPr>
                <a:defRPr/>
              </a:pPr>
              <a:t>91</a:t>
            </a:fld>
            <a:endParaRPr lang="en-US" altLang="zh-CN">
              <a:solidFill>
                <a:srgbClr val="FFFFCC">
                  <a:lumMod val="75000"/>
                </a:srgbClr>
              </a:solidFill>
            </a:endParaRPr>
          </a:p>
        </p:txBody>
      </p:sp>
      <p:sp>
        <p:nvSpPr>
          <p:cNvPr id="17" name="Rectangle 4"/>
          <p:cNvSpPr>
            <a:spLocks noChangeArrowheads="1"/>
          </p:cNvSpPr>
          <p:nvPr/>
        </p:nvSpPr>
        <p:spPr bwMode="auto">
          <a:xfrm>
            <a:off x="467544" y="764704"/>
            <a:ext cx="53276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D60093"/>
                </a:solidFill>
                <a:effectLst/>
                <a:uLnTx/>
                <a:uFillTx/>
              </a:rPr>
              <a:t>角动量守恒</a:t>
            </a:r>
            <a:r>
              <a:rPr kumimoji="1" lang="zh-CN" altLang="en-US" sz="2800" b="0" i="0" u="none" strike="noStrike" kern="0" cap="none" spc="0" normalizeH="0" baseline="0" noProof="0" smtClean="0">
                <a:ln>
                  <a:noFill/>
                </a:ln>
                <a:solidFill>
                  <a:srgbClr val="000066"/>
                </a:solidFill>
                <a:effectLst/>
                <a:uLnTx/>
                <a:uFillTx/>
              </a:rPr>
              <a:t>可分以下几种情况：</a:t>
            </a:r>
          </a:p>
        </p:txBody>
      </p:sp>
      <p:sp>
        <p:nvSpPr>
          <p:cNvPr id="18" name="Rectangle 5"/>
          <p:cNvSpPr>
            <a:spLocks noChangeArrowheads="1"/>
          </p:cNvSpPr>
          <p:nvPr/>
        </p:nvSpPr>
        <p:spPr bwMode="auto">
          <a:xfrm>
            <a:off x="1115244" y="1412404"/>
            <a:ext cx="53276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a:t>
            </a:r>
            <a:r>
              <a:rPr kumimoji="1" lang="en-US" altLang="zh-CN" sz="2800" b="0" i="0" u="none" strike="noStrike" kern="0" cap="none" spc="0" normalizeH="0" baseline="0" noProof="0" smtClean="0">
                <a:ln>
                  <a:noFill/>
                </a:ln>
                <a:solidFill>
                  <a:srgbClr val="000066"/>
                </a:solidFill>
                <a:effectLst/>
                <a:uLnTx/>
                <a:uFillTx/>
              </a:rPr>
              <a:t>1</a:t>
            </a:r>
            <a:r>
              <a:rPr kumimoji="1" lang="zh-CN" altLang="en-US" sz="2800" b="0" i="0" u="none" strike="noStrike" kern="0" cap="none" spc="0" normalizeH="0" baseline="0" noProof="0" smtClean="0">
                <a:ln>
                  <a:noFill/>
                </a:ln>
                <a:solidFill>
                  <a:srgbClr val="000066"/>
                </a:solidFill>
                <a:effectLst/>
                <a:uLnTx/>
                <a:uFillTx/>
              </a:rPr>
              <a:t>） </a:t>
            </a:r>
            <a:r>
              <a:rPr kumimoji="1" lang="en-US" altLang="zh-CN" sz="2800" b="0" i="1" u="none" strike="noStrike" kern="0" cap="none" spc="0" normalizeH="0" baseline="0" noProof="0" smtClean="0">
                <a:ln>
                  <a:noFill/>
                </a:ln>
                <a:solidFill>
                  <a:srgbClr val="000066"/>
                </a:solidFill>
                <a:effectLst/>
                <a:uLnTx/>
                <a:uFillTx/>
              </a:rPr>
              <a:t>J</a:t>
            </a:r>
            <a:r>
              <a:rPr kumimoji="1" lang="zh-CN" altLang="en-US" sz="2800" b="0" i="1" u="none" strike="noStrike" kern="0" cap="none" spc="0" normalizeH="0" baseline="0" noProof="0" smtClean="0">
                <a:ln>
                  <a:noFill/>
                </a:ln>
                <a:solidFill>
                  <a:srgbClr val="000066"/>
                </a:solidFill>
                <a:effectLst/>
                <a:uLnTx/>
                <a:uFillTx/>
              </a:rPr>
              <a:t> </a:t>
            </a:r>
            <a:r>
              <a:rPr kumimoji="1" lang="zh-CN" altLang="en-US" sz="2800" b="0" i="0" u="none" strike="noStrike" kern="0" cap="none" spc="0" normalizeH="0" baseline="0" noProof="0" smtClean="0">
                <a:ln>
                  <a:noFill/>
                </a:ln>
                <a:solidFill>
                  <a:srgbClr val="000066"/>
                </a:solidFill>
                <a:effectLst/>
                <a:uLnTx/>
                <a:uFillTx/>
              </a:rPr>
              <a:t>、</a:t>
            </a:r>
            <a:r>
              <a:rPr kumimoji="1" lang="zh-CN" altLang="en-US" sz="2800" b="0" i="1" u="none" strike="noStrike" kern="0" cap="none" spc="0" normalizeH="0" baseline="0" noProof="0" smtClean="0">
                <a:ln>
                  <a:noFill/>
                </a:ln>
                <a:solidFill>
                  <a:srgbClr val="000066"/>
                </a:solidFill>
                <a:effectLst/>
                <a:uLnTx/>
                <a:uFillTx/>
              </a:rPr>
              <a:t> </a:t>
            </a:r>
            <a:r>
              <a:rPr kumimoji="1" lang="el-GR" altLang="zh-CN" sz="2800" b="0" i="1" u="none" strike="noStrike" kern="0" cap="none" spc="0" normalizeH="0" baseline="0" noProof="0" smtClean="0">
                <a:ln>
                  <a:noFill/>
                </a:ln>
                <a:solidFill>
                  <a:srgbClr val="000066"/>
                </a:solidFill>
                <a:effectLst/>
                <a:uLnTx/>
                <a:uFillTx/>
                <a:ea typeface="楷体_GB2312" pitchFamily="49" charset="-122"/>
              </a:rPr>
              <a:t>ω</a:t>
            </a:r>
            <a:r>
              <a:rPr kumimoji="1" lang="en-US" altLang="zh-CN" sz="2800" b="0" i="0" u="none" strike="noStrike" kern="0" cap="none" spc="0" normalizeH="0" baseline="0" noProof="0" smtClean="0">
                <a:ln>
                  <a:noFill/>
                </a:ln>
                <a:solidFill>
                  <a:srgbClr val="000066"/>
                </a:solidFill>
                <a:effectLst/>
                <a:uLnTx/>
                <a:uFillTx/>
              </a:rPr>
              <a:t> </a:t>
            </a:r>
            <a:r>
              <a:rPr kumimoji="1" lang="zh-CN" altLang="en-US" sz="2800" b="0" i="0" u="none" strike="noStrike" kern="0" cap="none" spc="0" normalizeH="0" baseline="0" noProof="0" smtClean="0">
                <a:ln>
                  <a:noFill/>
                </a:ln>
                <a:solidFill>
                  <a:srgbClr val="000066"/>
                </a:solidFill>
                <a:effectLst/>
                <a:uLnTx/>
                <a:uFillTx/>
              </a:rPr>
              <a:t>都不变，所以</a:t>
            </a:r>
          </a:p>
        </p:txBody>
      </p:sp>
      <p:graphicFrame>
        <p:nvGraphicFramePr>
          <p:cNvPr id="19" name="Object 6"/>
          <p:cNvGraphicFramePr>
            <a:graphicFrameLocks noChangeAspect="1"/>
          </p:cNvGraphicFramePr>
          <p:nvPr>
            <p:extLst>
              <p:ext uri="{D42A27DB-BD31-4B8C-83A1-F6EECF244321}">
                <p14:modId xmlns:p14="http://schemas.microsoft.com/office/powerpoint/2010/main" val="701940207"/>
              </p:ext>
            </p:extLst>
          </p:nvPr>
        </p:nvGraphicFramePr>
        <p:xfrm>
          <a:off x="5499919" y="1394942"/>
          <a:ext cx="2743200" cy="611187"/>
        </p:xfrm>
        <a:graphic>
          <a:graphicData uri="http://schemas.openxmlformats.org/presentationml/2006/ole">
            <mc:AlternateContent xmlns:mc="http://schemas.openxmlformats.org/markup-compatibility/2006">
              <mc:Choice xmlns:v="urn:schemas-microsoft-com:vml" Requires="v">
                <p:oleObj spid="_x0000_s82405" name="Equation" r:id="rId3" imgW="1015920" imgH="228600" progId="Equation.DSMT4">
                  <p:embed/>
                </p:oleObj>
              </mc:Choice>
              <mc:Fallback>
                <p:oleObj name="Equation" r:id="rId3" imgW="1015920" imgH="228600" progId="Equation.DSMT4">
                  <p:embed/>
                  <p:pic>
                    <p:nvPicPr>
                      <p:cNvPr id="0" name=""/>
                      <p:cNvPicPr>
                        <a:picLocks noChangeAspect="1" noChangeArrowheads="1"/>
                      </p:cNvPicPr>
                      <p:nvPr/>
                    </p:nvPicPr>
                    <p:blipFill>
                      <a:blip r:embed="rId4"/>
                      <a:srcRect/>
                      <a:stretch>
                        <a:fillRect/>
                      </a:stretch>
                    </p:blipFill>
                    <p:spPr bwMode="auto">
                      <a:xfrm>
                        <a:off x="5499919" y="1394942"/>
                        <a:ext cx="2743200" cy="61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7"/>
          <p:cNvSpPr>
            <a:spLocks noChangeArrowheads="1"/>
          </p:cNvSpPr>
          <p:nvPr/>
        </p:nvSpPr>
        <p:spPr bwMode="auto">
          <a:xfrm>
            <a:off x="1115244" y="1915642"/>
            <a:ext cx="53276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a:t>
            </a:r>
            <a:r>
              <a:rPr kumimoji="1" lang="en-US" altLang="zh-CN" sz="2800" b="0" i="0" u="none" strike="noStrike" kern="0" cap="none" spc="0" normalizeH="0" baseline="0" noProof="0" smtClean="0">
                <a:ln>
                  <a:noFill/>
                </a:ln>
                <a:solidFill>
                  <a:srgbClr val="000066"/>
                </a:solidFill>
                <a:effectLst/>
                <a:uLnTx/>
                <a:uFillTx/>
              </a:rPr>
              <a:t>2</a:t>
            </a:r>
            <a:r>
              <a:rPr kumimoji="1" lang="zh-CN" altLang="en-US" sz="2800" b="0" i="0" u="none" strike="noStrike" kern="0" cap="none" spc="0" normalizeH="0" baseline="0" noProof="0" smtClean="0">
                <a:ln>
                  <a:noFill/>
                </a:ln>
                <a:solidFill>
                  <a:srgbClr val="000066"/>
                </a:solidFill>
                <a:effectLst/>
                <a:uLnTx/>
                <a:uFillTx/>
              </a:rPr>
              <a:t>） </a:t>
            </a:r>
            <a:r>
              <a:rPr kumimoji="1" lang="en-US" altLang="zh-CN" sz="2800" b="0" i="1" u="none" strike="noStrike" kern="0" cap="none" spc="0" normalizeH="0" baseline="0" noProof="0" smtClean="0">
                <a:ln>
                  <a:noFill/>
                </a:ln>
                <a:solidFill>
                  <a:srgbClr val="000066"/>
                </a:solidFill>
                <a:effectLst/>
                <a:uLnTx/>
                <a:uFillTx/>
                <a:hlinkClick r:id="rId5" action="ppaction://hlinksldjump"/>
              </a:rPr>
              <a:t>J</a:t>
            </a:r>
            <a:r>
              <a:rPr kumimoji="1" lang="zh-CN" altLang="en-US" sz="2800" b="0" i="1" u="none" strike="noStrike" kern="0" cap="none" spc="0" normalizeH="0" baseline="0" noProof="0" smtClean="0">
                <a:ln>
                  <a:noFill/>
                </a:ln>
                <a:solidFill>
                  <a:srgbClr val="000066"/>
                </a:solidFill>
                <a:effectLst/>
                <a:uLnTx/>
                <a:uFillTx/>
                <a:hlinkClick r:id="rId5" action="ppaction://hlinksldjump"/>
              </a:rPr>
              <a:t> </a:t>
            </a:r>
            <a:r>
              <a:rPr kumimoji="1" lang="zh-CN" altLang="en-US" sz="2800" b="0" i="0" u="none" strike="noStrike" kern="0" cap="none" spc="0" normalizeH="0" baseline="0" noProof="0" smtClean="0">
                <a:ln>
                  <a:noFill/>
                </a:ln>
                <a:solidFill>
                  <a:srgbClr val="000066"/>
                </a:solidFill>
                <a:effectLst/>
                <a:uLnTx/>
                <a:uFillTx/>
                <a:hlinkClick r:id="rId5" action="ppaction://hlinksldjump"/>
              </a:rPr>
              <a:t>、</a:t>
            </a:r>
            <a:r>
              <a:rPr kumimoji="1" lang="zh-CN" altLang="en-US" sz="2800" b="0" i="1" u="none" strike="noStrike" kern="0" cap="none" spc="0" normalizeH="0" baseline="0" noProof="0" smtClean="0">
                <a:ln>
                  <a:noFill/>
                </a:ln>
                <a:solidFill>
                  <a:srgbClr val="000066"/>
                </a:solidFill>
                <a:effectLst/>
                <a:uLnTx/>
                <a:uFillTx/>
                <a:hlinkClick r:id="rId5" action="ppaction://hlinksldjump"/>
              </a:rPr>
              <a:t> </a:t>
            </a:r>
            <a:r>
              <a:rPr kumimoji="1" lang="el-GR" altLang="zh-CN" sz="2800" b="0" i="1" u="none" strike="noStrike" kern="0" cap="none" spc="0" normalizeH="0" baseline="0" noProof="0" smtClean="0">
                <a:ln>
                  <a:noFill/>
                </a:ln>
                <a:solidFill>
                  <a:srgbClr val="000066"/>
                </a:solidFill>
                <a:effectLst/>
                <a:uLnTx/>
                <a:uFillTx/>
                <a:ea typeface="楷体_GB2312" pitchFamily="49" charset="-122"/>
                <a:hlinkClick r:id="rId5" action="ppaction://hlinksldjump"/>
              </a:rPr>
              <a:t>ω</a:t>
            </a:r>
            <a:r>
              <a:rPr kumimoji="1" lang="en-US" altLang="zh-CN" sz="2800" b="0" i="0" u="none" strike="noStrike" kern="0" cap="none" spc="0" normalizeH="0" baseline="0" noProof="0" smtClean="0">
                <a:ln>
                  <a:noFill/>
                </a:ln>
                <a:solidFill>
                  <a:srgbClr val="000066"/>
                </a:solidFill>
                <a:effectLst/>
                <a:uLnTx/>
                <a:uFillTx/>
                <a:hlinkClick r:id="rId5" action="ppaction://hlinksldjump"/>
              </a:rPr>
              <a:t> </a:t>
            </a:r>
            <a:r>
              <a:rPr kumimoji="1" lang="zh-CN" altLang="en-US" sz="2800" b="0" i="0" u="none" strike="noStrike" kern="0" cap="none" spc="0" normalizeH="0" baseline="0" noProof="0" smtClean="0">
                <a:ln>
                  <a:noFill/>
                </a:ln>
                <a:solidFill>
                  <a:srgbClr val="000066"/>
                </a:solidFill>
                <a:effectLst/>
                <a:uLnTx/>
                <a:uFillTx/>
                <a:hlinkClick r:id="rId5" action="ppaction://hlinksldjump"/>
              </a:rPr>
              <a:t>都变化</a:t>
            </a:r>
            <a:r>
              <a:rPr kumimoji="1" lang="zh-CN" altLang="en-US" sz="2800" b="0" i="0" u="none" strike="noStrike" kern="0" cap="none" spc="0" normalizeH="0" baseline="0" noProof="0" smtClean="0">
                <a:ln>
                  <a:noFill/>
                </a:ln>
                <a:solidFill>
                  <a:srgbClr val="000066"/>
                </a:solidFill>
                <a:effectLst/>
                <a:uLnTx/>
                <a:uFillTx/>
              </a:rPr>
              <a:t>，但是</a:t>
            </a:r>
          </a:p>
        </p:txBody>
      </p:sp>
      <p:graphicFrame>
        <p:nvGraphicFramePr>
          <p:cNvPr id="21" name="Object 6"/>
          <p:cNvGraphicFramePr>
            <a:graphicFrameLocks noChangeAspect="1"/>
          </p:cNvGraphicFramePr>
          <p:nvPr>
            <p:extLst>
              <p:ext uri="{D42A27DB-BD31-4B8C-83A1-F6EECF244321}">
                <p14:modId xmlns:p14="http://schemas.microsoft.com/office/powerpoint/2010/main" val="3777092763"/>
              </p:ext>
            </p:extLst>
          </p:nvPr>
        </p:nvGraphicFramePr>
        <p:xfrm>
          <a:off x="5499919" y="1899767"/>
          <a:ext cx="2743200" cy="609600"/>
        </p:xfrm>
        <a:graphic>
          <a:graphicData uri="http://schemas.openxmlformats.org/presentationml/2006/ole">
            <mc:AlternateContent xmlns:mc="http://schemas.openxmlformats.org/markup-compatibility/2006">
              <mc:Choice xmlns:v="urn:schemas-microsoft-com:vml" Requires="v">
                <p:oleObj spid="_x0000_s82406" name="Equation" r:id="rId6" imgW="1015920" imgH="228600" progId="Equation.DSMT4">
                  <p:embed/>
                </p:oleObj>
              </mc:Choice>
              <mc:Fallback>
                <p:oleObj name="Equation" r:id="rId6" imgW="1015920" imgH="228600" progId="Equation.DSMT4">
                  <p:embed/>
                  <p:pic>
                    <p:nvPicPr>
                      <p:cNvPr id="0" name=""/>
                      <p:cNvPicPr>
                        <a:picLocks noChangeAspect="1" noChangeArrowheads="1"/>
                      </p:cNvPicPr>
                      <p:nvPr/>
                    </p:nvPicPr>
                    <p:blipFill>
                      <a:blip r:embed="rId7"/>
                      <a:srcRect/>
                      <a:stretch>
                        <a:fillRect/>
                      </a:stretch>
                    </p:blipFill>
                    <p:spPr bwMode="auto">
                      <a:xfrm>
                        <a:off x="5499919" y="1899767"/>
                        <a:ext cx="2743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9"/>
          <p:cNvSpPr>
            <a:spLocks noChangeArrowheads="1"/>
          </p:cNvSpPr>
          <p:nvPr/>
        </p:nvSpPr>
        <p:spPr bwMode="auto">
          <a:xfrm>
            <a:off x="2267769" y="2420467"/>
            <a:ext cx="6192837"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如：</a:t>
            </a:r>
            <a:r>
              <a:rPr kumimoji="1" lang="zh-CN" altLang="en-US" sz="2800" b="0" i="0" u="none" strike="noStrike" kern="0" cap="none" spc="0" normalizeH="0" baseline="0" noProof="0" smtClean="0">
                <a:ln>
                  <a:noFill/>
                </a:ln>
                <a:solidFill>
                  <a:srgbClr val="000066"/>
                </a:solidFill>
                <a:effectLst/>
                <a:uLnTx/>
                <a:uFillTx/>
                <a:hlinkClick r:id="rId8" action="ppaction://hlinkfile"/>
              </a:rPr>
              <a:t>花样滑冰</a:t>
            </a:r>
            <a:r>
              <a:rPr kumimoji="1" lang="zh-CN" altLang="en-US" sz="2800" b="0" i="0" u="none" strike="noStrike" kern="0" cap="none" spc="0" normalizeH="0" baseline="0" noProof="0" smtClean="0">
                <a:ln>
                  <a:noFill/>
                </a:ln>
                <a:solidFill>
                  <a:srgbClr val="000066"/>
                </a:solidFill>
                <a:effectLst/>
                <a:uLnTx/>
                <a:uFillTx/>
              </a:rPr>
              <a:t>、芭蕾舞、体操、跳水等运动中的动作。</a:t>
            </a:r>
          </a:p>
        </p:txBody>
      </p:sp>
      <p:sp>
        <p:nvSpPr>
          <p:cNvPr id="23" name="AutoShape 10"/>
          <p:cNvSpPr>
            <a:spLocks/>
          </p:cNvSpPr>
          <p:nvPr/>
        </p:nvSpPr>
        <p:spPr bwMode="auto">
          <a:xfrm>
            <a:off x="1043806" y="1556867"/>
            <a:ext cx="215900" cy="2374900"/>
          </a:xfrm>
          <a:prstGeom prst="leftBrace">
            <a:avLst>
              <a:gd name="adj1" fmla="val 91667"/>
              <a:gd name="adj2" fmla="val 50000"/>
            </a:avLst>
          </a:prstGeom>
          <a:noFill/>
          <a:ln w="28575">
            <a:solidFill>
              <a:srgbClr val="000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2800" b="0" i="1" u="none" strike="noStrike" kern="0" cap="none" spc="0" normalizeH="0" baseline="0" noProof="0" smtClean="0">
              <a:ln>
                <a:noFill/>
              </a:ln>
              <a:solidFill>
                <a:srgbClr val="000066"/>
              </a:solidFill>
              <a:effectLst/>
              <a:uLnTx/>
              <a:uFillTx/>
            </a:endParaRPr>
          </a:p>
        </p:txBody>
      </p:sp>
      <p:sp>
        <p:nvSpPr>
          <p:cNvPr id="24" name="Rectangle 11"/>
          <p:cNvSpPr>
            <a:spLocks noChangeArrowheads="1"/>
          </p:cNvSpPr>
          <p:nvPr/>
        </p:nvSpPr>
        <p:spPr bwMode="auto">
          <a:xfrm>
            <a:off x="1116831" y="3428529"/>
            <a:ext cx="53276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a:t>
            </a:r>
            <a:r>
              <a:rPr kumimoji="1" lang="en-US" altLang="zh-CN" sz="2800" b="0" i="0" u="none" strike="noStrike" kern="0" cap="none" spc="0" normalizeH="0" baseline="0" noProof="0" smtClean="0">
                <a:ln>
                  <a:noFill/>
                </a:ln>
                <a:solidFill>
                  <a:srgbClr val="000066"/>
                </a:solidFill>
                <a:effectLst/>
                <a:uLnTx/>
                <a:uFillTx/>
              </a:rPr>
              <a:t>3</a:t>
            </a:r>
            <a:r>
              <a:rPr kumimoji="1" lang="zh-CN" altLang="en-US" sz="2800" b="0" i="0" u="none" strike="noStrike" kern="0" cap="none" spc="0" normalizeH="0" baseline="0" noProof="0" smtClean="0">
                <a:ln>
                  <a:noFill/>
                </a:ln>
                <a:solidFill>
                  <a:srgbClr val="000066"/>
                </a:solidFill>
                <a:effectLst/>
                <a:uLnTx/>
                <a:uFillTx/>
              </a:rPr>
              <a:t>） </a:t>
            </a:r>
            <a:r>
              <a:rPr kumimoji="1" lang="zh-CN" altLang="en-US" sz="2800" b="0" i="0" u="none" strike="noStrike" kern="0" cap="none" spc="0" normalizeH="0" baseline="0" noProof="0" smtClean="0">
                <a:ln>
                  <a:noFill/>
                </a:ln>
                <a:solidFill>
                  <a:srgbClr val="000066"/>
                </a:solidFill>
                <a:effectLst/>
                <a:uLnTx/>
                <a:uFillTx/>
                <a:hlinkClick r:id="rId9" action="ppaction://hlinksldjump"/>
              </a:rPr>
              <a:t>刚体组角动量守恒</a:t>
            </a:r>
            <a:r>
              <a:rPr kumimoji="1" lang="zh-CN" altLang="en-US" sz="2800" b="0" i="0" u="none" strike="noStrike" kern="0" cap="none" spc="0" normalizeH="0" baseline="0" noProof="0" smtClean="0">
                <a:ln>
                  <a:noFill/>
                </a:ln>
                <a:solidFill>
                  <a:srgbClr val="000066"/>
                </a:solidFill>
                <a:effectLst/>
                <a:uLnTx/>
                <a:uFillTx/>
              </a:rPr>
              <a:t>！</a:t>
            </a:r>
          </a:p>
        </p:txBody>
      </p:sp>
      <p:sp>
        <p:nvSpPr>
          <p:cNvPr id="25" name="Rectangle 12"/>
          <p:cNvSpPr>
            <a:spLocks noChangeArrowheads="1"/>
          </p:cNvSpPr>
          <p:nvPr/>
        </p:nvSpPr>
        <p:spPr bwMode="auto">
          <a:xfrm>
            <a:off x="1475606" y="4147667"/>
            <a:ext cx="72723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dirty="0" smtClean="0">
                <a:ln>
                  <a:noFill/>
                </a:ln>
                <a:solidFill>
                  <a:srgbClr val="000066"/>
                </a:solidFill>
                <a:effectLst/>
                <a:uLnTx/>
                <a:uFillTx/>
              </a:rPr>
              <a:t>若刚体由几部分组成，且都</a:t>
            </a:r>
            <a:r>
              <a:rPr kumimoji="1" lang="zh-CN" altLang="en-US" sz="2800" b="0" i="0" u="sng" strike="noStrike" kern="0" cap="none" spc="0" normalizeH="0" baseline="0" noProof="0" dirty="0" smtClean="0">
                <a:ln>
                  <a:noFill/>
                </a:ln>
                <a:solidFill>
                  <a:srgbClr val="FF0000"/>
                </a:solidFill>
                <a:effectLst/>
                <a:uLnTx/>
                <a:uFillTx/>
              </a:rPr>
              <a:t>绕同一轴转动</a:t>
            </a:r>
          </a:p>
        </p:txBody>
      </p:sp>
      <p:sp>
        <p:nvSpPr>
          <p:cNvPr id="26" name="右箭头 25"/>
          <p:cNvSpPr>
            <a:spLocks noChangeArrowheads="1"/>
          </p:cNvSpPr>
          <p:nvPr/>
        </p:nvSpPr>
        <p:spPr bwMode="auto">
          <a:xfrm>
            <a:off x="1907406" y="4868392"/>
            <a:ext cx="863600" cy="287337"/>
          </a:xfrm>
          <a:prstGeom prst="rightArrow">
            <a:avLst>
              <a:gd name="adj1" fmla="val 50000"/>
              <a:gd name="adj2" fmla="val 48729"/>
            </a:avLst>
          </a:prstGeom>
          <a:solidFill>
            <a:srgbClr val="CE9964"/>
          </a:solidFill>
          <a:ln w="19050" algn="ctr">
            <a:solidFill>
              <a:srgbClr val="402000"/>
            </a:solidFill>
            <a:round/>
            <a:headEnd/>
            <a:tailEnd type="triangle" w="sm" len="lg"/>
          </a:ln>
        </p:spPr>
        <p:txBody>
          <a:bodyPr lIns="90000" tIns="46800" rIns="90000" bIns="468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800" b="0" i="0" u="none" strike="noStrike" kern="0" cap="none" spc="0" normalizeH="0" baseline="0" noProof="0">
              <a:ln>
                <a:noFill/>
              </a:ln>
              <a:solidFill>
                <a:srgbClr val="402000"/>
              </a:solidFill>
              <a:effectLst>
                <a:outerShdw blurRad="38100" dist="38100" dir="2700000" algn="tl">
                  <a:srgbClr val="000000">
                    <a:alpha val="43137"/>
                  </a:srgbClr>
                </a:outerShdw>
              </a:effectLst>
              <a:uLnTx/>
              <a:uFillTx/>
              <a:latin typeface="Arial" charset="0"/>
              <a:ea typeface="楷体_GB2312" pitchFamily="49" charset="-122"/>
            </a:endParaRPr>
          </a:p>
        </p:txBody>
      </p:sp>
      <p:graphicFrame>
        <p:nvGraphicFramePr>
          <p:cNvPr id="27" name="Object 6"/>
          <p:cNvGraphicFramePr>
            <a:graphicFrameLocks noChangeAspect="1"/>
          </p:cNvGraphicFramePr>
          <p:nvPr>
            <p:extLst>
              <p:ext uri="{D42A27DB-BD31-4B8C-83A1-F6EECF244321}">
                <p14:modId xmlns:p14="http://schemas.microsoft.com/office/powerpoint/2010/main" val="1865386637"/>
              </p:ext>
            </p:extLst>
          </p:nvPr>
        </p:nvGraphicFramePr>
        <p:xfrm>
          <a:off x="2951981" y="4674717"/>
          <a:ext cx="3978275" cy="914400"/>
        </p:xfrm>
        <a:graphic>
          <a:graphicData uri="http://schemas.openxmlformats.org/presentationml/2006/ole">
            <mc:AlternateContent xmlns:mc="http://schemas.openxmlformats.org/markup-compatibility/2006">
              <mc:Choice xmlns:v="urn:schemas-microsoft-com:vml" Requires="v">
                <p:oleObj spid="_x0000_s82407" name="Equation" r:id="rId10" imgW="1473120" imgH="342720" progId="Equation.DSMT4">
                  <p:embed/>
                </p:oleObj>
              </mc:Choice>
              <mc:Fallback>
                <p:oleObj name="Equation" r:id="rId10" imgW="1473120" imgH="342720" progId="Equation.DSMT4">
                  <p:embed/>
                  <p:pic>
                    <p:nvPicPr>
                      <p:cNvPr id="0" name=""/>
                      <p:cNvPicPr>
                        <a:picLocks noChangeAspect="1" noChangeArrowheads="1"/>
                      </p:cNvPicPr>
                      <p:nvPr/>
                    </p:nvPicPr>
                    <p:blipFill>
                      <a:blip r:embed="rId11"/>
                      <a:srcRect/>
                      <a:stretch>
                        <a:fillRect/>
                      </a:stretch>
                    </p:blipFill>
                    <p:spPr bwMode="auto">
                      <a:xfrm>
                        <a:off x="2951981" y="4674717"/>
                        <a:ext cx="39782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15"/>
          <p:cNvSpPr>
            <a:spLocks noChangeArrowheads="1"/>
          </p:cNvSpPr>
          <p:nvPr/>
        </p:nvSpPr>
        <p:spPr bwMode="auto">
          <a:xfrm>
            <a:off x="1907406" y="5516092"/>
            <a:ext cx="57245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zh-CN" altLang="en-US" sz="2800" b="0" i="0" u="none" strike="noStrike" kern="0" cap="none" spc="0" normalizeH="0" baseline="0" noProof="0" smtClean="0">
                <a:ln>
                  <a:noFill/>
                </a:ln>
                <a:solidFill>
                  <a:srgbClr val="000066"/>
                </a:solidFill>
                <a:effectLst/>
                <a:uLnTx/>
                <a:uFillTx/>
              </a:rPr>
              <a:t>这时角动量可在刚体组内部传递。</a:t>
            </a:r>
          </a:p>
        </p:txBody>
      </p:sp>
    </p:spTree>
    <p:extLst>
      <p:ext uri="{BB962C8B-B14F-4D97-AF65-F5344CB8AC3E}">
        <p14:creationId xmlns:p14="http://schemas.microsoft.com/office/powerpoint/2010/main" val="325297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2" grpId="0"/>
      <p:bldP spid="23" grpId="0" animBg="1"/>
      <p:bldP spid="24" grpId="0"/>
      <p:bldP spid="25" grpId="0"/>
      <p:bldP spid="26" grpId="0" animBg="1"/>
      <p:bldP spid="2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E25B3D69-8FA1-438F-8574-82BA356CD541}" type="slidenum">
              <a:rPr lang="en-US" altLang="zh-CN" smtClean="0">
                <a:solidFill>
                  <a:srgbClr val="FFFFCC">
                    <a:lumMod val="75000"/>
                  </a:srgbClr>
                </a:solidFill>
              </a:rPr>
              <a:pPr>
                <a:defRPr/>
              </a:pPr>
              <a:t>92</a:t>
            </a:fld>
            <a:endParaRPr lang="en-US" altLang="zh-CN">
              <a:solidFill>
                <a:srgbClr val="FFFFCC">
                  <a:lumMod val="75000"/>
                </a:srgbClr>
              </a:solidFill>
            </a:endParaRPr>
          </a:p>
        </p:txBody>
      </p:sp>
      <p:sp>
        <p:nvSpPr>
          <p:cNvPr id="3" name="Text Box 2"/>
          <p:cNvSpPr txBox="1">
            <a:spLocks noChangeArrowheads="1"/>
          </p:cNvSpPr>
          <p:nvPr/>
        </p:nvSpPr>
        <p:spPr bwMode="auto">
          <a:xfrm>
            <a:off x="381000" y="617538"/>
            <a:ext cx="4119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800">
                <a:solidFill>
                  <a:schemeClr val="tx1"/>
                </a:solidFill>
                <a:latin typeface="Arial" charset="0"/>
                <a:ea typeface="楷体_GB2312" pitchFamily="49" charset="-122"/>
              </a:defRPr>
            </a:lvl1pPr>
            <a:lvl2pPr marL="742950" indent="-285750" eaLnBrk="0" hangingPunct="0">
              <a:spcBef>
                <a:spcPct val="0"/>
              </a:spcBef>
              <a:defRPr sz="2800">
                <a:solidFill>
                  <a:schemeClr val="tx1"/>
                </a:solidFill>
                <a:latin typeface="Arial" charset="0"/>
                <a:ea typeface="楷体_GB2312" pitchFamily="49" charset="-122"/>
              </a:defRPr>
            </a:lvl2pPr>
            <a:lvl3pPr marL="1143000" indent="-228600" eaLnBrk="0" hangingPunct="0">
              <a:spcBef>
                <a:spcPct val="0"/>
              </a:spcBef>
              <a:defRPr sz="2800">
                <a:solidFill>
                  <a:schemeClr val="tx1"/>
                </a:solidFill>
                <a:latin typeface="Arial" charset="0"/>
                <a:ea typeface="楷体_GB2312" pitchFamily="49" charset="-122"/>
              </a:defRPr>
            </a:lvl3pPr>
            <a:lvl4pPr marL="1600200" indent="-228600" eaLnBrk="0" hangingPunct="0">
              <a:spcBef>
                <a:spcPct val="0"/>
              </a:spcBef>
              <a:defRPr sz="2800">
                <a:solidFill>
                  <a:schemeClr val="tx1"/>
                </a:solidFill>
                <a:latin typeface="Arial" charset="0"/>
                <a:ea typeface="楷体_GB2312" pitchFamily="49" charset="-122"/>
              </a:defRPr>
            </a:lvl4pPr>
            <a:lvl5pPr marL="2057400" indent="-228600" eaLnBrk="0" hangingPunct="0">
              <a:spcBef>
                <a:spcPct val="0"/>
              </a:spcBef>
              <a:defRPr sz="2800">
                <a:solidFill>
                  <a:schemeClr val="tx1"/>
                </a:solidFill>
                <a:latin typeface="Arial" charset="0"/>
                <a:ea typeface="楷体_GB2312" pitchFamily="49" charset="-122"/>
              </a:defRPr>
            </a:lvl5pPr>
            <a:lvl6pPr marL="2514600" indent="-228600" eaLnBrk="0" fontAlgn="base" hangingPunct="0">
              <a:spcBef>
                <a:spcPct val="0"/>
              </a:spcBef>
              <a:spcAft>
                <a:spcPct val="0"/>
              </a:spcAft>
              <a:defRPr sz="2800">
                <a:solidFill>
                  <a:schemeClr val="tx1"/>
                </a:solidFill>
                <a:latin typeface="Arial" charset="0"/>
                <a:ea typeface="楷体_GB2312" pitchFamily="49" charset="-122"/>
              </a:defRPr>
            </a:lvl6pPr>
            <a:lvl7pPr marL="2971800" indent="-228600" eaLnBrk="0" fontAlgn="base" hangingPunct="0">
              <a:spcBef>
                <a:spcPct val="0"/>
              </a:spcBef>
              <a:spcAft>
                <a:spcPct val="0"/>
              </a:spcAft>
              <a:defRPr sz="2800">
                <a:solidFill>
                  <a:schemeClr val="tx1"/>
                </a:solidFill>
                <a:latin typeface="Arial" charset="0"/>
                <a:ea typeface="楷体_GB2312" pitchFamily="49" charset="-122"/>
              </a:defRPr>
            </a:lvl7pPr>
            <a:lvl8pPr marL="3429000" indent="-228600" eaLnBrk="0" fontAlgn="base" hangingPunct="0">
              <a:spcBef>
                <a:spcPct val="0"/>
              </a:spcBef>
              <a:spcAft>
                <a:spcPct val="0"/>
              </a:spcAft>
              <a:defRPr sz="2800">
                <a:solidFill>
                  <a:schemeClr val="tx1"/>
                </a:solidFill>
                <a:latin typeface="Arial" charset="0"/>
                <a:ea typeface="楷体_GB2312" pitchFamily="49" charset="-122"/>
              </a:defRPr>
            </a:lvl8pPr>
            <a:lvl9pPr marL="3886200" indent="-228600" eaLnBrk="0" fontAlgn="base" hangingPunct="0">
              <a:spcBef>
                <a:spcPct val="0"/>
              </a:spcBef>
              <a:spcAft>
                <a:spcPct val="0"/>
              </a:spcAft>
              <a:defRPr sz="2800">
                <a:solidFill>
                  <a:schemeClr val="tx1"/>
                </a:solidFill>
                <a:latin typeface="Arial" charset="0"/>
                <a:ea typeface="楷体_GB2312" pitchFamily="49" charset="-122"/>
              </a:defRPr>
            </a:lvl9pPr>
          </a:lstStyle>
          <a:p>
            <a:r>
              <a:rPr kumimoji="1" lang="en-US" altLang="zh-CN">
                <a:solidFill>
                  <a:srgbClr val="0000CC"/>
                </a:solidFill>
                <a:latin typeface="楷体_GB2312" pitchFamily="49" charset="-122"/>
              </a:rPr>
              <a:t> </a:t>
            </a:r>
            <a:r>
              <a:rPr kumimoji="1" lang="zh-CN" altLang="en-US">
                <a:solidFill>
                  <a:srgbClr val="0000CC"/>
                </a:solidFill>
                <a:latin typeface="楷体_GB2312" pitchFamily="49" charset="-122"/>
              </a:rPr>
              <a:t>角动量守恒现象举例</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31925"/>
            <a:ext cx="312578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第03章 视频_rotation_two_balls.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3779838" y="1412875"/>
            <a:ext cx="4968875" cy="338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fld id="{E25B3D69-8FA1-438F-8574-82BA356CD541}" type="slidenum">
              <a:rPr lang="en-US" altLang="zh-CN" smtClean="0">
                <a:solidFill>
                  <a:srgbClr val="FFFFCC">
                    <a:lumMod val="75000"/>
                  </a:srgbClr>
                </a:solidFill>
              </a:rPr>
              <a:pPr>
                <a:defRPr/>
              </a:pPr>
              <a:t>93</a:t>
            </a:fld>
            <a:endParaRPr lang="en-US" altLang="zh-CN">
              <a:solidFill>
                <a:srgbClr val="FFFFCC">
                  <a:lumMod val="75000"/>
                </a:srgbClr>
              </a:solidFill>
            </a:endParaRPr>
          </a:p>
        </p:txBody>
      </p:sp>
      <p:pic>
        <p:nvPicPr>
          <p:cNvPr id="5" name="第03章 视频_bike_wheel_rotation2.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2339975" y="1988840"/>
            <a:ext cx="4962525" cy="3384550"/>
          </a:xfrm>
          <a:prstGeom prst="rect">
            <a:avLst/>
          </a:prstGeom>
          <a:noFill/>
          <a:extLst>
            <a:ext uri="{909E8E84-426E-40DD-AFC4-6F175D3DCCD1}">
              <a14:hiddenFill xmlns:a14="http://schemas.microsoft.com/office/drawing/2010/main">
                <a:solidFill>
                  <a:srgbClr val="FFFFFF"/>
                </a:solidFill>
              </a14:hiddenFill>
            </a:ext>
          </a:extLst>
        </p:spPr>
      </p:pic>
      <p:pic>
        <p:nvPicPr>
          <p:cNvPr id="6" name="第03章 视频_bike_wheel_rotation.MPG">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7"/>
          <a:srcRect/>
          <a:stretch>
            <a:fillRect/>
          </a:stretch>
        </p:blipFill>
        <p:spPr bwMode="auto">
          <a:xfrm>
            <a:off x="2339975" y="1988666"/>
            <a:ext cx="49625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md type="call" cmd="stop">
                                      <p:cBhvr>
                                        <p:cTn id="14" dur="1">
                                          <p:stCondLst>
                                            <p:cond delay="499"/>
                                          </p:stCondLst>
                                        </p:cTn>
                                        <p:tgtEl>
                                          <p:spTgt spid="5"/>
                                        </p:tgtEl>
                                      </p:cBhvr>
                                    </p:cmd>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p:cTn id="30" fill="hold" display="0">
                  <p:stCondLst>
                    <p:cond delay="indefinite"/>
                  </p:stCondLst>
                  <p:endCondLst>
                    <p:cond evt="onNext" delay="0">
                      <p:tgtEl>
                        <p:sldTgt/>
                      </p:tgtEl>
                    </p:cond>
                    <p:cond evt="onPrev" delay="0">
                      <p:tgtEl>
                        <p:sldTgt/>
                      </p:tgtEl>
                    </p:cond>
                  </p:endCondLst>
                </p:cTn>
                <p:tgtEl>
                  <p:spTgt spid="5"/>
                </p:tgtEl>
              </p:cMediaNode>
            </p:video>
            <p:video>
              <p:cMediaNode>
                <p:cTn id="31"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3"/>
          <p:cNvSpPr>
            <a:spLocks noGrp="1"/>
          </p:cNvSpPr>
          <p:nvPr>
            <p:ph type="ftr" sz="quarter" idx="10"/>
          </p:nvPr>
        </p:nvSpPr>
        <p:spPr/>
        <p:txBody>
          <a:bodyPr/>
          <a:lstStyle/>
          <a:p>
            <a:pPr>
              <a:defRPr/>
            </a:pPr>
            <a:fld id="{E106E6F5-6DC0-4CFF-B708-510FF4AB3F07}" type="slidenum">
              <a:rPr lang="en-US" altLang="zh-CN">
                <a:solidFill>
                  <a:srgbClr val="FFFFCC">
                    <a:lumMod val="75000"/>
                  </a:srgbClr>
                </a:solidFill>
              </a:rPr>
              <a:pPr>
                <a:defRPr/>
              </a:pPr>
              <a:t>94</a:t>
            </a:fld>
            <a:endParaRPr lang="en-US" altLang="zh-CN">
              <a:solidFill>
                <a:srgbClr val="FFFFCC">
                  <a:lumMod val="75000"/>
                </a:srgbClr>
              </a:solidFill>
            </a:endParaRPr>
          </a:p>
        </p:txBody>
      </p:sp>
      <p:sp>
        <p:nvSpPr>
          <p:cNvPr id="13316" name="Text Box 5"/>
          <p:cNvSpPr txBox="1">
            <a:spLocks noChangeArrowheads="1"/>
          </p:cNvSpPr>
          <p:nvPr/>
        </p:nvSpPr>
        <p:spPr bwMode="auto">
          <a:xfrm>
            <a:off x="430213" y="942975"/>
            <a:ext cx="382746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20000"/>
              </a:lnSpc>
              <a:spcBef>
                <a:spcPct val="0"/>
              </a:spcBef>
              <a:buClr>
                <a:srgbClr val="0000FF"/>
              </a:buClr>
              <a:buFont typeface="Wingdings" pitchFamily="2" charset="2"/>
              <a:buChar char="Ø"/>
            </a:pPr>
            <a:r>
              <a:rPr lang="zh-CN" altLang="en-US" sz="2800" smtClean="0"/>
              <a:t>花样滑冰</a:t>
            </a:r>
          </a:p>
          <a:p>
            <a:pPr eaLnBrk="1" hangingPunct="1">
              <a:lnSpc>
                <a:spcPct val="120000"/>
              </a:lnSpc>
              <a:spcBef>
                <a:spcPct val="0"/>
              </a:spcBef>
              <a:buClr>
                <a:srgbClr val="0000FF"/>
              </a:buClr>
              <a:buFont typeface="Wingdings" pitchFamily="2" charset="2"/>
              <a:buChar char="Ø"/>
            </a:pPr>
            <a:r>
              <a:rPr lang="zh-CN" altLang="en-US" sz="2800" smtClean="0"/>
              <a:t>跳水运动员跳水</a:t>
            </a:r>
          </a:p>
        </p:txBody>
      </p:sp>
      <p:sp>
        <p:nvSpPr>
          <p:cNvPr id="13317" name="Text Box 6"/>
          <p:cNvSpPr txBox="1">
            <a:spLocks noChangeArrowheads="1"/>
          </p:cNvSpPr>
          <p:nvPr/>
        </p:nvSpPr>
        <p:spPr bwMode="auto">
          <a:xfrm>
            <a:off x="517525" y="4868863"/>
            <a:ext cx="53498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lnSpc>
                <a:spcPct val="110000"/>
              </a:lnSpc>
              <a:spcBef>
                <a:spcPct val="0"/>
              </a:spcBef>
            </a:pPr>
            <a:r>
              <a:rPr kumimoji="1" lang="zh-CN" altLang="en-US" smtClean="0">
                <a:solidFill>
                  <a:srgbClr val="FF0066"/>
                </a:solidFill>
                <a:ea typeface="黑体" pitchFamily="2" charset="-122"/>
              </a:rPr>
              <a:t>艺术美、人体美、物理美相互结合</a:t>
            </a:r>
          </a:p>
        </p:txBody>
      </p:sp>
      <p:pic>
        <p:nvPicPr>
          <p:cNvPr id="7" name="W1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7984" y="1844824"/>
            <a:ext cx="3352800" cy="2743200"/>
          </a:xfrm>
          <a:prstGeom prst="rect">
            <a:avLst/>
          </a:prstGeom>
        </p:spPr>
      </p:pic>
    </p:spTree>
    <p:extLst>
      <p:ext uri="{BB962C8B-B14F-4D97-AF65-F5344CB8AC3E}">
        <p14:creationId xmlns:p14="http://schemas.microsoft.com/office/powerpoint/2010/main" val="1466489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页脚占位符 1"/>
          <p:cNvSpPr>
            <a:spLocks noGrp="1"/>
          </p:cNvSpPr>
          <p:nvPr>
            <p:ph type="ftr" sz="quarter" idx="10"/>
          </p:nvPr>
        </p:nvSpPr>
        <p:spPr/>
        <p:txBody>
          <a:bodyPr/>
          <a:lstStyle/>
          <a:p>
            <a:pPr>
              <a:defRPr/>
            </a:pPr>
            <a:fld id="{CE013BD5-C516-42E3-8000-B39A9B08D8B9}" type="slidenum">
              <a:rPr lang="en-US" altLang="zh-CN">
                <a:solidFill>
                  <a:srgbClr val="FFFFCC">
                    <a:lumMod val="75000"/>
                  </a:srgbClr>
                </a:solidFill>
              </a:rPr>
              <a:pPr>
                <a:defRPr/>
              </a:pPr>
              <a:t>95</a:t>
            </a:fld>
            <a:endParaRPr lang="en-US" altLang="zh-CN">
              <a:solidFill>
                <a:srgbClr val="FFFFCC">
                  <a:lumMod val="75000"/>
                </a:srgbClr>
              </a:solidFill>
            </a:endParaRPr>
          </a:p>
        </p:txBody>
      </p:sp>
      <p:grpSp>
        <p:nvGrpSpPr>
          <p:cNvPr id="14339" name="Group 2"/>
          <p:cNvGrpSpPr>
            <a:grpSpLocks/>
          </p:cNvGrpSpPr>
          <p:nvPr/>
        </p:nvGrpSpPr>
        <p:grpSpPr bwMode="auto">
          <a:xfrm>
            <a:off x="838200" y="692150"/>
            <a:ext cx="7620000" cy="5715000"/>
            <a:chOff x="528" y="480"/>
            <a:chExt cx="4800" cy="3600"/>
          </a:xfrm>
        </p:grpSpPr>
        <p:sp>
          <p:nvSpPr>
            <p:cNvPr id="204803" name="Text Box 3"/>
            <p:cNvSpPr txBox="1">
              <a:spLocks noChangeArrowheads="1"/>
            </p:cNvSpPr>
            <p:nvPr/>
          </p:nvSpPr>
          <p:spPr bwMode="auto">
            <a:xfrm>
              <a:off x="528" y="537"/>
              <a:ext cx="4752" cy="327"/>
            </a:xfrm>
            <a:prstGeom prst="rect">
              <a:avLst/>
            </a:prstGeom>
            <a:gradFill rotWithShape="0">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defRPr/>
              </a:pPr>
              <a:r>
                <a:rPr lang="zh-CN" altLang="en-US" sz="2800">
                  <a:ea typeface="楷体_GB2312" charset="-122"/>
                </a:rPr>
                <a:t>质点运动与刚体定轴转动对照</a:t>
              </a:r>
            </a:p>
          </p:txBody>
        </p:sp>
        <p:sp>
          <p:nvSpPr>
            <p:cNvPr id="14341" name="Text Box 4"/>
            <p:cNvSpPr txBox="1">
              <a:spLocks noChangeArrowheads="1"/>
            </p:cNvSpPr>
            <p:nvPr/>
          </p:nvSpPr>
          <p:spPr bwMode="auto">
            <a:xfrm>
              <a:off x="1104" y="864"/>
              <a:ext cx="1296"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CC0000"/>
                  </a:solidFill>
                  <a:latin typeface="Century Schoolbook" pitchFamily="18" charset="0"/>
                  <a:ea typeface="楷体_GB2312" pitchFamily="49" charset="-122"/>
                </a:rPr>
                <a:t>质点运动</a:t>
              </a:r>
            </a:p>
          </p:txBody>
        </p:sp>
        <p:sp>
          <p:nvSpPr>
            <p:cNvPr id="14342" name="Text Box 5"/>
            <p:cNvSpPr txBox="1">
              <a:spLocks noChangeArrowheads="1"/>
            </p:cNvSpPr>
            <p:nvPr/>
          </p:nvSpPr>
          <p:spPr bwMode="auto">
            <a:xfrm>
              <a:off x="3360" y="864"/>
              <a:ext cx="1632"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solidFill>
                    <a:srgbClr val="CC0000"/>
                  </a:solidFill>
                  <a:ea typeface="楷体_GB2312" pitchFamily="49" charset="-122"/>
                </a:rPr>
                <a:t>刚体定轴</a:t>
              </a:r>
              <a:r>
                <a:rPr kumimoji="1" lang="zh-CN" altLang="en-US" sz="2800" smtClean="0">
                  <a:solidFill>
                    <a:srgbClr val="CC0000"/>
                  </a:solidFill>
                  <a:latin typeface="Century Schoolbook" pitchFamily="18" charset="0"/>
                  <a:ea typeface="楷体_GB2312" pitchFamily="49" charset="-122"/>
                </a:rPr>
                <a:t>转动</a:t>
              </a:r>
            </a:p>
          </p:txBody>
        </p:sp>
        <p:sp>
          <p:nvSpPr>
            <p:cNvPr id="14343" name="Text Box 6"/>
            <p:cNvSpPr txBox="1">
              <a:spLocks noChangeArrowheads="1"/>
            </p:cNvSpPr>
            <p:nvPr/>
          </p:nvSpPr>
          <p:spPr bwMode="auto">
            <a:xfrm>
              <a:off x="672" y="1440"/>
              <a:ext cx="672"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latin typeface="Century Schoolbook" pitchFamily="18" charset="0"/>
                  <a:ea typeface="楷体_GB2312" pitchFamily="49" charset="-122"/>
                </a:rPr>
                <a:t>速度</a:t>
              </a:r>
            </a:p>
          </p:txBody>
        </p:sp>
        <p:sp>
          <p:nvSpPr>
            <p:cNvPr id="14344" name="Text Box 7"/>
            <p:cNvSpPr txBox="1">
              <a:spLocks noChangeArrowheads="1"/>
            </p:cNvSpPr>
            <p:nvPr/>
          </p:nvSpPr>
          <p:spPr bwMode="auto">
            <a:xfrm>
              <a:off x="672" y="2016"/>
              <a:ext cx="816"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latin typeface="Century Schoolbook" pitchFamily="18" charset="0"/>
                  <a:ea typeface="楷体_GB2312" pitchFamily="49" charset="-122"/>
                </a:rPr>
                <a:t>加速度</a:t>
              </a:r>
            </a:p>
          </p:txBody>
        </p:sp>
        <p:graphicFrame>
          <p:nvGraphicFramePr>
            <p:cNvPr id="14345" name="Object 8"/>
            <p:cNvGraphicFramePr>
              <a:graphicFrameLocks noChangeAspect="1"/>
            </p:cNvGraphicFramePr>
            <p:nvPr/>
          </p:nvGraphicFramePr>
          <p:xfrm>
            <a:off x="1680" y="1200"/>
            <a:ext cx="816" cy="696"/>
          </p:xfrm>
          <a:graphic>
            <a:graphicData uri="http://schemas.openxmlformats.org/presentationml/2006/ole">
              <mc:AlternateContent xmlns:mc="http://schemas.openxmlformats.org/markup-compatibility/2006">
                <mc:Choice xmlns:v="urn:schemas-microsoft-com:vml" Requires="v">
                  <p:oleObj spid="_x0000_s115169" name="Equation" r:id="rId3" imgW="457002" imgH="393529" progId="Equation.3">
                    <p:embed/>
                  </p:oleObj>
                </mc:Choice>
                <mc:Fallback>
                  <p:oleObj name="Equation" r:id="rId3" imgW="457002"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1200"/>
                          <a:ext cx="816" cy="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6" name="Object 9"/>
            <p:cNvGraphicFramePr>
              <a:graphicFrameLocks noChangeAspect="1"/>
            </p:cNvGraphicFramePr>
            <p:nvPr/>
          </p:nvGraphicFramePr>
          <p:xfrm>
            <a:off x="1680" y="1920"/>
            <a:ext cx="816" cy="704"/>
          </p:xfrm>
          <a:graphic>
            <a:graphicData uri="http://schemas.openxmlformats.org/presentationml/2006/ole">
              <mc:AlternateContent xmlns:mc="http://schemas.openxmlformats.org/markup-compatibility/2006">
                <mc:Choice xmlns:v="urn:schemas-microsoft-com:vml" Requires="v">
                  <p:oleObj spid="_x0000_s115170" name="Equation" r:id="rId5" imgW="457002" imgH="393529" progId="Equation.3">
                    <p:embed/>
                  </p:oleObj>
                </mc:Choice>
                <mc:Fallback>
                  <p:oleObj name="Equation" r:id="rId5" imgW="457002"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0" y="1920"/>
                          <a:ext cx="816"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Text Box 10"/>
            <p:cNvSpPr txBox="1">
              <a:spLocks noChangeArrowheads="1"/>
            </p:cNvSpPr>
            <p:nvPr/>
          </p:nvSpPr>
          <p:spPr bwMode="auto">
            <a:xfrm>
              <a:off x="2928" y="1392"/>
              <a:ext cx="864"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latin typeface="Century Schoolbook" pitchFamily="18" charset="0"/>
                  <a:ea typeface="楷体_GB2312" pitchFamily="49" charset="-122"/>
                </a:rPr>
                <a:t>角速度</a:t>
              </a:r>
            </a:p>
          </p:txBody>
        </p:sp>
        <p:sp>
          <p:nvSpPr>
            <p:cNvPr id="14348" name="Text Box 11"/>
            <p:cNvSpPr txBox="1">
              <a:spLocks noChangeArrowheads="1"/>
            </p:cNvSpPr>
            <p:nvPr/>
          </p:nvSpPr>
          <p:spPr bwMode="auto">
            <a:xfrm>
              <a:off x="2928" y="2064"/>
              <a:ext cx="1056" cy="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latin typeface="Century Schoolbook" pitchFamily="18" charset="0"/>
                  <a:ea typeface="楷体_GB2312" pitchFamily="49" charset="-122"/>
                </a:rPr>
                <a:t>角加速度</a:t>
              </a:r>
            </a:p>
          </p:txBody>
        </p:sp>
        <p:graphicFrame>
          <p:nvGraphicFramePr>
            <p:cNvPr id="14349" name="Object 12"/>
            <p:cNvGraphicFramePr>
              <a:graphicFrameLocks noChangeAspect="1"/>
            </p:cNvGraphicFramePr>
            <p:nvPr/>
          </p:nvGraphicFramePr>
          <p:xfrm>
            <a:off x="3984" y="1208"/>
            <a:ext cx="864" cy="713"/>
          </p:xfrm>
          <a:graphic>
            <a:graphicData uri="http://schemas.openxmlformats.org/presentationml/2006/ole">
              <mc:AlternateContent xmlns:mc="http://schemas.openxmlformats.org/markup-compatibility/2006">
                <mc:Choice xmlns:v="urn:schemas-microsoft-com:vml" Requires="v">
                  <p:oleObj spid="_x0000_s115171" name="Equation" r:id="rId7" imgW="508000" imgH="419100" progId="Equation.3">
                    <p:embed/>
                  </p:oleObj>
                </mc:Choice>
                <mc:Fallback>
                  <p:oleObj name="Equation" r:id="rId7" imgW="5080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4" y="1208"/>
                          <a:ext cx="864" cy="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50" name="Object 13"/>
            <p:cNvGraphicFramePr>
              <a:graphicFrameLocks noChangeAspect="1"/>
            </p:cNvGraphicFramePr>
            <p:nvPr/>
          </p:nvGraphicFramePr>
          <p:xfrm>
            <a:off x="4032" y="1920"/>
            <a:ext cx="912" cy="688"/>
          </p:xfrm>
          <a:graphic>
            <a:graphicData uri="http://schemas.openxmlformats.org/presentationml/2006/ole">
              <mc:AlternateContent xmlns:mc="http://schemas.openxmlformats.org/markup-compatibility/2006">
                <mc:Choice xmlns:v="urn:schemas-microsoft-com:vml" Requires="v">
                  <p:oleObj spid="_x0000_s115172" name="Equation" r:id="rId9" imgW="520474" imgH="393529" progId="Equation.3">
                    <p:embed/>
                  </p:oleObj>
                </mc:Choice>
                <mc:Fallback>
                  <p:oleObj name="Equation" r:id="rId9" imgW="520474" imgH="39352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1920"/>
                          <a:ext cx="912" cy="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51" name="Line 14"/>
            <p:cNvSpPr>
              <a:spLocks noChangeShapeType="1"/>
            </p:cNvSpPr>
            <p:nvPr/>
          </p:nvSpPr>
          <p:spPr bwMode="auto">
            <a:xfrm>
              <a:off x="528" y="864"/>
              <a:ext cx="4800"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52" name="Line 15"/>
            <p:cNvSpPr>
              <a:spLocks noChangeShapeType="1"/>
            </p:cNvSpPr>
            <p:nvPr/>
          </p:nvSpPr>
          <p:spPr bwMode="auto">
            <a:xfrm>
              <a:off x="2832" y="864"/>
              <a:ext cx="0" cy="3216"/>
            </a:xfrm>
            <a:prstGeom prst="line">
              <a:avLst/>
            </a:prstGeom>
            <a:noFill/>
            <a:ln w="28575">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53" name="Line 16"/>
            <p:cNvSpPr>
              <a:spLocks noChangeShapeType="1"/>
            </p:cNvSpPr>
            <p:nvPr/>
          </p:nvSpPr>
          <p:spPr bwMode="auto">
            <a:xfrm>
              <a:off x="528" y="3072"/>
              <a:ext cx="4800"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54" name="Text Box 17"/>
            <p:cNvSpPr txBox="1">
              <a:spLocks noChangeArrowheads="1"/>
            </p:cNvSpPr>
            <p:nvPr/>
          </p:nvSpPr>
          <p:spPr bwMode="auto">
            <a:xfrm>
              <a:off x="720" y="3168"/>
              <a:ext cx="182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ea typeface="楷体_GB2312" pitchFamily="49" charset="-122"/>
                </a:rPr>
                <a:t>质量            </a:t>
              </a:r>
              <a:r>
                <a:rPr kumimoji="1" lang="en-US" altLang="zh-CN" sz="3200" i="1" smtClean="0">
                  <a:solidFill>
                    <a:srgbClr val="000000"/>
                  </a:solidFill>
                  <a:ea typeface="楷体_GB2312" pitchFamily="49" charset="-122"/>
                </a:rPr>
                <a:t>m</a:t>
              </a:r>
              <a:endParaRPr kumimoji="1" lang="en-US" altLang="zh-CN" sz="3200" smtClean="0">
                <a:solidFill>
                  <a:srgbClr val="000000"/>
                </a:solidFill>
                <a:ea typeface="楷体_GB2312" pitchFamily="49" charset="-122"/>
              </a:endParaRPr>
            </a:p>
          </p:txBody>
        </p:sp>
        <p:sp>
          <p:nvSpPr>
            <p:cNvPr id="14355" name="Text Box 18"/>
            <p:cNvSpPr txBox="1">
              <a:spLocks noChangeArrowheads="1"/>
            </p:cNvSpPr>
            <p:nvPr/>
          </p:nvSpPr>
          <p:spPr bwMode="auto">
            <a:xfrm>
              <a:off x="2928" y="3168"/>
              <a:ext cx="22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ea typeface="楷体_GB2312" pitchFamily="49" charset="-122"/>
                </a:rPr>
                <a:t>转动惯量</a:t>
              </a:r>
            </a:p>
          </p:txBody>
        </p:sp>
        <p:sp>
          <p:nvSpPr>
            <p:cNvPr id="14356" name="Text Box 19"/>
            <p:cNvSpPr txBox="1">
              <a:spLocks noChangeArrowheads="1"/>
            </p:cNvSpPr>
            <p:nvPr/>
          </p:nvSpPr>
          <p:spPr bwMode="auto">
            <a:xfrm>
              <a:off x="728" y="3705"/>
              <a:ext cx="17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ea typeface="楷体_GB2312" pitchFamily="49" charset="-122"/>
                </a:rPr>
                <a:t>动量</a:t>
              </a:r>
            </a:p>
          </p:txBody>
        </p:sp>
        <p:sp>
          <p:nvSpPr>
            <p:cNvPr id="14357" name="Text Box 20"/>
            <p:cNvSpPr txBox="1">
              <a:spLocks noChangeArrowheads="1"/>
            </p:cNvSpPr>
            <p:nvPr/>
          </p:nvSpPr>
          <p:spPr bwMode="auto">
            <a:xfrm>
              <a:off x="3024" y="3696"/>
              <a:ext cx="129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kumimoji="1" lang="zh-CN" altLang="en-US" sz="2800" smtClean="0">
                  <a:solidFill>
                    <a:srgbClr val="000000"/>
                  </a:solidFill>
                  <a:ea typeface="楷体_GB2312" pitchFamily="49" charset="-122"/>
                </a:rPr>
                <a:t>角动量</a:t>
              </a:r>
            </a:p>
          </p:txBody>
        </p:sp>
        <p:sp>
          <p:nvSpPr>
            <p:cNvPr id="14358" name="Line 21"/>
            <p:cNvSpPr>
              <a:spLocks noChangeShapeType="1"/>
            </p:cNvSpPr>
            <p:nvPr/>
          </p:nvSpPr>
          <p:spPr bwMode="auto">
            <a:xfrm>
              <a:off x="528" y="3648"/>
              <a:ext cx="4800"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59" name="Line 22"/>
            <p:cNvSpPr>
              <a:spLocks noChangeShapeType="1"/>
            </p:cNvSpPr>
            <p:nvPr/>
          </p:nvSpPr>
          <p:spPr bwMode="auto">
            <a:xfrm>
              <a:off x="528" y="1920"/>
              <a:ext cx="4800"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60" name="Line 23"/>
            <p:cNvSpPr>
              <a:spLocks noChangeShapeType="1"/>
            </p:cNvSpPr>
            <p:nvPr/>
          </p:nvSpPr>
          <p:spPr bwMode="auto">
            <a:xfrm>
              <a:off x="528" y="2592"/>
              <a:ext cx="4800"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graphicFrame>
          <p:nvGraphicFramePr>
            <p:cNvPr id="14361" name="Object 24"/>
            <p:cNvGraphicFramePr>
              <a:graphicFrameLocks noChangeAspect="1"/>
            </p:cNvGraphicFramePr>
            <p:nvPr/>
          </p:nvGraphicFramePr>
          <p:xfrm>
            <a:off x="3984" y="3149"/>
            <a:ext cx="1248" cy="499"/>
          </p:xfrm>
          <a:graphic>
            <a:graphicData uri="http://schemas.openxmlformats.org/presentationml/2006/ole">
              <mc:AlternateContent xmlns:mc="http://schemas.openxmlformats.org/markup-compatibility/2006">
                <mc:Choice xmlns:v="urn:schemas-microsoft-com:vml" Requires="v">
                  <p:oleObj spid="_x0000_s115173" name="Equation" r:id="rId11" imgW="698500" imgH="279400" progId="Equation.3">
                    <p:embed/>
                  </p:oleObj>
                </mc:Choice>
                <mc:Fallback>
                  <p:oleObj name="Equation" r:id="rId11" imgW="698500" imgH="279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3149"/>
                          <a:ext cx="1248" cy="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62" name="Object 25"/>
            <p:cNvGraphicFramePr>
              <a:graphicFrameLocks noChangeAspect="1"/>
            </p:cNvGraphicFramePr>
            <p:nvPr/>
          </p:nvGraphicFramePr>
          <p:xfrm>
            <a:off x="4080" y="3696"/>
            <a:ext cx="864" cy="364"/>
          </p:xfrm>
          <a:graphic>
            <a:graphicData uri="http://schemas.openxmlformats.org/presentationml/2006/ole">
              <mc:AlternateContent xmlns:mc="http://schemas.openxmlformats.org/markup-compatibility/2006">
                <mc:Choice xmlns:v="urn:schemas-microsoft-com:vml" Requires="v">
                  <p:oleObj spid="_x0000_s115174" name="Equation" r:id="rId13" imgW="482391" imgH="203112" progId="Equation.3">
                    <p:embed/>
                  </p:oleObj>
                </mc:Choice>
                <mc:Fallback>
                  <p:oleObj name="Equation" r:id="rId13" imgW="482391" imgH="203112"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0" y="3696"/>
                          <a:ext cx="864" cy="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63" name="Object 26"/>
            <p:cNvGraphicFramePr>
              <a:graphicFrameLocks noChangeAspect="1"/>
            </p:cNvGraphicFramePr>
            <p:nvPr/>
          </p:nvGraphicFramePr>
          <p:xfrm>
            <a:off x="1584" y="3696"/>
            <a:ext cx="912" cy="374"/>
          </p:xfrm>
          <a:graphic>
            <a:graphicData uri="http://schemas.openxmlformats.org/presentationml/2006/ole">
              <mc:AlternateContent xmlns:mc="http://schemas.openxmlformats.org/markup-compatibility/2006">
                <mc:Choice xmlns:v="urn:schemas-microsoft-com:vml" Requires="v">
                  <p:oleObj spid="_x0000_s115175" name="Equation" r:id="rId15" imgW="494870" imgH="203024" progId="Equation.3">
                    <p:embed/>
                  </p:oleObj>
                </mc:Choice>
                <mc:Fallback>
                  <p:oleObj name="Equation" r:id="rId15" imgW="494870" imgH="20302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4" y="3696"/>
                          <a:ext cx="912"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64" name="Text Box 27"/>
            <p:cNvSpPr txBox="1">
              <a:spLocks noChangeArrowheads="1"/>
            </p:cNvSpPr>
            <p:nvPr/>
          </p:nvSpPr>
          <p:spPr bwMode="auto">
            <a:xfrm>
              <a:off x="768" y="2688"/>
              <a:ext cx="48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ea typeface="楷体_GB2312" pitchFamily="49" charset="-122"/>
                </a:rPr>
                <a:t>力</a:t>
              </a:r>
            </a:p>
          </p:txBody>
        </p:sp>
        <p:sp>
          <p:nvSpPr>
            <p:cNvPr id="14365" name="Text Box 28"/>
            <p:cNvSpPr txBox="1">
              <a:spLocks noChangeArrowheads="1"/>
            </p:cNvSpPr>
            <p:nvPr/>
          </p:nvSpPr>
          <p:spPr bwMode="auto">
            <a:xfrm>
              <a:off x="3024" y="2688"/>
              <a:ext cx="10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rgbClr val="1C1C1C"/>
                  </a:solidFill>
                  <a:latin typeface="Times New Roman" pitchFamily="18" charset="0"/>
                  <a:ea typeface="宋体" charset="-122"/>
                </a:defRPr>
              </a:lvl1pPr>
              <a:lvl2pPr marL="742950" indent="-285750" eaLnBrk="0" hangingPunct="0">
                <a:defRPr sz="2400" b="1">
                  <a:solidFill>
                    <a:srgbClr val="1C1C1C"/>
                  </a:solidFill>
                  <a:latin typeface="Times New Roman" pitchFamily="18" charset="0"/>
                  <a:ea typeface="宋体" charset="-122"/>
                </a:defRPr>
              </a:lvl2pPr>
              <a:lvl3pPr marL="1143000" indent="-228600" eaLnBrk="0" hangingPunct="0">
                <a:defRPr sz="2400" b="1">
                  <a:solidFill>
                    <a:srgbClr val="1C1C1C"/>
                  </a:solidFill>
                  <a:latin typeface="Times New Roman" pitchFamily="18" charset="0"/>
                  <a:ea typeface="宋体" charset="-122"/>
                </a:defRPr>
              </a:lvl3pPr>
              <a:lvl4pPr marL="1600200" indent="-228600" eaLnBrk="0" hangingPunct="0">
                <a:defRPr sz="2400" b="1">
                  <a:solidFill>
                    <a:srgbClr val="1C1C1C"/>
                  </a:solidFill>
                  <a:latin typeface="Times New Roman" pitchFamily="18" charset="0"/>
                  <a:ea typeface="宋体" charset="-122"/>
                </a:defRPr>
              </a:lvl4pPr>
              <a:lvl5pPr marL="2057400" indent="-228600" eaLnBrk="0" hangingPunct="0">
                <a:defRPr sz="2400" b="1">
                  <a:solidFill>
                    <a:srgbClr val="1C1C1C"/>
                  </a:solidFill>
                  <a:latin typeface="Times New Roman" pitchFamily="18" charset="0"/>
                  <a:ea typeface="宋体" charset="-122"/>
                </a:defRPr>
              </a:lvl5pPr>
              <a:lvl6pPr marL="2514600" indent="-228600" eaLnBrk="0" fontAlgn="base" hangingPunct="0">
                <a:spcBef>
                  <a:spcPct val="50000"/>
                </a:spcBef>
                <a:spcAft>
                  <a:spcPct val="0"/>
                </a:spcAft>
                <a:defRPr sz="2400" b="1">
                  <a:solidFill>
                    <a:srgbClr val="1C1C1C"/>
                  </a:solidFill>
                  <a:latin typeface="Times New Roman" pitchFamily="18" charset="0"/>
                  <a:ea typeface="宋体" charset="-122"/>
                </a:defRPr>
              </a:lvl6pPr>
              <a:lvl7pPr marL="2971800" indent="-228600" eaLnBrk="0" fontAlgn="base" hangingPunct="0">
                <a:spcBef>
                  <a:spcPct val="50000"/>
                </a:spcBef>
                <a:spcAft>
                  <a:spcPct val="0"/>
                </a:spcAft>
                <a:defRPr sz="2400" b="1">
                  <a:solidFill>
                    <a:srgbClr val="1C1C1C"/>
                  </a:solidFill>
                  <a:latin typeface="Times New Roman" pitchFamily="18" charset="0"/>
                  <a:ea typeface="宋体" charset="-122"/>
                </a:defRPr>
              </a:lvl7pPr>
              <a:lvl8pPr marL="3429000" indent="-228600" eaLnBrk="0" fontAlgn="base" hangingPunct="0">
                <a:spcBef>
                  <a:spcPct val="50000"/>
                </a:spcBef>
                <a:spcAft>
                  <a:spcPct val="0"/>
                </a:spcAft>
                <a:defRPr sz="2400" b="1">
                  <a:solidFill>
                    <a:srgbClr val="1C1C1C"/>
                  </a:solidFill>
                  <a:latin typeface="Times New Roman" pitchFamily="18" charset="0"/>
                  <a:ea typeface="宋体" charset="-122"/>
                </a:defRPr>
              </a:lvl8pPr>
              <a:lvl9pPr marL="3886200" indent="-228600" eaLnBrk="0" fontAlgn="base" hangingPunct="0">
                <a:spcBef>
                  <a:spcPct val="50000"/>
                </a:spcBef>
                <a:spcAft>
                  <a:spcPct val="0"/>
                </a:spcAft>
                <a:defRPr sz="2400" b="1">
                  <a:solidFill>
                    <a:srgbClr val="1C1C1C"/>
                  </a:solidFill>
                  <a:latin typeface="Times New Roman" pitchFamily="18" charset="0"/>
                  <a:ea typeface="宋体" charset="-122"/>
                </a:defRPr>
              </a:lvl9pPr>
            </a:lstStyle>
            <a:p>
              <a:pPr eaLnBrk="1" hangingPunct="1"/>
              <a:r>
                <a:rPr lang="zh-CN" altLang="en-US" sz="2800" smtClean="0">
                  <a:ea typeface="楷体_GB2312" pitchFamily="49" charset="-122"/>
                </a:rPr>
                <a:t>力矩</a:t>
              </a:r>
            </a:p>
          </p:txBody>
        </p:sp>
        <p:graphicFrame>
          <p:nvGraphicFramePr>
            <p:cNvPr id="14366" name="Object 29"/>
            <p:cNvGraphicFramePr>
              <a:graphicFrameLocks noChangeAspect="1"/>
            </p:cNvGraphicFramePr>
            <p:nvPr/>
          </p:nvGraphicFramePr>
          <p:xfrm>
            <a:off x="1968" y="2688"/>
            <a:ext cx="312" cy="360"/>
          </p:xfrm>
          <a:graphic>
            <a:graphicData uri="http://schemas.openxmlformats.org/presentationml/2006/ole">
              <mc:AlternateContent xmlns:mc="http://schemas.openxmlformats.org/markup-compatibility/2006">
                <mc:Choice xmlns:v="urn:schemas-microsoft-com:vml" Requires="v">
                  <p:oleObj spid="_x0000_s115176" name="Equation" r:id="rId17" imgW="164957" imgH="190335" progId="Equation.3">
                    <p:embed/>
                  </p:oleObj>
                </mc:Choice>
                <mc:Fallback>
                  <p:oleObj name="Equation" r:id="rId17" imgW="164957" imgH="19033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68" y="2688"/>
                          <a:ext cx="312"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67" name="Object 30"/>
            <p:cNvGraphicFramePr>
              <a:graphicFrameLocks noChangeAspect="1"/>
            </p:cNvGraphicFramePr>
            <p:nvPr/>
          </p:nvGraphicFramePr>
          <p:xfrm>
            <a:off x="4224" y="2643"/>
            <a:ext cx="384" cy="360"/>
          </p:xfrm>
          <a:graphic>
            <a:graphicData uri="http://schemas.openxmlformats.org/presentationml/2006/ole">
              <mc:AlternateContent xmlns:mc="http://schemas.openxmlformats.org/markup-compatibility/2006">
                <mc:Choice xmlns:v="urn:schemas-microsoft-com:vml" Requires="v">
                  <p:oleObj spid="_x0000_s115177" name="Equation" r:id="rId19" imgW="203112" imgH="190417" progId="Equation.3">
                    <p:embed/>
                  </p:oleObj>
                </mc:Choice>
                <mc:Fallback>
                  <p:oleObj name="Equation" r:id="rId19" imgW="203112" imgH="190417"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24" y="2643"/>
                          <a:ext cx="384"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68" name="Rectangle 31"/>
            <p:cNvSpPr>
              <a:spLocks noChangeArrowheads="1"/>
            </p:cNvSpPr>
            <p:nvPr/>
          </p:nvSpPr>
          <p:spPr bwMode="auto">
            <a:xfrm>
              <a:off x="528" y="480"/>
              <a:ext cx="4800" cy="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mtClean="0">
                <a:ea typeface="宋体" charset="-122"/>
              </a:endParaRPr>
            </a:p>
          </p:txBody>
        </p:sp>
        <p:sp>
          <p:nvSpPr>
            <p:cNvPr id="14369" name="Line 32"/>
            <p:cNvSpPr>
              <a:spLocks noChangeShapeType="1"/>
            </p:cNvSpPr>
            <p:nvPr/>
          </p:nvSpPr>
          <p:spPr bwMode="auto">
            <a:xfrm>
              <a:off x="528" y="1200"/>
              <a:ext cx="4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smtClean="0">
                <a:ea typeface="宋体" charset="-122"/>
              </a:endParaRPr>
            </a:p>
          </p:txBody>
        </p:sp>
      </p:grpSp>
    </p:spTree>
    <p:extLst>
      <p:ext uri="{BB962C8B-B14F-4D97-AF65-F5344CB8AC3E}">
        <p14:creationId xmlns:p14="http://schemas.microsoft.com/office/powerpoint/2010/main" val="12786511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fld id="{422C82A2-2333-4CEB-98CA-B2C7676D7F70}" type="slidenum">
              <a:rPr lang="en-US" altLang="zh-CN" smtClean="0">
                <a:solidFill>
                  <a:srgbClr val="FFFFCC">
                    <a:lumMod val="75000"/>
                  </a:srgbClr>
                </a:solidFill>
              </a:rPr>
              <a:pPr>
                <a:defRPr/>
              </a:pPr>
              <a:t>96</a:t>
            </a:fld>
            <a:endParaRPr lang="en-US" altLang="zh-CN">
              <a:solidFill>
                <a:srgbClr val="FFFFCC">
                  <a:lumMod val="75000"/>
                </a:srgbClr>
              </a:solidFill>
            </a:endParaRPr>
          </a:p>
        </p:txBody>
      </p:sp>
      <p:sp>
        <p:nvSpPr>
          <p:cNvPr id="3" name="TextBox 2"/>
          <p:cNvSpPr txBox="1"/>
          <p:nvPr/>
        </p:nvSpPr>
        <p:spPr>
          <a:xfrm>
            <a:off x="1979712" y="476672"/>
            <a:ext cx="4339650" cy="507831"/>
          </a:xfrm>
          <a:prstGeom prst="rect">
            <a:avLst/>
          </a:prstGeom>
          <a:noFill/>
        </p:spPr>
        <p:txBody>
          <a:bodyPr wrap="none" rtlCol="0">
            <a:spAutoFit/>
          </a:bodyPr>
          <a:lstStyle/>
          <a:p>
            <a:r>
              <a:rPr lang="zh-CN" altLang="en-US" sz="2700" dirty="0" smtClean="0">
                <a:ea typeface="华文楷体" panose="02010600040101010101" pitchFamily="2" charset="-122"/>
              </a:rPr>
              <a:t>质点与刚体力学规律对照表</a:t>
            </a: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2991931081"/>
                  </p:ext>
                </p:extLst>
              </p:nvPr>
            </p:nvGraphicFramePr>
            <p:xfrm>
              <a:off x="107504" y="980728"/>
              <a:ext cx="9036496" cy="5610972"/>
            </p:xfrm>
            <a:graphic>
              <a:graphicData uri="http://schemas.openxmlformats.org/drawingml/2006/table">
                <a:tbl>
                  <a:tblPr firstRow="1" bandRow="1">
                    <a:tableStyleId>{5C22544A-7EE6-4342-B048-85BDC9FD1C3A}</a:tableStyleId>
                  </a:tblPr>
                  <a:tblGrid>
                    <a:gridCol w="3960440"/>
                    <a:gridCol w="5076056"/>
                  </a:tblGrid>
                  <a:tr h="457692">
                    <a:tc>
                      <a:txBody>
                        <a:bodyPr/>
                        <a:lstStyle/>
                        <a:p>
                          <a:pPr algn="ctr"/>
                          <a:r>
                            <a:rPr lang="zh-CN" altLang="en-US" dirty="0" smtClean="0">
                              <a:solidFill>
                                <a:schemeClr val="tx1"/>
                              </a:solidFill>
                              <a:latin typeface="黑体" panose="02010600030101010101" pitchFamily="2" charset="-122"/>
                              <a:ea typeface="黑体" panose="02010600030101010101" pitchFamily="2" charset="-122"/>
                            </a:rPr>
                            <a:t>质点</a:t>
                          </a:r>
                          <a:endParaRPr lang="zh-CN" altLang="en-US" dirty="0">
                            <a:solidFill>
                              <a:schemeClr val="tx1"/>
                            </a:solidFill>
                            <a:latin typeface="黑体" panose="02010600030101010101" pitchFamily="2" charset="-122"/>
                            <a:ea typeface="黑体" panose="02010600030101010101" pitchFamily="2" charset="-122"/>
                          </a:endParaRPr>
                        </a:p>
                      </a:txBody>
                      <a:tcPr/>
                    </a:tc>
                    <a:tc>
                      <a:txBody>
                        <a:bodyPr/>
                        <a:lstStyle/>
                        <a:p>
                          <a:pPr algn="ctr"/>
                          <a:r>
                            <a:rPr lang="zh-CN" altLang="en-US" dirty="0" smtClean="0">
                              <a:solidFill>
                                <a:schemeClr val="tx1"/>
                              </a:solidFill>
                              <a:latin typeface="黑体" panose="02010600030101010101" pitchFamily="2" charset="-122"/>
                              <a:ea typeface="黑体" panose="02010600030101010101" pitchFamily="2" charset="-122"/>
                            </a:rPr>
                            <a:t>刚体（定轴转动）</a:t>
                          </a:r>
                          <a:endParaRPr lang="zh-CN" altLang="en-US" dirty="0">
                            <a:solidFill>
                              <a:schemeClr val="tx1"/>
                            </a:solidFill>
                            <a:latin typeface="黑体" panose="02010600030101010101" pitchFamily="2" charset="-122"/>
                            <a:ea typeface="黑体" panose="02010600030101010101" pitchFamily="2" charset="-122"/>
                          </a:endParaRPr>
                        </a:p>
                      </a:txBody>
                      <a:tcPr/>
                    </a:tc>
                  </a:tr>
                  <a:tr h="457692">
                    <a:tc>
                      <a:txBody>
                        <a:bodyPr/>
                        <a:lstStyle/>
                        <a:p>
                          <a:r>
                            <a:rPr lang="zh-CN" altLang="en-US" b="1" baseline="0" dirty="0" smtClean="0">
                              <a:ea typeface="华文楷体" panose="02010600040101010101" pitchFamily="2" charset="-122"/>
                            </a:rPr>
                            <a:t>力</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𝑭</m:t>
                                  </m:r>
                                </m:e>
                              </m:acc>
                            </m:oMath>
                          </a14:m>
                          <a:r>
                            <a:rPr lang="zh-CN" altLang="en-US" b="1" baseline="0" dirty="0" smtClean="0">
                              <a:ea typeface="华文楷体" panose="02010600040101010101" pitchFamily="2" charset="-122"/>
                            </a:rPr>
                            <a:t>，质量 </a:t>
                          </a:r>
                          <a:r>
                            <a:rPr lang="en-US" altLang="zh-CN" b="1" i="1" baseline="0" dirty="0" smtClean="0">
                              <a:latin typeface="Times New Roman" panose="02020603050405020304" pitchFamily="18" charset="0"/>
                              <a:ea typeface="华文楷体" panose="02010600040101010101" pitchFamily="2" charset="-122"/>
                              <a:cs typeface="Times New Roman" panose="02020603050405020304" pitchFamily="18" charset="0"/>
                            </a:rPr>
                            <a:t>m</a:t>
                          </a:r>
                          <a:endParaRPr lang="zh-CN" altLang="en-US" b="1" i="1"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baseline="0" dirty="0" smtClean="0">
                              <a:ea typeface="华文楷体" panose="02010600040101010101" pitchFamily="2" charset="-122"/>
                            </a:rPr>
                            <a:t>力矩 </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𝑴</m:t>
                                  </m:r>
                                </m:e>
                              </m:acc>
                              <m:r>
                                <a:rPr lang="en-US" altLang="zh-CN" b="1" i="1" baseline="0" smtClean="0">
                                  <a:latin typeface="Cambria Math"/>
                                </a:rPr>
                                <m:t>=</m:t>
                              </m:r>
                              <m:acc>
                                <m:accPr>
                                  <m:chr m:val="⃑"/>
                                  <m:ctrlPr>
                                    <a:rPr lang="en-US" altLang="zh-CN" b="1" i="1" baseline="0" smtClean="0">
                                      <a:latin typeface="Cambria Math"/>
                                    </a:rPr>
                                  </m:ctrlPr>
                                </m:accPr>
                                <m:e>
                                  <m:r>
                                    <a:rPr lang="en-US" altLang="zh-CN" b="1" i="1" baseline="0" smtClean="0">
                                      <a:latin typeface="Cambria Math"/>
                                    </a:rPr>
                                    <m:t>𝒓</m:t>
                                  </m:r>
                                </m:e>
                              </m:acc>
                              <m:r>
                                <a:rPr lang="en-US" altLang="zh-CN" b="1" i="1" baseline="0" smtClean="0">
                                  <a:latin typeface="Cambria Math"/>
                                  <a:ea typeface="Cambria Math"/>
                                </a:rPr>
                                <m:t>×</m:t>
                              </m:r>
                              <m:acc>
                                <m:accPr>
                                  <m:chr m:val="⃑"/>
                                  <m:ctrlPr>
                                    <a:rPr lang="en-US" altLang="zh-CN" b="1" i="1" baseline="0" smtClean="0">
                                      <a:latin typeface="Cambria Math"/>
                                      <a:ea typeface="Cambria Math"/>
                                    </a:rPr>
                                  </m:ctrlPr>
                                </m:accPr>
                                <m:e>
                                  <m:r>
                                    <a:rPr lang="en-US" altLang="zh-CN" b="1" i="1" baseline="0" smtClean="0">
                                      <a:latin typeface="Cambria Math"/>
                                      <a:ea typeface="Cambria Math"/>
                                    </a:rPr>
                                    <m:t>𝑭</m:t>
                                  </m:r>
                                </m:e>
                              </m:acc>
                            </m:oMath>
                          </a14:m>
                          <a:r>
                            <a:rPr lang="zh-CN" altLang="en-US" b="1" baseline="0" dirty="0" smtClean="0">
                              <a:ea typeface="华文楷体" panose="02010600040101010101" pitchFamily="2" charset="-122"/>
                            </a:rPr>
                            <a:t>，转动惯量  </a:t>
                          </a:r>
                          <a14:m>
                            <m:oMath xmlns:m="http://schemas.openxmlformats.org/officeDocument/2006/math">
                              <m:r>
                                <a:rPr lang="en-US" altLang="zh-CN" b="1" i="1" baseline="0" smtClean="0">
                                  <a:latin typeface="Cambria Math"/>
                                  <a:ea typeface="华文楷体" panose="02010600040101010101" pitchFamily="2" charset="-122"/>
                                </a:rPr>
                                <m:t>𝑱</m:t>
                              </m:r>
                              <m:r>
                                <a:rPr lang="en-US" altLang="zh-CN" b="1" i="1" baseline="0" smtClean="0">
                                  <a:latin typeface="Cambria Math"/>
                                  <a:ea typeface="华文楷体" panose="02010600040101010101" pitchFamily="2" charset="-122"/>
                                </a:rPr>
                                <m:t>=</m:t>
                              </m:r>
                              <m:nary>
                                <m:naryPr>
                                  <m:limLoc m:val="undOvr"/>
                                  <m:subHide m:val="on"/>
                                  <m:supHide m:val="on"/>
                                  <m:ctrlPr>
                                    <a:rPr lang="en-US" altLang="zh-CN" b="1" i="1" baseline="0" smtClean="0">
                                      <a:latin typeface="Cambria Math"/>
                                      <a:ea typeface="华文楷体" panose="02010600040101010101" pitchFamily="2" charset="-122"/>
                                    </a:rPr>
                                  </m:ctrlPr>
                                </m:naryPr>
                                <m:sub/>
                                <m:sup/>
                                <m:e>
                                  <m:sSup>
                                    <m:sSupPr>
                                      <m:ctrlPr>
                                        <a:rPr lang="en-US" altLang="zh-CN" b="1" i="1" baseline="0" smtClean="0">
                                          <a:latin typeface="Cambria Math"/>
                                          <a:ea typeface="华文楷体" panose="02010600040101010101" pitchFamily="2" charset="-122"/>
                                        </a:rPr>
                                      </m:ctrlPr>
                                    </m:sSupPr>
                                    <m:e>
                                      <m:r>
                                        <a:rPr lang="en-US" altLang="zh-CN" b="1" i="1" baseline="0" smtClean="0">
                                          <a:latin typeface="Cambria Math"/>
                                          <a:ea typeface="华文楷体" panose="02010600040101010101" pitchFamily="2" charset="-122"/>
                                        </a:rPr>
                                        <m:t>𝒓</m:t>
                                      </m:r>
                                    </m:e>
                                    <m:sup>
                                      <m:r>
                                        <a:rPr lang="en-US" altLang="zh-CN" b="1" i="1" baseline="0" smtClean="0">
                                          <a:latin typeface="Cambria Math"/>
                                          <a:ea typeface="华文楷体" panose="02010600040101010101" pitchFamily="2" charset="-122"/>
                                        </a:rPr>
                                        <m:t>𝟐</m:t>
                                      </m:r>
                                    </m:sup>
                                  </m:sSup>
                                  <m:r>
                                    <a:rPr lang="en-US" altLang="zh-CN" b="1" i="1" baseline="0" smtClean="0">
                                      <a:latin typeface="Cambria Math"/>
                                      <a:ea typeface="华文楷体" panose="02010600040101010101" pitchFamily="2" charset="-122"/>
                                    </a:rPr>
                                    <m:t>𝒅𝒎</m:t>
                                  </m:r>
                                </m:e>
                              </m:nary>
                            </m:oMath>
                          </a14:m>
                          <a:r>
                            <a:rPr lang="zh-CN" altLang="en-US" b="1" baseline="0" dirty="0" smtClean="0">
                              <a:ea typeface="华文楷体" panose="02010600040101010101" pitchFamily="2" charset="-122"/>
                            </a:rPr>
                            <a:t> </a:t>
                          </a:r>
                          <a:endParaRPr lang="zh-CN" altLang="en-US" b="1" i="1"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accent5">
                            <a:lumMod val="90000"/>
                          </a:schemeClr>
                        </a:solidFill>
                      </a:tcPr>
                    </a:tc>
                  </a:tr>
                  <a:tr h="45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牛顿第二定律 </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𝑭</m:t>
                                  </m:r>
                                </m:e>
                              </m:acc>
                              <m:r>
                                <a:rPr lang="en-US" altLang="zh-CN" b="1" i="1" baseline="0" smtClean="0">
                                  <a:latin typeface="Cambria Math"/>
                                </a:rPr>
                                <m:t>=</m:t>
                              </m:r>
                              <m:r>
                                <a:rPr lang="en-US" altLang="zh-CN" b="1" i="1" baseline="0" smtClean="0">
                                  <a:latin typeface="Cambria Math"/>
                                </a:rPr>
                                <m:t>𝒎</m:t>
                              </m:r>
                              <m:acc>
                                <m:accPr>
                                  <m:chr m:val="⃑"/>
                                  <m:ctrlPr>
                                    <a:rPr lang="en-US" altLang="zh-CN" b="1" i="1" baseline="0" smtClean="0">
                                      <a:latin typeface="Cambria Math"/>
                                    </a:rPr>
                                  </m:ctrlPr>
                                </m:accPr>
                                <m:e>
                                  <m:r>
                                    <a:rPr lang="en-US" altLang="zh-CN" b="1" i="1" baseline="0" smtClean="0">
                                      <a:latin typeface="Cambria Math"/>
                                    </a:rPr>
                                    <m:t>𝒂</m:t>
                                  </m:r>
                                </m:e>
                              </m:acc>
                            </m:oMath>
                          </a14:m>
                          <a:endParaRPr lang="zh-CN" altLang="en-US" b="1" i="1"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转动定律 </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𝑴</m:t>
                                  </m:r>
                                </m:e>
                              </m:acc>
                              <m:r>
                                <a:rPr lang="en-US" altLang="zh-CN" b="1" i="1" baseline="0" smtClean="0">
                                  <a:latin typeface="Cambria Math"/>
                                </a:rPr>
                                <m:t>=</m:t>
                              </m:r>
                              <m:r>
                                <a:rPr lang="en-US" altLang="zh-CN" b="1" i="1" baseline="0" smtClean="0">
                                  <a:latin typeface="Cambria Math"/>
                                </a:rPr>
                                <m:t>𝑱</m:t>
                              </m:r>
                              <m:acc>
                                <m:accPr>
                                  <m:chr m:val="⃑"/>
                                  <m:ctrlPr>
                                    <a:rPr lang="en-US" altLang="zh-CN" b="1" i="1" baseline="0" smtClean="0">
                                      <a:latin typeface="Cambria Math"/>
                                    </a:rPr>
                                  </m:ctrlPr>
                                </m:accPr>
                                <m:e>
                                  <m:r>
                                    <a:rPr lang="en-US" altLang="zh-CN" b="1" i="1" baseline="0" smtClean="0">
                                      <a:latin typeface="Cambria Math"/>
                                      <a:ea typeface="Cambria Math"/>
                                    </a:rPr>
                                    <m:t>𝜶</m:t>
                                  </m:r>
                                </m:e>
                              </m:acc>
                            </m:oMath>
                          </a14:m>
                          <a:endParaRPr lang="zh-CN" altLang="en-US" b="1" i="1"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accent5">
                            <a:lumMod val="90000"/>
                          </a:schemeClr>
                        </a:solidFill>
                      </a:tcPr>
                    </a:tc>
                  </a:tr>
                  <a:tr h="45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动量 </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𝒑</m:t>
                                  </m:r>
                                </m:e>
                              </m:acc>
                              <m:r>
                                <a:rPr lang="en-US" altLang="zh-CN" b="1" i="1" baseline="0" smtClean="0">
                                  <a:latin typeface="Cambria Math"/>
                                </a:rPr>
                                <m:t>=</m:t>
                              </m:r>
                              <m:r>
                                <a:rPr lang="en-US" altLang="zh-CN" b="1" i="1" baseline="0" smtClean="0">
                                  <a:latin typeface="Cambria Math"/>
                                </a:rPr>
                                <m:t>𝒎</m:t>
                              </m:r>
                              <m:acc>
                                <m:accPr>
                                  <m:chr m:val="⃑"/>
                                  <m:ctrlPr>
                                    <a:rPr lang="en-US" altLang="zh-CN" b="1" i="1" baseline="0" smtClean="0">
                                      <a:latin typeface="Cambria Math"/>
                                    </a:rPr>
                                  </m:ctrlPr>
                                </m:accPr>
                                <m:e>
                                  <m:r>
                                    <a:rPr lang="en-US" altLang="zh-CN" b="1" i="1" baseline="0" smtClean="0">
                                      <a:latin typeface="Cambria Math"/>
                                    </a:rPr>
                                    <m:t>𝒗</m:t>
                                  </m:r>
                                </m:e>
                              </m:acc>
                            </m:oMath>
                          </a14:m>
                          <a:r>
                            <a:rPr lang="zh-CN" altLang="en-US" b="1" i="1" baseline="0" dirty="0" smtClean="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i="0" baseline="0" dirty="0" smtClean="0">
                              <a:latin typeface="Times New Roman" panose="02020603050405020304" pitchFamily="18" charset="0"/>
                              <a:ea typeface="华文楷体" panose="02010600040101010101" pitchFamily="2" charset="-122"/>
                              <a:cs typeface="Times New Roman" panose="02020603050405020304" pitchFamily="18" charset="0"/>
                            </a:rPr>
                            <a:t>冲量 </a:t>
                          </a:r>
                          <a14:m>
                            <m:oMath xmlns:m="http://schemas.openxmlformats.org/officeDocument/2006/math">
                              <m:nary>
                                <m:naryPr>
                                  <m:limLoc m:val="undOvr"/>
                                  <m:subHide m:val="on"/>
                                  <m:supHide m:val="on"/>
                                  <m:ctrlPr>
                                    <a:rPr lang="en-US" altLang="zh-CN" b="1" i="1" baseline="0" smtClean="0">
                                      <a:latin typeface="Cambria Math"/>
                                      <a:ea typeface="华文楷体" panose="02010600040101010101" pitchFamily="2" charset="-122"/>
                                      <a:cs typeface="Times New Roman" panose="02020603050405020304" pitchFamily="18" charset="0"/>
                                    </a:rPr>
                                  </m:ctrlPr>
                                </m:naryPr>
                                <m:sub/>
                                <m:sup/>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𝑭</m:t>
                                      </m:r>
                                    </m:e>
                                  </m:acc>
                                </m:e>
                              </m:nary>
                              <m:r>
                                <a:rPr lang="en-US" altLang="zh-CN" b="1" i="1" baseline="0" smtClean="0">
                                  <a:latin typeface="Cambria Math"/>
                                  <a:ea typeface="华文楷体" panose="02010600040101010101" pitchFamily="2" charset="-122"/>
                                  <a:cs typeface="Times New Roman" panose="02020603050405020304" pitchFamily="18" charset="0"/>
                                </a:rPr>
                                <m:t>𝒅𝒕</m:t>
                              </m:r>
                            </m:oMath>
                          </a14:m>
                          <a:endParaRPr lang="zh-CN" altLang="en-US" b="1" i="0"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角动量 </a:t>
                          </a:r>
                          <a14:m>
                            <m:oMath xmlns:m="http://schemas.openxmlformats.org/officeDocument/2006/math">
                              <m:acc>
                                <m:accPr>
                                  <m:chr m:val="⃑"/>
                                  <m:ctrlPr>
                                    <a:rPr lang="zh-CN" altLang="en-US" b="1" i="1" baseline="0" smtClean="0">
                                      <a:latin typeface="Cambria Math"/>
                                    </a:rPr>
                                  </m:ctrlPr>
                                </m:accPr>
                                <m:e>
                                  <m:r>
                                    <a:rPr lang="en-US" altLang="zh-CN" b="1" i="1" baseline="0" smtClean="0">
                                      <a:latin typeface="Cambria Math"/>
                                    </a:rPr>
                                    <m:t>𝑳</m:t>
                                  </m:r>
                                </m:e>
                              </m:acc>
                              <m:r>
                                <a:rPr lang="en-US" altLang="zh-CN" b="1" i="1" baseline="0" smtClean="0">
                                  <a:latin typeface="Cambria Math"/>
                                </a:rPr>
                                <m:t>=</m:t>
                              </m:r>
                              <m:r>
                                <a:rPr lang="en-US" altLang="zh-CN" b="1" i="1" baseline="0" smtClean="0">
                                  <a:latin typeface="Cambria Math"/>
                                </a:rPr>
                                <m:t>𝑱</m:t>
                              </m:r>
                              <m:acc>
                                <m:accPr>
                                  <m:chr m:val="⃑"/>
                                  <m:ctrlPr>
                                    <a:rPr lang="en-US" altLang="zh-CN" b="1" i="1" baseline="0" smtClean="0">
                                      <a:latin typeface="Cambria Math"/>
                                    </a:rPr>
                                  </m:ctrlPr>
                                </m:accPr>
                                <m:e>
                                  <m:r>
                                    <a:rPr lang="en-US" altLang="zh-CN" b="1" i="1" baseline="0" smtClean="0">
                                      <a:latin typeface="Cambria Math"/>
                                      <a:ea typeface="Cambria Math"/>
                                    </a:rPr>
                                    <m:t>𝝎</m:t>
                                  </m:r>
                                </m:e>
                              </m:acc>
                            </m:oMath>
                          </a14:m>
                          <a:r>
                            <a:rPr lang="zh-CN" altLang="en-US" b="1" i="1" baseline="0" dirty="0" smtClean="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i="0" baseline="0" dirty="0" smtClean="0">
                              <a:latin typeface="Times New Roman" panose="02020603050405020304" pitchFamily="18" charset="0"/>
                              <a:ea typeface="华文楷体" panose="02010600040101010101" pitchFamily="2" charset="-122"/>
                              <a:cs typeface="Times New Roman" panose="02020603050405020304" pitchFamily="18" charset="0"/>
                            </a:rPr>
                            <a:t>冲量矩 </a:t>
                          </a:r>
                          <a14:m>
                            <m:oMath xmlns:m="http://schemas.openxmlformats.org/officeDocument/2006/math">
                              <m:nary>
                                <m:naryPr>
                                  <m:limLoc m:val="undOvr"/>
                                  <m:subHide m:val="on"/>
                                  <m:supHide m:val="on"/>
                                  <m:ctrlPr>
                                    <a:rPr lang="en-US" altLang="zh-CN" b="1" i="1" baseline="0" smtClean="0">
                                      <a:latin typeface="Cambria Math"/>
                                      <a:ea typeface="华文楷体" panose="02010600040101010101" pitchFamily="2" charset="-122"/>
                                      <a:cs typeface="Times New Roman" panose="02020603050405020304" pitchFamily="18" charset="0"/>
                                    </a:rPr>
                                  </m:ctrlPr>
                                </m:naryPr>
                                <m:sub/>
                                <m:sup/>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𝑴</m:t>
                                      </m:r>
                                    </m:e>
                                  </m:acc>
                                </m:e>
                              </m:nary>
                              <m:r>
                                <a:rPr lang="en-US" altLang="zh-CN" b="1" i="1" baseline="0" smtClean="0">
                                  <a:latin typeface="Cambria Math"/>
                                  <a:ea typeface="华文楷体" panose="02010600040101010101" pitchFamily="2" charset="-122"/>
                                  <a:cs typeface="Times New Roman" panose="02020603050405020304" pitchFamily="18" charset="0"/>
                                </a:rPr>
                                <m:t>𝒅𝒕</m:t>
                              </m:r>
                            </m:oMath>
                          </a14:m>
                          <a:endParaRPr lang="zh-CN" altLang="en-US" b="1" i="0"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accent5">
                            <a:lumMod val="90000"/>
                          </a:schemeClr>
                        </a:solidFill>
                      </a:tcPr>
                    </a:tc>
                  </a:tr>
                  <a:tr h="45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动量定理  </a:t>
                          </a:r>
                          <a14:m>
                            <m:oMath xmlns:m="http://schemas.openxmlformats.org/officeDocument/2006/math">
                              <m:nary>
                                <m:naryPr>
                                  <m:limLoc m:val="undOvr"/>
                                  <m:subHide m:val="on"/>
                                  <m:supHide m:val="on"/>
                                  <m:ctrlPr>
                                    <a:rPr lang="en-US" altLang="zh-CN" b="1" i="1" baseline="0" smtClean="0">
                                      <a:latin typeface="Cambria Math"/>
                                      <a:ea typeface="华文楷体" panose="02010600040101010101" pitchFamily="2" charset="-122"/>
                                      <a:cs typeface="Times New Roman" panose="02020603050405020304" pitchFamily="18" charset="0"/>
                                    </a:rPr>
                                  </m:ctrlPr>
                                </m:naryPr>
                                <m:sub/>
                                <m:sup/>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𝑭</m:t>
                                      </m:r>
                                    </m:e>
                                  </m:acc>
                                </m:e>
                              </m:nary>
                              <m:r>
                                <a:rPr lang="en-US" altLang="zh-CN" b="1" i="1" baseline="0" smtClean="0">
                                  <a:latin typeface="Cambria Math"/>
                                  <a:ea typeface="华文楷体" panose="02010600040101010101" pitchFamily="2" charset="-122"/>
                                  <a:cs typeface="Times New Roman" panose="02020603050405020304" pitchFamily="18" charset="0"/>
                                </a:rPr>
                                <m:t>𝒅𝒕</m:t>
                              </m:r>
                              <m:r>
                                <a:rPr lang="en-US" altLang="zh-CN" b="1" i="1" baseline="0" smtClean="0">
                                  <a:latin typeface="Cambria Math"/>
                                  <a:ea typeface="华文楷体" panose="02010600040101010101" pitchFamily="2" charset="-122"/>
                                  <a:cs typeface="Times New Roman" panose="02020603050405020304" pitchFamily="18" charset="0"/>
                                </a:rPr>
                                <m:t>=</m:t>
                              </m:r>
                              <m:r>
                                <a:rPr lang="en-US" altLang="zh-CN" b="1" i="1" baseline="0" smtClean="0">
                                  <a:latin typeface="Cambria Math"/>
                                  <a:ea typeface="华文楷体" panose="02010600040101010101" pitchFamily="2" charset="-122"/>
                                  <a:cs typeface="Times New Roman" panose="02020603050405020304" pitchFamily="18" charset="0"/>
                                </a:rPr>
                                <m:t>𝒎</m:t>
                              </m:r>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𝒗</m:t>
                                  </m:r>
                                </m:e>
                              </m:acc>
                              <m:r>
                                <a:rPr lang="en-US" altLang="zh-CN" b="1" i="1" baseline="0" smtClean="0">
                                  <a:latin typeface="Cambria Math"/>
                                  <a:ea typeface="华文楷体" panose="02010600040101010101" pitchFamily="2" charset="-122"/>
                                  <a:cs typeface="Times New Roman" panose="02020603050405020304" pitchFamily="18" charset="0"/>
                                </a:rPr>
                                <m:t>−</m:t>
                              </m:r>
                              <m:r>
                                <a:rPr lang="en-US" altLang="zh-CN" b="1" i="1" baseline="0" smtClean="0">
                                  <a:latin typeface="Cambria Math"/>
                                  <a:ea typeface="华文楷体" panose="02010600040101010101" pitchFamily="2" charset="-122"/>
                                  <a:cs typeface="Times New Roman" panose="02020603050405020304" pitchFamily="18" charset="0"/>
                                </a:rPr>
                                <m:t>𝒎</m:t>
                              </m:r>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𝒗</m:t>
                                      </m:r>
                                    </m:e>
                                  </m:acc>
                                </m:e>
                                <m:sub>
                                  <m:r>
                                    <a:rPr lang="en-US" altLang="zh-CN" b="1" i="1" baseline="0" smtClean="0">
                                      <a:latin typeface="Cambria Math"/>
                                      <a:ea typeface="华文楷体" panose="02010600040101010101" pitchFamily="2" charset="-122"/>
                                      <a:cs typeface="Times New Roman" panose="02020603050405020304" pitchFamily="18" charset="0"/>
                                    </a:rPr>
                                    <m:t>𝟎</m:t>
                                  </m:r>
                                </m:sub>
                              </m:sSub>
                            </m:oMath>
                          </a14:m>
                          <a:endParaRPr lang="zh-CN" altLang="en-US" b="1" i="0" baseline="0" dirty="0">
                            <a:latin typeface="Times New Roman" panose="02020603050405020304" pitchFamily="18" charset="0"/>
                            <a:ea typeface="华文楷体" panose="02010600040101010101" pitchFamily="2" charset="-122"/>
                            <a:cs typeface="Times New Roman" panose="02020603050405020304" pitchFamily="18" charset="0"/>
                          </a:endParaRPr>
                        </a:p>
                      </a:txBody>
                      <a:tcPr>
                        <a:solidFill>
                          <a:schemeClr val="tx2">
                            <a:lumMod val="20000"/>
                            <a:lumOff val="80000"/>
                          </a:schemeClr>
                        </a:solidFill>
                      </a:tcPr>
                    </a:tc>
                    <a:tc>
                      <a:txBody>
                        <a:bodyPr/>
                        <a:lstStyle/>
                        <a:p>
                          <a:r>
                            <a:rPr lang="zh-CN" altLang="en-US" b="1" i="0" baseline="0" dirty="0" smtClean="0">
                              <a:latin typeface="+mn-lt"/>
                              <a:ea typeface="华文楷体" panose="02010600040101010101" pitchFamily="2" charset="-122"/>
                            </a:rPr>
                            <a:t>角动量定理  </a:t>
                          </a:r>
                          <a14:m>
                            <m:oMath xmlns:m="http://schemas.openxmlformats.org/officeDocument/2006/math">
                              <m:nary>
                                <m:naryPr>
                                  <m:limLoc m:val="undOvr"/>
                                  <m:subHide m:val="on"/>
                                  <m:supHide m:val="on"/>
                                  <m:ctrlPr>
                                    <a:rPr lang="en-US" altLang="zh-CN" b="1" i="1" baseline="0" smtClean="0">
                                      <a:latin typeface="Cambria Math"/>
                                      <a:ea typeface="华文楷体" panose="02010600040101010101" pitchFamily="2" charset="-122"/>
                                      <a:cs typeface="Times New Roman" panose="02020603050405020304" pitchFamily="18" charset="0"/>
                                    </a:rPr>
                                  </m:ctrlPr>
                                </m:naryPr>
                                <m:sub/>
                                <m:sup/>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𝑴</m:t>
                                      </m:r>
                                    </m:e>
                                  </m:acc>
                                </m:e>
                              </m:nary>
                              <m:r>
                                <a:rPr lang="en-US" altLang="zh-CN" b="1" i="1" baseline="0" smtClean="0">
                                  <a:latin typeface="Cambria Math"/>
                                  <a:ea typeface="华文楷体" panose="02010600040101010101" pitchFamily="2" charset="-122"/>
                                  <a:cs typeface="Times New Roman" panose="02020603050405020304" pitchFamily="18" charset="0"/>
                                </a:rPr>
                                <m:t>𝒅𝒕</m:t>
                              </m:r>
                              <m:r>
                                <a:rPr lang="en-US" altLang="zh-CN" b="1" i="1" baseline="0" smtClean="0">
                                  <a:latin typeface="Cambria Math"/>
                                  <a:ea typeface="华文楷体" panose="02010600040101010101" pitchFamily="2" charset="-122"/>
                                  <a:cs typeface="Times New Roman" panose="02020603050405020304" pitchFamily="18" charset="0"/>
                                </a:rPr>
                                <m:t>=</m:t>
                              </m:r>
                              <m:r>
                                <a:rPr lang="en-US" altLang="zh-CN" b="1" i="1" baseline="0" smtClean="0">
                                  <a:latin typeface="Cambria Math"/>
                                  <a:ea typeface="华文楷体" panose="02010600040101010101" pitchFamily="2" charset="-122"/>
                                  <a:cs typeface="Times New Roman" panose="02020603050405020304" pitchFamily="18" charset="0"/>
                                </a:rPr>
                                <m:t>𝑱</m:t>
                              </m:r>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Cambria Math"/>
                                      <a:cs typeface="Times New Roman" panose="02020603050405020304" pitchFamily="18" charset="0"/>
                                    </a:rPr>
                                    <m:t>𝝎</m:t>
                                  </m:r>
                                </m:e>
                              </m:acc>
                              <m:r>
                                <a:rPr lang="en-US" altLang="zh-CN" b="1" i="1" baseline="0" smtClean="0">
                                  <a:latin typeface="Cambria Math"/>
                                  <a:ea typeface="华文楷体" panose="02010600040101010101" pitchFamily="2" charset="-122"/>
                                  <a:cs typeface="Times New Roman" panose="02020603050405020304" pitchFamily="18" charset="0"/>
                                </a:rPr>
                                <m:t>−</m:t>
                              </m:r>
                              <m:r>
                                <a:rPr lang="en-US" altLang="zh-CN" b="1" i="1" baseline="0" smtClean="0">
                                  <a:latin typeface="Cambria Math"/>
                                  <a:ea typeface="华文楷体" panose="02010600040101010101" pitchFamily="2" charset="-122"/>
                                  <a:cs typeface="Times New Roman" panose="02020603050405020304" pitchFamily="18" charset="0"/>
                                </a:rPr>
                                <m:t>𝒎</m:t>
                              </m:r>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Cambria Math"/>
                                          <a:cs typeface="Times New Roman" panose="02020603050405020304" pitchFamily="18" charset="0"/>
                                        </a:rPr>
                                        <m:t>𝝎</m:t>
                                      </m:r>
                                    </m:e>
                                  </m:acc>
                                </m:e>
                                <m:sub>
                                  <m:r>
                                    <a:rPr lang="en-US" altLang="zh-CN" b="1" i="1" baseline="0" smtClean="0">
                                      <a:latin typeface="Cambria Math"/>
                                      <a:ea typeface="华文楷体" panose="02010600040101010101" pitchFamily="2" charset="-122"/>
                                      <a:cs typeface="Times New Roman" panose="02020603050405020304" pitchFamily="18" charset="0"/>
                                    </a:rPr>
                                    <m:t>𝟎</m:t>
                                  </m:r>
                                </m:sub>
                              </m:sSub>
                            </m:oMath>
                          </a14:m>
                          <a:endParaRPr lang="zh-CN" altLang="en-US" dirty="0"/>
                        </a:p>
                      </a:txBody>
                      <a:tcPr>
                        <a:solidFill>
                          <a:schemeClr val="accent5">
                            <a:lumMod val="90000"/>
                          </a:schemeClr>
                        </a:solidFill>
                      </a:tcPr>
                    </a:tc>
                  </a:tr>
                  <a:tr h="45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动量守恒定律  </a:t>
                          </a:r>
                          <a14:m>
                            <m:oMath xmlns:m="http://schemas.openxmlformats.org/officeDocument/2006/math">
                              <m:nary>
                                <m:naryPr>
                                  <m:chr m:val="∑"/>
                                  <m:subHide m:val="on"/>
                                  <m:supHide m:val="on"/>
                                  <m:ctrlPr>
                                    <a:rPr lang="zh-CN" altLang="en-US" b="1" i="1" baseline="0" smtClean="0">
                                      <a:latin typeface="Cambria Math"/>
                                      <a:ea typeface="华文楷体" panose="02010600040101010101" pitchFamily="2" charset="-122"/>
                                    </a:rPr>
                                  </m:ctrlPr>
                                </m:naryPr>
                                <m:sub/>
                                <m:sup/>
                                <m:e>
                                  <m:sSub>
                                    <m:sSubPr>
                                      <m:ctrlPr>
                                        <a:rPr lang="en-US" altLang="zh-CN" b="1" i="1" baseline="0" smtClean="0">
                                          <a:latin typeface="Cambria Math"/>
                                          <a:ea typeface="华文楷体" panose="02010600040101010101" pitchFamily="2" charset="-122"/>
                                        </a:rPr>
                                      </m:ctrlPr>
                                    </m:sSubPr>
                                    <m:e>
                                      <m:acc>
                                        <m:accPr>
                                          <m:chr m:val="⃑"/>
                                          <m:ctrlPr>
                                            <a:rPr lang="en-US" altLang="zh-CN" b="1" i="1" baseline="0" smtClean="0">
                                              <a:latin typeface="Cambria Math"/>
                                              <a:ea typeface="华文楷体" panose="02010600040101010101" pitchFamily="2" charset="-122"/>
                                            </a:rPr>
                                          </m:ctrlPr>
                                        </m:accPr>
                                        <m:e>
                                          <m:r>
                                            <a:rPr lang="en-US" altLang="zh-CN" b="1" i="1" baseline="0" smtClean="0">
                                              <a:latin typeface="Cambria Math"/>
                                              <a:ea typeface="华文楷体" panose="02010600040101010101" pitchFamily="2" charset="-122"/>
                                            </a:rPr>
                                            <m:t>𝑭</m:t>
                                          </m:r>
                                        </m:e>
                                      </m:acc>
                                    </m:e>
                                    <m:sub>
                                      <m:r>
                                        <a:rPr lang="en-US" altLang="zh-CN" b="1" i="1" baseline="0" smtClean="0">
                                          <a:latin typeface="Cambria Math"/>
                                          <a:ea typeface="华文楷体" panose="02010600040101010101" pitchFamily="2" charset="-122"/>
                                        </a:rPr>
                                        <m:t>𝒊</m:t>
                                      </m:r>
                                    </m:sub>
                                  </m:sSub>
                                  <m:r>
                                    <a:rPr lang="en-US" altLang="zh-CN" b="1" i="1" baseline="0" smtClean="0">
                                      <a:latin typeface="Cambria Math"/>
                                      <a:ea typeface="华文楷体" panose="02010600040101010101" pitchFamily="2" charset="-122"/>
                                    </a:rPr>
                                    <m:t>=</m:t>
                                  </m:r>
                                  <m:r>
                                    <a:rPr lang="en-US" altLang="zh-CN" b="1" i="1" baseline="0" smtClean="0">
                                      <a:latin typeface="Cambria Math"/>
                                      <a:ea typeface="华文楷体" panose="02010600040101010101" pitchFamily="2" charset="-122"/>
                                    </a:rPr>
                                    <m:t>𝟎</m:t>
                                  </m:r>
                                </m:e>
                              </m:nary>
                            </m:oMath>
                          </a14:m>
                          <a:endParaRPr lang="en-US" altLang="zh-CN" b="1" i="0" baseline="0" dirty="0" smtClean="0">
                            <a:latin typeface="Times New Roman" panose="02020603050405020304" pitchFamily="18" charset="0"/>
                            <a:ea typeface="华文楷体" panose="02010600040101010101" pitchFamily="2"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zh-CN" altLang="en-US" b="1" i="1" baseline="0" smtClean="0">
                                        <a:latin typeface="Cambria Math"/>
                                        <a:ea typeface="华文楷体" panose="02010600040101010101" pitchFamily="2" charset="-122"/>
                                        <a:cs typeface="Times New Roman" panose="02020603050405020304" pitchFamily="18" charset="0"/>
                                      </a:rPr>
                                    </m:ctrlPr>
                                  </m:naryPr>
                                  <m:sub/>
                                  <m:sup/>
                                  <m:e>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r>
                                          <a:rPr lang="en-US" altLang="zh-CN" b="1" i="1" baseline="0" smtClean="0">
                                            <a:latin typeface="Cambria Math"/>
                                            <a:ea typeface="华文楷体" panose="02010600040101010101" pitchFamily="2" charset="-122"/>
                                            <a:cs typeface="Times New Roman" panose="02020603050405020304" pitchFamily="18" charset="0"/>
                                          </a:rPr>
                                          <m:t>𝒎</m:t>
                                        </m:r>
                                      </m:e>
                                      <m:sub>
                                        <m:r>
                                          <a:rPr lang="en-US" altLang="zh-CN" b="1" i="1" baseline="0" smtClean="0">
                                            <a:latin typeface="Cambria Math"/>
                                            <a:ea typeface="华文楷体" panose="02010600040101010101" pitchFamily="2" charset="-122"/>
                                            <a:cs typeface="Times New Roman" panose="02020603050405020304" pitchFamily="18" charset="0"/>
                                          </a:rPr>
                                          <m:t>𝒊</m:t>
                                        </m:r>
                                      </m:sub>
                                    </m:sSub>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华文楷体" panose="02010600040101010101" pitchFamily="2" charset="-122"/>
                                                <a:cs typeface="Times New Roman" panose="02020603050405020304" pitchFamily="18" charset="0"/>
                                              </a:rPr>
                                              <m:t>𝒗</m:t>
                                            </m:r>
                                          </m:e>
                                        </m:acc>
                                      </m:e>
                                      <m:sub>
                                        <m:r>
                                          <a:rPr lang="en-US" altLang="zh-CN" b="1" i="1" baseline="0" smtClean="0">
                                            <a:latin typeface="Cambria Math"/>
                                            <a:ea typeface="华文楷体" panose="02010600040101010101" pitchFamily="2" charset="-122"/>
                                            <a:cs typeface="Times New Roman" panose="02020603050405020304" pitchFamily="18" charset="0"/>
                                          </a:rPr>
                                          <m:t>𝒊</m:t>
                                        </m:r>
                                      </m:sub>
                                    </m:sSub>
                                  </m:e>
                                </m:nary>
                                <m:r>
                                  <a:rPr lang="en-US" altLang="zh-CN" b="1" i="1" baseline="0" smtClean="0">
                                    <a:latin typeface="Cambria Math"/>
                                    <a:ea typeface="华文楷体" panose="02010600040101010101" pitchFamily="2" charset="-122"/>
                                    <a:cs typeface="Times New Roman" panose="02020603050405020304" pitchFamily="18" charset="0"/>
                                  </a:rPr>
                                  <m:t>=</m:t>
                                </m:r>
                                <m:r>
                                  <a:rPr lang="zh-CN" altLang="en-US" b="1" i="1" baseline="0" smtClean="0">
                                    <a:latin typeface="Cambria Math"/>
                                    <a:ea typeface="华文楷体" panose="02010600040101010101" pitchFamily="2" charset="-122"/>
                                    <a:cs typeface="Times New Roman" panose="02020603050405020304" pitchFamily="18" charset="0"/>
                                  </a:rPr>
                                  <m:t>常矢量</m:t>
                                </m:r>
                              </m:oMath>
                            </m:oMathPara>
                          </a14:m>
                          <a:endParaRPr lang="zh-CN" altLang="en-US" dirty="0"/>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角动量守恒定律   </a:t>
                          </a:r>
                          <a14:m>
                            <m:oMath xmlns:m="http://schemas.openxmlformats.org/officeDocument/2006/math">
                              <m:nary>
                                <m:naryPr>
                                  <m:chr m:val="∑"/>
                                  <m:subHide m:val="on"/>
                                  <m:supHide m:val="on"/>
                                  <m:ctrlPr>
                                    <a:rPr lang="zh-CN" altLang="en-US" b="1" i="1" baseline="0" smtClean="0">
                                      <a:latin typeface="Cambria Math"/>
                                      <a:ea typeface="华文楷体" panose="02010600040101010101" pitchFamily="2" charset="-122"/>
                                    </a:rPr>
                                  </m:ctrlPr>
                                </m:naryPr>
                                <m:sub/>
                                <m:sup/>
                                <m:e>
                                  <m:sSub>
                                    <m:sSubPr>
                                      <m:ctrlPr>
                                        <a:rPr lang="en-US" altLang="zh-CN" b="1" i="1" baseline="0" smtClean="0">
                                          <a:latin typeface="Cambria Math"/>
                                          <a:ea typeface="华文楷体" panose="02010600040101010101" pitchFamily="2" charset="-122"/>
                                        </a:rPr>
                                      </m:ctrlPr>
                                    </m:sSubPr>
                                    <m:e>
                                      <m:acc>
                                        <m:accPr>
                                          <m:chr m:val="⃑"/>
                                          <m:ctrlPr>
                                            <a:rPr lang="en-US" altLang="zh-CN" b="1" i="1" baseline="0" smtClean="0">
                                              <a:latin typeface="Cambria Math"/>
                                              <a:ea typeface="华文楷体" panose="02010600040101010101" pitchFamily="2" charset="-122"/>
                                            </a:rPr>
                                          </m:ctrlPr>
                                        </m:accPr>
                                        <m:e>
                                          <m:r>
                                            <a:rPr lang="en-US" altLang="zh-CN" b="1" i="1" baseline="0" smtClean="0">
                                              <a:latin typeface="Cambria Math"/>
                                              <a:ea typeface="华文楷体" panose="02010600040101010101" pitchFamily="2" charset="-122"/>
                                            </a:rPr>
                                            <m:t>𝑴</m:t>
                                          </m:r>
                                        </m:e>
                                      </m:acc>
                                    </m:e>
                                    <m:sub>
                                      <m:r>
                                        <a:rPr lang="en-US" altLang="zh-CN" b="1" i="1" baseline="0" smtClean="0">
                                          <a:latin typeface="Cambria Math"/>
                                          <a:ea typeface="华文楷体" panose="02010600040101010101" pitchFamily="2" charset="-122"/>
                                        </a:rPr>
                                        <m:t>𝒊</m:t>
                                      </m:r>
                                    </m:sub>
                                  </m:sSub>
                                  <m:r>
                                    <a:rPr lang="en-US" altLang="zh-CN" b="1" i="1" baseline="0" smtClean="0">
                                      <a:latin typeface="Cambria Math"/>
                                      <a:ea typeface="华文楷体" panose="02010600040101010101" pitchFamily="2" charset="-122"/>
                                    </a:rPr>
                                    <m:t>=</m:t>
                                  </m:r>
                                  <m:r>
                                    <a:rPr lang="en-US" altLang="zh-CN" b="1" i="1" baseline="0" smtClean="0">
                                      <a:latin typeface="Cambria Math"/>
                                      <a:ea typeface="华文楷体" panose="02010600040101010101" pitchFamily="2" charset="-122"/>
                                    </a:rPr>
                                    <m:t>𝟎</m:t>
                                  </m:r>
                                </m:e>
                              </m:nary>
                            </m:oMath>
                          </a14:m>
                          <a:endParaRPr lang="en-US" altLang="zh-CN" b="1" i="0" baseline="0" dirty="0" smtClean="0">
                            <a:latin typeface="Times New Roman" panose="02020603050405020304" pitchFamily="18" charset="0"/>
                            <a:ea typeface="华文楷体" panose="02010600040101010101" pitchFamily="2"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zh-CN" altLang="en-US" b="1" i="1" baseline="0" smtClean="0">
                                        <a:latin typeface="Cambria Math"/>
                                        <a:ea typeface="华文楷体" panose="02010600040101010101" pitchFamily="2" charset="-122"/>
                                        <a:cs typeface="Times New Roman" panose="02020603050405020304" pitchFamily="18" charset="0"/>
                                      </a:rPr>
                                    </m:ctrlPr>
                                  </m:naryPr>
                                  <m:sub/>
                                  <m:sup/>
                                  <m:e>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r>
                                          <a:rPr lang="en-US" altLang="zh-CN" b="1" i="1" baseline="0" smtClean="0">
                                            <a:latin typeface="Cambria Math"/>
                                            <a:ea typeface="华文楷体" panose="02010600040101010101" pitchFamily="2" charset="-122"/>
                                            <a:cs typeface="Times New Roman" panose="02020603050405020304" pitchFamily="18" charset="0"/>
                                          </a:rPr>
                                          <m:t>𝑱</m:t>
                                        </m:r>
                                      </m:e>
                                      <m:sub>
                                        <m:r>
                                          <a:rPr lang="en-US" altLang="zh-CN" b="1" i="1" baseline="0" smtClean="0">
                                            <a:latin typeface="Cambria Math"/>
                                            <a:ea typeface="华文楷体" panose="02010600040101010101" pitchFamily="2" charset="-122"/>
                                            <a:cs typeface="Times New Roman" panose="02020603050405020304" pitchFamily="18" charset="0"/>
                                          </a:rPr>
                                          <m:t>𝒊</m:t>
                                        </m:r>
                                      </m:sub>
                                    </m:sSub>
                                    <m:sSub>
                                      <m:sSubPr>
                                        <m:ctrlPr>
                                          <a:rPr lang="en-US" altLang="zh-CN" b="1" i="1" baseline="0" smtClean="0">
                                            <a:latin typeface="Cambria Math"/>
                                            <a:ea typeface="华文楷体" panose="02010600040101010101" pitchFamily="2" charset="-122"/>
                                            <a:cs typeface="Times New Roman" panose="02020603050405020304" pitchFamily="18" charset="0"/>
                                          </a:rPr>
                                        </m:ctrlPr>
                                      </m:sSubPr>
                                      <m:e>
                                        <m:acc>
                                          <m:accPr>
                                            <m:chr m:val="⃑"/>
                                            <m:ctrlPr>
                                              <a:rPr lang="en-US" altLang="zh-CN" b="1" i="1" baseline="0" smtClean="0">
                                                <a:latin typeface="Cambria Math"/>
                                                <a:ea typeface="华文楷体" panose="02010600040101010101" pitchFamily="2" charset="-122"/>
                                                <a:cs typeface="Times New Roman" panose="02020603050405020304" pitchFamily="18" charset="0"/>
                                              </a:rPr>
                                            </m:ctrlPr>
                                          </m:accPr>
                                          <m:e>
                                            <m:r>
                                              <a:rPr lang="en-US" altLang="zh-CN" b="1" i="1" baseline="0" smtClean="0">
                                                <a:latin typeface="Cambria Math"/>
                                                <a:ea typeface="Cambria Math"/>
                                                <a:cs typeface="Times New Roman" panose="02020603050405020304" pitchFamily="18" charset="0"/>
                                              </a:rPr>
                                              <m:t>𝝎</m:t>
                                            </m:r>
                                          </m:e>
                                        </m:acc>
                                      </m:e>
                                      <m:sub>
                                        <m:r>
                                          <a:rPr lang="en-US" altLang="zh-CN" b="1" i="1" baseline="0" smtClean="0">
                                            <a:latin typeface="Cambria Math"/>
                                            <a:ea typeface="华文楷体" panose="02010600040101010101" pitchFamily="2" charset="-122"/>
                                            <a:cs typeface="Times New Roman" panose="02020603050405020304" pitchFamily="18" charset="0"/>
                                          </a:rPr>
                                          <m:t>𝒊</m:t>
                                        </m:r>
                                      </m:sub>
                                    </m:sSub>
                                  </m:e>
                                </m:nary>
                                <m:r>
                                  <a:rPr lang="en-US" altLang="zh-CN" b="1" i="1" baseline="0" smtClean="0">
                                    <a:latin typeface="Cambria Math"/>
                                    <a:ea typeface="华文楷体" panose="02010600040101010101" pitchFamily="2" charset="-122"/>
                                    <a:cs typeface="Times New Roman" panose="02020603050405020304" pitchFamily="18" charset="0"/>
                                  </a:rPr>
                                  <m:t>=</m:t>
                                </m:r>
                                <m:r>
                                  <a:rPr lang="zh-CN" altLang="en-US" b="1" i="1" baseline="0" smtClean="0">
                                    <a:latin typeface="Cambria Math"/>
                                    <a:ea typeface="华文楷体" panose="02010600040101010101" pitchFamily="2" charset="-122"/>
                                    <a:cs typeface="Times New Roman" panose="02020603050405020304" pitchFamily="18" charset="0"/>
                                  </a:rPr>
                                  <m:t>常矢量</m:t>
                                </m:r>
                              </m:oMath>
                            </m:oMathPara>
                          </a14:m>
                          <a:endParaRPr lang="zh-CN" altLang="en-US" dirty="0"/>
                        </a:p>
                      </a:txBody>
                      <a:tcPr>
                        <a:solidFill>
                          <a:schemeClr val="accent5">
                            <a:lumMod val="90000"/>
                          </a:schemeClr>
                        </a:solidFill>
                      </a:tcPr>
                    </a:tc>
                  </a:tr>
                  <a:tr h="457692">
                    <a:tc>
                      <a:txBody>
                        <a:bodyPr/>
                        <a:lstStyle/>
                        <a:p>
                          <a:r>
                            <a:rPr lang="zh-CN" altLang="en-US" b="1" i="0" baseline="0" dirty="0" smtClean="0">
                              <a:latin typeface="+mn-lt"/>
                              <a:ea typeface="华文楷体" panose="02010600040101010101" pitchFamily="2" charset="-122"/>
                            </a:rPr>
                            <a:t>平动动能  </a:t>
                          </a:r>
                          <a14:m>
                            <m:oMath xmlns:m="http://schemas.openxmlformats.org/officeDocument/2006/math">
                              <m:sSub>
                                <m:sSubPr>
                                  <m:ctrlPr>
                                    <a:rPr lang="en-US" altLang="zh-CN" b="1" i="1" baseline="0" smtClean="0">
                                      <a:latin typeface="Cambria Math"/>
                                    </a:rPr>
                                  </m:ctrlPr>
                                </m:sSubPr>
                                <m:e>
                                  <m:r>
                                    <a:rPr lang="en-US" altLang="zh-CN" b="1" i="1" baseline="0" smtClean="0">
                                      <a:latin typeface="Cambria Math"/>
                                    </a:rPr>
                                    <m:t>𝑬</m:t>
                                  </m:r>
                                </m:e>
                                <m:sub>
                                  <m:r>
                                    <a:rPr lang="en-US" altLang="zh-CN" b="1" i="1" baseline="0" smtClean="0">
                                      <a:latin typeface="Cambria Math"/>
                                    </a:rPr>
                                    <m:t>𝒌</m:t>
                                  </m:r>
                                </m:sub>
                              </m:sSub>
                              <m:r>
                                <a:rPr lang="en-US" altLang="zh-CN" b="1" i="1" baseline="0" smtClean="0">
                                  <a:latin typeface="Cambria Math"/>
                                </a:rPr>
                                <m:t>=</m:t>
                              </m:r>
                              <m:box>
                                <m:boxPr>
                                  <m:ctrlPr>
                                    <a:rPr lang="en-US" altLang="zh-CN" b="1" i="1" baseline="0" smtClean="0">
                                      <a:latin typeface="Cambria Math"/>
                                    </a:rPr>
                                  </m:ctrlPr>
                                </m:boxPr>
                                <m:e>
                                  <m:f>
                                    <m:fPr>
                                      <m:ctrlPr>
                                        <a:rPr lang="en-US" altLang="zh-CN" b="1" i="1" baseline="0" smtClean="0">
                                          <a:latin typeface="Cambria Math"/>
                                        </a:rPr>
                                      </m:ctrlPr>
                                    </m:fPr>
                                    <m:num>
                                      <m:r>
                                        <a:rPr lang="en-US" altLang="zh-CN" b="1" i="1" baseline="0" smtClean="0">
                                          <a:latin typeface="Cambria Math"/>
                                        </a:rPr>
                                        <m:t>𝟏</m:t>
                                      </m:r>
                                    </m:num>
                                    <m:den>
                                      <m:r>
                                        <a:rPr lang="en-US" altLang="zh-CN" b="1" i="1" baseline="0" smtClean="0">
                                          <a:latin typeface="Cambria Math"/>
                                        </a:rPr>
                                        <m:t>𝟐</m:t>
                                      </m:r>
                                    </m:den>
                                  </m:f>
                                  <m:r>
                                    <a:rPr lang="en-US" altLang="zh-CN" b="1" i="1" baseline="0" smtClean="0">
                                      <a:latin typeface="Cambria Math"/>
                                    </a:rPr>
                                    <m:t> </m:t>
                                  </m:r>
                                </m:e>
                              </m:box>
                              <m:r>
                                <a:rPr lang="en-US" altLang="zh-CN" b="1" i="1" baseline="0" smtClean="0">
                                  <a:latin typeface="Cambria Math"/>
                                </a:rPr>
                                <m:t>𝒎</m:t>
                              </m:r>
                              <m:sSup>
                                <m:sSupPr>
                                  <m:ctrlPr>
                                    <a:rPr lang="en-US" altLang="zh-CN" b="1" i="1" baseline="0" smtClean="0">
                                      <a:latin typeface="Cambria Math"/>
                                    </a:rPr>
                                  </m:ctrlPr>
                                </m:sSupPr>
                                <m:e>
                                  <m:r>
                                    <a:rPr lang="en-US" altLang="zh-CN" b="1" i="1" baseline="0" smtClean="0">
                                      <a:latin typeface="Cambria Math"/>
                                    </a:rPr>
                                    <m:t>𝒗</m:t>
                                  </m:r>
                                </m:e>
                                <m:sup>
                                  <m:r>
                                    <a:rPr lang="en-US" altLang="zh-CN" b="1" i="1" baseline="0" smtClean="0">
                                      <a:latin typeface="Cambria Math"/>
                                    </a:rPr>
                                    <m:t>𝟐</m:t>
                                  </m:r>
                                </m:sup>
                              </m:sSup>
                            </m:oMath>
                          </a14:m>
                          <a:endParaRPr lang="zh-CN" altLang="en-US" dirty="0"/>
                        </a:p>
                      </a:txBody>
                      <a:tcPr>
                        <a:solidFill>
                          <a:schemeClr val="tx2">
                            <a:lumMod val="20000"/>
                            <a:lumOff val="80000"/>
                          </a:schemeClr>
                        </a:solidFill>
                      </a:tcPr>
                    </a:tc>
                    <a:tc>
                      <a:txBody>
                        <a:bodyPr/>
                        <a:lstStyle/>
                        <a:p>
                          <a:r>
                            <a:rPr lang="zh-CN" altLang="en-US" b="1" i="0" baseline="0" dirty="0" smtClean="0">
                              <a:latin typeface="+mn-lt"/>
                              <a:ea typeface="华文楷体" panose="02010600040101010101" pitchFamily="2" charset="-122"/>
                            </a:rPr>
                            <a:t>转动动能  </a:t>
                          </a:r>
                          <a14:m>
                            <m:oMath xmlns:m="http://schemas.openxmlformats.org/officeDocument/2006/math">
                              <m:sSub>
                                <m:sSubPr>
                                  <m:ctrlPr>
                                    <a:rPr lang="en-US" altLang="zh-CN" b="1" i="1" baseline="0" smtClean="0">
                                      <a:latin typeface="Cambria Math"/>
                                    </a:rPr>
                                  </m:ctrlPr>
                                </m:sSubPr>
                                <m:e>
                                  <m:r>
                                    <a:rPr lang="en-US" altLang="zh-CN" b="1" i="1" baseline="0" smtClean="0">
                                      <a:latin typeface="Cambria Math"/>
                                    </a:rPr>
                                    <m:t>𝑬</m:t>
                                  </m:r>
                                </m:e>
                                <m:sub>
                                  <m:r>
                                    <a:rPr lang="en-US" altLang="zh-CN" b="1" i="1" baseline="0" smtClean="0">
                                      <a:latin typeface="Cambria Math"/>
                                    </a:rPr>
                                    <m:t>𝒌</m:t>
                                  </m:r>
                                </m:sub>
                              </m:sSub>
                              <m:r>
                                <a:rPr lang="en-US" altLang="zh-CN" b="1" i="1" baseline="0" smtClean="0">
                                  <a:latin typeface="Cambria Math"/>
                                </a:rPr>
                                <m:t>=</m:t>
                              </m:r>
                              <m:box>
                                <m:boxPr>
                                  <m:ctrlPr>
                                    <a:rPr lang="en-US" altLang="zh-CN" b="1" i="1" baseline="0" smtClean="0">
                                      <a:latin typeface="Cambria Math"/>
                                    </a:rPr>
                                  </m:ctrlPr>
                                </m:boxPr>
                                <m:e>
                                  <m:f>
                                    <m:fPr>
                                      <m:ctrlPr>
                                        <a:rPr lang="en-US" altLang="zh-CN" b="1" i="1" baseline="0" smtClean="0">
                                          <a:latin typeface="Cambria Math"/>
                                        </a:rPr>
                                      </m:ctrlPr>
                                    </m:fPr>
                                    <m:num>
                                      <m:r>
                                        <a:rPr lang="en-US" altLang="zh-CN" b="1" i="1" baseline="0" smtClean="0">
                                          <a:latin typeface="Cambria Math"/>
                                        </a:rPr>
                                        <m:t>𝟏</m:t>
                                      </m:r>
                                    </m:num>
                                    <m:den>
                                      <m:r>
                                        <a:rPr lang="en-US" altLang="zh-CN" b="1" i="1" baseline="0" smtClean="0">
                                          <a:latin typeface="Cambria Math"/>
                                        </a:rPr>
                                        <m:t>𝟐</m:t>
                                      </m:r>
                                    </m:den>
                                  </m:f>
                                </m:e>
                              </m:box>
                              <m:r>
                                <a:rPr lang="en-US" altLang="zh-CN" b="1" i="1" baseline="0" smtClean="0">
                                  <a:latin typeface="Cambria Math"/>
                                </a:rPr>
                                <m:t> </m:t>
                              </m:r>
                              <m:r>
                                <a:rPr lang="en-US" altLang="zh-CN" b="1" i="1" baseline="0" smtClean="0">
                                  <a:latin typeface="Cambria Math"/>
                                </a:rPr>
                                <m:t>𝑱</m:t>
                              </m:r>
                              <m:sSup>
                                <m:sSupPr>
                                  <m:ctrlPr>
                                    <a:rPr lang="en-US" altLang="zh-CN" b="1" i="1" baseline="0" smtClean="0">
                                      <a:latin typeface="Cambria Math"/>
                                    </a:rPr>
                                  </m:ctrlPr>
                                </m:sSupPr>
                                <m:e>
                                  <m:r>
                                    <a:rPr lang="en-US" altLang="zh-CN" b="1" i="1" baseline="0" smtClean="0">
                                      <a:latin typeface="Cambria Math"/>
                                      <a:ea typeface="Cambria Math"/>
                                    </a:rPr>
                                    <m:t>𝝎</m:t>
                                  </m:r>
                                </m:e>
                                <m:sup>
                                  <m:r>
                                    <a:rPr lang="en-US" altLang="zh-CN" b="1" i="1" baseline="0" smtClean="0">
                                      <a:latin typeface="Cambria Math"/>
                                    </a:rPr>
                                    <m:t>𝟐</m:t>
                                  </m:r>
                                </m:sup>
                              </m:sSup>
                            </m:oMath>
                          </a14:m>
                          <a:endParaRPr lang="zh-CN" altLang="en-US" dirty="0"/>
                        </a:p>
                      </a:txBody>
                      <a:tcPr>
                        <a:solidFill>
                          <a:schemeClr val="accent5">
                            <a:lumMod val="90000"/>
                          </a:schemeClr>
                        </a:solidFill>
                      </a:tcPr>
                    </a:tc>
                  </a:tr>
                  <a:tr h="45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i="0" baseline="0" dirty="0" smtClean="0">
                              <a:latin typeface="+mn-lt"/>
                              <a:ea typeface="华文楷体" panose="02010600040101010101" pitchFamily="2" charset="-122"/>
                            </a:rPr>
                            <a:t>力的功  </a:t>
                          </a:r>
                          <a14:m>
                            <m:oMath xmlns:m="http://schemas.openxmlformats.org/officeDocument/2006/math">
                              <m:r>
                                <a:rPr lang="en-US" altLang="zh-CN" b="1" i="0" baseline="0" smtClean="0">
                                  <a:latin typeface="Cambria Math"/>
                                </a:rPr>
                                <m:t>𝐖</m:t>
                              </m:r>
                              <m:r>
                                <a:rPr lang="en-US" altLang="zh-CN" b="1" i="1" baseline="0" smtClean="0">
                                  <a:latin typeface="Cambria Math"/>
                                </a:rPr>
                                <m:t>=</m:t>
                              </m:r>
                              <m:nary>
                                <m:naryPr>
                                  <m:ctrlPr>
                                    <a:rPr lang="en-US" altLang="zh-CN" b="1" i="1" baseline="0" smtClean="0">
                                      <a:latin typeface="Cambria Math"/>
                                    </a:rPr>
                                  </m:ctrlPr>
                                </m:naryPr>
                                <m:sub>
                                  <m:sSub>
                                    <m:sSubPr>
                                      <m:ctrlPr>
                                        <a:rPr lang="en-US" altLang="zh-CN" b="1" i="1" baseline="0" smtClean="0">
                                          <a:latin typeface="Cambria Math"/>
                                        </a:rPr>
                                      </m:ctrlPr>
                                    </m:sSubPr>
                                    <m:e>
                                      <m:acc>
                                        <m:accPr>
                                          <m:chr m:val="⃑"/>
                                          <m:ctrlPr>
                                            <a:rPr lang="en-US" altLang="zh-CN" b="1" i="1" baseline="0" smtClean="0">
                                              <a:latin typeface="Cambria Math"/>
                                            </a:rPr>
                                          </m:ctrlPr>
                                        </m:accPr>
                                        <m:e>
                                          <m:r>
                                            <a:rPr lang="en-US" altLang="zh-CN" b="1" i="1" baseline="0" smtClean="0">
                                              <a:latin typeface="Cambria Math"/>
                                            </a:rPr>
                                            <m:t>𝒓</m:t>
                                          </m:r>
                                        </m:e>
                                      </m:acc>
                                    </m:e>
                                    <m:sub>
                                      <m:r>
                                        <a:rPr lang="en-US" altLang="zh-CN" b="1" i="1" baseline="0" smtClean="0">
                                          <a:latin typeface="Cambria Math"/>
                                        </a:rPr>
                                        <m:t>𝟎</m:t>
                                      </m:r>
                                    </m:sub>
                                  </m:sSub>
                                </m:sub>
                                <m:sup>
                                  <m:acc>
                                    <m:accPr>
                                      <m:chr m:val="⃑"/>
                                      <m:ctrlPr>
                                        <a:rPr lang="en-US" altLang="zh-CN" b="1" i="1" baseline="0" smtClean="0">
                                          <a:latin typeface="Cambria Math"/>
                                        </a:rPr>
                                      </m:ctrlPr>
                                    </m:accPr>
                                    <m:e>
                                      <m:r>
                                        <a:rPr lang="en-US" altLang="zh-CN" b="1" i="1" baseline="0" smtClean="0">
                                          <a:latin typeface="Cambria Math"/>
                                        </a:rPr>
                                        <m:t>𝒓</m:t>
                                      </m:r>
                                    </m:e>
                                  </m:acc>
                                </m:sup>
                                <m:e>
                                  <m:acc>
                                    <m:accPr>
                                      <m:chr m:val="⃑"/>
                                      <m:ctrlPr>
                                        <a:rPr lang="en-US" altLang="zh-CN" b="1" i="1" baseline="0" smtClean="0">
                                          <a:latin typeface="Cambria Math"/>
                                        </a:rPr>
                                      </m:ctrlPr>
                                    </m:accPr>
                                    <m:e>
                                      <m:r>
                                        <a:rPr lang="en-US" altLang="zh-CN" b="1" i="1" baseline="0" smtClean="0">
                                          <a:latin typeface="Cambria Math"/>
                                        </a:rPr>
                                        <m:t>𝑭</m:t>
                                      </m:r>
                                    </m:e>
                                  </m:acc>
                                </m:e>
                              </m:nary>
                              <m:r>
                                <a:rPr lang="en-US" altLang="zh-CN" b="1" i="1" baseline="0" smtClean="0">
                                  <a:latin typeface="Cambria Math"/>
                                  <a:ea typeface="Cambria Math"/>
                                </a:rPr>
                                <m:t>∙</m:t>
                              </m:r>
                              <m:r>
                                <a:rPr lang="en-US" altLang="zh-CN" b="1" i="1" baseline="0" smtClean="0">
                                  <a:latin typeface="Cambria Math"/>
                                  <a:ea typeface="Cambria Math"/>
                                </a:rPr>
                                <m:t>𝒅</m:t>
                              </m:r>
                              <m:acc>
                                <m:accPr>
                                  <m:chr m:val="⃑"/>
                                  <m:ctrlPr>
                                    <a:rPr lang="en-US" altLang="zh-CN" b="1" i="1" baseline="0" smtClean="0">
                                      <a:latin typeface="Cambria Math"/>
                                      <a:ea typeface="Cambria Math"/>
                                    </a:rPr>
                                  </m:ctrlPr>
                                </m:accPr>
                                <m:e>
                                  <m:r>
                                    <a:rPr lang="en-US" altLang="zh-CN" b="1" i="1" baseline="0" smtClean="0">
                                      <a:latin typeface="Cambria Math"/>
                                      <a:ea typeface="Cambria Math"/>
                                    </a:rPr>
                                    <m:t>𝒓</m:t>
                                  </m:r>
                                </m:e>
                              </m:acc>
                            </m:oMath>
                          </a14:m>
                          <a:endParaRPr lang="zh-CN" altLang="en-US" dirty="0"/>
                        </a:p>
                      </a:txBody>
                      <a:tcPr>
                        <a:solidFill>
                          <a:schemeClr val="tx2">
                            <a:lumMod val="20000"/>
                            <a:lumOff val="80000"/>
                          </a:schemeClr>
                        </a:solidFill>
                      </a:tcPr>
                    </a:tc>
                    <a:tc>
                      <a:txBody>
                        <a:bodyPr/>
                        <a:lstStyle/>
                        <a:p>
                          <a:r>
                            <a:rPr lang="zh-CN" altLang="en-US" b="1" i="0" baseline="0" dirty="0" smtClean="0">
                              <a:latin typeface="+mn-lt"/>
                              <a:ea typeface="华文楷体" panose="02010600040101010101" pitchFamily="2" charset="-122"/>
                            </a:rPr>
                            <a:t>力矩的功  </a:t>
                          </a:r>
                          <a14:m>
                            <m:oMath xmlns:m="http://schemas.openxmlformats.org/officeDocument/2006/math">
                              <m:r>
                                <a:rPr lang="en-US" altLang="zh-CN" b="1" i="0" baseline="0" smtClean="0">
                                  <a:latin typeface="Cambria Math"/>
                                </a:rPr>
                                <m:t>𝐖</m:t>
                              </m:r>
                              <m:r>
                                <a:rPr lang="en-US" altLang="zh-CN" b="1" i="1" baseline="0" smtClean="0">
                                  <a:latin typeface="Cambria Math"/>
                                </a:rPr>
                                <m:t>=</m:t>
                              </m:r>
                              <m:nary>
                                <m:naryPr>
                                  <m:ctrlPr>
                                    <a:rPr lang="en-US" altLang="zh-CN" b="1" i="1" baseline="0" smtClean="0">
                                      <a:latin typeface="Cambria Math"/>
                                    </a:rPr>
                                  </m:ctrlPr>
                                </m:naryPr>
                                <m:sub>
                                  <m:sSub>
                                    <m:sSubPr>
                                      <m:ctrlPr>
                                        <a:rPr lang="en-US" altLang="zh-CN" b="1" i="1" baseline="0" smtClean="0">
                                          <a:latin typeface="Cambria Math"/>
                                        </a:rPr>
                                      </m:ctrlPr>
                                    </m:sSubPr>
                                    <m:e>
                                      <m:r>
                                        <a:rPr lang="en-US" altLang="zh-CN" b="1" i="1" baseline="0" smtClean="0">
                                          <a:latin typeface="Cambria Math"/>
                                          <a:ea typeface="Cambria Math"/>
                                        </a:rPr>
                                        <m:t>𝜽</m:t>
                                      </m:r>
                                    </m:e>
                                    <m:sub>
                                      <m:r>
                                        <a:rPr lang="en-US" altLang="zh-CN" b="1" i="1" baseline="0" smtClean="0">
                                          <a:latin typeface="Cambria Math"/>
                                        </a:rPr>
                                        <m:t>𝟎</m:t>
                                      </m:r>
                                    </m:sub>
                                  </m:sSub>
                                </m:sub>
                                <m:sup>
                                  <m:r>
                                    <a:rPr lang="en-US" altLang="zh-CN" b="1" i="1" baseline="0" smtClean="0">
                                      <a:latin typeface="Cambria Math"/>
                                      <a:ea typeface="Cambria Math"/>
                                    </a:rPr>
                                    <m:t>𝜽</m:t>
                                  </m:r>
                                </m:sup>
                                <m:e>
                                  <m:r>
                                    <a:rPr lang="en-US" altLang="zh-CN" b="1" i="1" baseline="0" smtClean="0">
                                      <a:latin typeface="Cambria Math"/>
                                    </a:rPr>
                                    <m:t>𝑴𝒅</m:t>
                                  </m:r>
                                  <m:r>
                                    <a:rPr lang="en-US" altLang="zh-CN" b="1" i="1" baseline="0" smtClean="0">
                                      <a:latin typeface="Cambria Math"/>
                                      <a:ea typeface="Cambria Math"/>
                                    </a:rPr>
                                    <m:t>𝜽</m:t>
                                  </m:r>
                                </m:e>
                              </m:nary>
                            </m:oMath>
                          </a14:m>
                          <a:endParaRPr lang="zh-CN" altLang="en-US" dirty="0"/>
                        </a:p>
                      </a:txBody>
                      <a:tcPr>
                        <a:solidFill>
                          <a:schemeClr val="accent5">
                            <a:lumMod val="90000"/>
                          </a:schemeClr>
                        </a:solidFill>
                      </a:tcPr>
                    </a:tc>
                  </a:tr>
                  <a:tr h="457692">
                    <a:tc>
                      <a:txBody>
                        <a:bodyPr/>
                        <a:lstStyle/>
                        <a:p>
                          <a:r>
                            <a:rPr lang="zh-CN" altLang="en-US" b="1" i="0" baseline="0" dirty="0" smtClean="0">
                              <a:latin typeface="+mn-lt"/>
                              <a:ea typeface="华文楷体" panose="02010600040101010101" pitchFamily="2" charset="-122"/>
                            </a:rPr>
                            <a:t>动能定理  </a:t>
                          </a:r>
                          <a14:m>
                            <m:oMath xmlns:m="http://schemas.openxmlformats.org/officeDocument/2006/math">
                              <m:r>
                                <a:rPr lang="en-US" altLang="zh-CN" b="1" i="0" baseline="0" smtClean="0">
                                  <a:latin typeface="Cambria Math"/>
                                  <a:ea typeface="华文楷体" panose="02010600040101010101" pitchFamily="2" charset="-122"/>
                                </a:rPr>
                                <m:t>𝐖</m:t>
                              </m:r>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f>
                                    <m:fPr>
                                      <m:ctrlPr>
                                        <a:rPr lang="en-US" altLang="zh-CN" b="1" i="1" baseline="0" smtClean="0">
                                          <a:latin typeface="Cambria Math"/>
                                          <a:ea typeface="华文楷体" panose="02010600040101010101" pitchFamily="2" charset="-122"/>
                                        </a:rPr>
                                      </m:ctrlPr>
                                    </m:fPr>
                                    <m:num>
                                      <m:r>
                                        <a:rPr lang="en-US" altLang="zh-CN" b="1" i="1" baseline="0" smtClean="0">
                                          <a:latin typeface="Cambria Math"/>
                                          <a:ea typeface="华文楷体" panose="02010600040101010101" pitchFamily="2" charset="-122"/>
                                        </a:rPr>
                                        <m:t>𝟏</m:t>
                                      </m:r>
                                    </m:num>
                                    <m:den>
                                      <m:r>
                                        <a:rPr lang="en-US" altLang="zh-CN" b="1" i="1" baseline="0" smtClean="0">
                                          <a:latin typeface="Cambria Math"/>
                                          <a:ea typeface="华文楷体" panose="02010600040101010101" pitchFamily="2" charset="-122"/>
                                        </a:rPr>
                                        <m:t>𝟐</m:t>
                                      </m:r>
                                    </m:den>
                                  </m:f>
                                  <m:r>
                                    <a:rPr lang="en-US" altLang="zh-CN" b="1" i="1" baseline="0" smtClean="0">
                                      <a:latin typeface="Cambria Math"/>
                                      <a:ea typeface="华文楷体" panose="02010600040101010101" pitchFamily="2" charset="-122"/>
                                    </a:rPr>
                                    <m:t>𝒎</m:t>
                                  </m:r>
                                  <m:sSup>
                                    <m:sSupPr>
                                      <m:ctrlPr>
                                        <a:rPr lang="en-US" altLang="zh-CN" b="1" i="1" baseline="0" smtClean="0">
                                          <a:latin typeface="Cambria Math"/>
                                          <a:ea typeface="华文楷体" panose="02010600040101010101" pitchFamily="2" charset="-122"/>
                                        </a:rPr>
                                      </m:ctrlPr>
                                    </m:sSupPr>
                                    <m:e>
                                      <m:r>
                                        <a:rPr lang="en-US" altLang="zh-CN" b="1" i="1" baseline="0" smtClean="0">
                                          <a:latin typeface="Cambria Math"/>
                                          <a:ea typeface="华文楷体" panose="02010600040101010101" pitchFamily="2" charset="-122"/>
                                        </a:rPr>
                                        <m:t>𝒗</m:t>
                                      </m:r>
                                    </m:e>
                                    <m:sup>
                                      <m:r>
                                        <a:rPr lang="en-US" altLang="zh-CN" b="1" i="1" baseline="0" smtClean="0">
                                          <a:latin typeface="Cambria Math"/>
                                          <a:ea typeface="华文楷体" panose="02010600040101010101" pitchFamily="2" charset="-122"/>
                                        </a:rPr>
                                        <m:t>𝟐</m:t>
                                      </m:r>
                                    </m:sup>
                                  </m:sSup>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f>
                                        <m:fPr>
                                          <m:ctrlPr>
                                            <a:rPr lang="en-US" altLang="zh-CN" b="1" i="1" baseline="0" smtClean="0">
                                              <a:latin typeface="Cambria Math"/>
                                              <a:ea typeface="华文楷体" panose="02010600040101010101" pitchFamily="2" charset="-122"/>
                                            </a:rPr>
                                          </m:ctrlPr>
                                        </m:fPr>
                                        <m:num>
                                          <m:r>
                                            <a:rPr lang="en-US" altLang="zh-CN" b="1" i="1" baseline="0" smtClean="0">
                                              <a:latin typeface="Cambria Math"/>
                                              <a:ea typeface="华文楷体" panose="02010600040101010101" pitchFamily="2" charset="-122"/>
                                            </a:rPr>
                                            <m:t>𝟏</m:t>
                                          </m:r>
                                        </m:num>
                                        <m:den>
                                          <m:r>
                                            <a:rPr lang="en-US" altLang="zh-CN" b="1" i="1" baseline="0" smtClean="0">
                                              <a:latin typeface="Cambria Math"/>
                                              <a:ea typeface="华文楷体" panose="02010600040101010101" pitchFamily="2" charset="-122"/>
                                            </a:rPr>
                                            <m:t>𝟐</m:t>
                                          </m:r>
                                        </m:den>
                                      </m:f>
                                      <m:r>
                                        <a:rPr lang="en-US" altLang="zh-CN" b="1" i="1" baseline="0" smtClean="0">
                                          <a:latin typeface="Cambria Math"/>
                                          <a:ea typeface="华文楷体" panose="02010600040101010101" pitchFamily="2" charset="-122"/>
                                        </a:rPr>
                                        <m:t>𝒎</m:t>
                                      </m:r>
                                      <m:sSubSup>
                                        <m:sSubSupPr>
                                          <m:ctrlPr>
                                            <a:rPr lang="en-US" altLang="zh-CN" b="1" i="1" baseline="0" smtClean="0">
                                              <a:latin typeface="Cambria Math"/>
                                              <a:ea typeface="华文楷体" panose="02010600040101010101" pitchFamily="2" charset="-122"/>
                                            </a:rPr>
                                          </m:ctrlPr>
                                        </m:sSubSupPr>
                                        <m:e>
                                          <m:r>
                                            <a:rPr lang="en-US" altLang="zh-CN" b="1" i="1" baseline="0" smtClean="0">
                                              <a:latin typeface="Cambria Math"/>
                                              <a:ea typeface="华文楷体" panose="02010600040101010101" pitchFamily="2" charset="-122"/>
                                            </a:rPr>
                                            <m:t>𝒗</m:t>
                                          </m:r>
                                        </m:e>
                                        <m:sub>
                                          <m:r>
                                            <a:rPr lang="en-US" altLang="zh-CN" b="1" i="1" baseline="0" smtClean="0">
                                              <a:latin typeface="Cambria Math"/>
                                              <a:ea typeface="华文楷体" panose="02010600040101010101" pitchFamily="2" charset="-122"/>
                                            </a:rPr>
                                            <m:t>𝟎</m:t>
                                          </m:r>
                                        </m:sub>
                                        <m:sup>
                                          <m:r>
                                            <a:rPr lang="en-US" altLang="zh-CN" b="1" i="1" baseline="0" smtClean="0">
                                              <a:latin typeface="Cambria Math"/>
                                              <a:ea typeface="华文楷体" panose="02010600040101010101" pitchFamily="2" charset="-122"/>
                                            </a:rPr>
                                            <m:t>𝟐</m:t>
                                          </m:r>
                                        </m:sup>
                                      </m:sSubSup>
                                    </m:e>
                                  </m:box>
                                </m:e>
                              </m:box>
                            </m:oMath>
                          </a14:m>
                          <a:endParaRPr lang="zh-CN" altLang="en-US" dirty="0"/>
                        </a:p>
                      </a:txBody>
                      <a:tcPr>
                        <a:solidFill>
                          <a:schemeClr val="tx2">
                            <a:lumMod val="20000"/>
                            <a:lumOff val="80000"/>
                          </a:schemeClr>
                        </a:solidFill>
                      </a:tcPr>
                    </a:tc>
                    <a:tc>
                      <a:txBody>
                        <a:bodyPr/>
                        <a:lstStyle/>
                        <a:p>
                          <a:r>
                            <a:rPr lang="zh-CN" altLang="en-US" b="1" i="0" baseline="0" dirty="0" smtClean="0">
                              <a:latin typeface="+mn-lt"/>
                              <a:ea typeface="华文楷体" panose="02010600040101010101" pitchFamily="2" charset="-122"/>
                            </a:rPr>
                            <a:t>动能定理  </a:t>
                          </a:r>
                          <a14:m>
                            <m:oMath xmlns:m="http://schemas.openxmlformats.org/officeDocument/2006/math">
                              <m:r>
                                <a:rPr lang="en-US" altLang="zh-CN" b="1" i="0" baseline="0" smtClean="0">
                                  <a:latin typeface="Cambria Math"/>
                                  <a:ea typeface="华文楷体" panose="02010600040101010101" pitchFamily="2" charset="-122"/>
                                </a:rPr>
                                <m:t>𝐖</m:t>
                              </m:r>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f>
                                    <m:fPr>
                                      <m:ctrlPr>
                                        <a:rPr lang="en-US" altLang="zh-CN" b="1" i="1" baseline="0" smtClean="0">
                                          <a:latin typeface="Cambria Math"/>
                                          <a:ea typeface="华文楷体" panose="02010600040101010101" pitchFamily="2" charset="-122"/>
                                        </a:rPr>
                                      </m:ctrlPr>
                                    </m:fPr>
                                    <m:num>
                                      <m:r>
                                        <a:rPr lang="en-US" altLang="zh-CN" b="1" i="1" baseline="0" smtClean="0">
                                          <a:latin typeface="Cambria Math"/>
                                          <a:ea typeface="华文楷体" panose="02010600040101010101" pitchFamily="2" charset="-122"/>
                                        </a:rPr>
                                        <m:t>𝟏</m:t>
                                      </m:r>
                                    </m:num>
                                    <m:den>
                                      <m:r>
                                        <a:rPr lang="en-US" altLang="zh-CN" b="1" i="1" baseline="0" smtClean="0">
                                          <a:latin typeface="Cambria Math"/>
                                          <a:ea typeface="华文楷体" panose="02010600040101010101" pitchFamily="2" charset="-122"/>
                                        </a:rPr>
                                        <m:t>𝟐</m:t>
                                      </m:r>
                                    </m:den>
                                  </m:f>
                                  <m:r>
                                    <a:rPr lang="en-US" altLang="zh-CN" b="1" i="1" baseline="0" smtClean="0">
                                      <a:latin typeface="Cambria Math"/>
                                      <a:ea typeface="华文楷体" panose="02010600040101010101" pitchFamily="2" charset="-122"/>
                                    </a:rPr>
                                    <m:t> </m:t>
                                  </m:r>
                                  <m:r>
                                    <a:rPr lang="en-US" altLang="zh-CN" b="1" i="1" baseline="0" smtClean="0">
                                      <a:latin typeface="Cambria Math"/>
                                      <a:ea typeface="华文楷体" panose="02010600040101010101" pitchFamily="2" charset="-122"/>
                                    </a:rPr>
                                    <m:t>𝑱</m:t>
                                  </m:r>
                                  <m:sSup>
                                    <m:sSupPr>
                                      <m:ctrlPr>
                                        <a:rPr lang="en-US" altLang="zh-CN" b="1" i="1" baseline="0" smtClean="0">
                                          <a:latin typeface="Cambria Math"/>
                                          <a:ea typeface="华文楷体" panose="02010600040101010101" pitchFamily="2" charset="-122"/>
                                        </a:rPr>
                                      </m:ctrlPr>
                                    </m:sSupPr>
                                    <m:e>
                                      <m:r>
                                        <a:rPr lang="en-US" altLang="zh-CN" b="1" i="1" baseline="0" smtClean="0">
                                          <a:latin typeface="Cambria Math"/>
                                          <a:ea typeface="Cambria Math"/>
                                        </a:rPr>
                                        <m:t>𝝎</m:t>
                                      </m:r>
                                    </m:e>
                                    <m:sup>
                                      <m:r>
                                        <a:rPr lang="en-US" altLang="zh-CN" b="1" i="1" baseline="0" smtClean="0">
                                          <a:latin typeface="Cambria Math"/>
                                          <a:ea typeface="华文楷体" panose="02010600040101010101" pitchFamily="2" charset="-122"/>
                                        </a:rPr>
                                        <m:t>𝟐</m:t>
                                      </m:r>
                                    </m:sup>
                                  </m:sSup>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f>
                                        <m:fPr>
                                          <m:ctrlPr>
                                            <a:rPr lang="en-US" altLang="zh-CN" b="1" i="1" baseline="0" smtClean="0">
                                              <a:latin typeface="Cambria Math"/>
                                              <a:ea typeface="华文楷体" panose="02010600040101010101" pitchFamily="2" charset="-122"/>
                                            </a:rPr>
                                          </m:ctrlPr>
                                        </m:fPr>
                                        <m:num>
                                          <m:r>
                                            <a:rPr lang="en-US" altLang="zh-CN" b="1" i="1" baseline="0" smtClean="0">
                                              <a:latin typeface="Cambria Math"/>
                                              <a:ea typeface="华文楷体" panose="02010600040101010101" pitchFamily="2" charset="-122"/>
                                            </a:rPr>
                                            <m:t>𝟏</m:t>
                                          </m:r>
                                        </m:num>
                                        <m:den>
                                          <m:r>
                                            <a:rPr lang="en-US" altLang="zh-CN" b="1" i="1" baseline="0" smtClean="0">
                                              <a:latin typeface="Cambria Math"/>
                                              <a:ea typeface="华文楷体" panose="02010600040101010101" pitchFamily="2" charset="-122"/>
                                            </a:rPr>
                                            <m:t>𝟐</m:t>
                                          </m:r>
                                        </m:den>
                                      </m:f>
                                      <m:r>
                                        <a:rPr lang="en-US" altLang="zh-CN" b="1" i="1" baseline="0" smtClean="0">
                                          <a:latin typeface="Cambria Math"/>
                                          <a:ea typeface="华文楷体" panose="02010600040101010101" pitchFamily="2" charset="-122"/>
                                        </a:rPr>
                                        <m:t> </m:t>
                                      </m:r>
                                      <m:r>
                                        <a:rPr lang="en-US" altLang="zh-CN" b="1" i="1" baseline="0" smtClean="0">
                                          <a:latin typeface="Cambria Math"/>
                                          <a:ea typeface="华文楷体" panose="02010600040101010101" pitchFamily="2" charset="-122"/>
                                        </a:rPr>
                                        <m:t>𝑱</m:t>
                                      </m:r>
                                      <m:sSubSup>
                                        <m:sSubSupPr>
                                          <m:ctrlPr>
                                            <a:rPr lang="en-US" altLang="zh-CN" b="1" i="1" baseline="0" smtClean="0">
                                              <a:latin typeface="Cambria Math"/>
                                              <a:ea typeface="华文楷体" panose="02010600040101010101" pitchFamily="2" charset="-122"/>
                                            </a:rPr>
                                          </m:ctrlPr>
                                        </m:sSubSupPr>
                                        <m:e>
                                          <m:r>
                                            <a:rPr lang="en-US" altLang="zh-CN" b="1" i="1" baseline="0" smtClean="0">
                                              <a:latin typeface="Cambria Math"/>
                                              <a:ea typeface="Cambria Math"/>
                                            </a:rPr>
                                            <m:t>𝝎</m:t>
                                          </m:r>
                                        </m:e>
                                        <m:sub>
                                          <m:r>
                                            <a:rPr lang="en-US" altLang="zh-CN" b="1" i="1" baseline="0" smtClean="0">
                                              <a:latin typeface="Cambria Math"/>
                                              <a:ea typeface="华文楷体" panose="02010600040101010101" pitchFamily="2" charset="-122"/>
                                            </a:rPr>
                                            <m:t>𝟎</m:t>
                                          </m:r>
                                        </m:sub>
                                        <m:sup>
                                          <m:r>
                                            <a:rPr lang="en-US" altLang="zh-CN" b="1" i="1" baseline="0" smtClean="0">
                                              <a:latin typeface="Cambria Math"/>
                                              <a:ea typeface="华文楷体" panose="02010600040101010101" pitchFamily="2" charset="-122"/>
                                            </a:rPr>
                                            <m:t>𝟐</m:t>
                                          </m:r>
                                        </m:sup>
                                      </m:sSubSup>
                                    </m:e>
                                  </m:box>
                                </m:e>
                              </m:box>
                            </m:oMath>
                          </a14:m>
                          <a:endParaRPr lang="zh-CN" altLang="en-US" dirty="0"/>
                        </a:p>
                      </a:txBody>
                      <a:tcPr>
                        <a:solidFill>
                          <a:schemeClr val="accent5">
                            <a:lumMod val="90000"/>
                          </a:schemeClr>
                        </a:solidFill>
                      </a:tcPr>
                    </a:tc>
                  </a:tr>
                  <a:tr h="457692">
                    <a:tc>
                      <a:txBody>
                        <a:bodyPr/>
                        <a:lstStyle/>
                        <a:p>
                          <a:r>
                            <a:rPr lang="zh-CN" altLang="en-US" b="1" i="0" baseline="0" dirty="0" smtClean="0">
                              <a:latin typeface="+mn-lt"/>
                              <a:ea typeface="华文楷体" panose="02010600040101010101" pitchFamily="2" charset="-122"/>
                            </a:rPr>
                            <a:t>功能原理  </a:t>
                          </a:r>
                          <a14:m>
                            <m:oMath xmlns:m="http://schemas.openxmlformats.org/officeDocument/2006/math">
                              <m:sSub>
                                <m:sSubPr>
                                  <m:ctrlPr>
                                    <a:rPr lang="en-US" altLang="zh-CN" b="1" i="1" baseline="0" smtClean="0">
                                      <a:latin typeface="Cambria Math"/>
                                      <a:ea typeface="华文楷体" panose="02010600040101010101" pitchFamily="2" charset="-122"/>
                                    </a:rPr>
                                  </m:ctrlPr>
                                </m:sSubPr>
                                <m:e>
                                  <m:r>
                                    <a:rPr lang="en-US" altLang="zh-CN" b="1" i="0" baseline="0" smtClean="0">
                                      <a:latin typeface="Cambria Math"/>
                                      <a:ea typeface="华文楷体" panose="02010600040101010101" pitchFamily="2" charset="-122"/>
                                    </a:rPr>
                                    <m:t>𝐖</m:t>
                                  </m:r>
                                </m:e>
                                <m:sub>
                                  <m:r>
                                    <a:rPr lang="zh-CN" altLang="en-US" b="1" i="1" baseline="0" smtClean="0">
                                      <a:latin typeface="Cambria Math"/>
                                      <a:ea typeface="华文楷体" panose="02010600040101010101" pitchFamily="2" charset="-122"/>
                                    </a:rPr>
                                    <m:t>外力</m:t>
                                  </m:r>
                                </m:sub>
                              </m:sSub>
                              <m:r>
                                <a:rPr lang="en-US" altLang="zh-CN" b="1" i="1" baseline="0" smtClean="0">
                                  <a:latin typeface="Cambria Math"/>
                                  <a:ea typeface="华文楷体" panose="02010600040101010101" pitchFamily="2" charset="-122"/>
                                </a:rPr>
                                <m:t>+</m:t>
                              </m:r>
                              <m:sSub>
                                <m:sSubPr>
                                  <m:ctrlPr>
                                    <a:rPr lang="en-US" altLang="zh-CN" b="1" i="1" baseline="0" smtClean="0">
                                      <a:latin typeface="Cambria Math"/>
                                      <a:ea typeface="华文楷体" panose="02010600040101010101" pitchFamily="2" charset="-122"/>
                                    </a:rPr>
                                  </m:ctrlPr>
                                </m:sSubPr>
                                <m:e>
                                  <m:r>
                                    <a:rPr lang="en-US" altLang="zh-CN" b="1" i="0" baseline="0" smtClean="0">
                                      <a:latin typeface="Cambria Math"/>
                                      <a:ea typeface="华文楷体" panose="02010600040101010101" pitchFamily="2" charset="-122"/>
                                    </a:rPr>
                                    <m:t>𝐖</m:t>
                                  </m:r>
                                </m:e>
                                <m:sub>
                                  <m:r>
                                    <a:rPr lang="zh-CN" altLang="en-US" b="1" i="1" baseline="0" smtClean="0">
                                      <a:latin typeface="Cambria Math"/>
                                      <a:ea typeface="华文楷体" panose="02010600040101010101" pitchFamily="2" charset="-122"/>
                                    </a:rPr>
                                    <m:t>非保守内力</m:t>
                                  </m:r>
                                </m:sub>
                              </m:sSub>
                            </m:oMath>
                          </a14:m>
                          <a:endParaRPr lang="en-US" altLang="zh-CN" b="1" i="1" baseline="0" dirty="0" smtClean="0">
                            <a:latin typeface="Cambria Math"/>
                            <a:ea typeface="华文楷体" panose="02010600040101010101" pitchFamily="2" charset="-122"/>
                          </a:endParaRPr>
                        </a:p>
                        <a:p>
                          <a:pPr/>
                          <a14:m>
                            <m:oMathPara xmlns:m="http://schemas.openxmlformats.org/officeDocument/2006/math">
                              <m:oMathParaPr>
                                <m:jc m:val="centerGroup"/>
                              </m:oMathParaPr>
                              <m:oMath xmlns:m="http://schemas.openxmlformats.org/officeDocument/2006/math">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sSub>
                                      <m:sSubPr>
                                        <m:ctrlPr>
                                          <a:rPr lang="en-US" altLang="zh-CN" b="1" i="1" baseline="0" smtClean="0">
                                            <a:latin typeface="Cambria Math"/>
                                            <a:ea typeface="华文楷体" panose="02010600040101010101" pitchFamily="2" charset="-122"/>
                                          </a:rPr>
                                        </m:ctrlPr>
                                      </m:sSubPr>
                                      <m:e>
                                        <m:r>
                                          <a:rPr lang="en-US" altLang="zh-CN" b="1" i="1" baseline="0" smtClean="0">
                                            <a:latin typeface="Cambria Math"/>
                                            <a:ea typeface="华文楷体" panose="02010600040101010101" pitchFamily="2" charset="-122"/>
                                          </a:rPr>
                                          <m:t>𝑬</m:t>
                                        </m:r>
                                      </m:e>
                                      <m:sub>
                                        <m:r>
                                          <a:rPr lang="zh-CN" altLang="en-US" b="1" i="1" baseline="0" smtClean="0">
                                            <a:latin typeface="Cambria Math"/>
                                            <a:ea typeface="华文楷体" panose="02010600040101010101" pitchFamily="2" charset="-122"/>
                                          </a:rPr>
                                          <m:t>末</m:t>
                                        </m:r>
                                      </m:sub>
                                    </m:sSub>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sSub>
                                          <m:sSubPr>
                                            <m:ctrlPr>
                                              <a:rPr lang="en-US" altLang="zh-CN" b="1" i="1" baseline="0" smtClean="0">
                                                <a:latin typeface="Cambria Math"/>
                                                <a:ea typeface="华文楷体" panose="02010600040101010101" pitchFamily="2" charset="-122"/>
                                              </a:rPr>
                                            </m:ctrlPr>
                                          </m:sSubPr>
                                          <m:e>
                                            <m:r>
                                              <a:rPr lang="en-US" altLang="zh-CN" b="1" i="1" baseline="0" smtClean="0">
                                                <a:latin typeface="Cambria Math"/>
                                                <a:ea typeface="华文楷体" panose="02010600040101010101" pitchFamily="2" charset="-122"/>
                                              </a:rPr>
                                              <m:t>𝑬</m:t>
                                            </m:r>
                                          </m:e>
                                          <m:sub>
                                            <m:r>
                                              <a:rPr lang="zh-CN" altLang="en-US" b="1" i="1" baseline="0" smtClean="0">
                                                <a:latin typeface="Cambria Math"/>
                                                <a:ea typeface="华文楷体" panose="02010600040101010101" pitchFamily="2" charset="-122"/>
                                              </a:rPr>
                                              <m:t>初</m:t>
                                            </m:r>
                                          </m:sub>
                                        </m:sSub>
                                      </m:e>
                                    </m:box>
                                  </m:e>
                                </m:box>
                              </m:oMath>
                            </m:oMathPara>
                          </a14:m>
                          <a:endParaRPr lang="zh-CN" altLang="en-US" dirty="0"/>
                        </a:p>
                      </a:txBody>
                      <a:tcPr>
                        <a:solidFill>
                          <a:schemeClr val="tx2">
                            <a:lumMod val="20000"/>
                            <a:lumOff val="80000"/>
                          </a:schemeClr>
                        </a:solidFill>
                      </a:tcPr>
                    </a:tc>
                    <a:tc>
                      <a:txBody>
                        <a:bodyPr/>
                        <a:lstStyle/>
                        <a:p>
                          <a:r>
                            <a:rPr lang="zh-CN" altLang="en-US" b="1" i="0" baseline="0" dirty="0" smtClean="0">
                              <a:latin typeface="+mn-lt"/>
                              <a:ea typeface="华文楷体" panose="02010600040101010101" pitchFamily="2" charset="-122"/>
                            </a:rPr>
                            <a:t>功能原理  </a:t>
                          </a:r>
                          <a14:m>
                            <m:oMath xmlns:m="http://schemas.openxmlformats.org/officeDocument/2006/math">
                              <m:sSub>
                                <m:sSubPr>
                                  <m:ctrlPr>
                                    <a:rPr lang="en-US" altLang="zh-CN" b="1" i="1" baseline="0" smtClean="0">
                                      <a:latin typeface="Cambria Math"/>
                                      <a:ea typeface="华文楷体" panose="02010600040101010101" pitchFamily="2" charset="-122"/>
                                    </a:rPr>
                                  </m:ctrlPr>
                                </m:sSubPr>
                                <m:e>
                                  <m:r>
                                    <a:rPr lang="en-US" altLang="zh-CN" b="1" i="0" baseline="0" smtClean="0">
                                      <a:latin typeface="Cambria Math"/>
                                      <a:ea typeface="华文楷体" panose="02010600040101010101" pitchFamily="2" charset="-122"/>
                                    </a:rPr>
                                    <m:t>𝐖</m:t>
                                  </m:r>
                                </m:e>
                                <m:sub>
                                  <m:r>
                                    <a:rPr lang="zh-CN" altLang="en-US" b="1" i="1" baseline="0" smtClean="0">
                                      <a:latin typeface="Cambria Math"/>
                                      <a:ea typeface="华文楷体" panose="02010600040101010101" pitchFamily="2" charset="-122"/>
                                    </a:rPr>
                                    <m:t>外力矩</m:t>
                                  </m:r>
                                </m:sub>
                              </m:sSub>
                              <m:r>
                                <a:rPr lang="en-US" altLang="zh-CN" b="1" i="1" baseline="0" smtClean="0">
                                  <a:latin typeface="Cambria Math"/>
                                  <a:ea typeface="华文楷体" panose="02010600040101010101" pitchFamily="2" charset="-122"/>
                                </a:rPr>
                                <m:t>+</m:t>
                              </m:r>
                              <m:sSub>
                                <m:sSubPr>
                                  <m:ctrlPr>
                                    <a:rPr lang="en-US" altLang="zh-CN" b="1" i="1" baseline="0" smtClean="0">
                                      <a:latin typeface="Cambria Math"/>
                                      <a:ea typeface="华文楷体" panose="02010600040101010101" pitchFamily="2" charset="-122"/>
                                    </a:rPr>
                                  </m:ctrlPr>
                                </m:sSubPr>
                                <m:e>
                                  <m:r>
                                    <a:rPr lang="en-US" altLang="zh-CN" b="1" i="0" baseline="0" smtClean="0">
                                      <a:latin typeface="Cambria Math"/>
                                      <a:ea typeface="华文楷体" panose="02010600040101010101" pitchFamily="2" charset="-122"/>
                                    </a:rPr>
                                    <m:t>𝐖</m:t>
                                  </m:r>
                                </m:e>
                                <m:sub>
                                  <m:r>
                                    <a:rPr lang="zh-CN" altLang="en-US" b="1" i="1" baseline="0" smtClean="0">
                                      <a:latin typeface="Cambria Math"/>
                                      <a:ea typeface="华文楷体" panose="02010600040101010101" pitchFamily="2" charset="-122"/>
                                    </a:rPr>
                                    <m:t>非保守内力矩</m:t>
                                  </m:r>
                                </m:sub>
                              </m:sSub>
                            </m:oMath>
                          </a14:m>
                          <a:endParaRPr lang="en-US" altLang="zh-CN" b="1" i="1" baseline="0" dirty="0" smtClean="0">
                            <a:latin typeface="Cambria Math"/>
                            <a:ea typeface="华文楷体" panose="02010600040101010101" pitchFamily="2" charset="-122"/>
                          </a:endParaRPr>
                        </a:p>
                        <a:p>
                          <a:pPr/>
                          <a14:m>
                            <m:oMathPara xmlns:m="http://schemas.openxmlformats.org/officeDocument/2006/math">
                              <m:oMathParaPr>
                                <m:jc m:val="centerGroup"/>
                              </m:oMathParaPr>
                              <m:oMath xmlns:m="http://schemas.openxmlformats.org/officeDocument/2006/math">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sSub>
                                      <m:sSubPr>
                                        <m:ctrlPr>
                                          <a:rPr lang="en-US" altLang="zh-CN" b="1" i="1" baseline="0" smtClean="0">
                                            <a:latin typeface="Cambria Math"/>
                                            <a:ea typeface="华文楷体" panose="02010600040101010101" pitchFamily="2" charset="-122"/>
                                          </a:rPr>
                                        </m:ctrlPr>
                                      </m:sSubPr>
                                      <m:e>
                                        <m:r>
                                          <a:rPr lang="en-US" altLang="zh-CN" b="1" i="1" baseline="0" smtClean="0">
                                            <a:latin typeface="Cambria Math"/>
                                            <a:ea typeface="华文楷体" panose="02010600040101010101" pitchFamily="2" charset="-122"/>
                                          </a:rPr>
                                          <m:t>𝑬</m:t>
                                        </m:r>
                                      </m:e>
                                      <m:sub>
                                        <m:r>
                                          <a:rPr lang="zh-CN" altLang="en-US" b="1" i="1" baseline="0" smtClean="0">
                                            <a:latin typeface="Cambria Math"/>
                                            <a:ea typeface="华文楷体" panose="02010600040101010101" pitchFamily="2" charset="-122"/>
                                          </a:rPr>
                                          <m:t>末</m:t>
                                        </m:r>
                                      </m:sub>
                                    </m:sSub>
                                    <m:r>
                                      <a:rPr lang="en-US" altLang="zh-CN" b="1" i="1" baseline="0" smtClean="0">
                                        <a:latin typeface="Cambria Math"/>
                                        <a:ea typeface="华文楷体" panose="02010600040101010101" pitchFamily="2" charset="-122"/>
                                      </a:rPr>
                                      <m:t>−</m:t>
                                    </m:r>
                                    <m:box>
                                      <m:boxPr>
                                        <m:ctrlPr>
                                          <a:rPr lang="en-US" altLang="zh-CN" b="1" i="1" baseline="0" smtClean="0">
                                            <a:latin typeface="Cambria Math"/>
                                            <a:ea typeface="华文楷体" panose="02010600040101010101" pitchFamily="2" charset="-122"/>
                                          </a:rPr>
                                        </m:ctrlPr>
                                      </m:boxPr>
                                      <m:e>
                                        <m:sSub>
                                          <m:sSubPr>
                                            <m:ctrlPr>
                                              <a:rPr lang="en-US" altLang="zh-CN" b="1" i="1" baseline="0" smtClean="0">
                                                <a:latin typeface="Cambria Math"/>
                                                <a:ea typeface="华文楷体" panose="02010600040101010101" pitchFamily="2" charset="-122"/>
                                              </a:rPr>
                                            </m:ctrlPr>
                                          </m:sSubPr>
                                          <m:e>
                                            <m:r>
                                              <a:rPr lang="en-US" altLang="zh-CN" b="1" i="1" baseline="0" smtClean="0">
                                                <a:latin typeface="Cambria Math"/>
                                                <a:ea typeface="华文楷体" panose="02010600040101010101" pitchFamily="2" charset="-122"/>
                                              </a:rPr>
                                              <m:t>𝑬</m:t>
                                            </m:r>
                                          </m:e>
                                          <m:sub>
                                            <m:r>
                                              <a:rPr lang="zh-CN" altLang="en-US" b="1" i="1" baseline="0" smtClean="0">
                                                <a:latin typeface="Cambria Math"/>
                                                <a:ea typeface="华文楷体" panose="02010600040101010101" pitchFamily="2" charset="-122"/>
                                              </a:rPr>
                                              <m:t>初</m:t>
                                            </m:r>
                                          </m:sub>
                                        </m:sSub>
                                      </m:e>
                                    </m:box>
                                  </m:e>
                                </m:box>
                              </m:oMath>
                            </m:oMathPara>
                          </a14:m>
                          <a:endParaRPr lang="zh-CN" altLang="en-US" dirty="0"/>
                        </a:p>
                      </a:txBody>
                      <a:tcPr>
                        <a:solidFill>
                          <a:schemeClr val="accent5">
                            <a:lumMod val="90000"/>
                          </a:schemeClr>
                        </a:solidFill>
                      </a:tcP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2991931081"/>
                  </p:ext>
                </p:extLst>
              </p:nvPr>
            </p:nvGraphicFramePr>
            <p:xfrm>
              <a:off x="107504" y="980728"/>
              <a:ext cx="9036496" cy="5610972"/>
            </p:xfrm>
            <a:graphic>
              <a:graphicData uri="http://schemas.openxmlformats.org/drawingml/2006/table">
                <a:tbl>
                  <a:tblPr firstRow="1" bandRow="1">
                    <a:tableStyleId>{5C22544A-7EE6-4342-B048-85BDC9FD1C3A}</a:tableStyleId>
                  </a:tblPr>
                  <a:tblGrid>
                    <a:gridCol w="3960440"/>
                    <a:gridCol w="5076056"/>
                  </a:tblGrid>
                  <a:tr h="457692">
                    <a:tc>
                      <a:txBody>
                        <a:bodyPr/>
                        <a:lstStyle/>
                        <a:p>
                          <a:pPr algn="ctr"/>
                          <a:r>
                            <a:rPr lang="zh-CN" altLang="en-US" dirty="0" smtClean="0">
                              <a:solidFill>
                                <a:schemeClr val="tx1"/>
                              </a:solidFill>
                              <a:latin typeface="黑体" panose="02010600030101010101" pitchFamily="2" charset="-122"/>
                              <a:ea typeface="黑体" panose="02010600030101010101" pitchFamily="2" charset="-122"/>
                            </a:rPr>
                            <a:t>质点</a:t>
                          </a:r>
                          <a:endParaRPr lang="zh-CN" altLang="en-US" dirty="0">
                            <a:solidFill>
                              <a:schemeClr val="tx1"/>
                            </a:solidFill>
                            <a:latin typeface="黑体" panose="02010600030101010101" pitchFamily="2" charset="-122"/>
                            <a:ea typeface="黑体" panose="02010600030101010101" pitchFamily="2" charset="-122"/>
                          </a:endParaRPr>
                        </a:p>
                      </a:txBody>
                      <a:tcPr/>
                    </a:tc>
                    <a:tc>
                      <a:txBody>
                        <a:bodyPr/>
                        <a:lstStyle/>
                        <a:p>
                          <a:pPr algn="ctr"/>
                          <a:r>
                            <a:rPr lang="zh-CN" altLang="en-US" dirty="0" smtClean="0">
                              <a:solidFill>
                                <a:schemeClr val="tx1"/>
                              </a:solidFill>
                              <a:latin typeface="黑体" panose="02010600030101010101" pitchFamily="2" charset="-122"/>
                              <a:ea typeface="黑体" panose="02010600030101010101" pitchFamily="2" charset="-122"/>
                            </a:rPr>
                            <a:t>刚体（定轴转动）</a:t>
                          </a:r>
                          <a:endParaRPr lang="zh-CN" altLang="en-US" dirty="0">
                            <a:solidFill>
                              <a:schemeClr val="tx1"/>
                            </a:solidFill>
                            <a:latin typeface="黑体" panose="02010600030101010101" pitchFamily="2" charset="-122"/>
                            <a:ea typeface="黑体" panose="02010600030101010101" pitchFamily="2" charset="-122"/>
                          </a:endParaRPr>
                        </a:p>
                      </a:txBody>
                      <a:tcPr/>
                    </a:tc>
                  </a:tr>
                  <a:tr h="457692">
                    <a:tc>
                      <a:txBody>
                        <a:bodyPr/>
                        <a:lstStyle/>
                        <a:p>
                          <a:endParaRPr lang="zh-CN"/>
                        </a:p>
                      </a:txBody>
                      <a:tcPr>
                        <a:blipFill rotWithShape="1">
                          <a:blip r:embed="rId2"/>
                          <a:stretch>
                            <a:fillRect l="-154" t="-116000" r="-128000" b="-1040000"/>
                          </a:stretch>
                        </a:blipFill>
                      </a:tcPr>
                    </a:tc>
                    <a:tc>
                      <a:txBody>
                        <a:bodyPr/>
                        <a:lstStyle/>
                        <a:p>
                          <a:endParaRPr lang="zh-CN"/>
                        </a:p>
                      </a:txBody>
                      <a:tcPr>
                        <a:blipFill rotWithShape="1">
                          <a:blip r:embed="rId2"/>
                          <a:stretch>
                            <a:fillRect l="-78245" t="-116000" b="-1040000"/>
                          </a:stretch>
                        </a:blipFill>
                      </a:tcPr>
                    </a:tc>
                  </a:tr>
                  <a:tr h="457692">
                    <a:tc>
                      <a:txBody>
                        <a:bodyPr/>
                        <a:lstStyle/>
                        <a:p>
                          <a:endParaRPr lang="zh-CN"/>
                        </a:p>
                      </a:txBody>
                      <a:tcPr>
                        <a:blipFill rotWithShape="1">
                          <a:blip r:embed="rId2"/>
                          <a:stretch>
                            <a:fillRect l="-154" t="-216000" r="-128000" b="-940000"/>
                          </a:stretch>
                        </a:blipFill>
                      </a:tcPr>
                    </a:tc>
                    <a:tc>
                      <a:txBody>
                        <a:bodyPr/>
                        <a:lstStyle/>
                        <a:p>
                          <a:endParaRPr lang="zh-CN"/>
                        </a:p>
                      </a:txBody>
                      <a:tcPr>
                        <a:blipFill rotWithShape="1">
                          <a:blip r:embed="rId2"/>
                          <a:stretch>
                            <a:fillRect l="-78245" t="-216000" b="-940000"/>
                          </a:stretch>
                        </a:blipFill>
                      </a:tcPr>
                    </a:tc>
                  </a:tr>
                  <a:tr h="457692">
                    <a:tc>
                      <a:txBody>
                        <a:bodyPr/>
                        <a:lstStyle/>
                        <a:p>
                          <a:endParaRPr lang="zh-CN"/>
                        </a:p>
                      </a:txBody>
                      <a:tcPr>
                        <a:blipFill rotWithShape="1">
                          <a:blip r:embed="rId2"/>
                          <a:stretch>
                            <a:fillRect l="-154" t="-316000" r="-128000" b="-840000"/>
                          </a:stretch>
                        </a:blipFill>
                      </a:tcPr>
                    </a:tc>
                    <a:tc>
                      <a:txBody>
                        <a:bodyPr/>
                        <a:lstStyle/>
                        <a:p>
                          <a:endParaRPr lang="zh-CN"/>
                        </a:p>
                      </a:txBody>
                      <a:tcPr>
                        <a:blipFill rotWithShape="1">
                          <a:blip r:embed="rId2"/>
                          <a:stretch>
                            <a:fillRect l="-78245" t="-316000" b="-840000"/>
                          </a:stretch>
                        </a:blipFill>
                      </a:tcPr>
                    </a:tc>
                  </a:tr>
                  <a:tr h="457692">
                    <a:tc>
                      <a:txBody>
                        <a:bodyPr/>
                        <a:lstStyle/>
                        <a:p>
                          <a:endParaRPr lang="zh-CN"/>
                        </a:p>
                      </a:txBody>
                      <a:tcPr>
                        <a:blipFill rotWithShape="1">
                          <a:blip r:embed="rId2"/>
                          <a:stretch>
                            <a:fillRect l="-154" t="-416000" r="-128000" b="-740000"/>
                          </a:stretch>
                        </a:blipFill>
                      </a:tcPr>
                    </a:tc>
                    <a:tc>
                      <a:txBody>
                        <a:bodyPr/>
                        <a:lstStyle/>
                        <a:p>
                          <a:endParaRPr lang="zh-CN"/>
                        </a:p>
                      </a:txBody>
                      <a:tcPr>
                        <a:blipFill rotWithShape="1">
                          <a:blip r:embed="rId2"/>
                          <a:stretch>
                            <a:fillRect l="-78245" t="-416000" b="-740000"/>
                          </a:stretch>
                        </a:blipFill>
                      </a:tcPr>
                    </a:tc>
                  </a:tr>
                  <a:tr h="1063308">
                    <a:tc>
                      <a:txBody>
                        <a:bodyPr/>
                        <a:lstStyle/>
                        <a:p>
                          <a:endParaRPr lang="zh-CN"/>
                        </a:p>
                      </a:txBody>
                      <a:tcPr>
                        <a:blipFill rotWithShape="1">
                          <a:blip r:embed="rId2"/>
                          <a:stretch>
                            <a:fillRect l="-154" t="-221143" r="-128000" b="-217143"/>
                          </a:stretch>
                        </a:blipFill>
                      </a:tcPr>
                    </a:tc>
                    <a:tc>
                      <a:txBody>
                        <a:bodyPr/>
                        <a:lstStyle/>
                        <a:p>
                          <a:endParaRPr lang="zh-CN"/>
                        </a:p>
                      </a:txBody>
                      <a:tcPr>
                        <a:blipFill rotWithShape="1">
                          <a:blip r:embed="rId2"/>
                          <a:stretch>
                            <a:fillRect l="-78245" t="-221143" b="-217143"/>
                          </a:stretch>
                        </a:blipFill>
                      </a:tcPr>
                    </a:tc>
                  </a:tr>
                  <a:tr h="486347">
                    <a:tc>
                      <a:txBody>
                        <a:bodyPr/>
                        <a:lstStyle/>
                        <a:p>
                          <a:endParaRPr lang="zh-CN"/>
                        </a:p>
                      </a:txBody>
                      <a:tcPr>
                        <a:blipFill rotWithShape="1">
                          <a:blip r:embed="rId2"/>
                          <a:stretch>
                            <a:fillRect l="-154" t="-711392" r="-128000" b="-381013"/>
                          </a:stretch>
                        </a:blipFill>
                      </a:tcPr>
                    </a:tc>
                    <a:tc>
                      <a:txBody>
                        <a:bodyPr/>
                        <a:lstStyle/>
                        <a:p>
                          <a:endParaRPr lang="zh-CN"/>
                        </a:p>
                      </a:txBody>
                      <a:tcPr>
                        <a:blipFill rotWithShape="1">
                          <a:blip r:embed="rId2"/>
                          <a:stretch>
                            <a:fillRect l="-78245" t="-711392" b="-381013"/>
                          </a:stretch>
                        </a:blipFill>
                      </a:tcPr>
                    </a:tc>
                  </a:tr>
                  <a:tr h="525907">
                    <a:tc>
                      <a:txBody>
                        <a:bodyPr/>
                        <a:lstStyle/>
                        <a:p>
                          <a:endParaRPr lang="zh-CN"/>
                        </a:p>
                      </a:txBody>
                      <a:tcPr>
                        <a:blipFill rotWithShape="1">
                          <a:blip r:embed="rId2"/>
                          <a:stretch>
                            <a:fillRect l="-154" t="-736782" r="-128000" b="-245977"/>
                          </a:stretch>
                        </a:blipFill>
                      </a:tcPr>
                    </a:tc>
                    <a:tc>
                      <a:txBody>
                        <a:bodyPr/>
                        <a:lstStyle/>
                        <a:p>
                          <a:endParaRPr lang="zh-CN"/>
                        </a:p>
                      </a:txBody>
                      <a:tcPr>
                        <a:blipFill rotWithShape="1">
                          <a:blip r:embed="rId2"/>
                          <a:stretch>
                            <a:fillRect l="-78245" t="-736782" b="-245977"/>
                          </a:stretch>
                        </a:blipFill>
                      </a:tcPr>
                    </a:tc>
                  </a:tr>
                  <a:tr h="486347">
                    <a:tc>
                      <a:txBody>
                        <a:bodyPr/>
                        <a:lstStyle/>
                        <a:p>
                          <a:endParaRPr lang="zh-CN"/>
                        </a:p>
                      </a:txBody>
                      <a:tcPr>
                        <a:blipFill rotWithShape="1">
                          <a:blip r:embed="rId2"/>
                          <a:stretch>
                            <a:fillRect l="-154" t="-921519" r="-128000" b="-170886"/>
                          </a:stretch>
                        </a:blipFill>
                      </a:tcPr>
                    </a:tc>
                    <a:tc>
                      <a:txBody>
                        <a:bodyPr/>
                        <a:lstStyle/>
                        <a:p>
                          <a:endParaRPr lang="zh-CN"/>
                        </a:p>
                      </a:txBody>
                      <a:tcPr>
                        <a:blipFill rotWithShape="1">
                          <a:blip r:embed="rId2"/>
                          <a:stretch>
                            <a:fillRect l="-78245" t="-921519" b="-170886"/>
                          </a:stretch>
                        </a:blipFill>
                      </a:tcPr>
                    </a:tc>
                  </a:tr>
                  <a:tr h="760603">
                    <a:tc>
                      <a:txBody>
                        <a:bodyPr/>
                        <a:lstStyle/>
                        <a:p>
                          <a:endParaRPr lang="zh-CN"/>
                        </a:p>
                      </a:txBody>
                      <a:tcPr>
                        <a:blipFill rotWithShape="1">
                          <a:blip r:embed="rId2"/>
                          <a:stretch>
                            <a:fillRect l="-154" t="-645600" r="-128000" b="-8000"/>
                          </a:stretch>
                        </a:blipFill>
                      </a:tcPr>
                    </a:tc>
                    <a:tc>
                      <a:txBody>
                        <a:bodyPr/>
                        <a:lstStyle/>
                        <a:p>
                          <a:endParaRPr lang="zh-CN"/>
                        </a:p>
                      </a:txBody>
                      <a:tcPr>
                        <a:blipFill rotWithShape="1">
                          <a:blip r:embed="rId2"/>
                          <a:stretch>
                            <a:fillRect l="-78245" t="-645600" b="-8000"/>
                          </a:stretch>
                        </a:blipFill>
                      </a:tcPr>
                    </a:tc>
                  </a:tr>
                </a:tbl>
              </a:graphicData>
            </a:graphic>
          </p:graphicFrame>
        </mc:Fallback>
      </mc:AlternateContent>
    </p:spTree>
    <p:extLst>
      <p:ext uri="{BB962C8B-B14F-4D97-AF65-F5344CB8AC3E}">
        <p14:creationId xmlns:p14="http://schemas.microsoft.com/office/powerpoint/2010/main" val="33001646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2"/>
          <p:cNvSpPr>
            <a:spLocks noGrp="1"/>
          </p:cNvSpPr>
          <p:nvPr>
            <p:ph type="ftr" sz="quarter" idx="10"/>
          </p:nvPr>
        </p:nvSpPr>
        <p:spPr/>
        <p:txBody>
          <a:bodyPr/>
          <a:lstStyle/>
          <a:p>
            <a:pPr>
              <a:defRPr/>
            </a:pPr>
            <a:fld id="{B939D5E6-1E36-4975-A720-9722128AF97C}" type="slidenum">
              <a:rPr lang="en-US" altLang="zh-CN">
                <a:solidFill>
                  <a:srgbClr val="FFFFCC">
                    <a:lumMod val="75000"/>
                  </a:srgbClr>
                </a:solidFill>
              </a:rPr>
              <a:pPr>
                <a:defRPr/>
              </a:pPr>
              <a:t>97</a:t>
            </a:fld>
            <a:endParaRPr lang="en-US" altLang="zh-CN">
              <a:solidFill>
                <a:srgbClr val="FFFFCC">
                  <a:lumMod val="75000"/>
                </a:srgbClr>
              </a:solidFill>
            </a:endParaRPr>
          </a:p>
        </p:txBody>
      </p:sp>
      <p:sp>
        <p:nvSpPr>
          <p:cNvPr id="15363" name="Rectangle 3"/>
          <p:cNvSpPr>
            <a:spLocks noChangeArrowheads="1"/>
          </p:cNvSpPr>
          <p:nvPr/>
        </p:nvSpPr>
        <p:spPr bwMode="auto">
          <a:xfrm>
            <a:off x="468313" y="620713"/>
            <a:ext cx="8135937"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en-US" sz="2800" smtClean="0">
                <a:solidFill>
                  <a:srgbClr val="CC0000"/>
                </a:solidFill>
                <a:ea typeface="宋体" charset="-122"/>
              </a:rPr>
              <a:t>例</a:t>
            </a:r>
            <a:r>
              <a:rPr lang="en-US" altLang="zh-CN" sz="2800" smtClean="0">
                <a:solidFill>
                  <a:srgbClr val="CC0000"/>
                </a:solidFill>
                <a:ea typeface="宋体" charset="-122"/>
              </a:rPr>
              <a:t>3.9   </a:t>
            </a:r>
            <a:r>
              <a:rPr lang="zh-CN" altLang="zh-CN" sz="2800" smtClean="0">
                <a:ea typeface="宋体" charset="-122"/>
              </a:rPr>
              <a:t>在工程上，两飞轮常用摩擦啮合器使它们以相同的转速一起转动．如图所示，</a:t>
            </a:r>
            <a:r>
              <a:rPr lang="en-US" altLang="zh-CN" sz="2800" smtClean="0">
                <a:ea typeface="宋体" charset="-122"/>
              </a:rPr>
              <a:t>A</a:t>
            </a:r>
            <a:r>
              <a:rPr lang="zh-CN" altLang="zh-CN" sz="2800" smtClean="0">
                <a:ea typeface="宋体" charset="-122"/>
              </a:rPr>
              <a:t>和</a:t>
            </a:r>
            <a:r>
              <a:rPr lang="en-US" altLang="zh-CN" sz="2800" smtClean="0">
                <a:ea typeface="宋体" charset="-122"/>
              </a:rPr>
              <a:t>B</a:t>
            </a:r>
            <a:r>
              <a:rPr lang="zh-CN" altLang="zh-CN" sz="2800" smtClean="0">
                <a:ea typeface="宋体" charset="-122"/>
              </a:rPr>
              <a:t>两飞轮的轴杆在同一中心线上．</a:t>
            </a:r>
            <a:r>
              <a:rPr lang="en-US" altLang="zh-CN" sz="2800" smtClean="0">
                <a:ea typeface="宋体" charset="-122"/>
              </a:rPr>
              <a:t>A</a:t>
            </a:r>
            <a:r>
              <a:rPr lang="zh-CN" altLang="zh-CN" sz="2800" smtClean="0">
                <a:ea typeface="宋体" charset="-122"/>
              </a:rPr>
              <a:t>轮的转动惯量为</a:t>
            </a:r>
            <a:r>
              <a:rPr lang="en-US" altLang="zh-CN" sz="2800" i="1" smtClean="0">
                <a:ea typeface="宋体" charset="-122"/>
              </a:rPr>
              <a:t>J</a:t>
            </a:r>
            <a:r>
              <a:rPr lang="en-US" altLang="zh-CN" sz="2800" baseline="-25000" smtClean="0">
                <a:ea typeface="宋体" charset="-122"/>
              </a:rPr>
              <a:t>A</a:t>
            </a:r>
            <a:r>
              <a:rPr lang="zh-CN" altLang="zh-CN" sz="2800" smtClean="0">
                <a:ea typeface="宋体" charset="-122"/>
              </a:rPr>
              <a:t>＝</a:t>
            </a:r>
            <a:r>
              <a:rPr lang="en-US" altLang="zh-CN" sz="2800" smtClean="0">
                <a:ea typeface="宋体" charset="-122"/>
              </a:rPr>
              <a:t>10 kg·m</a:t>
            </a:r>
            <a:r>
              <a:rPr lang="en-US" altLang="zh-CN" sz="2800" baseline="30000" smtClean="0">
                <a:ea typeface="宋体" charset="-122"/>
              </a:rPr>
              <a:t>2</a:t>
            </a:r>
            <a:r>
              <a:rPr lang="zh-CN" altLang="zh-CN" sz="2800" smtClean="0">
                <a:ea typeface="宋体" charset="-122"/>
              </a:rPr>
              <a:t>，</a:t>
            </a:r>
            <a:r>
              <a:rPr lang="en-US" altLang="zh-CN" sz="2800" smtClean="0">
                <a:ea typeface="宋体" charset="-122"/>
              </a:rPr>
              <a:t>B</a:t>
            </a:r>
            <a:r>
              <a:rPr lang="zh-CN" altLang="zh-CN" sz="2800" smtClean="0">
                <a:ea typeface="宋体" charset="-122"/>
              </a:rPr>
              <a:t>轮的转动惯量为</a:t>
            </a:r>
            <a:r>
              <a:rPr lang="en-US" altLang="zh-CN" sz="2800" i="1" smtClean="0">
                <a:ea typeface="宋体" charset="-122"/>
              </a:rPr>
              <a:t>J</a:t>
            </a:r>
            <a:r>
              <a:rPr lang="en-US" altLang="zh-CN" sz="2800" baseline="-25000" smtClean="0">
                <a:ea typeface="宋体" charset="-122"/>
              </a:rPr>
              <a:t>B</a:t>
            </a:r>
            <a:r>
              <a:rPr lang="zh-CN" altLang="zh-CN" sz="2800" smtClean="0">
                <a:ea typeface="宋体" charset="-122"/>
              </a:rPr>
              <a:t>＝</a:t>
            </a:r>
            <a:r>
              <a:rPr lang="en-US" altLang="zh-CN" sz="2800" smtClean="0">
                <a:ea typeface="宋体" charset="-122"/>
              </a:rPr>
              <a:t>20 kg·m</a:t>
            </a:r>
            <a:r>
              <a:rPr lang="en-US" altLang="zh-CN" sz="2800" baseline="30000" smtClean="0">
                <a:ea typeface="宋体" charset="-122"/>
              </a:rPr>
              <a:t>2</a:t>
            </a:r>
            <a:r>
              <a:rPr lang="zh-CN" altLang="zh-CN" sz="2800" smtClean="0">
                <a:ea typeface="宋体" charset="-122"/>
              </a:rPr>
              <a:t>，开始时</a:t>
            </a:r>
            <a:r>
              <a:rPr lang="en-US" altLang="zh-CN" sz="2800" smtClean="0">
                <a:ea typeface="宋体" charset="-122"/>
              </a:rPr>
              <a:t>A</a:t>
            </a:r>
            <a:r>
              <a:rPr lang="zh-CN" altLang="zh-CN" sz="2800" smtClean="0">
                <a:ea typeface="宋体" charset="-122"/>
              </a:rPr>
              <a:t>轮每分钟的转速为</a:t>
            </a:r>
            <a:r>
              <a:rPr lang="en-US" altLang="zh-CN" sz="2800" smtClean="0">
                <a:ea typeface="宋体" charset="-122"/>
              </a:rPr>
              <a:t>600</a:t>
            </a:r>
            <a:r>
              <a:rPr lang="zh-CN" altLang="zh-CN" sz="2800" smtClean="0">
                <a:ea typeface="宋体" charset="-122"/>
              </a:rPr>
              <a:t>转，</a:t>
            </a:r>
            <a:r>
              <a:rPr lang="en-US" altLang="zh-CN" sz="2800" smtClean="0">
                <a:ea typeface="宋体" charset="-122"/>
              </a:rPr>
              <a:t>B</a:t>
            </a:r>
            <a:r>
              <a:rPr lang="zh-CN" altLang="zh-CN" sz="2800" smtClean="0">
                <a:ea typeface="宋体" charset="-122"/>
              </a:rPr>
              <a:t>轮静止．</a:t>
            </a:r>
            <a:r>
              <a:rPr lang="en-US" altLang="zh-CN" sz="2800" smtClean="0">
                <a:ea typeface="宋体" charset="-122"/>
              </a:rPr>
              <a:t>C</a:t>
            </a:r>
            <a:r>
              <a:rPr lang="zh-CN" altLang="zh-CN" sz="2800" smtClean="0">
                <a:ea typeface="宋体" charset="-122"/>
              </a:rPr>
              <a:t>为摩擦啮合器．求两轮啮合后的转速，在啮合过程中，两轮的机械能有何变化？</a:t>
            </a:r>
          </a:p>
        </p:txBody>
      </p:sp>
      <p:graphicFrame>
        <p:nvGraphicFramePr>
          <p:cNvPr id="205828" name="Object 4"/>
          <p:cNvGraphicFramePr>
            <a:graphicFrameLocks noGrp="1" noChangeAspect="1"/>
          </p:cNvGraphicFramePr>
          <p:nvPr>
            <p:ph/>
          </p:nvPr>
        </p:nvGraphicFramePr>
        <p:xfrm>
          <a:off x="1187450" y="5516563"/>
          <a:ext cx="3289300" cy="650875"/>
        </p:xfrm>
        <a:graphic>
          <a:graphicData uri="http://schemas.openxmlformats.org/presentationml/2006/ole">
            <mc:AlternateContent xmlns:mc="http://schemas.openxmlformats.org/markup-compatibility/2006">
              <mc:Choice xmlns:v="urn:schemas-microsoft-com:vml" Requires="v">
                <p:oleObj spid="_x0000_s70825" name="Equation" r:id="rId3" imgW="1155700" imgH="228600" progId="Equation.DSMT4">
                  <p:embed/>
                </p:oleObj>
              </mc:Choice>
              <mc:Fallback>
                <p:oleObj name="Equation" r:id="rId3" imgW="1155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5516563"/>
                        <a:ext cx="3289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829" name="Rectangle 5"/>
          <p:cNvSpPr>
            <a:spLocks noChangeArrowheads="1"/>
          </p:cNvSpPr>
          <p:nvPr/>
        </p:nvSpPr>
        <p:spPr bwMode="auto">
          <a:xfrm>
            <a:off x="454025" y="3743325"/>
            <a:ext cx="3846513"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20000"/>
              </a:lnSpc>
              <a:spcBef>
                <a:spcPct val="0"/>
              </a:spcBef>
            </a:pPr>
            <a:r>
              <a:rPr lang="zh-CN" altLang="zh-CN" sz="2800" smtClean="0">
                <a:solidFill>
                  <a:srgbClr val="C00000"/>
                </a:solidFill>
                <a:ea typeface="宋体" charset="-122"/>
              </a:rPr>
              <a:t>解</a:t>
            </a:r>
            <a:r>
              <a:rPr lang="en-US" altLang="zh-CN" sz="2800" smtClean="0">
                <a:ea typeface="宋体" charset="-122"/>
              </a:rPr>
              <a:t>     </a:t>
            </a:r>
            <a:r>
              <a:rPr lang="zh-CN" altLang="zh-CN" sz="2800" smtClean="0">
                <a:ea typeface="宋体" charset="-122"/>
              </a:rPr>
              <a:t>系统所受合外力矩为零，所以系统的角动量守恒</a:t>
            </a:r>
            <a:r>
              <a:rPr lang="zh-CN" altLang="en-US" sz="2800" smtClean="0">
                <a:ea typeface="宋体" charset="-122"/>
              </a:rPr>
              <a:t>，即</a:t>
            </a:r>
            <a:endParaRPr kumimoji="1" lang="en-US" altLang="zh-CN" sz="2800" b="0" smtClean="0">
              <a:solidFill>
                <a:srgbClr val="0000FF"/>
              </a:solidFill>
              <a:ea typeface="黑体" pitchFamily="2" charset="-122"/>
            </a:endParaRPr>
          </a:p>
        </p:txBody>
      </p:sp>
      <p:pic>
        <p:nvPicPr>
          <p:cNvPr id="15366" name="Picture 7" descr="02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688" y="4016375"/>
            <a:ext cx="437673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894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Effect transition="in" filter="randombar(horizontal)">
                                      <p:cBhvr>
                                        <p:cTn id="7" dur="500"/>
                                        <p:tgtEl>
                                          <p:spTgt spid="205829"/>
                                        </p:tgtEl>
                                      </p:cBhvr>
                                    </p:animEffect>
                                  </p:childTnLst>
                                </p:cTn>
                              </p:par>
                            </p:childTnLst>
                          </p:cTn>
                        </p:par>
                        <p:par>
                          <p:cTn id="8" fill="hold" nodeType="afterGroup">
                            <p:stCondLst>
                              <p:cond delay="500"/>
                            </p:stCondLst>
                            <p:childTnLst>
                              <p:par>
                                <p:cTn id="9" presetID="29" presetClass="entr" presetSubtype="0" fill="hold" nodeType="afterEffect">
                                  <p:stCondLst>
                                    <p:cond delay="0"/>
                                  </p:stCondLst>
                                  <p:childTnLst>
                                    <p:set>
                                      <p:cBhvr>
                                        <p:cTn id="10" dur="1" fill="hold">
                                          <p:stCondLst>
                                            <p:cond delay="0"/>
                                          </p:stCondLst>
                                        </p:cTn>
                                        <p:tgtEl>
                                          <p:spTgt spid="205828"/>
                                        </p:tgtEl>
                                        <p:attrNameLst>
                                          <p:attrName>style.visibility</p:attrName>
                                        </p:attrNameLst>
                                      </p:cBhvr>
                                      <p:to>
                                        <p:strVal val="visible"/>
                                      </p:to>
                                    </p:set>
                                    <p:anim calcmode="lin" valueType="num">
                                      <p:cBhvr>
                                        <p:cTn id="11" dur="1000" fill="hold"/>
                                        <p:tgtEl>
                                          <p:spTgt spid="205828"/>
                                        </p:tgtEl>
                                        <p:attrNameLst>
                                          <p:attrName>ppt_x</p:attrName>
                                        </p:attrNameLst>
                                      </p:cBhvr>
                                      <p:tavLst>
                                        <p:tav tm="0">
                                          <p:val>
                                            <p:strVal val="#ppt_x-.2"/>
                                          </p:val>
                                        </p:tav>
                                        <p:tav tm="100000">
                                          <p:val>
                                            <p:strVal val="#ppt_x"/>
                                          </p:val>
                                        </p:tav>
                                      </p:tavLst>
                                    </p:anim>
                                    <p:anim calcmode="lin" valueType="num">
                                      <p:cBhvr>
                                        <p:cTn id="12" dur="1000" fill="hold"/>
                                        <p:tgtEl>
                                          <p:spTgt spid="20582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05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2"/>
          <p:cNvSpPr>
            <a:spLocks noGrp="1"/>
          </p:cNvSpPr>
          <p:nvPr>
            <p:ph type="ftr" sz="quarter" idx="10"/>
          </p:nvPr>
        </p:nvSpPr>
        <p:spPr/>
        <p:txBody>
          <a:bodyPr/>
          <a:lstStyle/>
          <a:p>
            <a:pPr>
              <a:defRPr/>
            </a:pPr>
            <a:fld id="{74729CFD-55AE-4A79-8872-CFDAA15CAB3B}" type="slidenum">
              <a:rPr lang="en-US" altLang="zh-CN">
                <a:solidFill>
                  <a:srgbClr val="FFFFCC">
                    <a:lumMod val="75000"/>
                  </a:srgbClr>
                </a:solidFill>
              </a:rPr>
              <a:pPr>
                <a:defRPr/>
              </a:pPr>
              <a:t>98</a:t>
            </a:fld>
            <a:endParaRPr lang="en-US" altLang="zh-CN">
              <a:solidFill>
                <a:srgbClr val="FFFFCC">
                  <a:lumMod val="75000"/>
                </a:srgbClr>
              </a:solidFill>
            </a:endParaRPr>
          </a:p>
        </p:txBody>
      </p:sp>
      <p:sp>
        <p:nvSpPr>
          <p:cNvPr id="16387" name="Rectangle 3"/>
          <p:cNvSpPr>
            <a:spLocks noChangeArrowheads="1"/>
          </p:cNvSpPr>
          <p:nvPr/>
        </p:nvSpPr>
        <p:spPr bwMode="auto">
          <a:xfrm>
            <a:off x="468313" y="692150"/>
            <a:ext cx="8135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sz="2800" i="1" smtClean="0">
                <a:ea typeface="宋体" charset="-122"/>
              </a:rPr>
              <a:t>ω</a:t>
            </a:r>
            <a:r>
              <a:rPr lang="zh-CN" altLang="zh-CN" sz="2800" smtClean="0">
                <a:ea typeface="宋体" charset="-122"/>
              </a:rPr>
              <a:t>为两轮啮合后的共同角速度，</a:t>
            </a:r>
          </a:p>
        </p:txBody>
      </p:sp>
      <p:graphicFrame>
        <p:nvGraphicFramePr>
          <p:cNvPr id="205828" name="Object 4"/>
          <p:cNvGraphicFramePr>
            <a:graphicFrameLocks noGrp="1" noChangeAspect="1"/>
          </p:cNvGraphicFramePr>
          <p:nvPr>
            <p:ph/>
          </p:nvPr>
        </p:nvGraphicFramePr>
        <p:xfrm>
          <a:off x="1476375" y="4292600"/>
          <a:ext cx="6380163" cy="936625"/>
        </p:xfrm>
        <a:graphic>
          <a:graphicData uri="http://schemas.openxmlformats.org/presentationml/2006/ole">
            <mc:AlternateContent xmlns:mc="http://schemas.openxmlformats.org/markup-compatibility/2006">
              <mc:Choice xmlns:v="urn:schemas-microsoft-com:vml" Requires="v">
                <p:oleObj spid="_x0000_s72016" name="Equation" r:id="rId3" imgW="2679480" imgH="393480" progId="Equation.DSMT4">
                  <p:embed/>
                </p:oleObj>
              </mc:Choice>
              <mc:Fallback>
                <p:oleObj name="Equation" r:id="rId3" imgW="267948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292600"/>
                        <a:ext cx="63801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829" name="Rectangle 5"/>
          <p:cNvSpPr>
            <a:spLocks noChangeArrowheads="1"/>
          </p:cNvSpPr>
          <p:nvPr/>
        </p:nvSpPr>
        <p:spPr bwMode="auto">
          <a:xfrm>
            <a:off x="539750" y="3068638"/>
            <a:ext cx="769461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zh-CN" sz="2800" smtClean="0">
                <a:ea typeface="宋体" charset="-122"/>
              </a:rPr>
              <a:t>在啮合过程中，摩擦力矩做功，机械能不守恒，损失的机械能转化为内能．损失的机械能为</a:t>
            </a:r>
          </a:p>
        </p:txBody>
      </p:sp>
      <p:graphicFrame>
        <p:nvGraphicFramePr>
          <p:cNvPr id="16390" name="对象 1"/>
          <p:cNvGraphicFramePr>
            <a:graphicFrameLocks noChangeAspect="1"/>
          </p:cNvGraphicFramePr>
          <p:nvPr/>
        </p:nvGraphicFramePr>
        <p:xfrm>
          <a:off x="1692275" y="1336675"/>
          <a:ext cx="5456238" cy="1228725"/>
        </p:xfrm>
        <a:graphic>
          <a:graphicData uri="http://schemas.openxmlformats.org/presentationml/2006/ole">
            <mc:AlternateContent xmlns:mc="http://schemas.openxmlformats.org/markup-compatibility/2006">
              <mc:Choice xmlns:v="urn:schemas-microsoft-com:vml" Requires="v">
                <p:oleObj spid="_x0000_s72017" name="Equation" r:id="rId5" imgW="1917360" imgH="431640" progId="Equation.DSMT4">
                  <p:embed/>
                </p:oleObj>
              </mc:Choice>
              <mc:Fallback>
                <p:oleObj name="Equation" r:id="rId5" imgW="191736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1336675"/>
                        <a:ext cx="54562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9209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Effect transition="in" filter="randombar(horizontal)">
                                      <p:cBhvr>
                                        <p:cTn id="7" dur="500"/>
                                        <p:tgtEl>
                                          <p:spTgt spid="205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205828"/>
                                        </p:tgtEl>
                                        <p:attrNameLst>
                                          <p:attrName>style.visibility</p:attrName>
                                        </p:attrNameLst>
                                      </p:cBhvr>
                                      <p:to>
                                        <p:strVal val="visible"/>
                                      </p:to>
                                    </p:set>
                                    <p:anim calcmode="lin" valueType="num">
                                      <p:cBhvr>
                                        <p:cTn id="12" dur="1000" fill="hold"/>
                                        <p:tgtEl>
                                          <p:spTgt spid="205828"/>
                                        </p:tgtEl>
                                        <p:attrNameLst>
                                          <p:attrName>ppt_x</p:attrName>
                                        </p:attrNameLst>
                                      </p:cBhvr>
                                      <p:tavLst>
                                        <p:tav tm="0">
                                          <p:val>
                                            <p:strVal val="#ppt_x-.2"/>
                                          </p:val>
                                        </p:tav>
                                        <p:tav tm="100000">
                                          <p:val>
                                            <p:strVal val="#ppt_x"/>
                                          </p:val>
                                        </p:tav>
                                      </p:tavLst>
                                    </p:anim>
                                    <p:anim calcmode="lin" valueType="num">
                                      <p:cBhvr>
                                        <p:cTn id="13" dur="1000" fill="hold"/>
                                        <p:tgtEl>
                                          <p:spTgt spid="2058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5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fld id="{69A29C69-E06A-40DA-8005-F4F15C4EA7A9}" type="slidenum">
              <a:rPr lang="en-US" altLang="zh-CN" smtClean="0">
                <a:solidFill>
                  <a:srgbClr val="FFFFCC">
                    <a:lumMod val="75000"/>
                  </a:srgbClr>
                </a:solidFill>
              </a:rPr>
              <a:pPr>
                <a:defRPr/>
              </a:pPr>
              <a:t>99</a:t>
            </a:fld>
            <a:endParaRPr lang="en-US" altLang="zh-CN">
              <a:solidFill>
                <a:srgbClr val="FFFFCC">
                  <a:lumMod val="75000"/>
                </a:srgbClr>
              </a:solidFill>
            </a:endParaRP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978621"/>
            <a:ext cx="428625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97" y="582796"/>
            <a:ext cx="9150497" cy="2092881"/>
          </a:xfrm>
          <a:prstGeom prst="rect">
            <a:avLst/>
          </a:prstGeom>
          <a:noFill/>
        </p:spPr>
        <p:txBody>
          <a:bodyPr wrap="square" rtlCol="0">
            <a:spAutoFit/>
          </a:bodyPr>
          <a:lstStyle/>
          <a:p>
            <a:r>
              <a:rPr lang="zh-CN" altLang="en-US" sz="2600" dirty="0" smtClean="0">
                <a:solidFill>
                  <a:srgbClr val="FF0000"/>
                </a:solidFill>
                <a:ea typeface="华文楷体" panose="02010600040101010101" pitchFamily="2" charset="-122"/>
              </a:rPr>
              <a:t>例</a:t>
            </a:r>
            <a:r>
              <a:rPr lang="en-US" altLang="zh-CN" sz="2600" dirty="0" smtClean="0">
                <a:solidFill>
                  <a:srgbClr val="FF0000"/>
                </a:solidFill>
                <a:ea typeface="华文楷体" panose="02010600040101010101" pitchFamily="2" charset="-122"/>
              </a:rPr>
              <a:t>3.10 </a:t>
            </a:r>
            <a:r>
              <a:rPr lang="zh-CN" altLang="en-US" sz="2600" dirty="0" smtClean="0">
                <a:ea typeface="华文楷体" panose="02010600040101010101" pitchFamily="2" charset="-122"/>
              </a:rPr>
              <a:t>如图所示，质量为</a:t>
            </a:r>
            <a:r>
              <a:rPr lang="en-US" altLang="zh-CN" sz="2600" i="1" dirty="0" smtClean="0">
                <a:ea typeface="华文楷体" panose="02010600040101010101" pitchFamily="2" charset="-122"/>
              </a:rPr>
              <a:t>m</a:t>
            </a:r>
            <a:r>
              <a:rPr lang="zh-CN" altLang="en-US" sz="2600" dirty="0" smtClean="0">
                <a:ea typeface="华文楷体" panose="02010600040101010101" pitchFamily="2" charset="-122"/>
              </a:rPr>
              <a:t>，长为</a:t>
            </a:r>
            <a:r>
              <a:rPr lang="en-US" altLang="zh-CN" sz="2600" i="1" dirty="0" smtClean="0">
                <a:ea typeface="华文楷体" panose="02010600040101010101" pitchFamily="2" charset="-122"/>
              </a:rPr>
              <a:t>l</a:t>
            </a:r>
            <a:r>
              <a:rPr lang="zh-CN" altLang="en-US" sz="2600" dirty="0" smtClean="0">
                <a:ea typeface="华文楷体" panose="02010600040101010101" pitchFamily="2" charset="-122"/>
              </a:rPr>
              <a:t>的均匀细棒，可绕过其一端的水平轴</a:t>
            </a:r>
            <a:r>
              <a:rPr lang="en-US" altLang="zh-CN" sz="2600" i="1" dirty="0" smtClean="0">
                <a:ea typeface="华文楷体" panose="02010600040101010101" pitchFamily="2" charset="-122"/>
              </a:rPr>
              <a:t>O</a:t>
            </a:r>
            <a:r>
              <a:rPr lang="zh-CN" altLang="en-US" sz="2600" dirty="0" smtClean="0">
                <a:ea typeface="华文楷体" panose="02010600040101010101" pitchFamily="2" charset="-122"/>
              </a:rPr>
              <a:t>转动</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现将棒拉到水平位置</a:t>
            </a:r>
            <a:r>
              <a:rPr lang="en-US" altLang="zh-CN" sz="2600" dirty="0" smtClean="0">
                <a:ea typeface="华文楷体" panose="02010600040101010101" pitchFamily="2" charset="-122"/>
              </a:rPr>
              <a:t>(</a:t>
            </a:r>
            <a:r>
              <a:rPr lang="en-US" altLang="zh-CN" sz="2600" i="1" dirty="0" smtClean="0">
                <a:ea typeface="华文楷体" panose="02010600040101010101" pitchFamily="2" charset="-122"/>
              </a:rPr>
              <a:t>OA</a:t>
            </a:r>
            <a:r>
              <a:rPr lang="en-US" altLang="zh-CN" sz="2600" dirty="0" smtClean="0">
                <a:latin typeface="Meiryo" panose="020B0604030504040204" pitchFamily="34" charset="-128"/>
                <a:ea typeface="Meiryo" panose="020B0604030504040204" pitchFamily="34" charset="-128"/>
                <a:cs typeface="Meiryo" panose="020B0604030504040204" pitchFamily="34" charset="-128"/>
              </a:rPr>
              <a:t>’</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后发放手，棒下摆到竖直位置</a:t>
            </a:r>
            <a:r>
              <a:rPr lang="en-US" altLang="zh-CN" sz="2600" dirty="0" smtClean="0">
                <a:ea typeface="华文楷体" panose="02010600040101010101" pitchFamily="2" charset="-122"/>
              </a:rPr>
              <a:t>(</a:t>
            </a:r>
            <a:r>
              <a:rPr lang="en-US" altLang="zh-CN" sz="2600" i="1" dirty="0" smtClean="0">
                <a:ea typeface="华文楷体" panose="02010600040101010101" pitchFamily="2" charset="-122"/>
              </a:rPr>
              <a:t>OA</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时，与静止放置在水平面</a:t>
            </a:r>
            <a:r>
              <a:rPr lang="en-US" altLang="zh-CN" sz="2600" dirty="0" smtClean="0">
                <a:ea typeface="华文楷体" panose="02010600040101010101" pitchFamily="2" charset="-122"/>
              </a:rPr>
              <a:t>A</a:t>
            </a:r>
            <a:r>
              <a:rPr lang="zh-CN" altLang="en-US" sz="2600" dirty="0" smtClean="0">
                <a:ea typeface="华文楷体" panose="02010600040101010101" pitchFamily="2" charset="-122"/>
              </a:rPr>
              <a:t>处的质量为</a:t>
            </a:r>
            <a:r>
              <a:rPr lang="en-US" altLang="zh-CN" sz="2600" i="1" dirty="0" smtClean="0">
                <a:ea typeface="华文楷体" panose="02010600040101010101" pitchFamily="2" charset="-122"/>
              </a:rPr>
              <a:t>M</a:t>
            </a:r>
            <a:r>
              <a:rPr lang="zh-CN" altLang="en-US" sz="2600" dirty="0" smtClean="0">
                <a:ea typeface="华文楷体" panose="02010600040101010101" pitchFamily="2" charset="-122"/>
              </a:rPr>
              <a:t>的物块作完全弹性碰撞，物块在水平面上向右滑行了一段距离</a:t>
            </a:r>
            <a:r>
              <a:rPr lang="en-US" altLang="zh-CN" sz="2600" i="1" dirty="0" smtClean="0">
                <a:ea typeface="华文楷体" panose="02010600040101010101" pitchFamily="2" charset="-122"/>
              </a:rPr>
              <a:t>s</a:t>
            </a:r>
            <a:r>
              <a:rPr lang="zh-CN" altLang="en-US" sz="2600" dirty="0" smtClean="0">
                <a:ea typeface="华文楷体" panose="02010600040101010101" pitchFamily="2" charset="-122"/>
              </a:rPr>
              <a:t>后停止</a:t>
            </a:r>
            <a:r>
              <a:rPr lang="en-US" altLang="zh-CN" sz="2600" dirty="0" smtClean="0">
                <a:ea typeface="华文楷体" panose="02010600040101010101" pitchFamily="2" charset="-122"/>
              </a:rPr>
              <a:t>.</a:t>
            </a:r>
            <a:r>
              <a:rPr lang="zh-CN" altLang="en-US" sz="2600" dirty="0" smtClean="0">
                <a:ea typeface="华文楷体" panose="02010600040101010101" pitchFamily="2" charset="-122"/>
              </a:rPr>
              <a:t>设物块与水平面间的摩擦系数</a:t>
            </a:r>
            <a:r>
              <a:rPr lang="en-US" altLang="zh-CN" sz="2600" i="1" dirty="0" smtClean="0">
                <a:latin typeface="Symbol" panose="05050102010706020507" pitchFamily="18" charset="2"/>
                <a:ea typeface="华文楷体" panose="02010600040101010101" pitchFamily="2" charset="-122"/>
              </a:rPr>
              <a:t>m</a:t>
            </a:r>
            <a:r>
              <a:rPr lang="zh-CN" altLang="en-US" sz="2600" dirty="0" smtClean="0">
                <a:ea typeface="华文楷体" panose="02010600040101010101" pitchFamily="2" charset="-122"/>
              </a:rPr>
              <a:t>处处相同，求证：</a:t>
            </a:r>
          </a:p>
        </p:txBody>
      </p:sp>
      <mc:AlternateContent xmlns:mc="http://schemas.openxmlformats.org/markup-compatibility/2006" xmlns:a14="http://schemas.microsoft.com/office/drawing/2010/main">
        <mc:Choice Requires="a14">
          <p:sp>
            <p:nvSpPr>
              <p:cNvPr id="8" name="TextBox 7"/>
              <p:cNvSpPr txBox="1"/>
              <p:nvPr/>
            </p:nvSpPr>
            <p:spPr>
              <a:xfrm>
                <a:off x="1475656" y="2675677"/>
                <a:ext cx="2821990" cy="9954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700" i="1" smtClean="0">
                          <a:latin typeface="Cambria Math"/>
                          <a:ea typeface="华文楷体" panose="02010600040101010101" pitchFamily="2" charset="-122"/>
                        </a:rPr>
                        <m:t>𝝁</m:t>
                      </m:r>
                      <m:r>
                        <a:rPr lang="en-US" altLang="zh-CN" sz="2700" b="1" i="1" smtClean="0">
                          <a:latin typeface="Cambria Math"/>
                          <a:ea typeface="华文楷体" panose="02010600040101010101" pitchFamily="2" charset="-122"/>
                        </a:rPr>
                        <m:t>=</m:t>
                      </m:r>
                      <m:f>
                        <m:fPr>
                          <m:ctrlPr>
                            <a:rPr lang="en-US" altLang="zh-CN" sz="2700" b="1" i="1" smtClean="0">
                              <a:latin typeface="Cambria Math"/>
                              <a:ea typeface="华文楷体" panose="02010600040101010101" pitchFamily="2" charset="-122"/>
                            </a:rPr>
                          </m:ctrlPr>
                        </m:fPr>
                        <m:num>
                          <m:r>
                            <a:rPr lang="en-US" altLang="zh-CN" sz="2700" b="1" i="1" smtClean="0">
                              <a:latin typeface="Cambria Math"/>
                              <a:ea typeface="华文楷体" panose="02010600040101010101" pitchFamily="2" charset="-122"/>
                            </a:rPr>
                            <m:t>𝟔</m:t>
                          </m:r>
                          <m:sSup>
                            <m:sSupPr>
                              <m:ctrlPr>
                                <a:rPr lang="en-US" altLang="zh-CN" sz="2700" b="1"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𝒎</m:t>
                              </m:r>
                            </m:e>
                            <m:sup>
                              <m:r>
                                <a:rPr lang="en-US" altLang="zh-CN" sz="2700" b="1" i="1" smtClean="0">
                                  <a:latin typeface="Cambria Math"/>
                                  <a:ea typeface="华文楷体" panose="02010600040101010101" pitchFamily="2" charset="-122"/>
                                </a:rPr>
                                <m:t>𝟐</m:t>
                              </m:r>
                            </m:sup>
                          </m:sSup>
                          <m:r>
                            <a:rPr lang="en-US" altLang="zh-CN" sz="2700" b="1" i="1" smtClean="0">
                              <a:latin typeface="Cambria Math"/>
                              <a:ea typeface="华文楷体" panose="02010600040101010101" pitchFamily="2" charset="-122"/>
                            </a:rPr>
                            <m:t>𝒍</m:t>
                          </m:r>
                        </m:num>
                        <m:den>
                          <m:sSup>
                            <m:sSupPr>
                              <m:ctrlPr>
                                <a:rPr lang="en-US" altLang="zh-CN" sz="2700" b="1" i="1" smtClean="0">
                                  <a:latin typeface="Cambria Math"/>
                                  <a:ea typeface="华文楷体" panose="02010600040101010101" pitchFamily="2" charset="-122"/>
                                </a:rPr>
                              </m:ctrlPr>
                            </m:sSupPr>
                            <m:e>
                              <m:d>
                                <m:dPr>
                                  <m:ctrlPr>
                                    <a:rPr lang="en-US" altLang="zh-CN" sz="2700" b="1" i="1" smtClean="0">
                                      <a:latin typeface="Cambria Math"/>
                                      <a:ea typeface="华文楷体" panose="02010600040101010101" pitchFamily="2" charset="-122"/>
                                    </a:rPr>
                                  </m:ctrlPr>
                                </m:dPr>
                                <m:e>
                                  <m:r>
                                    <a:rPr lang="en-US" altLang="zh-CN" sz="2700" b="1" i="1" smtClean="0">
                                      <a:latin typeface="Cambria Math"/>
                                      <a:ea typeface="华文楷体" panose="02010600040101010101" pitchFamily="2" charset="-122"/>
                                    </a:rPr>
                                    <m:t>𝒎</m:t>
                                  </m:r>
                                  <m:r>
                                    <a:rPr lang="en-US" altLang="zh-CN" sz="2700" b="1" i="1" smtClean="0">
                                      <a:latin typeface="Cambria Math"/>
                                      <a:ea typeface="华文楷体" panose="02010600040101010101" pitchFamily="2" charset="-122"/>
                                    </a:rPr>
                                    <m:t>+</m:t>
                                  </m:r>
                                  <m:r>
                                    <a:rPr lang="en-US" altLang="zh-CN" sz="2700" b="1" i="1" smtClean="0">
                                      <a:latin typeface="Cambria Math"/>
                                      <a:ea typeface="华文楷体" panose="02010600040101010101" pitchFamily="2" charset="-122"/>
                                    </a:rPr>
                                    <m:t>𝟑</m:t>
                                  </m:r>
                                  <m:r>
                                    <a:rPr lang="en-US" altLang="zh-CN" sz="2700" b="1" i="1" smtClean="0">
                                      <a:latin typeface="Cambria Math"/>
                                      <a:ea typeface="华文楷体" panose="02010600040101010101" pitchFamily="2" charset="-122"/>
                                    </a:rPr>
                                    <m:t>𝑴</m:t>
                                  </m:r>
                                </m:e>
                              </m:d>
                            </m:e>
                            <m:sup>
                              <m:r>
                                <a:rPr lang="en-US" altLang="zh-CN" sz="2700" b="1" i="1" smtClean="0">
                                  <a:latin typeface="Cambria Math"/>
                                  <a:ea typeface="华文楷体" panose="02010600040101010101" pitchFamily="2" charset="-122"/>
                                </a:rPr>
                                <m:t>𝟐</m:t>
                              </m:r>
                            </m:sup>
                          </m:sSup>
                          <m:r>
                            <a:rPr lang="en-US" altLang="zh-CN" sz="2700" b="1" i="1" smtClean="0">
                              <a:latin typeface="Cambria Math"/>
                              <a:ea typeface="华文楷体" panose="02010600040101010101" pitchFamily="2" charset="-122"/>
                            </a:rPr>
                            <m:t>𝒔</m:t>
                          </m:r>
                        </m:den>
                      </m:f>
                    </m:oMath>
                  </m:oMathPara>
                </a14:m>
                <a:endParaRPr lang="zh-CN" altLang="en-US" sz="2700" dirty="0" smtClean="0">
                  <a:ea typeface="华文楷体" panose="0201060004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475656" y="2675677"/>
                <a:ext cx="2821990" cy="995465"/>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549787" y="4725144"/>
                <a:ext cx="3307252" cy="507831"/>
              </a:xfrm>
              <a:prstGeom prst="rect">
                <a:avLst/>
              </a:prstGeom>
              <a:noFill/>
            </p:spPr>
            <p:txBody>
              <a:bodyPr wrap="none" rtlCol="0">
                <a:spAutoFit/>
              </a:bodyPr>
              <a:lstStyle/>
              <a:p>
                <a14:m>
                  <m:oMath xmlns:m="http://schemas.openxmlformats.org/officeDocument/2006/math">
                    <m:sSup>
                      <m:sSupPr>
                        <m:ctrlPr>
                          <a:rPr lang="en-US" altLang="zh-CN" sz="2700" i="1" smtClean="0">
                            <a:latin typeface="Cambria Math"/>
                            <a:ea typeface="华文楷体" panose="02010600040101010101" pitchFamily="2" charset="-122"/>
                          </a:rPr>
                        </m:ctrlPr>
                      </m:sSupPr>
                      <m:e>
                        <m:r>
                          <a:rPr lang="en-US" altLang="zh-CN" sz="2700" b="1" i="1" smtClean="0">
                            <a:latin typeface="Cambria Math"/>
                            <a:ea typeface="华文楷体" panose="02010600040101010101" pitchFamily="2" charset="-122"/>
                          </a:rPr>
                          <m:t>𝑨</m:t>
                        </m:r>
                      </m:e>
                      <m:sup>
                        <m:r>
                          <a:rPr lang="en-US" altLang="zh-CN" sz="2700" b="1" i="1" smtClean="0">
                            <a:latin typeface="Cambria Math"/>
                            <a:ea typeface="华文楷体" panose="02010600040101010101" pitchFamily="2" charset="-122"/>
                          </a:rPr>
                          <m:t>′</m:t>
                        </m:r>
                      </m:sup>
                    </m:sSup>
                    <m:r>
                      <a:rPr lang="en-US" altLang="zh-CN" sz="2700" i="1" smtClean="0">
                        <a:latin typeface="Cambria Math"/>
                        <a:ea typeface="Cambria Math"/>
                      </a:rPr>
                      <m:t>→</m:t>
                    </m:r>
                    <m:r>
                      <a:rPr lang="en-US" altLang="zh-CN" sz="2700" b="1" i="1" smtClean="0">
                        <a:latin typeface="Cambria Math"/>
                        <a:ea typeface="Cambria Math"/>
                      </a:rPr>
                      <m:t>𝑨</m:t>
                    </m:r>
                  </m:oMath>
                </a14:m>
                <a:r>
                  <a:rPr lang="zh-CN" altLang="en-US" sz="2700" dirty="0" smtClean="0">
                    <a:ea typeface="华文楷体" panose="02010600040101010101" pitchFamily="2" charset="-122"/>
                  </a:rPr>
                  <a:t>，机械能守恒</a:t>
                </a:r>
              </a:p>
            </p:txBody>
          </p:sp>
        </mc:Choice>
        <mc:Fallback>
          <p:sp>
            <p:nvSpPr>
              <p:cNvPr id="9" name="TextBox 8"/>
              <p:cNvSpPr txBox="1">
                <a:spLocks noRot="1" noChangeAspect="1" noMove="1" noResize="1" noEditPoints="1" noAdjustHandles="1" noChangeArrowheads="1" noChangeShapeType="1" noTextEdit="1"/>
              </p:cNvSpPr>
              <p:nvPr/>
            </p:nvSpPr>
            <p:spPr>
              <a:xfrm>
                <a:off x="549787" y="4725144"/>
                <a:ext cx="3307252" cy="507831"/>
              </a:xfrm>
              <a:prstGeom prst="rect">
                <a:avLst/>
              </a:prstGeom>
              <a:blipFill rotWithShape="1">
                <a:blip r:embed="rId4"/>
                <a:stretch>
                  <a:fillRect t="-9639" r="-3131" b="-31325"/>
                </a:stretch>
              </a:blipFill>
            </p:spPr>
            <p:txBody>
              <a:bodyPr/>
              <a:lstStyle/>
              <a:p>
                <a:r>
                  <a:rPr lang="zh-CN" altLang="en-US">
                    <a:noFill/>
                  </a:rPr>
                  <a:t> </a:t>
                </a:r>
              </a:p>
            </p:txBody>
          </p:sp>
        </mc:Fallback>
      </mc:AlternateContent>
      <p:sp>
        <p:nvSpPr>
          <p:cNvPr id="12" name="TextBox 11"/>
          <p:cNvSpPr txBox="1"/>
          <p:nvPr/>
        </p:nvSpPr>
        <p:spPr>
          <a:xfrm>
            <a:off x="107504" y="4073297"/>
            <a:ext cx="4108817" cy="507831"/>
          </a:xfrm>
          <a:prstGeom prst="rect">
            <a:avLst/>
          </a:prstGeom>
          <a:noFill/>
        </p:spPr>
        <p:txBody>
          <a:bodyPr wrap="none" rtlCol="0">
            <a:spAutoFit/>
          </a:bodyPr>
          <a:lstStyle/>
          <a:p>
            <a:r>
              <a:rPr lang="zh-CN" altLang="en-US" sz="2700" dirty="0" smtClean="0">
                <a:solidFill>
                  <a:srgbClr val="FF0000"/>
                </a:solidFill>
                <a:ea typeface="华文楷体" panose="02010600040101010101" pitchFamily="2" charset="-122"/>
              </a:rPr>
              <a:t>分析：</a:t>
            </a:r>
            <a:r>
              <a:rPr lang="en-US" altLang="zh-CN" sz="2700" dirty="0" smtClean="0">
                <a:solidFill>
                  <a:schemeClr val="tx1"/>
                </a:solidFill>
                <a:ea typeface="华文楷体" panose="02010600040101010101" pitchFamily="2" charset="-122"/>
              </a:rPr>
              <a:t>(</a:t>
            </a:r>
            <a:r>
              <a:rPr lang="zh-CN" altLang="en-US" sz="2700" dirty="0" smtClean="0">
                <a:solidFill>
                  <a:schemeClr val="tx1"/>
                </a:solidFill>
                <a:ea typeface="华文楷体" panose="02010600040101010101" pitchFamily="2" charset="-122"/>
              </a:rPr>
              <a:t>分三个阶段考虑）</a:t>
            </a:r>
          </a:p>
        </p:txBody>
      </p:sp>
      <p:sp>
        <p:nvSpPr>
          <p:cNvPr id="14" name="TextBox 13"/>
          <p:cNvSpPr txBox="1"/>
          <p:nvPr/>
        </p:nvSpPr>
        <p:spPr>
          <a:xfrm>
            <a:off x="549787" y="5369441"/>
            <a:ext cx="5032147" cy="507831"/>
          </a:xfrm>
          <a:prstGeom prst="rect">
            <a:avLst/>
          </a:prstGeom>
          <a:noFill/>
        </p:spPr>
        <p:txBody>
          <a:bodyPr wrap="none" rtlCol="0">
            <a:spAutoFit/>
          </a:bodyPr>
          <a:lstStyle/>
          <a:p>
            <a:r>
              <a:rPr lang="zh-CN" altLang="en-US" sz="2700" dirty="0" smtClean="0">
                <a:ea typeface="华文楷体" panose="02010600040101010101" pitchFamily="2" charset="-122"/>
              </a:rPr>
              <a:t>完全碰撞，角动量、机械能守恒</a:t>
            </a:r>
          </a:p>
        </p:txBody>
      </p:sp>
      <p:sp>
        <p:nvSpPr>
          <p:cNvPr id="15" name="TextBox 14"/>
          <p:cNvSpPr txBox="1"/>
          <p:nvPr/>
        </p:nvSpPr>
        <p:spPr>
          <a:xfrm>
            <a:off x="549787" y="6017513"/>
            <a:ext cx="7455887" cy="507831"/>
          </a:xfrm>
          <a:prstGeom prst="rect">
            <a:avLst/>
          </a:prstGeom>
          <a:noFill/>
        </p:spPr>
        <p:txBody>
          <a:bodyPr wrap="none" rtlCol="0">
            <a:spAutoFit/>
          </a:bodyPr>
          <a:lstStyle/>
          <a:p>
            <a:r>
              <a:rPr lang="zh-CN" altLang="en-US" sz="2700" dirty="0" smtClean="0">
                <a:ea typeface="华文楷体" panose="02010600040101010101" pitchFamily="2" charset="-122"/>
              </a:rPr>
              <a:t>水平滑动</a:t>
            </a:r>
            <a:r>
              <a:rPr lang="zh-CN" altLang="en-US" sz="2700" dirty="0" smtClean="0">
                <a:ea typeface="华文楷体" panose="02010600040101010101" pitchFamily="2" charset="-122"/>
              </a:rPr>
              <a:t>，</a:t>
            </a:r>
            <a:r>
              <a:rPr lang="zh-CN" altLang="en-US" sz="2700" dirty="0" smtClean="0">
                <a:ea typeface="华文楷体" panose="02010600040101010101" pitchFamily="2" charset="-122"/>
              </a:rPr>
              <a:t>动能定理（</a:t>
            </a:r>
            <a:r>
              <a:rPr lang="zh-CN" altLang="en-US" sz="2700" dirty="0">
                <a:ea typeface="华文楷体" panose="02010600040101010101" pitchFamily="2" charset="-122"/>
              </a:rPr>
              <a:t>摩擦力</a:t>
            </a:r>
            <a:r>
              <a:rPr lang="zh-CN" altLang="en-US" sz="2700" dirty="0" smtClean="0">
                <a:ea typeface="华文楷体" panose="02010600040101010101" pitchFamily="2" charset="-122"/>
              </a:rPr>
              <a:t>做功使动能减小）</a:t>
            </a:r>
            <a:endParaRPr lang="zh-CN" altLang="en-US" sz="2700" dirty="0" smtClean="0">
              <a:ea typeface="华文楷体" panose="02010600040101010101" pitchFamily="2" charset="-122"/>
            </a:endParaRPr>
          </a:p>
        </p:txBody>
      </p:sp>
    </p:spTree>
    <p:extLst>
      <p:ext uri="{BB962C8B-B14F-4D97-AF65-F5344CB8AC3E}">
        <p14:creationId xmlns:p14="http://schemas.microsoft.com/office/powerpoint/2010/main" val="25053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5" grpId="0"/>
    </p:bldLst>
  </p:timing>
</p:sld>
</file>

<file path=ppt/theme/theme1.xml><?xml version="1.0" encoding="utf-8"?>
<a:theme xmlns:a="http://schemas.openxmlformats.org/drawingml/2006/main" name="Balloons">
  <a:themeElements>
    <a:clrScheme name="">
      <a:dk1>
        <a:srgbClr val="000000"/>
      </a:dk1>
      <a:lt1>
        <a:srgbClr val="FFFFFF"/>
      </a:lt1>
      <a:dk2>
        <a:srgbClr val="006666"/>
      </a:dk2>
      <a:lt2>
        <a:srgbClr val="FFFFCC"/>
      </a:lt2>
      <a:accent1>
        <a:srgbClr val="EDFAD2"/>
      </a:accent1>
      <a:accent2>
        <a:srgbClr val="EBF7FF"/>
      </a:accent2>
      <a:accent3>
        <a:srgbClr val="FFFFFF"/>
      </a:accent3>
      <a:accent4>
        <a:srgbClr val="000000"/>
      </a:accent4>
      <a:accent5>
        <a:srgbClr val="F4FCE5"/>
      </a:accent5>
      <a:accent6>
        <a:srgbClr val="D5E0E7"/>
      </a:accent6>
      <a:hlink>
        <a:srgbClr val="CC99FF"/>
      </a:hlink>
      <a:folHlink>
        <a:srgbClr val="F2DFFD"/>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lnDef>
    <a:txDef>
      <a:spPr>
        <a:noFill/>
      </a:spPr>
      <a:bodyPr wrap="none" rtlCol="0">
        <a:spAutoFit/>
      </a:bodyPr>
      <a:lstStyle>
        <a:defPPr>
          <a:defRPr sz="2800" dirty="0" smtClean="0">
            <a:ea typeface="华文楷体" panose="02010600040101010101" pitchFamily="2" charset="-122"/>
          </a:defRPr>
        </a:defPPr>
      </a:lstStyle>
    </a:tx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alloons">
  <a:themeElements>
    <a:clrScheme name="">
      <a:dk1>
        <a:srgbClr val="000000"/>
      </a:dk1>
      <a:lt1>
        <a:srgbClr val="FFFFFF"/>
      </a:lt1>
      <a:dk2>
        <a:srgbClr val="006666"/>
      </a:dk2>
      <a:lt2>
        <a:srgbClr val="FFFFCC"/>
      </a:lt2>
      <a:accent1>
        <a:srgbClr val="EDFAD2"/>
      </a:accent1>
      <a:accent2>
        <a:srgbClr val="EBF7FF"/>
      </a:accent2>
      <a:accent3>
        <a:srgbClr val="FFFFFF"/>
      </a:accent3>
      <a:accent4>
        <a:srgbClr val="000000"/>
      </a:accent4>
      <a:accent5>
        <a:srgbClr val="F4FCE5"/>
      </a:accent5>
      <a:accent6>
        <a:srgbClr val="D5E0E7"/>
      </a:accent6>
      <a:hlink>
        <a:srgbClr val="CC99FF"/>
      </a:hlink>
      <a:folHlink>
        <a:srgbClr val="F2DFFD"/>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sz="2800" dirty="0" smtClean="0">
            <a:ea typeface="华文楷体" panose="02010600040101010101" pitchFamily="2" charset="-122"/>
          </a:defRPr>
        </a:defPPr>
      </a:lstStyle>
    </a:tx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alloons">
  <a:themeElements>
    <a:clrScheme name="">
      <a:dk1>
        <a:srgbClr val="000000"/>
      </a:dk1>
      <a:lt1>
        <a:srgbClr val="FFFFFF"/>
      </a:lt1>
      <a:dk2>
        <a:srgbClr val="006666"/>
      </a:dk2>
      <a:lt2>
        <a:srgbClr val="FFFFCC"/>
      </a:lt2>
      <a:accent1>
        <a:srgbClr val="EDFAD2"/>
      </a:accent1>
      <a:accent2>
        <a:srgbClr val="EBF7FF"/>
      </a:accent2>
      <a:accent3>
        <a:srgbClr val="FFFFFF"/>
      </a:accent3>
      <a:accent4>
        <a:srgbClr val="000000"/>
      </a:accent4>
      <a:accent5>
        <a:srgbClr val="F4FCE5"/>
      </a:accent5>
      <a:accent6>
        <a:srgbClr val="D5E0E7"/>
      </a:accent6>
      <a:hlink>
        <a:srgbClr val="CC99FF"/>
      </a:hlink>
      <a:folHlink>
        <a:srgbClr val="F2DFFD"/>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lnDef>
    <a:txDef>
      <a:spPr>
        <a:noFill/>
      </a:spPr>
      <a:bodyPr wrap="none" rtlCol="0">
        <a:spAutoFit/>
      </a:bodyPr>
      <a:lstStyle>
        <a:defPPr>
          <a:defRPr sz="2600" dirty="0" smtClean="0">
            <a:latin typeface="楷体_GB2312" panose="02010609030101010101" pitchFamily="49" charset="-122"/>
            <a:ea typeface="楷体_GB2312" panose="02010609030101010101" pitchFamily="49" charset="-122"/>
          </a:defRPr>
        </a:defPPr>
      </a:lstStyle>
    </a:tx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alloons">
  <a:themeElements>
    <a:clrScheme name="">
      <a:dk1>
        <a:srgbClr val="000000"/>
      </a:dk1>
      <a:lt1>
        <a:srgbClr val="FFFFFF"/>
      </a:lt1>
      <a:dk2>
        <a:srgbClr val="006666"/>
      </a:dk2>
      <a:lt2>
        <a:srgbClr val="FFFFCC"/>
      </a:lt2>
      <a:accent1>
        <a:srgbClr val="EDFAD2"/>
      </a:accent1>
      <a:accent2>
        <a:srgbClr val="EBF7FF"/>
      </a:accent2>
      <a:accent3>
        <a:srgbClr val="FFFFFF"/>
      </a:accent3>
      <a:accent4>
        <a:srgbClr val="000000"/>
      </a:accent4>
      <a:accent5>
        <a:srgbClr val="F4FCE5"/>
      </a:accent5>
      <a:accent6>
        <a:srgbClr val="D5E0E7"/>
      </a:accent6>
      <a:hlink>
        <a:srgbClr val="CC99FF"/>
      </a:hlink>
      <a:folHlink>
        <a:srgbClr val="F2DFFD"/>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2400" b="1" i="0" u="none" strike="noStrike" cap="none" normalizeH="0" baseline="0" smtClean="0">
            <a:ln>
              <a:noFill/>
            </a:ln>
            <a:solidFill>
              <a:srgbClr val="1C1C1C"/>
            </a:solidFill>
            <a:effectLst/>
            <a:latin typeface="Times New Roman" pitchFamily="18" charset="0"/>
            <a:ea typeface="宋体" pitchFamily="2" charset="-122"/>
          </a:defRPr>
        </a:defPPr>
      </a:lstStyle>
    </a:lnDef>
    <a:txDef>
      <a:spPr>
        <a:noFill/>
      </a:spPr>
      <a:bodyPr wrap="none" rtlCol="0">
        <a:spAutoFit/>
      </a:bodyPr>
      <a:lstStyle>
        <a:defPPr>
          <a:defRPr sz="2700" dirty="0" smtClean="0">
            <a:ea typeface="华文楷体" panose="02010600040101010101" pitchFamily="2" charset="-122"/>
          </a:defRPr>
        </a:defPPr>
      </a:lstStyle>
    </a:tx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alloons">
  <a:themeElements>
    <a:clrScheme name="Balloons 10">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0000FF"/>
      </a:hlink>
      <a:folHlink>
        <a:srgbClr val="B2B2B2"/>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0" smtClean="0">
            <a:ln>
              <a:noFill/>
            </a:ln>
            <a:solidFill>
              <a:srgbClr val="1C1C1C"/>
            </a:solidFill>
            <a:effectLst/>
            <a:latin typeface="Times New Roman" pitchFamily="18" charset="0"/>
            <a:ea typeface="宋体" pitchFamily="2" charset="-122"/>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
      <a:clrScheme name="Balloons 10">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0" smtClean="0">
            <a:ln>
              <a:noFill/>
            </a:ln>
            <a:solidFill>
              <a:srgbClr val="1C1C1C"/>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0" smtClean="0">
            <a:ln>
              <a:noFill/>
            </a:ln>
            <a:solidFill>
              <a:srgbClr val="1C1C1C"/>
            </a:solidFill>
            <a:effectLst/>
            <a:latin typeface="Times New Roman" pitchFamily="18" charset="0"/>
            <a:ea typeface="宋体" pitchFamily="2" charset="-122"/>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5819</TotalTime>
  <Words>6483</Words>
  <Application>Microsoft Office PowerPoint</Application>
  <PresentationFormat>全屏显示(4:3)</PresentationFormat>
  <Paragraphs>808</Paragraphs>
  <Slides>106</Slides>
  <Notes>4</Notes>
  <HiddenSlides>3</HiddenSlides>
  <MMClips>5</MMClips>
  <ScaleCrop>false</ScaleCrop>
  <HeadingPairs>
    <vt:vector size="6" baseType="variant">
      <vt:variant>
        <vt:lpstr>主题</vt:lpstr>
      </vt:variant>
      <vt:variant>
        <vt:i4>6</vt:i4>
      </vt:variant>
      <vt:variant>
        <vt:lpstr>嵌入 OLE 服务器</vt:lpstr>
      </vt:variant>
      <vt:variant>
        <vt:i4>7</vt:i4>
      </vt:variant>
      <vt:variant>
        <vt:lpstr>幻灯片标题</vt:lpstr>
      </vt:variant>
      <vt:variant>
        <vt:i4>106</vt:i4>
      </vt:variant>
    </vt:vector>
  </HeadingPairs>
  <TitlesOfParts>
    <vt:vector size="119" baseType="lpstr">
      <vt:lpstr>Balloons</vt:lpstr>
      <vt:lpstr>1_Balloons</vt:lpstr>
      <vt:lpstr>2_Balloons</vt:lpstr>
      <vt:lpstr>3_Balloons</vt:lpstr>
      <vt:lpstr>4_Balloons</vt:lpstr>
      <vt:lpstr>6_Balloons</vt:lpstr>
      <vt:lpstr>Equation</vt:lpstr>
      <vt:lpstr>公式</vt:lpstr>
      <vt:lpstr>剪辑</vt:lpstr>
      <vt:lpstr>Microsoft 公式 3.0</vt:lpstr>
      <vt:lpstr>Document</vt:lpstr>
      <vt:lpstr>文档</vt:lpstr>
      <vt:lpstr>MathType 5.0 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没有幻灯片标题</dc:title>
  <dc:creator>三编室</dc:creator>
  <cp:lastModifiedBy>李艾华</cp:lastModifiedBy>
  <cp:revision>538</cp:revision>
  <dcterms:created xsi:type="dcterms:W3CDTF">2001-03-15T01:39:43Z</dcterms:created>
  <dcterms:modified xsi:type="dcterms:W3CDTF">2017-03-14T01:39:12Z</dcterms:modified>
</cp:coreProperties>
</file>