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ppt/activeX/activeX4.xml" ContentType="application/vnd.ms-office.activeX+xml"/>
  <Override PartName="/ppt/activeX/activeX4.bin" ContentType="application/vnd.ms-office.activeX"/>
  <Override PartName="/ppt/activeX/activeX5.xml" ContentType="application/vnd.ms-office.activeX+xml"/>
  <Override PartName="/ppt/activeX/activeX5.bin" ContentType="application/vnd.ms-office.activeX"/>
  <Override PartName="/ppt/activeX/activeX6.xml" ContentType="application/vnd.ms-office.activeX+xml"/>
  <Override PartName="/ppt/activeX/activeX6.bin" ContentType="application/vnd.ms-office.activeX"/>
  <Override PartName="/ppt/activeX/activeX7.xml" ContentType="application/vnd.ms-office.activeX+xml"/>
  <Override PartName="/ppt/activeX/activeX7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2" r:id="rId2"/>
    <p:sldMasterId id="2147483704" r:id="rId3"/>
  </p:sldMasterIdLst>
  <p:notesMasterIdLst>
    <p:notesMasterId r:id="rId68"/>
  </p:notesMasterIdLst>
  <p:sldIdLst>
    <p:sldId id="383" r:id="rId4"/>
    <p:sldId id="328" r:id="rId5"/>
    <p:sldId id="329" r:id="rId6"/>
    <p:sldId id="330" r:id="rId7"/>
    <p:sldId id="331" r:id="rId8"/>
    <p:sldId id="332" r:id="rId9"/>
    <p:sldId id="384" r:id="rId10"/>
    <p:sldId id="333" r:id="rId11"/>
    <p:sldId id="334" r:id="rId12"/>
    <p:sldId id="335" r:id="rId13"/>
    <p:sldId id="336" r:id="rId14"/>
    <p:sldId id="337" r:id="rId15"/>
    <p:sldId id="456" r:id="rId16"/>
    <p:sldId id="338" r:id="rId17"/>
    <p:sldId id="385" r:id="rId18"/>
    <p:sldId id="402" r:id="rId19"/>
    <p:sldId id="341" r:id="rId20"/>
    <p:sldId id="342" r:id="rId21"/>
    <p:sldId id="390" r:id="rId22"/>
    <p:sldId id="391" r:id="rId23"/>
    <p:sldId id="392" r:id="rId24"/>
    <p:sldId id="387" r:id="rId25"/>
    <p:sldId id="388" r:id="rId26"/>
    <p:sldId id="389" r:id="rId27"/>
    <p:sldId id="393" r:id="rId28"/>
    <p:sldId id="394" r:id="rId29"/>
    <p:sldId id="395" r:id="rId30"/>
    <p:sldId id="396" r:id="rId31"/>
    <p:sldId id="403" r:id="rId32"/>
    <p:sldId id="406" r:id="rId33"/>
    <p:sldId id="405" r:id="rId34"/>
    <p:sldId id="404" r:id="rId35"/>
    <p:sldId id="386" r:id="rId36"/>
    <p:sldId id="343" r:id="rId37"/>
    <p:sldId id="344" r:id="rId38"/>
    <p:sldId id="397" r:id="rId39"/>
    <p:sldId id="398" r:id="rId40"/>
    <p:sldId id="399" r:id="rId41"/>
    <p:sldId id="345" r:id="rId42"/>
    <p:sldId id="346" r:id="rId43"/>
    <p:sldId id="347" r:id="rId44"/>
    <p:sldId id="351" r:id="rId45"/>
    <p:sldId id="352" r:id="rId46"/>
    <p:sldId id="407" r:id="rId47"/>
    <p:sldId id="400" r:id="rId48"/>
    <p:sldId id="353" r:id="rId49"/>
    <p:sldId id="408" r:id="rId50"/>
    <p:sldId id="409" r:id="rId51"/>
    <p:sldId id="410" r:id="rId52"/>
    <p:sldId id="413" r:id="rId53"/>
    <p:sldId id="412" r:id="rId54"/>
    <p:sldId id="354" r:id="rId55"/>
    <p:sldId id="355" r:id="rId56"/>
    <p:sldId id="414" r:id="rId57"/>
    <p:sldId id="415" r:id="rId58"/>
    <p:sldId id="356" r:id="rId59"/>
    <p:sldId id="416" r:id="rId60"/>
    <p:sldId id="357" r:id="rId61"/>
    <p:sldId id="358" r:id="rId62"/>
    <p:sldId id="359" r:id="rId63"/>
    <p:sldId id="360" r:id="rId64"/>
    <p:sldId id="361" r:id="rId65"/>
    <p:sldId id="362" r:id="rId66"/>
    <p:sldId id="417" r:id="rId6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1C1C1C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1C1C1C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1C1C1C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1C1C1C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1C1C1C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rgbClr val="1C1C1C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rgbClr val="1C1C1C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rgbClr val="1C1C1C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rgbClr val="1C1C1C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00"/>
    <a:srgbClr val="FF9999"/>
    <a:srgbClr val="D60093"/>
    <a:srgbClr val="000066"/>
    <a:srgbClr val="FF3300"/>
    <a:srgbClr val="33CCFF"/>
    <a:srgbClr val="CC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60" autoAdjust="0"/>
    <p:restoredTop sz="94535" autoAdjust="0"/>
  </p:normalViewPr>
  <p:slideViewPr>
    <p:cSldViewPr>
      <p:cViewPr varScale="1">
        <p:scale>
          <a:sx n="67" d="100"/>
          <a:sy n="67" d="100"/>
        </p:scale>
        <p:origin x="-1386" y="-96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5.emf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12" Type="http://schemas.openxmlformats.org/officeDocument/2006/relationships/image" Target="../media/image64.wmf"/><Relationship Id="rId2" Type="http://schemas.openxmlformats.org/officeDocument/2006/relationships/image" Target="../media/image19.wmf"/><Relationship Id="rId16" Type="http://schemas.openxmlformats.org/officeDocument/2006/relationships/image" Target="../media/image68.emf"/><Relationship Id="rId1" Type="http://schemas.openxmlformats.org/officeDocument/2006/relationships/image" Target="../media/image58.wmf"/><Relationship Id="rId6" Type="http://schemas.openxmlformats.org/officeDocument/2006/relationships/image" Target="../media/image59.wmf"/><Relationship Id="rId11" Type="http://schemas.openxmlformats.org/officeDocument/2006/relationships/image" Target="../media/image63.wmf"/><Relationship Id="rId5" Type="http://schemas.openxmlformats.org/officeDocument/2006/relationships/image" Target="../media/image22.wmf"/><Relationship Id="rId15" Type="http://schemas.openxmlformats.org/officeDocument/2006/relationships/image" Target="../media/image67.emf"/><Relationship Id="rId10" Type="http://schemas.openxmlformats.org/officeDocument/2006/relationships/image" Target="../media/image62.wmf"/><Relationship Id="rId4" Type="http://schemas.openxmlformats.org/officeDocument/2006/relationships/image" Target="../media/image26.wmf"/><Relationship Id="rId9" Type="http://schemas.openxmlformats.org/officeDocument/2006/relationships/image" Target="../media/image61.wmf"/><Relationship Id="rId14" Type="http://schemas.openxmlformats.org/officeDocument/2006/relationships/image" Target="../media/image6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4" Type="http://schemas.openxmlformats.org/officeDocument/2006/relationships/image" Target="../media/image7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wmf"/><Relationship Id="rId1" Type="http://schemas.openxmlformats.org/officeDocument/2006/relationships/image" Target="../media/image6.png"/><Relationship Id="rId6" Type="http://schemas.openxmlformats.org/officeDocument/2006/relationships/image" Target="../media/image11.wmf"/><Relationship Id="rId5" Type="http://schemas.openxmlformats.org/officeDocument/2006/relationships/image" Target="../media/image10.e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3" Type="http://schemas.openxmlformats.org/officeDocument/2006/relationships/image" Target="../media/image103.emf"/><Relationship Id="rId7" Type="http://schemas.openxmlformats.org/officeDocument/2006/relationships/image" Target="../media/image107.emf"/><Relationship Id="rId2" Type="http://schemas.openxmlformats.org/officeDocument/2006/relationships/image" Target="../media/image102.emf"/><Relationship Id="rId1" Type="http://schemas.openxmlformats.org/officeDocument/2006/relationships/image" Target="../media/image101.emf"/><Relationship Id="rId6" Type="http://schemas.openxmlformats.org/officeDocument/2006/relationships/image" Target="../media/image106.emf"/><Relationship Id="rId5" Type="http://schemas.openxmlformats.org/officeDocument/2006/relationships/image" Target="../media/image105.emf"/><Relationship Id="rId4" Type="http://schemas.openxmlformats.org/officeDocument/2006/relationships/image" Target="../media/image104.emf"/><Relationship Id="rId9" Type="http://schemas.openxmlformats.org/officeDocument/2006/relationships/image" Target="../media/image10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image" Target="../media/image110.emf"/><Relationship Id="rId4" Type="http://schemas.openxmlformats.org/officeDocument/2006/relationships/image" Target="../media/image113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7" Type="http://schemas.openxmlformats.org/officeDocument/2006/relationships/image" Target="../media/image123.wmf"/><Relationship Id="rId2" Type="http://schemas.openxmlformats.org/officeDocument/2006/relationships/image" Target="../media/image118.wmf"/><Relationship Id="rId1" Type="http://schemas.openxmlformats.org/officeDocument/2006/relationships/image" Target="../media/image117.emf"/><Relationship Id="rId6" Type="http://schemas.openxmlformats.org/officeDocument/2006/relationships/image" Target="../media/image122.emf"/><Relationship Id="rId5" Type="http://schemas.openxmlformats.org/officeDocument/2006/relationships/image" Target="../media/image121.emf"/><Relationship Id="rId4" Type="http://schemas.openxmlformats.org/officeDocument/2006/relationships/image" Target="../media/image120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4" Type="http://schemas.openxmlformats.org/officeDocument/2006/relationships/image" Target="../media/image17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5" Type="http://schemas.openxmlformats.org/officeDocument/2006/relationships/image" Target="../media/image177.wmf"/><Relationship Id="rId4" Type="http://schemas.openxmlformats.org/officeDocument/2006/relationships/image" Target="../media/image17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8.png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3" Type="http://schemas.openxmlformats.org/officeDocument/2006/relationships/image" Target="../media/image193.emf"/><Relationship Id="rId7" Type="http://schemas.openxmlformats.org/officeDocument/2006/relationships/image" Target="../media/image197.emf"/><Relationship Id="rId2" Type="http://schemas.openxmlformats.org/officeDocument/2006/relationships/image" Target="../media/image192.emf"/><Relationship Id="rId1" Type="http://schemas.openxmlformats.org/officeDocument/2006/relationships/image" Target="../media/image191.emf"/><Relationship Id="rId6" Type="http://schemas.openxmlformats.org/officeDocument/2006/relationships/image" Target="../media/image196.emf"/><Relationship Id="rId5" Type="http://schemas.openxmlformats.org/officeDocument/2006/relationships/image" Target="../media/image195.emf"/><Relationship Id="rId4" Type="http://schemas.openxmlformats.org/officeDocument/2006/relationships/image" Target="../media/image194.e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emf"/><Relationship Id="rId13" Type="http://schemas.openxmlformats.org/officeDocument/2006/relationships/image" Target="../media/image211.emf"/><Relationship Id="rId3" Type="http://schemas.openxmlformats.org/officeDocument/2006/relationships/image" Target="../media/image201.emf"/><Relationship Id="rId7" Type="http://schemas.openxmlformats.org/officeDocument/2006/relationships/image" Target="../media/image205.emf"/><Relationship Id="rId12" Type="http://schemas.openxmlformats.org/officeDocument/2006/relationships/image" Target="../media/image210.emf"/><Relationship Id="rId2" Type="http://schemas.openxmlformats.org/officeDocument/2006/relationships/image" Target="../media/image200.emf"/><Relationship Id="rId1" Type="http://schemas.openxmlformats.org/officeDocument/2006/relationships/image" Target="../media/image199.emf"/><Relationship Id="rId6" Type="http://schemas.openxmlformats.org/officeDocument/2006/relationships/image" Target="../media/image204.emf"/><Relationship Id="rId11" Type="http://schemas.openxmlformats.org/officeDocument/2006/relationships/image" Target="../media/image209.emf"/><Relationship Id="rId5" Type="http://schemas.openxmlformats.org/officeDocument/2006/relationships/image" Target="../media/image203.emf"/><Relationship Id="rId10" Type="http://schemas.openxmlformats.org/officeDocument/2006/relationships/image" Target="../media/image208.emf"/><Relationship Id="rId4" Type="http://schemas.openxmlformats.org/officeDocument/2006/relationships/image" Target="../media/image202.emf"/><Relationship Id="rId9" Type="http://schemas.openxmlformats.org/officeDocument/2006/relationships/image" Target="../media/image20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5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7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9.png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wmf"/><Relationship Id="rId3" Type="http://schemas.openxmlformats.org/officeDocument/2006/relationships/image" Target="../media/image225.wmf"/><Relationship Id="rId7" Type="http://schemas.openxmlformats.org/officeDocument/2006/relationships/image" Target="../media/image229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Relationship Id="rId6" Type="http://schemas.openxmlformats.org/officeDocument/2006/relationships/image" Target="../media/image228.wmf"/><Relationship Id="rId5" Type="http://schemas.openxmlformats.org/officeDocument/2006/relationships/image" Target="../media/image227.wmf"/><Relationship Id="rId4" Type="http://schemas.openxmlformats.org/officeDocument/2006/relationships/image" Target="../media/image226.wmf"/><Relationship Id="rId9" Type="http://schemas.openxmlformats.org/officeDocument/2006/relationships/image" Target="../media/image231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wmf"/><Relationship Id="rId3" Type="http://schemas.openxmlformats.org/officeDocument/2006/relationships/image" Target="../media/image223.wmf"/><Relationship Id="rId7" Type="http://schemas.openxmlformats.org/officeDocument/2006/relationships/image" Target="../media/image227.wmf"/><Relationship Id="rId2" Type="http://schemas.openxmlformats.org/officeDocument/2006/relationships/image" Target="../media/image233.wmf"/><Relationship Id="rId1" Type="http://schemas.openxmlformats.org/officeDocument/2006/relationships/image" Target="../media/image232.wmf"/><Relationship Id="rId6" Type="http://schemas.openxmlformats.org/officeDocument/2006/relationships/image" Target="../media/image226.wmf"/><Relationship Id="rId5" Type="http://schemas.openxmlformats.org/officeDocument/2006/relationships/image" Target="../media/image225.wmf"/><Relationship Id="rId10" Type="http://schemas.openxmlformats.org/officeDocument/2006/relationships/image" Target="../media/image236.wmf"/><Relationship Id="rId4" Type="http://schemas.openxmlformats.org/officeDocument/2006/relationships/image" Target="../media/image224.wmf"/><Relationship Id="rId9" Type="http://schemas.openxmlformats.org/officeDocument/2006/relationships/image" Target="../media/image235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wmf"/><Relationship Id="rId3" Type="http://schemas.openxmlformats.org/officeDocument/2006/relationships/image" Target="../media/image239.wmf"/><Relationship Id="rId7" Type="http://schemas.openxmlformats.org/officeDocument/2006/relationships/image" Target="../media/image243.wmf"/><Relationship Id="rId2" Type="http://schemas.openxmlformats.org/officeDocument/2006/relationships/image" Target="../media/image238.wmf"/><Relationship Id="rId1" Type="http://schemas.openxmlformats.org/officeDocument/2006/relationships/image" Target="../media/image237.wmf"/><Relationship Id="rId6" Type="http://schemas.openxmlformats.org/officeDocument/2006/relationships/image" Target="../media/image242.wmf"/><Relationship Id="rId5" Type="http://schemas.openxmlformats.org/officeDocument/2006/relationships/image" Target="../media/image241.wmf"/><Relationship Id="rId4" Type="http://schemas.openxmlformats.org/officeDocument/2006/relationships/image" Target="../media/image24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23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emf"/><Relationship Id="rId11" Type="http://schemas.openxmlformats.org/officeDocument/2006/relationships/image" Target="../media/image22.wmf"/><Relationship Id="rId5" Type="http://schemas.openxmlformats.org/officeDocument/2006/relationships/image" Target="../media/image28.wmf"/><Relationship Id="rId10" Type="http://schemas.openxmlformats.org/officeDocument/2006/relationships/image" Target="../media/image20.wmf"/><Relationship Id="rId4" Type="http://schemas.openxmlformats.org/officeDocument/2006/relationships/image" Target="../media/image27.emf"/><Relationship Id="rId9" Type="http://schemas.openxmlformats.org/officeDocument/2006/relationships/image" Target="../media/image18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wmf"/><Relationship Id="rId3" Type="http://schemas.openxmlformats.org/officeDocument/2006/relationships/image" Target="../media/image247.wmf"/><Relationship Id="rId7" Type="http://schemas.openxmlformats.org/officeDocument/2006/relationships/image" Target="../media/image249.wmf"/><Relationship Id="rId2" Type="http://schemas.openxmlformats.org/officeDocument/2006/relationships/image" Target="../media/image246.wmf"/><Relationship Id="rId1" Type="http://schemas.openxmlformats.org/officeDocument/2006/relationships/image" Target="../media/image245.wmf"/><Relationship Id="rId6" Type="http://schemas.openxmlformats.org/officeDocument/2006/relationships/image" Target="../media/image248.wmf"/><Relationship Id="rId11" Type="http://schemas.openxmlformats.org/officeDocument/2006/relationships/image" Target="../media/image244.wmf"/><Relationship Id="rId5" Type="http://schemas.openxmlformats.org/officeDocument/2006/relationships/image" Target="../media/image241.wmf"/><Relationship Id="rId10" Type="http://schemas.openxmlformats.org/officeDocument/2006/relationships/image" Target="../media/image243.wmf"/><Relationship Id="rId4" Type="http://schemas.openxmlformats.org/officeDocument/2006/relationships/image" Target="../media/image242.wmf"/><Relationship Id="rId9" Type="http://schemas.openxmlformats.org/officeDocument/2006/relationships/image" Target="../media/image251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2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7BCAC5-DD6A-4A80-AF9E-DF023781DD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9643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48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C0E63-63F5-4A61-8C64-E6359A86C5D4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6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62E4B-7D83-486D-9CAF-535EB0F91353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2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3DFD0-344C-41BE-B235-F9C7BA91D558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47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059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F2B7A-F5A7-49F3-9228-FC719F949123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7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DC33-4338-45C4-B82E-B1B8B1165CE9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45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5600-F30C-4A94-83D2-6AE762072E1B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77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10425-4106-4501-983E-20CA779A4C02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52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9A81-2794-47FA-9B4F-E059FEEA61CD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79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57486-551C-4CA5-AC2A-1ED056A1AD2E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9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B5437-8F76-4F70-A20D-188F0C2F6817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8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DDF9F-9B1E-4108-B7CD-D1903726DA42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11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0091F-3A40-47A0-9821-288D5C6FE209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31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A6D1B-1A56-4F10-90BC-798C0BA72888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03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6A0E-3BC3-440E-A76D-1B6BA5F1D12F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10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345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BA189-3A1A-4E7C-B407-67DF628F65E7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94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8B71-84C0-4545-95E1-98A6095971C1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10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26414-5C7E-4112-8F69-FB648775C687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93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E0E9-1B3B-43BA-847D-C590CD9035BA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54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70AF-DD3B-4A91-B3DF-34044926E2F4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0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A14BD-A6B4-4506-924A-CF6528EFB655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34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D58A4-8F25-44EB-9085-F928772E86C8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26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8B1B7-C9FD-4B23-9645-3BA5167BC67D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72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62EB4-83CB-4D47-BF3D-3E95C12EBC42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40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0F0F6-9854-4912-B93B-42199CD30D0C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83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67CF0-C84C-40C4-A58C-38526992045A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FA66-9506-4ADE-A0EC-757BF7FE8C8F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7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39BE6-9607-41DA-ACDB-69349C380EBB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0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E213F-BD95-4F0B-8769-A052A42A2480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8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5A9E6-0CF2-4D2B-8611-5BF5970B6EC1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4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0AA2A-8DCE-4EE0-BE7D-34591A1628CC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2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3FB3B-7B39-4A0C-9591-E5AAC9C0908E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&#26412;&#31456;&#30446;&#24405;.ppt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hyperlink" Target="&#26412;&#31456;&#30446;&#24405;.ppt" TargetMode="Externa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hyperlink" Target="&#26412;&#31456;&#30446;&#24405;.ppt" TargetMode="Externa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6"/>
          <p:cNvSpPr>
            <a:spLocks noChangeArrowheads="1"/>
          </p:cNvSpPr>
          <p:nvPr userDrawn="1"/>
        </p:nvSpPr>
        <p:spPr bwMode="auto">
          <a:xfrm>
            <a:off x="1154113" y="12700"/>
            <a:ext cx="5097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kumimoji="1" lang="en-US" altLang="zh-CN" smtClean="0">
                <a:solidFill>
                  <a:srgbClr val="FFFFFF"/>
                </a:solidFill>
                <a:ea typeface="楷体_GB2312" pitchFamily="49" charset="-122"/>
              </a:rPr>
              <a:t>–</a:t>
            </a:r>
            <a:r>
              <a:rPr kumimoji="1" lang="en-US" altLang="zh-CN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2 </a:t>
            </a:r>
            <a:r>
              <a:rPr lang="zh-CN" altLang="en-US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平面简谐波的波函数</a:t>
            </a:r>
          </a:p>
        </p:txBody>
      </p:sp>
      <p:sp>
        <p:nvSpPr>
          <p:cNvPr id="52303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05838" y="-12700"/>
            <a:ext cx="7905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宋体" pitchFamily="2" charset="-122"/>
              </a:defRPr>
            </a:lvl1pPr>
          </a:lstStyle>
          <a:p>
            <a:pPr algn="ctr">
              <a:defRPr/>
            </a:pPr>
            <a:fld id="{D80752D8-86CE-400C-8750-29BDE1254377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 algn="ctr"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pic>
        <p:nvPicPr>
          <p:cNvPr id="3077" name="Picture 80" descr="2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565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1" descr="1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82">
            <a:hlinkClick r:id="rId17"/>
          </p:cNvPr>
          <p:cNvSpPr txBox="1">
            <a:spLocks noChangeArrowheads="1"/>
          </p:cNvSpPr>
          <p:nvPr userDrawn="1"/>
        </p:nvSpPr>
        <p:spPr bwMode="auto">
          <a:xfrm>
            <a:off x="1098550" y="6491288"/>
            <a:ext cx="169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180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sz="180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180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章 机械波</a:t>
            </a: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87371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6"/>
          <p:cNvSpPr>
            <a:spLocks noChangeArrowheads="1"/>
          </p:cNvSpPr>
          <p:nvPr userDrawn="1"/>
        </p:nvSpPr>
        <p:spPr bwMode="auto">
          <a:xfrm>
            <a:off x="1300163" y="254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240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kumimoji="1" lang="en-US" altLang="zh-CN" sz="2400" smtClean="0">
                <a:solidFill>
                  <a:srgbClr val="FFFFFF"/>
                </a:solidFill>
                <a:ea typeface="楷体_GB2312" pitchFamily="49" charset="-122"/>
              </a:rPr>
              <a:t>–</a:t>
            </a:r>
            <a:r>
              <a:rPr kumimoji="1" lang="en-US" altLang="zh-CN" sz="240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3 </a:t>
            </a:r>
            <a:r>
              <a:rPr lang="zh-CN" altLang="en-US" sz="240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波的能量 *声强</a:t>
            </a:r>
          </a:p>
        </p:txBody>
      </p:sp>
      <p:sp>
        <p:nvSpPr>
          <p:cNvPr id="522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05838" y="-12700"/>
            <a:ext cx="7905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宋体" pitchFamily="2" charset="-122"/>
              </a:defRPr>
            </a:lvl1pPr>
          </a:lstStyle>
          <a:p>
            <a:pPr algn="ctr">
              <a:defRPr/>
            </a:pPr>
            <a:fld id="{DD2B7EE4-D650-4BFB-A55E-084185D76D66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 algn="ctr">
                <a:defRPr/>
              </a:pPr>
              <a:t>‹#›</a:t>
            </a:fld>
            <a:endParaRPr lang="en-US" altLang="zh-CN" dirty="0">
              <a:solidFill>
                <a:srgbClr val="FFFFCC">
                  <a:lumMod val="75000"/>
                </a:srgbClr>
              </a:solidFill>
            </a:endParaRPr>
          </a:p>
        </p:txBody>
      </p:sp>
      <p:pic>
        <p:nvPicPr>
          <p:cNvPr id="1029" name="Picture 70" descr="2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565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1" descr="1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2">
            <a:hlinkClick r:id="rId16" action="ppaction://hlinkpres?slideindex=1&amp;slidetitle="/>
          </p:cNvPr>
          <p:cNvSpPr txBox="1">
            <a:spLocks noChangeArrowheads="1"/>
          </p:cNvSpPr>
          <p:nvPr userDrawn="1"/>
        </p:nvSpPr>
        <p:spPr bwMode="auto">
          <a:xfrm>
            <a:off x="1098550" y="6491288"/>
            <a:ext cx="169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180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sz="180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180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章 机械波</a:t>
            </a: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32406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6"/>
          <p:cNvSpPr>
            <a:spLocks noChangeArrowheads="1"/>
          </p:cNvSpPr>
          <p:nvPr userDrawn="1"/>
        </p:nvSpPr>
        <p:spPr bwMode="auto">
          <a:xfrm>
            <a:off x="1187450" y="25400"/>
            <a:ext cx="544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240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kumimoji="1" lang="en-US" altLang="zh-CN" sz="2400" smtClean="0">
                <a:solidFill>
                  <a:srgbClr val="FFFFFF"/>
                </a:solidFill>
                <a:ea typeface="楷体_GB2312" pitchFamily="49" charset="-122"/>
              </a:rPr>
              <a:t>–</a:t>
            </a:r>
            <a:r>
              <a:rPr kumimoji="1" lang="en-US" altLang="zh-CN" sz="240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4 </a:t>
            </a:r>
            <a:r>
              <a:rPr lang="zh-CN" altLang="en-US" sz="240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惠更斯原理  波的叠加和干涉 </a:t>
            </a:r>
          </a:p>
        </p:txBody>
      </p:sp>
      <p:sp>
        <p:nvSpPr>
          <p:cNvPr id="522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05838" y="-12700"/>
            <a:ext cx="7905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宋体" pitchFamily="2" charset="-122"/>
              </a:defRPr>
            </a:lvl1pPr>
          </a:lstStyle>
          <a:p>
            <a:pPr algn="ctr">
              <a:defRPr/>
            </a:pPr>
            <a:fld id="{07C02AFA-DBD2-4316-B810-06AF941EA48C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 algn="ctr">
                <a:defRPr/>
              </a:pPr>
              <a:t>‹#›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pic>
        <p:nvPicPr>
          <p:cNvPr id="3077" name="Picture 70" descr="2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565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1" descr="1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2">
            <a:hlinkClick r:id="rId16" action="ppaction://hlinkpres?slideindex=1&amp;slidetitle="/>
          </p:cNvPr>
          <p:cNvSpPr txBox="1">
            <a:spLocks noChangeArrowheads="1"/>
          </p:cNvSpPr>
          <p:nvPr userDrawn="1"/>
        </p:nvSpPr>
        <p:spPr bwMode="auto">
          <a:xfrm>
            <a:off x="1098550" y="6491288"/>
            <a:ext cx="169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180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sz="180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180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章 机械波</a:t>
            </a: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79025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0.wmf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oleObject" Target="../embeddings/oleObject58.bin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png"/><Relationship Id="rId5" Type="http://schemas.openxmlformats.org/officeDocument/2006/relationships/image" Target="../media/image105.png"/><Relationship Id="rId4" Type="http://schemas.openxmlformats.org/officeDocument/2006/relationships/image" Target="../media/image57.wmf"/><Relationship Id="rId9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60.wmf"/><Relationship Id="rId26" Type="http://schemas.openxmlformats.org/officeDocument/2006/relationships/oleObject" Target="../embeddings/oleObject71.bin"/><Relationship Id="rId39" Type="http://schemas.openxmlformats.org/officeDocument/2006/relationships/oleObject" Target="../embeddings/oleObject80.bin"/><Relationship Id="rId3" Type="http://schemas.openxmlformats.org/officeDocument/2006/relationships/oleObject" Target="../embeddings/oleObject59.bin"/><Relationship Id="rId21" Type="http://schemas.openxmlformats.org/officeDocument/2006/relationships/oleObject" Target="../embeddings/oleObject68.bin"/><Relationship Id="rId34" Type="http://schemas.openxmlformats.org/officeDocument/2006/relationships/oleObject" Target="../embeddings/oleObject76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66.bin"/><Relationship Id="rId25" Type="http://schemas.openxmlformats.org/officeDocument/2006/relationships/oleObject" Target="../embeddings/oleObject70.bin"/><Relationship Id="rId33" Type="http://schemas.openxmlformats.org/officeDocument/2006/relationships/image" Target="../media/image66.emf"/><Relationship Id="rId38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20" Type="http://schemas.openxmlformats.org/officeDocument/2006/relationships/image" Target="../media/image61.wmf"/><Relationship Id="rId29" Type="http://schemas.openxmlformats.org/officeDocument/2006/relationships/image" Target="../media/image65.emf"/><Relationship Id="rId41" Type="http://schemas.openxmlformats.org/officeDocument/2006/relationships/image" Target="../media/image68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63.bin"/><Relationship Id="rId24" Type="http://schemas.openxmlformats.org/officeDocument/2006/relationships/image" Target="../media/image63.wmf"/><Relationship Id="rId32" Type="http://schemas.openxmlformats.org/officeDocument/2006/relationships/oleObject" Target="../embeddings/oleObject75.bin"/><Relationship Id="rId37" Type="http://schemas.openxmlformats.org/officeDocument/2006/relationships/image" Target="../media/image67.emf"/><Relationship Id="rId40" Type="http://schemas.openxmlformats.org/officeDocument/2006/relationships/oleObject" Target="../embeddings/oleObject81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23" Type="http://schemas.openxmlformats.org/officeDocument/2006/relationships/oleObject" Target="../embeddings/oleObject69.bin"/><Relationship Id="rId28" Type="http://schemas.openxmlformats.org/officeDocument/2006/relationships/oleObject" Target="../embeddings/oleObject72.bin"/><Relationship Id="rId36" Type="http://schemas.openxmlformats.org/officeDocument/2006/relationships/oleObject" Target="../embeddings/oleObject78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67.bin"/><Relationship Id="rId31" Type="http://schemas.openxmlformats.org/officeDocument/2006/relationships/oleObject" Target="../embeddings/oleObject74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59.wmf"/><Relationship Id="rId22" Type="http://schemas.openxmlformats.org/officeDocument/2006/relationships/image" Target="../media/image62.wmf"/><Relationship Id="rId27" Type="http://schemas.openxmlformats.org/officeDocument/2006/relationships/image" Target="../media/image64.wmf"/><Relationship Id="rId30" Type="http://schemas.openxmlformats.org/officeDocument/2006/relationships/oleObject" Target="../embeddings/oleObject73.bin"/><Relationship Id="rId35" Type="http://schemas.openxmlformats.org/officeDocument/2006/relationships/oleObject" Target="../embeddings/oleObject7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oleObject" Target="../embeddings/oleObject8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8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9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13" Type="http://schemas.openxmlformats.org/officeDocument/2006/relationships/image" Target="../media/image87.png"/><Relationship Id="rId3" Type="http://schemas.openxmlformats.org/officeDocument/2006/relationships/oleObject" Target="../embeddings/Microsoft_Word_97_-_2003___1.doc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3.e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85.wmf"/><Relationship Id="rId4" Type="http://schemas.openxmlformats.org/officeDocument/2006/relationships/image" Target="../media/image82.emf"/><Relationship Id="rId9" Type="http://schemas.openxmlformats.org/officeDocument/2006/relationships/oleObject" Target="../embeddings/oleObject9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8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2.png"/><Relationship Id="rId4" Type="http://schemas.openxmlformats.org/officeDocument/2006/relationships/image" Target="../media/image9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11" Type="http://schemas.openxmlformats.org/officeDocument/2006/relationships/image" Target="../media/image128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48.png"/><Relationship Id="rId7" Type="http://schemas.openxmlformats.org/officeDocument/2006/relationships/image" Target="../media/image16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151.png"/><Relationship Id="rId4" Type="http://schemas.openxmlformats.org/officeDocument/2006/relationships/image" Target="../media/image1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54.png"/><Relationship Id="rId7" Type="http://schemas.openxmlformats.org/officeDocument/2006/relationships/image" Target="../media/image160.png"/><Relationship Id="rId12" Type="http://schemas.openxmlformats.org/officeDocument/2006/relationships/image" Target="../media/image172.png"/><Relationship Id="rId2" Type="http://schemas.openxmlformats.org/officeDocument/2006/relationships/image" Target="../media/image16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58.png"/><Relationship Id="rId9" Type="http://schemas.openxmlformats.org/officeDocument/2006/relationships/image" Target="../media/image1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0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107.bin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5" Type="http://schemas.openxmlformats.org/officeDocument/2006/relationships/image" Target="../media/image100.png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9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emf"/><Relationship Id="rId12" Type="http://schemas.openxmlformats.org/officeDocument/2006/relationships/oleObject" Target="../embeddings/oleObject7.bin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e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105.emf"/><Relationship Id="rId18" Type="http://schemas.openxmlformats.org/officeDocument/2006/relationships/oleObject" Target="../embeddings/oleObject115.bin"/><Relationship Id="rId3" Type="http://schemas.openxmlformats.org/officeDocument/2006/relationships/image" Target="../media/image177.png"/><Relationship Id="rId21" Type="http://schemas.openxmlformats.org/officeDocument/2006/relationships/oleObject" Target="../embeddings/oleObject116.bin"/><Relationship Id="rId7" Type="http://schemas.openxmlformats.org/officeDocument/2006/relationships/image" Target="../media/image102.e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107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4.bin"/><Relationship Id="rId20" Type="http://schemas.openxmlformats.org/officeDocument/2006/relationships/image" Target="../media/image100.png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04.emf"/><Relationship Id="rId5" Type="http://schemas.openxmlformats.org/officeDocument/2006/relationships/image" Target="../media/image101.emf"/><Relationship Id="rId15" Type="http://schemas.openxmlformats.org/officeDocument/2006/relationships/image" Target="../media/image106.emf"/><Relationship Id="rId10" Type="http://schemas.openxmlformats.org/officeDocument/2006/relationships/oleObject" Target="../embeddings/oleObject111.bin"/><Relationship Id="rId19" Type="http://schemas.openxmlformats.org/officeDocument/2006/relationships/image" Target="../media/image108.emf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103.emf"/><Relationship Id="rId14" Type="http://schemas.openxmlformats.org/officeDocument/2006/relationships/oleObject" Target="../embeddings/oleObject113.bin"/><Relationship Id="rId22" Type="http://schemas.openxmlformats.org/officeDocument/2006/relationships/image" Target="../media/image10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1.emf"/><Relationship Id="rId11" Type="http://schemas.openxmlformats.org/officeDocument/2006/relationships/image" Target="../media/image100.png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113.emf"/><Relationship Id="rId4" Type="http://schemas.openxmlformats.org/officeDocument/2006/relationships/image" Target="../media/image110.emf"/><Relationship Id="rId9" Type="http://schemas.openxmlformats.org/officeDocument/2006/relationships/oleObject" Target="../embeddings/oleObject120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75.png"/><Relationship Id="rId4" Type="http://schemas.openxmlformats.org/officeDocument/2006/relationships/image" Target="../media/image114.wmf"/><Relationship Id="rId9" Type="http://schemas.openxmlformats.org/officeDocument/2006/relationships/image" Target="../media/image17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129.bin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6.bin"/><Relationship Id="rId12" Type="http://schemas.openxmlformats.org/officeDocument/2006/relationships/image" Target="../media/image121.emf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23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128.bin"/><Relationship Id="rId5" Type="http://schemas.openxmlformats.org/officeDocument/2006/relationships/oleObject" Target="../embeddings/oleObject125.bin"/><Relationship Id="rId15" Type="http://schemas.openxmlformats.org/officeDocument/2006/relationships/oleObject" Target="../embeddings/oleObject130.bin"/><Relationship Id="rId10" Type="http://schemas.openxmlformats.org/officeDocument/2006/relationships/image" Target="../media/image120.emf"/><Relationship Id="rId4" Type="http://schemas.openxmlformats.org/officeDocument/2006/relationships/image" Target="../media/image117.emf"/><Relationship Id="rId9" Type="http://schemas.openxmlformats.org/officeDocument/2006/relationships/oleObject" Target="../embeddings/oleObject127.bin"/><Relationship Id="rId14" Type="http://schemas.openxmlformats.org/officeDocument/2006/relationships/image" Target="../media/image12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0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10" Type="http://schemas.openxmlformats.org/officeDocument/2006/relationships/image" Target="../media/image190.png"/><Relationship Id="rId4" Type="http://schemas.openxmlformats.org/officeDocument/2006/relationships/image" Target="../media/image184.png"/><Relationship Id="rId9" Type="http://schemas.openxmlformats.org/officeDocument/2006/relationships/image" Target="../media/image189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0.png"/><Relationship Id="rId7" Type="http://schemas.openxmlformats.org/officeDocument/2006/relationships/image" Target="../media/image196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Relationship Id="rId9" Type="http://schemas.openxmlformats.org/officeDocument/2006/relationships/image" Target="../media/image19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66.w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16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3.bin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" Type="http://schemas.openxmlformats.org/officeDocument/2006/relationships/oleObject" Target="../embeddings/oleObject8.bin"/><Relationship Id="rId21" Type="http://schemas.openxmlformats.org/officeDocument/2006/relationships/image" Target="../media/image21.wmf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5.bin"/><Relationship Id="rId25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2.bin"/><Relationship Id="rId24" Type="http://schemas.openxmlformats.org/officeDocument/2006/relationships/oleObject" Target="../embeddings/oleObject19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image" Target="../media/image22.wmf"/><Relationship Id="rId10" Type="http://schemas.openxmlformats.org/officeDocument/2006/relationships/image" Target="../media/image16.wmf"/><Relationship Id="rId19" Type="http://schemas.openxmlformats.org/officeDocument/2006/relationships/image" Target="../media/image20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8.wmf"/><Relationship Id="rId22" Type="http://schemas.openxmlformats.org/officeDocument/2006/relationships/oleObject" Target="../embeddings/oleObject18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68.wmf"/><Relationship Id="rId11" Type="http://schemas.openxmlformats.org/officeDocument/2006/relationships/image" Target="../media/image205.png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170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13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7" Type="http://schemas.openxmlformats.org/officeDocument/2006/relationships/image" Target="../media/image208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72.wmf"/><Relationship Id="rId5" Type="http://schemas.openxmlformats.org/officeDocument/2006/relationships/oleObject" Target="../embeddings/oleObject138.bin"/><Relationship Id="rId4" Type="http://schemas.openxmlformats.org/officeDocument/2006/relationships/image" Target="../media/image171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12" Type="http://schemas.openxmlformats.org/officeDocument/2006/relationships/image" Target="../media/image177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74.wmf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40.bin"/><Relationship Id="rId10" Type="http://schemas.openxmlformats.org/officeDocument/2006/relationships/image" Target="../media/image176.wmf"/><Relationship Id="rId4" Type="http://schemas.openxmlformats.org/officeDocument/2006/relationships/image" Target="../media/image173.wmf"/><Relationship Id="rId9" Type="http://schemas.openxmlformats.org/officeDocument/2006/relationships/oleObject" Target="../embeddings/oleObject142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79.w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178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84.wmf"/><Relationship Id="rId5" Type="http://schemas.openxmlformats.org/officeDocument/2006/relationships/oleObject" Target="../embeddings/oleObject148.bin"/><Relationship Id="rId4" Type="http://schemas.openxmlformats.org/officeDocument/2006/relationships/image" Target="../media/image183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8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29.bin"/><Relationship Id="rId26" Type="http://schemas.openxmlformats.org/officeDocument/2006/relationships/image" Target="../media/image22.wmf"/><Relationship Id="rId3" Type="http://schemas.openxmlformats.org/officeDocument/2006/relationships/oleObject" Target="../embeddings/oleObject21.bin"/><Relationship Id="rId21" Type="http://schemas.openxmlformats.org/officeDocument/2006/relationships/image" Target="../media/image18.wmf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8.wmf"/><Relationship Id="rId17" Type="http://schemas.openxmlformats.org/officeDocument/2006/relationships/image" Target="../media/image30.wmf"/><Relationship Id="rId25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5.bin"/><Relationship Id="rId24" Type="http://schemas.openxmlformats.org/officeDocument/2006/relationships/oleObject" Target="../embeddings/oleObject32.bin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29.emf"/><Relationship Id="rId23" Type="http://schemas.openxmlformats.org/officeDocument/2006/relationships/image" Target="../media/image20.wmf"/><Relationship Id="rId28" Type="http://schemas.openxmlformats.org/officeDocument/2006/relationships/image" Target="../media/image23.wmf"/><Relationship Id="rId10" Type="http://schemas.openxmlformats.org/officeDocument/2006/relationships/image" Target="../media/image27.emf"/><Relationship Id="rId19" Type="http://schemas.openxmlformats.org/officeDocument/2006/relationships/image" Target="../media/image19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Relationship Id="rId27" Type="http://schemas.openxmlformats.org/officeDocument/2006/relationships/oleObject" Target="../embeddings/oleObject34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emf"/><Relationship Id="rId13" Type="http://schemas.openxmlformats.org/officeDocument/2006/relationships/oleObject" Target="../embeddings/oleObject155.bin"/><Relationship Id="rId18" Type="http://schemas.openxmlformats.org/officeDocument/2006/relationships/oleObject" Target="../embeddings/oleObject157.bin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2.bin"/><Relationship Id="rId12" Type="http://schemas.openxmlformats.org/officeDocument/2006/relationships/image" Target="../media/image195.emf"/><Relationship Id="rId17" Type="http://schemas.openxmlformats.org/officeDocument/2006/relationships/image" Target="../media/image214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97.e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92.emf"/><Relationship Id="rId11" Type="http://schemas.openxmlformats.org/officeDocument/2006/relationships/oleObject" Target="../embeddings/oleObject154.bin"/><Relationship Id="rId5" Type="http://schemas.openxmlformats.org/officeDocument/2006/relationships/oleObject" Target="../embeddings/oleObject151.bin"/><Relationship Id="rId15" Type="http://schemas.openxmlformats.org/officeDocument/2006/relationships/oleObject" Target="../embeddings/oleObject156.bin"/><Relationship Id="rId10" Type="http://schemas.openxmlformats.org/officeDocument/2006/relationships/image" Target="../media/image194.emf"/><Relationship Id="rId19" Type="http://schemas.openxmlformats.org/officeDocument/2006/relationships/image" Target="../media/image198.wmf"/><Relationship Id="rId4" Type="http://schemas.openxmlformats.org/officeDocument/2006/relationships/image" Target="../media/image191.emf"/><Relationship Id="rId9" Type="http://schemas.openxmlformats.org/officeDocument/2006/relationships/oleObject" Target="../embeddings/oleObject153.bin"/><Relationship Id="rId14" Type="http://schemas.openxmlformats.org/officeDocument/2006/relationships/image" Target="../media/image196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emf"/><Relationship Id="rId13" Type="http://schemas.openxmlformats.org/officeDocument/2006/relationships/oleObject" Target="../embeddings/oleObject163.bin"/><Relationship Id="rId18" Type="http://schemas.openxmlformats.org/officeDocument/2006/relationships/image" Target="../media/image206.emf"/><Relationship Id="rId26" Type="http://schemas.openxmlformats.org/officeDocument/2006/relationships/image" Target="../media/image210.emf"/><Relationship Id="rId3" Type="http://schemas.openxmlformats.org/officeDocument/2006/relationships/oleObject" Target="../embeddings/oleObject158.bin"/><Relationship Id="rId21" Type="http://schemas.openxmlformats.org/officeDocument/2006/relationships/oleObject" Target="../embeddings/oleObject167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203.emf"/><Relationship Id="rId17" Type="http://schemas.openxmlformats.org/officeDocument/2006/relationships/oleObject" Target="../embeddings/oleObject165.bin"/><Relationship Id="rId25" Type="http://schemas.openxmlformats.org/officeDocument/2006/relationships/oleObject" Target="../embeddings/oleObject169.bin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05.emf"/><Relationship Id="rId20" Type="http://schemas.openxmlformats.org/officeDocument/2006/relationships/image" Target="../media/image207.e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00.emf"/><Relationship Id="rId11" Type="http://schemas.openxmlformats.org/officeDocument/2006/relationships/oleObject" Target="../embeddings/oleObject162.bin"/><Relationship Id="rId24" Type="http://schemas.openxmlformats.org/officeDocument/2006/relationships/image" Target="../media/image209.emf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23" Type="http://schemas.openxmlformats.org/officeDocument/2006/relationships/oleObject" Target="../embeddings/oleObject168.bin"/><Relationship Id="rId28" Type="http://schemas.openxmlformats.org/officeDocument/2006/relationships/image" Target="../media/image211.emf"/><Relationship Id="rId10" Type="http://schemas.openxmlformats.org/officeDocument/2006/relationships/image" Target="../media/image202.emf"/><Relationship Id="rId19" Type="http://schemas.openxmlformats.org/officeDocument/2006/relationships/oleObject" Target="../embeddings/oleObject166.bin"/><Relationship Id="rId4" Type="http://schemas.openxmlformats.org/officeDocument/2006/relationships/image" Target="../media/image199.e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204.emf"/><Relationship Id="rId22" Type="http://schemas.openxmlformats.org/officeDocument/2006/relationships/image" Target="../media/image208.emf"/><Relationship Id="rId27" Type="http://schemas.openxmlformats.org/officeDocument/2006/relationships/oleObject" Target="../embeddings/oleObject17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212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jpe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2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2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22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22.png"/><Relationship Id="rId4" Type="http://schemas.openxmlformats.org/officeDocument/2006/relationships/image" Target="../media/image221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wmf"/><Relationship Id="rId13" Type="http://schemas.openxmlformats.org/officeDocument/2006/relationships/oleObject" Target="../embeddings/oleObject177.bin"/><Relationship Id="rId18" Type="http://schemas.openxmlformats.org/officeDocument/2006/relationships/image" Target="../media/image230.wmf"/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4.bin"/><Relationship Id="rId12" Type="http://schemas.openxmlformats.org/officeDocument/2006/relationships/image" Target="../media/image227.wmf"/><Relationship Id="rId17" Type="http://schemas.openxmlformats.org/officeDocument/2006/relationships/oleObject" Target="../embeddings/oleObject179.bin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29.wmf"/><Relationship Id="rId20" Type="http://schemas.openxmlformats.org/officeDocument/2006/relationships/image" Target="../media/image231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24.wmf"/><Relationship Id="rId11" Type="http://schemas.openxmlformats.org/officeDocument/2006/relationships/oleObject" Target="../embeddings/oleObject176.bin"/><Relationship Id="rId5" Type="http://schemas.openxmlformats.org/officeDocument/2006/relationships/oleObject" Target="../embeddings/oleObject173.bin"/><Relationship Id="rId15" Type="http://schemas.openxmlformats.org/officeDocument/2006/relationships/oleObject" Target="../embeddings/oleObject178.bin"/><Relationship Id="rId10" Type="http://schemas.openxmlformats.org/officeDocument/2006/relationships/image" Target="../media/image226.wmf"/><Relationship Id="rId19" Type="http://schemas.openxmlformats.org/officeDocument/2006/relationships/oleObject" Target="../embeddings/oleObject180.bin"/><Relationship Id="rId4" Type="http://schemas.openxmlformats.org/officeDocument/2006/relationships/image" Target="../media/image223.wmf"/><Relationship Id="rId9" Type="http://schemas.openxmlformats.org/officeDocument/2006/relationships/oleObject" Target="../embeddings/oleObject175.bin"/><Relationship Id="rId14" Type="http://schemas.openxmlformats.org/officeDocument/2006/relationships/image" Target="../media/image22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38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wmf"/><Relationship Id="rId13" Type="http://schemas.openxmlformats.org/officeDocument/2006/relationships/oleObject" Target="../embeddings/oleObject186.bin"/><Relationship Id="rId18" Type="http://schemas.openxmlformats.org/officeDocument/2006/relationships/image" Target="../media/image234.wmf"/><Relationship Id="rId3" Type="http://schemas.openxmlformats.org/officeDocument/2006/relationships/oleObject" Target="../embeddings/oleObject181.bin"/><Relationship Id="rId21" Type="http://schemas.openxmlformats.org/officeDocument/2006/relationships/oleObject" Target="../embeddings/oleObject190.bin"/><Relationship Id="rId7" Type="http://schemas.openxmlformats.org/officeDocument/2006/relationships/oleObject" Target="../embeddings/oleObject183.bin"/><Relationship Id="rId12" Type="http://schemas.openxmlformats.org/officeDocument/2006/relationships/image" Target="../media/image225.wmf"/><Relationship Id="rId17" Type="http://schemas.openxmlformats.org/officeDocument/2006/relationships/oleObject" Target="../embeddings/oleObject188.bin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27.wmf"/><Relationship Id="rId20" Type="http://schemas.openxmlformats.org/officeDocument/2006/relationships/image" Target="../media/image235.w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33.wmf"/><Relationship Id="rId11" Type="http://schemas.openxmlformats.org/officeDocument/2006/relationships/oleObject" Target="../embeddings/oleObject185.bin"/><Relationship Id="rId5" Type="http://schemas.openxmlformats.org/officeDocument/2006/relationships/oleObject" Target="../embeddings/oleObject182.bin"/><Relationship Id="rId15" Type="http://schemas.openxmlformats.org/officeDocument/2006/relationships/oleObject" Target="../embeddings/oleObject187.bin"/><Relationship Id="rId10" Type="http://schemas.openxmlformats.org/officeDocument/2006/relationships/image" Target="../media/image224.wmf"/><Relationship Id="rId19" Type="http://schemas.openxmlformats.org/officeDocument/2006/relationships/oleObject" Target="../embeddings/oleObject189.bin"/><Relationship Id="rId4" Type="http://schemas.openxmlformats.org/officeDocument/2006/relationships/image" Target="../media/image232.wmf"/><Relationship Id="rId9" Type="http://schemas.openxmlformats.org/officeDocument/2006/relationships/oleObject" Target="../embeddings/oleObject184.bin"/><Relationship Id="rId14" Type="http://schemas.openxmlformats.org/officeDocument/2006/relationships/image" Target="../media/image226.wmf"/><Relationship Id="rId22" Type="http://schemas.openxmlformats.org/officeDocument/2006/relationships/image" Target="../media/image236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wmf"/><Relationship Id="rId13" Type="http://schemas.openxmlformats.org/officeDocument/2006/relationships/oleObject" Target="../embeddings/oleObject196.bin"/><Relationship Id="rId18" Type="http://schemas.openxmlformats.org/officeDocument/2006/relationships/image" Target="../media/image244.wmf"/><Relationship Id="rId3" Type="http://schemas.openxmlformats.org/officeDocument/2006/relationships/oleObject" Target="../embeddings/oleObject191.bin"/><Relationship Id="rId7" Type="http://schemas.openxmlformats.org/officeDocument/2006/relationships/oleObject" Target="../embeddings/oleObject193.bin"/><Relationship Id="rId12" Type="http://schemas.openxmlformats.org/officeDocument/2006/relationships/image" Target="../media/image241.wmf"/><Relationship Id="rId17" Type="http://schemas.openxmlformats.org/officeDocument/2006/relationships/oleObject" Target="../embeddings/oleObject198.bin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43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38.wmf"/><Relationship Id="rId11" Type="http://schemas.openxmlformats.org/officeDocument/2006/relationships/oleObject" Target="../embeddings/oleObject195.bin"/><Relationship Id="rId5" Type="http://schemas.openxmlformats.org/officeDocument/2006/relationships/oleObject" Target="../embeddings/oleObject192.bin"/><Relationship Id="rId15" Type="http://schemas.openxmlformats.org/officeDocument/2006/relationships/oleObject" Target="../embeddings/oleObject197.bin"/><Relationship Id="rId10" Type="http://schemas.openxmlformats.org/officeDocument/2006/relationships/image" Target="../media/image240.wmf"/><Relationship Id="rId4" Type="http://schemas.openxmlformats.org/officeDocument/2006/relationships/image" Target="../media/image237.wmf"/><Relationship Id="rId9" Type="http://schemas.openxmlformats.org/officeDocument/2006/relationships/oleObject" Target="../embeddings/oleObject194.bin"/><Relationship Id="rId14" Type="http://schemas.openxmlformats.org/officeDocument/2006/relationships/image" Target="../media/image242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wmf"/><Relationship Id="rId13" Type="http://schemas.openxmlformats.org/officeDocument/2006/relationships/oleObject" Target="../embeddings/oleObject204.bin"/><Relationship Id="rId18" Type="http://schemas.openxmlformats.org/officeDocument/2006/relationships/image" Target="../media/image250.wmf"/><Relationship Id="rId3" Type="http://schemas.openxmlformats.org/officeDocument/2006/relationships/oleObject" Target="../embeddings/oleObject199.bin"/><Relationship Id="rId21" Type="http://schemas.openxmlformats.org/officeDocument/2006/relationships/oleObject" Target="../embeddings/oleObject208.bin"/><Relationship Id="rId7" Type="http://schemas.openxmlformats.org/officeDocument/2006/relationships/oleObject" Target="../embeddings/oleObject201.bin"/><Relationship Id="rId12" Type="http://schemas.openxmlformats.org/officeDocument/2006/relationships/image" Target="../media/image241.wmf"/><Relationship Id="rId17" Type="http://schemas.openxmlformats.org/officeDocument/2006/relationships/oleObject" Target="../embeddings/oleObject206.bin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49.wmf"/><Relationship Id="rId20" Type="http://schemas.openxmlformats.org/officeDocument/2006/relationships/image" Target="../media/image251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46.wmf"/><Relationship Id="rId11" Type="http://schemas.openxmlformats.org/officeDocument/2006/relationships/oleObject" Target="../embeddings/oleObject203.bin"/><Relationship Id="rId24" Type="http://schemas.openxmlformats.org/officeDocument/2006/relationships/image" Target="../media/image244.wmf"/><Relationship Id="rId5" Type="http://schemas.openxmlformats.org/officeDocument/2006/relationships/oleObject" Target="../embeddings/oleObject200.bin"/><Relationship Id="rId15" Type="http://schemas.openxmlformats.org/officeDocument/2006/relationships/oleObject" Target="../embeddings/oleObject205.bin"/><Relationship Id="rId23" Type="http://schemas.openxmlformats.org/officeDocument/2006/relationships/oleObject" Target="../embeddings/oleObject209.bin"/><Relationship Id="rId10" Type="http://schemas.openxmlformats.org/officeDocument/2006/relationships/image" Target="../media/image242.wmf"/><Relationship Id="rId19" Type="http://schemas.openxmlformats.org/officeDocument/2006/relationships/oleObject" Target="../embeddings/oleObject207.bin"/><Relationship Id="rId4" Type="http://schemas.openxmlformats.org/officeDocument/2006/relationships/image" Target="../media/image245.wmf"/><Relationship Id="rId9" Type="http://schemas.openxmlformats.org/officeDocument/2006/relationships/oleObject" Target="../embeddings/oleObject202.bin"/><Relationship Id="rId14" Type="http://schemas.openxmlformats.org/officeDocument/2006/relationships/image" Target="../media/image248.wmf"/><Relationship Id="rId22" Type="http://schemas.openxmlformats.org/officeDocument/2006/relationships/image" Target="../media/image243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0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252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2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5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44.bin"/><Relationship Id="rId18" Type="http://schemas.openxmlformats.org/officeDocument/2006/relationships/oleObject" Target="../embeddings/oleObject47.bin"/><Relationship Id="rId26" Type="http://schemas.openxmlformats.org/officeDocument/2006/relationships/image" Target="../media/image90.png"/><Relationship Id="rId3" Type="http://schemas.openxmlformats.org/officeDocument/2006/relationships/oleObject" Target="../embeddings/oleObject39.bin"/><Relationship Id="rId21" Type="http://schemas.openxmlformats.org/officeDocument/2006/relationships/image" Target="../media/image43.wmf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9.wmf"/><Relationship Id="rId17" Type="http://schemas.openxmlformats.org/officeDocument/2006/relationships/image" Target="../media/image41.wmf"/><Relationship Id="rId25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3.bin"/><Relationship Id="rId24" Type="http://schemas.openxmlformats.org/officeDocument/2006/relationships/oleObject" Target="../embeddings/oleObject50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23" Type="http://schemas.openxmlformats.org/officeDocument/2006/relationships/image" Target="../media/image44.wmf"/><Relationship Id="rId10" Type="http://schemas.openxmlformats.org/officeDocument/2006/relationships/image" Target="../media/image38.wmf"/><Relationship Id="rId19" Type="http://schemas.openxmlformats.org/officeDocument/2006/relationships/image" Target="../media/image42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0.wmf"/><Relationship Id="rId22" Type="http://schemas.openxmlformats.org/officeDocument/2006/relationships/oleObject" Target="../embeddings/oleObject49.bin"/><Relationship Id="rId27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245A9E6-0CF2-4D2B-8611-5BF5970B6EC1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1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700808"/>
            <a:ext cx="624401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 smtClean="0">
                <a:ea typeface="华文楷体" panose="02010600040101010101" pitchFamily="2" charset="-122"/>
              </a:rPr>
              <a:t>6.2 </a:t>
            </a:r>
            <a:r>
              <a:rPr lang="zh-CN" altLang="en-US" sz="4500" dirty="0" smtClean="0">
                <a:ea typeface="华文楷体" panose="02010600040101010101" pitchFamily="2" charset="-122"/>
              </a:rPr>
              <a:t>平面简谐波的波函数</a:t>
            </a:r>
            <a:endParaRPr lang="zh-CN" altLang="en-US" sz="4500" dirty="0">
              <a:ea typeface="华文楷体" panose="020106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393" y="2996952"/>
            <a:ext cx="77804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600" dirty="0" smtClean="0">
                <a:ea typeface="华文楷体" panose="02010600040101010101" pitchFamily="2" charset="-122"/>
              </a:rPr>
              <a:t>平面简谐波在介质中传播，虽然各质元均在各自的平衡位置附近按余弦规律运动，但同一时刻各质元的振动状态却不尽相同</a:t>
            </a:r>
            <a:r>
              <a:rPr lang="en-US" altLang="zh-CN" sz="2600" dirty="0" smtClean="0">
                <a:ea typeface="华文楷体" panose="02010600040101010101" pitchFamily="2" charset="-122"/>
              </a:rPr>
              <a:t>.</a:t>
            </a:r>
            <a:endParaRPr lang="zh-CN" altLang="en-US" sz="2600" dirty="0">
              <a:ea typeface="华文楷体" panose="020106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512" y="5672861"/>
            <a:ext cx="91871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ea typeface="华文楷体" panose="02010600040101010101" pitchFamily="2" charset="-122"/>
              </a:rPr>
              <a:t>任一</a:t>
            </a:r>
            <a:r>
              <a:rPr lang="zh-CN" altLang="en-US" sz="2600" dirty="0" smtClean="0">
                <a:ea typeface="华文楷体" panose="02010600040101010101" pitchFamily="2" charset="-122"/>
              </a:rPr>
              <a:t>波线上任一点的振动方程的通式</a:t>
            </a:r>
            <a:r>
              <a:rPr lang="en-US" altLang="zh-CN" sz="2600" dirty="0" smtClean="0">
                <a:ea typeface="华文楷体" panose="02010600040101010101" pitchFamily="2" charset="-122"/>
              </a:rPr>
              <a:t>——</a:t>
            </a:r>
            <a:r>
              <a:rPr lang="zh-CN" altLang="en-US" sz="2600" dirty="0" smtClean="0">
                <a:solidFill>
                  <a:srgbClr val="FF0000"/>
                </a:solidFill>
                <a:ea typeface="华文楷体" panose="02010600040101010101" pitchFamily="2" charset="-122"/>
              </a:rPr>
              <a:t>平面简谐波的波函数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93" y="4437112"/>
            <a:ext cx="77804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600" dirty="0" smtClean="0">
                <a:ea typeface="华文楷体" panose="02010600040101010101" pitchFamily="2" charset="-122"/>
              </a:rPr>
              <a:t>解决平面简谐波的运动学问题，要能定量地描述出各个质元的振动状态</a:t>
            </a:r>
            <a:r>
              <a:rPr lang="en-US" altLang="zh-CN" sz="2600" dirty="0" smtClean="0">
                <a:ea typeface="华文楷体" panose="02010600040101010101" pitchFamily="2" charset="-122"/>
              </a:rPr>
              <a:t>.</a:t>
            </a:r>
            <a:endParaRPr lang="zh-CN" altLang="en-US" sz="2600" dirty="0" smtClean="0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9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D61F2163-4A4C-4DD1-99AC-98A07BAFB21F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10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262234" name="Text Box 90"/>
          <p:cNvSpPr txBox="1">
            <a:spLocks noChangeArrowheads="1"/>
          </p:cNvSpPr>
          <p:nvPr/>
        </p:nvSpPr>
        <p:spPr bwMode="auto">
          <a:xfrm>
            <a:off x="1144588" y="717550"/>
            <a:ext cx="6945312" cy="5921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200">
                <a:solidFill>
                  <a:srgbClr val="CC0000"/>
                </a:solidFill>
              </a:rPr>
              <a:t>波线上各点的简谐运动图</a:t>
            </a:r>
            <a:endParaRPr lang="zh-CN" altLang="en-US" sz="3200">
              <a:solidFill>
                <a:srgbClr val="00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229" name="ShockwaveFlash1" r:id="rId2" imgW="7400000" imgH="4949762"/>
        </mc:Choice>
        <mc:Fallback>
          <p:control name="ShockwaveFlash1" r:id="rId2" imgW="7400000" imgH="494976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4388" y="1495425"/>
                  <a:ext cx="7400925" cy="4949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905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308010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C56CF1B-2F49-4617-BB96-0CF8A60E03BE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11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grpSp>
        <p:nvGrpSpPr>
          <p:cNvPr id="10243" name="Group 38"/>
          <p:cNvGrpSpPr>
            <a:grpSpLocks/>
          </p:cNvGrpSpPr>
          <p:nvPr/>
        </p:nvGrpSpPr>
        <p:grpSpPr bwMode="auto">
          <a:xfrm>
            <a:off x="849313" y="764704"/>
            <a:ext cx="7773987" cy="598488"/>
            <a:chOff x="535" y="590"/>
            <a:chExt cx="4897" cy="377"/>
          </a:xfrm>
        </p:grpSpPr>
        <p:sp>
          <p:nvSpPr>
            <p:cNvPr id="10251" name="Text Box 6"/>
            <p:cNvSpPr txBox="1">
              <a:spLocks noChangeArrowheads="1"/>
            </p:cNvSpPr>
            <p:nvPr/>
          </p:nvSpPr>
          <p:spPr bwMode="auto">
            <a:xfrm>
              <a:off x="535" y="590"/>
              <a:ext cx="4897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CC0000"/>
                  </a:solidFill>
                </a:rPr>
                <a:t>(2)   </a:t>
              </a:r>
              <a:r>
                <a:rPr lang="zh-CN" altLang="en-US" dirty="0" smtClean="0">
                  <a:solidFill>
                    <a:srgbClr val="000000"/>
                  </a:solidFill>
                </a:rPr>
                <a:t>当          一定时，</a:t>
              </a:r>
              <a:r>
                <a:rPr lang="zh-CN" altLang="en-US" dirty="0" smtClean="0"/>
                <a:t>位移</a:t>
              </a:r>
              <a:r>
                <a:rPr lang="en-US" altLang="zh-CN" i="1" dirty="0" smtClean="0"/>
                <a:t>y</a:t>
              </a:r>
              <a:r>
                <a:rPr lang="zh-CN" altLang="en-US" dirty="0" smtClean="0"/>
                <a:t>只是坐标</a:t>
              </a:r>
              <a:r>
                <a:rPr lang="en-US" altLang="zh-CN" i="1" dirty="0" smtClean="0"/>
                <a:t>x</a:t>
              </a:r>
              <a:r>
                <a:rPr lang="zh-CN" altLang="en-US" dirty="0" smtClean="0"/>
                <a:t>的函数</a:t>
              </a:r>
              <a:r>
                <a:rPr lang="en-US" altLang="zh-CN" dirty="0" smtClean="0">
                  <a:solidFill>
                    <a:srgbClr val="000000"/>
                  </a:solidFill>
                </a:rPr>
                <a:t>.</a:t>
              </a:r>
            </a:p>
          </p:txBody>
        </p:sp>
        <p:graphicFrame>
          <p:nvGraphicFramePr>
            <p:cNvPr id="10252" name="Object 7"/>
            <p:cNvGraphicFramePr>
              <a:graphicFrameLocks noChangeAspect="1"/>
            </p:cNvGraphicFramePr>
            <p:nvPr/>
          </p:nvGraphicFramePr>
          <p:xfrm>
            <a:off x="1303" y="606"/>
            <a:ext cx="482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55" name="Equation" r:id="rId3" imgW="330200" imgH="228600" progId="Equation.DSMT4">
                    <p:embed/>
                  </p:oleObj>
                </mc:Choice>
                <mc:Fallback>
                  <p:oleObj name="Equation" r:id="rId3" imgW="330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3" y="606"/>
                          <a:ext cx="482" cy="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0865" name="Group 49"/>
          <p:cNvGrpSpPr>
            <a:grpSpLocks/>
          </p:cNvGrpSpPr>
          <p:nvPr/>
        </p:nvGrpSpPr>
        <p:grpSpPr bwMode="auto">
          <a:xfrm>
            <a:off x="303215" y="1340768"/>
            <a:ext cx="6635753" cy="1589088"/>
            <a:chOff x="191" y="935"/>
            <a:chExt cx="4180" cy="1001"/>
          </a:xfrm>
        </p:grpSpPr>
        <p:graphicFrame>
          <p:nvGraphicFramePr>
            <p:cNvPr id="10249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1007016"/>
                </p:ext>
              </p:extLst>
            </p:nvPr>
          </p:nvGraphicFramePr>
          <p:xfrm>
            <a:off x="1213" y="935"/>
            <a:ext cx="3158" cy="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56" name="Equation" r:id="rId5" imgW="1726920" imgH="393480" progId="Equation.DSMT4">
                    <p:embed/>
                  </p:oleObj>
                </mc:Choice>
                <mc:Fallback>
                  <p:oleObj name="Equation" r:id="rId5" imgW="17269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3" y="935"/>
                          <a:ext cx="3158" cy="7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accent1"/>
                                  </a:gs>
                                  <a:gs pos="50000">
                                    <a:srgbClr val="FFFFFF"/>
                                  </a:gs>
                                  <a:gs pos="100000">
                                    <a:schemeClr val="accent1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99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0" name="Text Box 44"/>
            <p:cNvSpPr txBox="1">
              <a:spLocks noChangeArrowheads="1"/>
            </p:cNvSpPr>
            <p:nvPr/>
          </p:nvSpPr>
          <p:spPr bwMode="auto">
            <a:xfrm>
              <a:off x="191" y="1616"/>
              <a:ext cx="296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zh-CN" altLang="en-US" dirty="0" smtClean="0">
                  <a:solidFill>
                    <a:srgbClr val="000000"/>
                  </a:solidFill>
                  <a:latin typeface="宋体" charset="-122"/>
                  <a:cs typeface="Times New Roman" pitchFamily="18" charset="0"/>
                </a:rPr>
                <a:t>称为</a:t>
              </a:r>
              <a:r>
                <a:rPr lang="en-US" altLang="zh-CN" i="1" dirty="0" smtClean="0">
                  <a:solidFill>
                    <a:srgbClr val="000000"/>
                  </a:solidFill>
                  <a:latin typeface="宋体" charset="-122"/>
                </a:rPr>
                <a:t>t</a:t>
              </a:r>
              <a:r>
                <a:rPr lang="en-US" altLang="zh-CN" baseline="-30000" dirty="0" smtClean="0">
                  <a:solidFill>
                    <a:srgbClr val="000000"/>
                  </a:solidFill>
                  <a:latin typeface="宋体" charset="-122"/>
                </a:rPr>
                <a:t>0</a:t>
              </a:r>
              <a:r>
                <a:rPr lang="zh-CN" altLang="en-US" dirty="0" smtClean="0">
                  <a:solidFill>
                    <a:srgbClr val="000000"/>
                  </a:solidFill>
                  <a:latin typeface="宋体" charset="-122"/>
                  <a:cs typeface="Times New Roman" pitchFamily="18" charset="0"/>
                </a:rPr>
                <a:t>时刻的波形方程</a:t>
              </a:r>
              <a:r>
                <a:rPr lang="en-US" altLang="zh-CN" dirty="0" smtClean="0">
                  <a:solidFill>
                    <a:srgbClr val="000000"/>
                  </a:solidFill>
                  <a:latin typeface="宋体" charset="-122"/>
                </a:rPr>
                <a:t>.</a:t>
              </a:r>
              <a:r>
                <a:rPr lang="en-US" altLang="zh-CN" dirty="0" smtClean="0">
                  <a:solidFill>
                    <a:srgbClr val="CC0000"/>
                  </a:solidFill>
                  <a:latin typeface="宋体" charset="-122"/>
                </a:rPr>
                <a:t> </a:t>
              </a:r>
            </a:p>
          </p:txBody>
        </p:sp>
      </p:grpSp>
      <p:grpSp>
        <p:nvGrpSpPr>
          <p:cNvPr id="290864" name="Group 48"/>
          <p:cNvGrpSpPr>
            <a:grpSpLocks/>
          </p:cNvGrpSpPr>
          <p:nvPr/>
        </p:nvGrpSpPr>
        <p:grpSpPr bwMode="auto">
          <a:xfrm>
            <a:off x="544513" y="3717032"/>
            <a:ext cx="3895725" cy="2159000"/>
            <a:chOff x="343" y="2334"/>
            <a:chExt cx="2454" cy="1360"/>
          </a:xfrm>
        </p:grpSpPr>
        <p:graphicFrame>
          <p:nvGraphicFramePr>
            <p:cNvPr id="10247" name="Object 33"/>
            <p:cNvGraphicFramePr>
              <a:graphicFrameLocks noChangeAspect="1"/>
            </p:cNvGraphicFramePr>
            <p:nvPr/>
          </p:nvGraphicFramePr>
          <p:xfrm>
            <a:off x="369" y="3029"/>
            <a:ext cx="2428" cy="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57" name="Equation" r:id="rId7" imgW="1637589" imgH="393529" progId="Equation.DSMT4">
                    <p:embed/>
                  </p:oleObj>
                </mc:Choice>
                <mc:Fallback>
                  <p:oleObj name="Equation" r:id="rId7" imgW="1637589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" y="3029"/>
                          <a:ext cx="2428" cy="6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8" name="Text Box 47"/>
            <p:cNvSpPr txBox="1">
              <a:spLocks noChangeArrowheads="1"/>
            </p:cNvSpPr>
            <p:nvPr/>
          </p:nvSpPr>
          <p:spPr bwMode="auto">
            <a:xfrm>
              <a:off x="343" y="2334"/>
              <a:ext cx="2281" cy="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zh-CN" altLang="en-US" smtClean="0"/>
                <a:t>同一质点在相邻两个时刻的振动</a:t>
              </a:r>
              <a:r>
                <a:rPr lang="zh-CN" altLang="en-US" smtClean="0">
                  <a:solidFill>
                    <a:srgbClr val="FF0000"/>
                  </a:solidFill>
                </a:rPr>
                <a:t>位相差</a:t>
              </a:r>
              <a:r>
                <a:rPr lang="zh-CN" altLang="en-US" smtClean="0"/>
                <a:t>为 </a:t>
              </a:r>
            </a:p>
          </p:txBody>
        </p:sp>
      </p:grpSp>
      <p:pic>
        <p:nvPicPr>
          <p:cNvPr id="10246" name="Picture 50" descr="05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3212976"/>
            <a:ext cx="4064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1" y="2573179"/>
            <a:ext cx="3960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ea typeface="华文楷体" panose="02010600040101010101" pitchFamily="2" charset="-122"/>
              </a:rPr>
              <a:t>某时刻波线上各质元离开各自平衡位置的位移分布情况</a:t>
            </a:r>
            <a:r>
              <a:rPr lang="en-US" altLang="zh-CN" sz="2400" dirty="0" smtClean="0">
                <a:solidFill>
                  <a:srgbClr val="C00000"/>
                </a:solidFill>
                <a:ea typeface="华文楷体" panose="02010600040101010101" pitchFamily="2" charset="-122"/>
              </a:rPr>
              <a:t>.</a:t>
            </a:r>
            <a:endParaRPr lang="zh-CN" altLang="en-US" sz="2400" dirty="0" smtClean="0">
              <a:solidFill>
                <a:srgbClr val="C00000"/>
              </a:solidFill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032901"/>
            <a:ext cx="59362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 smtClean="0">
                <a:ea typeface="华文楷体" panose="02010600040101010101" pitchFamily="2" charset="-122"/>
              </a:rPr>
              <a:t>波动周期反映了波动在时间上的周期性</a:t>
            </a:r>
            <a:r>
              <a:rPr lang="en-US" altLang="zh-CN" sz="2600" dirty="0" smtClean="0">
                <a:ea typeface="华文楷体" panose="02010600040101010101" pitchFamily="2" charset="-122"/>
              </a:rPr>
              <a:t>.</a:t>
            </a:r>
            <a:endParaRPr lang="zh-CN" altLang="en-US" sz="2600" dirty="0" smtClean="0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68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0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9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222" descr="05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43" y="1196752"/>
            <a:ext cx="63595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E0A9362-CEA4-479C-B658-C1DA7433DC5B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12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graphicFrame>
        <p:nvGraphicFramePr>
          <p:cNvPr id="26421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188343"/>
              </p:ext>
            </p:extLst>
          </p:nvPr>
        </p:nvGraphicFramePr>
        <p:xfrm>
          <a:off x="688975" y="3451845"/>
          <a:ext cx="775493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3" name="Equation" r:id="rId4" imgW="2908080" imgH="393480" progId="Equation.DSMT4">
                  <p:embed/>
                </p:oleObj>
              </mc:Choice>
              <mc:Fallback>
                <p:oleObj name="Equation" r:id="rId4" imgW="290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3451845"/>
                        <a:ext cx="7754938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531813" y="548680"/>
            <a:ext cx="82296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CC0000"/>
                </a:solidFill>
              </a:rPr>
              <a:t>(3)</a:t>
            </a:r>
            <a:r>
              <a:rPr lang="zh-CN" altLang="en-US" dirty="0" smtClean="0">
                <a:solidFill>
                  <a:srgbClr val="000000"/>
                </a:solidFill>
              </a:rPr>
              <a:t>若</a:t>
            </a:r>
            <a:r>
              <a:rPr lang="en-US" altLang="zh-CN" i="1" dirty="0" smtClean="0">
                <a:solidFill>
                  <a:srgbClr val="000000"/>
                </a:solidFill>
              </a:rPr>
              <a:t>t</a:t>
            </a:r>
            <a:r>
              <a:rPr lang="zh-CN" altLang="en-US" dirty="0" smtClean="0">
                <a:solidFill>
                  <a:srgbClr val="000000"/>
                </a:solidFill>
              </a:rPr>
              <a:t>，</a:t>
            </a:r>
            <a:r>
              <a:rPr lang="en-US" altLang="zh-CN" i="1" dirty="0" smtClean="0">
                <a:solidFill>
                  <a:srgbClr val="000000"/>
                </a:solidFill>
              </a:rPr>
              <a:t>x</a:t>
            </a:r>
            <a:r>
              <a:rPr lang="zh-CN" altLang="en-US" dirty="0" smtClean="0">
                <a:solidFill>
                  <a:srgbClr val="000000"/>
                </a:solidFill>
              </a:rPr>
              <a:t>均变化，波函数表示波形沿传播方向的运动情况（行波）</a:t>
            </a:r>
            <a:r>
              <a:rPr lang="en-US" altLang="zh-CN" dirty="0" smtClean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264415" name="Object 2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93686"/>
              </p:ext>
            </p:extLst>
          </p:nvPr>
        </p:nvGraphicFramePr>
        <p:xfrm>
          <a:off x="35497" y="4907504"/>
          <a:ext cx="9108504" cy="1041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4" name="Equation" r:id="rId6" imgW="3466800" imgH="393480" progId="Equation.DSMT4">
                  <p:embed/>
                </p:oleObj>
              </mc:Choice>
              <mc:Fallback>
                <p:oleObj name="Equation" r:id="rId6" imgW="3466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7" y="4907504"/>
                        <a:ext cx="9108504" cy="1041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28384" y="4421143"/>
            <a:ext cx="8515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 smtClean="0">
                <a:ea typeface="华文楷体" panose="02010600040101010101" pitchFamily="2" charset="-122"/>
              </a:rPr>
              <a:t>实线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28383" y="5877272"/>
            <a:ext cx="8515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 smtClean="0">
                <a:ea typeface="华文楷体" panose="02010600040101010101" pitchFamily="2" charset="-122"/>
              </a:rPr>
              <a:t>虚线</a:t>
            </a:r>
          </a:p>
        </p:txBody>
      </p:sp>
    </p:spTree>
    <p:extLst>
      <p:ext uri="{BB962C8B-B14F-4D97-AF65-F5344CB8AC3E}">
        <p14:creationId xmlns:p14="http://schemas.microsoft.com/office/powerpoint/2010/main" val="8163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6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245A9E6-0CF2-4D2B-8611-5BF5970B6EC1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13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3" name="Rectangle 73"/>
          <p:cNvSpPr>
            <a:spLocks noChangeArrowheads="1"/>
          </p:cNvSpPr>
          <p:nvPr/>
        </p:nvSpPr>
        <p:spPr bwMode="auto">
          <a:xfrm>
            <a:off x="5368925" y="5792788"/>
            <a:ext cx="13493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900" b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</a:t>
            </a:r>
            <a:endParaRPr lang="en-US" altLang="zh-CN" smtClean="0">
              <a:ea typeface="宋体" charset="-122"/>
            </a:endParaRPr>
          </a:p>
        </p:txBody>
      </p:sp>
      <p:graphicFrame>
        <p:nvGraphicFramePr>
          <p:cNvPr id="4" name="Object 2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499264"/>
              </p:ext>
            </p:extLst>
          </p:nvPr>
        </p:nvGraphicFramePr>
        <p:xfrm>
          <a:off x="2492474" y="4972719"/>
          <a:ext cx="40957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1" name="Equation" r:id="rId3" imgW="1536033" imgH="203112" progId="Equation.DSMT4">
                  <p:embed/>
                </p:oleObj>
              </mc:Choice>
              <mc:Fallback>
                <p:oleObj name="Equation" r:id="rId3" imgW="153603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474" y="4972719"/>
                        <a:ext cx="4095750" cy="544513"/>
                      </a:xfrm>
                      <a:prstGeom prst="rect">
                        <a:avLst/>
                      </a:prstGeom>
                      <a:solidFill>
                        <a:srgbClr val="FFCC00">
                          <a:alpha val="21960"/>
                        </a:srgbClr>
                      </a:solidFill>
                      <a:ln w="38100" cmpd="dbl" algn="ctr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5661248"/>
                <a:ext cx="856895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/>
                <a:r>
                  <a:rPr lang="zh-CN" altLang="en-US" sz="2600" dirty="0" smtClean="0">
                    <a:ea typeface="华文楷体" panose="02010600040101010101" pitchFamily="2" charset="-122"/>
                  </a:rPr>
                  <a:t>将</a:t>
                </a:r>
                <a:r>
                  <a:rPr lang="en-US" altLang="zh-CN" sz="2600" i="1" dirty="0" smtClean="0">
                    <a:ea typeface="华文楷体" panose="02010600040101010101" pitchFamily="2" charset="-122"/>
                  </a:rPr>
                  <a:t>t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时刻的波形沿波的前进方向位移</a:t>
                </a:r>
                <a14:m>
                  <m:oMath xmlns:m="http://schemas.openxmlformats.org/officeDocument/2006/math">
                    <m:r>
                      <a:rPr lang="zh-CN" altLang="en-US" sz="2600" i="1" smtClean="0">
                        <a:latin typeface="Cambria Math"/>
                        <a:ea typeface="华文楷体" panose="02010600040101010101" pitchFamily="2" charset="-122"/>
                      </a:rPr>
                      <m:t>𝚫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𝒙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(=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𝒖</m:t>
                    </m:r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𝚫</m:t>
                    </m:r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)</m:t>
                    </m:r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距离就可以获得</a:t>
                </a:r>
                <a14:m>
                  <m:oMath xmlns:m="http://schemas.openxmlformats.org/officeDocument/2006/math"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𝒕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+∆</m:t>
                    </m:r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𝒕</m:t>
                    </m:r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时刻的波形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.</a:t>
                </a:r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661248"/>
                <a:ext cx="8568952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1209" t="-7534" r="-711" b="-16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22" descr="05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3595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977555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/>
                <a:r>
                  <a:rPr lang="en-US" altLang="zh-CN" sz="2600" i="1" dirty="0" smtClean="0">
                    <a:ea typeface="华文楷体" panose="02010600040101010101" pitchFamily="2" charset="-122"/>
                  </a:rPr>
                  <a:t>t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时刻、</a:t>
                </a:r>
                <a:r>
                  <a:rPr lang="en-US" altLang="zh-CN" sz="2600" i="1" dirty="0" smtClean="0">
                    <a:ea typeface="华文楷体" panose="02010600040101010101" pitchFamily="2" charset="-122"/>
                  </a:rPr>
                  <a:t>x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处的某个振动状态经过</a:t>
                </a:r>
                <a14:m>
                  <m:oMath xmlns:m="http://schemas.openxmlformats.org/officeDocument/2006/math">
                    <m:r>
                      <a:rPr lang="zh-CN" altLang="en-US" sz="2600" i="1" smtClean="0">
                        <a:latin typeface="Cambria Math"/>
                        <a:ea typeface="华文楷体" panose="02010600040101010101" pitchFamily="2" charset="-122"/>
                      </a:rPr>
                      <m:t>𝚫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𝒕</m:t>
                    </m:r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会传播</a:t>
                </a:r>
                <a14:m>
                  <m:oMath xmlns:m="http://schemas.openxmlformats.org/officeDocument/2006/math">
                    <m:r>
                      <a:rPr lang="zh-CN" altLang="en-US" sz="2600" i="1" smtClean="0">
                        <a:latin typeface="Cambria Math"/>
                        <a:ea typeface="华文楷体" panose="02010600040101010101" pitchFamily="2" charset="-122"/>
                      </a:rPr>
                      <m:t>𝚫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𝒙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𝒖</m:t>
                    </m:r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𝚫</m:t>
                    </m:r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𝒕</m:t>
                    </m:r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的距离，即在</a:t>
                </a:r>
                <a14:m>
                  <m:oMath xmlns:m="http://schemas.openxmlformats.org/officeDocument/2006/math"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𝒕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+∆</m:t>
                    </m:r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𝒕</m:t>
                    </m:r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时刻到达</a:t>
                </a:r>
                <a14:m>
                  <m:oMath xmlns:m="http://schemas.openxmlformats.org/officeDocument/2006/math"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𝒙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+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𝒖</m:t>
                    </m:r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𝒕</m:t>
                    </m:r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处，用波函数表示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77555"/>
                <a:ext cx="9144000" cy="892552"/>
              </a:xfrm>
              <a:prstGeom prst="rect">
                <a:avLst/>
              </a:prstGeom>
              <a:blipFill rotWithShape="1">
                <a:blip r:embed="rId7"/>
                <a:stretch>
                  <a:fillRect l="-1133" t="-7483" r="-4800" b="-156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12" y="3861048"/>
                <a:ext cx="5173211" cy="991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𝑨</m:t>
                      </m:r>
                      <m:func>
                        <m:func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600" b="0" i="0" smtClean="0">
                              <a:latin typeface="Cambria Math"/>
                              <a:ea typeface="华文楷体" panose="02010600040101010101" pitchFamily="2" charset="-12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600" b="0" i="1" smtClean="0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zh-CN" sz="2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6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altLang="zh-CN" sz="26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CN" sz="2600" b="0" i="1" smtClean="0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  <m:r>
                                    <a:rPr lang="en-US" altLang="zh-CN" sz="2600" b="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altLang="zh-CN" sz="2600" b="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600" b="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altLang="zh-CN" sz="2600" b="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CN" sz="2600" b="0" i="1">
                                          <a:latin typeface="Cambria Math"/>
                                          <a:ea typeface="Cambria Math"/>
                                        </a:rPr>
                                        <m:t>𝑢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2600" b="0" i="1">
                                          <a:latin typeface="Cambria Math"/>
                                          <a:ea typeface="Cambria Math"/>
                                        </a:rPr>
                                        <m:t>Δ</m:t>
                                      </m:r>
                                      <m:r>
                                        <a:rPr lang="en-US" altLang="zh-CN" sz="2600" b="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altLang="zh-CN" sz="2600" b="0" i="1">
                                          <a:latin typeface="Cambria Math"/>
                                          <a:ea typeface="Cambria Math"/>
                                        </a:rPr>
                                        <m:t>𝑢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0" i="1" smtClean="0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26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861048"/>
                <a:ext cx="5173211" cy="99136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6056" y="3967904"/>
                <a:ext cx="3796488" cy="777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𝑨</m:t>
                      </m:r>
                      <m:func>
                        <m:func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600" b="0" i="0" smtClean="0">
                              <a:latin typeface="Cambria Math"/>
                              <a:ea typeface="华文楷体" panose="02010600040101010101" pitchFamily="2" charset="-12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600" b="0" i="1" smtClean="0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zh-CN" sz="2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600" b="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altLang="zh-CN" sz="2600" b="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600" b="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altLang="zh-CN" sz="2600" b="0" i="1">
                                          <a:latin typeface="Cambria Math"/>
                                          <a:ea typeface="Cambria Math"/>
                                        </a:rPr>
                                        <m:t>𝑢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0" i="1" smtClean="0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26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967904"/>
                <a:ext cx="3796488" cy="7776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65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CF92EC49-74DF-47C7-9DF9-641392308646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14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12291" name="Text Box 1035"/>
          <p:cNvSpPr txBox="1">
            <a:spLocks noChangeArrowheads="1"/>
          </p:cNvSpPr>
          <p:nvPr/>
        </p:nvSpPr>
        <p:spPr bwMode="auto">
          <a:xfrm>
            <a:off x="157163" y="533400"/>
            <a:ext cx="35655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mtClean="0">
                <a:solidFill>
                  <a:srgbClr val="000000"/>
                </a:solidFill>
              </a:rPr>
              <a:t>       </a:t>
            </a:r>
            <a:r>
              <a:rPr lang="zh-CN" altLang="en-US" smtClean="0">
                <a:solidFill>
                  <a:srgbClr val="CC0000"/>
                </a:solidFill>
              </a:rPr>
              <a:t>讨论</a:t>
            </a:r>
            <a:r>
              <a:rPr lang="zh-CN" altLang="en-US" smtClean="0">
                <a:solidFill>
                  <a:srgbClr val="000000"/>
                </a:solidFill>
              </a:rPr>
              <a:t>：如图简谐波以余弦函数表示，</a:t>
            </a:r>
            <a:r>
              <a:rPr lang="zh-CN" altLang="en-US" smtClean="0">
                <a:solidFill>
                  <a:srgbClr val="CC0000"/>
                </a:solidFill>
              </a:rPr>
              <a:t>求 </a:t>
            </a:r>
            <a:r>
              <a:rPr lang="en-US" altLang="zh-CN" b="0" i="1" smtClean="0">
                <a:solidFill>
                  <a:srgbClr val="000000"/>
                </a:solidFill>
              </a:rPr>
              <a:t>O</a:t>
            </a:r>
            <a:r>
              <a:rPr lang="zh-CN" altLang="en-US" b="0" smtClean="0">
                <a:solidFill>
                  <a:srgbClr val="000000"/>
                </a:solidFill>
              </a:rPr>
              <a:t>、</a:t>
            </a:r>
            <a:r>
              <a:rPr lang="en-US" altLang="zh-CN" b="0" i="1" smtClean="0">
                <a:solidFill>
                  <a:srgbClr val="000000"/>
                </a:solidFill>
              </a:rPr>
              <a:t>a</a:t>
            </a:r>
            <a:r>
              <a:rPr lang="zh-CN" altLang="en-US" b="0" i="1" smtClean="0">
                <a:solidFill>
                  <a:srgbClr val="000000"/>
                </a:solidFill>
              </a:rPr>
              <a:t>、</a:t>
            </a:r>
            <a:r>
              <a:rPr lang="en-US" altLang="zh-CN" b="0" i="1" smtClean="0">
                <a:solidFill>
                  <a:srgbClr val="000000"/>
                </a:solidFill>
              </a:rPr>
              <a:t>b</a:t>
            </a:r>
            <a:r>
              <a:rPr lang="zh-CN" altLang="en-US" b="0" i="1" smtClean="0">
                <a:solidFill>
                  <a:srgbClr val="000000"/>
                </a:solidFill>
              </a:rPr>
              <a:t>、</a:t>
            </a:r>
            <a:r>
              <a:rPr lang="en-US" altLang="zh-CN" b="0" i="1" smtClean="0">
                <a:solidFill>
                  <a:srgbClr val="000000"/>
                </a:solidFill>
              </a:rPr>
              <a:t>c</a:t>
            </a:r>
            <a:r>
              <a:rPr lang="en-US" altLang="zh-CN" smtClean="0">
                <a:solidFill>
                  <a:srgbClr val="CC0000"/>
                </a:solidFill>
              </a:rPr>
              <a:t> </a:t>
            </a:r>
            <a:r>
              <a:rPr lang="zh-CN" altLang="en-US" smtClean="0">
                <a:solidFill>
                  <a:srgbClr val="000000"/>
                </a:solidFill>
              </a:rPr>
              <a:t>各点振动</a:t>
            </a:r>
            <a:r>
              <a:rPr lang="zh-CN" altLang="en-US" smtClean="0">
                <a:solidFill>
                  <a:srgbClr val="CC0000"/>
                </a:solidFill>
              </a:rPr>
              <a:t>初相位</a:t>
            </a:r>
            <a:r>
              <a:rPr lang="en-US" altLang="zh-CN" smtClean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2292" name="Object 1036"/>
          <p:cNvGraphicFramePr>
            <a:graphicFrameLocks noChangeAspect="1"/>
          </p:cNvGraphicFramePr>
          <p:nvPr/>
        </p:nvGraphicFramePr>
        <p:xfrm>
          <a:off x="687388" y="2330450"/>
          <a:ext cx="21272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56" name="Equation" r:id="rId3" imgW="1333500" imgH="342900" progId="Equation.3">
                  <p:embed/>
                </p:oleObj>
              </mc:Choice>
              <mc:Fallback>
                <p:oleObj name="Equation" r:id="rId3" imgW="13335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2330450"/>
                        <a:ext cx="21272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51" name="Rectangle 1030"/>
          <p:cNvSpPr>
            <a:spLocks noChangeArrowheads="1"/>
          </p:cNvSpPr>
          <p:nvPr/>
        </p:nvSpPr>
        <p:spPr bwMode="auto">
          <a:xfrm>
            <a:off x="3711575" y="609600"/>
            <a:ext cx="5040313" cy="2133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mtClean="0">
              <a:ea typeface="宋体" charset="-122"/>
            </a:endParaRPr>
          </a:p>
        </p:txBody>
      </p:sp>
      <p:sp>
        <p:nvSpPr>
          <p:cNvPr id="12352" name="Text Box 1079"/>
          <p:cNvSpPr txBox="1">
            <a:spLocks noChangeArrowheads="1"/>
          </p:cNvSpPr>
          <p:nvPr/>
        </p:nvSpPr>
        <p:spPr bwMode="auto">
          <a:xfrm>
            <a:off x="4865688" y="177641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0" i="1" smtClean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2353" name="Line 1080"/>
          <p:cNvSpPr>
            <a:spLocks noChangeShapeType="1"/>
          </p:cNvSpPr>
          <p:nvPr/>
        </p:nvSpPr>
        <p:spPr bwMode="auto">
          <a:xfrm flipV="1">
            <a:off x="5227638" y="720725"/>
            <a:ext cx="0" cy="198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mtClean="0">
              <a:ea typeface="宋体" charset="-122"/>
            </a:endParaRPr>
          </a:p>
        </p:txBody>
      </p:sp>
      <p:graphicFrame>
        <p:nvGraphicFramePr>
          <p:cNvPr id="12354" name="Object 1081"/>
          <p:cNvGraphicFramePr>
            <a:graphicFrameLocks noChangeAspect="1"/>
          </p:cNvGraphicFramePr>
          <p:nvPr/>
        </p:nvGraphicFramePr>
        <p:xfrm>
          <a:off x="5264150" y="658813"/>
          <a:ext cx="361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57" name="公式" r:id="rId5" imgW="190417" imgH="241195" progId="Equation.3">
                  <p:embed/>
                </p:oleObj>
              </mc:Choice>
              <mc:Fallback>
                <p:oleObj name="公式" r:id="rId5" imgW="19041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150" y="658813"/>
                        <a:ext cx="361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55" name="Object 1082"/>
          <p:cNvGraphicFramePr>
            <a:graphicFrameLocks noChangeAspect="1"/>
          </p:cNvGraphicFramePr>
          <p:nvPr/>
        </p:nvGraphicFramePr>
        <p:xfrm>
          <a:off x="8434388" y="1900238"/>
          <a:ext cx="3476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58" name="公式" r:id="rId7" imgW="177646" imgH="190335" progId="Equation.3">
                  <p:embed/>
                </p:oleObj>
              </mc:Choice>
              <mc:Fallback>
                <p:oleObj name="公式" r:id="rId7" imgW="177646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4388" y="1900238"/>
                        <a:ext cx="34766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56" name="Line 1083"/>
          <p:cNvSpPr>
            <a:spLocks noChangeShapeType="1"/>
          </p:cNvSpPr>
          <p:nvPr/>
        </p:nvSpPr>
        <p:spPr bwMode="auto">
          <a:xfrm>
            <a:off x="5227638" y="1211263"/>
            <a:ext cx="2987675" cy="365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mtClean="0">
              <a:ea typeface="宋体" charset="-122"/>
            </a:endParaRPr>
          </a:p>
        </p:txBody>
      </p:sp>
      <p:sp>
        <p:nvSpPr>
          <p:cNvPr id="12357" name="Line 1084"/>
          <p:cNvSpPr>
            <a:spLocks noChangeShapeType="1"/>
          </p:cNvSpPr>
          <p:nvPr/>
        </p:nvSpPr>
        <p:spPr bwMode="auto">
          <a:xfrm>
            <a:off x="5227638" y="2427288"/>
            <a:ext cx="2987675" cy="365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mtClean="0">
              <a:ea typeface="宋体" charset="-122"/>
            </a:endParaRPr>
          </a:p>
        </p:txBody>
      </p:sp>
      <p:sp>
        <p:nvSpPr>
          <p:cNvPr id="12358" name="Line 1085"/>
          <p:cNvSpPr>
            <a:spLocks noChangeShapeType="1"/>
          </p:cNvSpPr>
          <p:nvPr/>
        </p:nvSpPr>
        <p:spPr bwMode="auto">
          <a:xfrm>
            <a:off x="5803900" y="1176338"/>
            <a:ext cx="0" cy="132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mtClean="0">
              <a:ea typeface="宋体" charset="-122"/>
            </a:endParaRPr>
          </a:p>
        </p:txBody>
      </p:sp>
      <p:sp>
        <p:nvSpPr>
          <p:cNvPr id="12359" name="Line 1086"/>
          <p:cNvSpPr>
            <a:spLocks noChangeShapeType="1"/>
          </p:cNvSpPr>
          <p:nvPr/>
        </p:nvSpPr>
        <p:spPr bwMode="auto">
          <a:xfrm>
            <a:off x="7532688" y="1176338"/>
            <a:ext cx="0" cy="132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mtClean="0">
              <a:ea typeface="宋体" charset="-122"/>
            </a:endParaRPr>
          </a:p>
        </p:txBody>
      </p:sp>
      <p:sp>
        <p:nvSpPr>
          <p:cNvPr id="12360" name="Line 1087"/>
          <p:cNvSpPr>
            <a:spLocks noChangeShapeType="1"/>
          </p:cNvSpPr>
          <p:nvPr/>
        </p:nvSpPr>
        <p:spPr bwMode="auto">
          <a:xfrm>
            <a:off x="6956425" y="1176338"/>
            <a:ext cx="0" cy="132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mtClean="0">
              <a:ea typeface="宋体" charset="-122"/>
            </a:endParaRPr>
          </a:p>
        </p:txBody>
      </p:sp>
      <p:sp>
        <p:nvSpPr>
          <p:cNvPr id="12361" name="Line 1088"/>
          <p:cNvSpPr>
            <a:spLocks noChangeShapeType="1"/>
          </p:cNvSpPr>
          <p:nvPr/>
        </p:nvSpPr>
        <p:spPr bwMode="auto">
          <a:xfrm>
            <a:off x="6380163" y="1176338"/>
            <a:ext cx="0" cy="132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mtClean="0">
              <a:ea typeface="宋体" charset="-122"/>
            </a:endParaRPr>
          </a:p>
        </p:txBody>
      </p:sp>
      <p:sp>
        <p:nvSpPr>
          <p:cNvPr id="12362" name="Line 1089"/>
          <p:cNvSpPr>
            <a:spLocks noChangeShapeType="1"/>
          </p:cNvSpPr>
          <p:nvPr/>
        </p:nvSpPr>
        <p:spPr bwMode="auto">
          <a:xfrm>
            <a:off x="8110538" y="1176338"/>
            <a:ext cx="0" cy="132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mtClean="0">
              <a:ea typeface="宋体" charset="-122"/>
            </a:endParaRPr>
          </a:p>
        </p:txBody>
      </p:sp>
      <p:graphicFrame>
        <p:nvGraphicFramePr>
          <p:cNvPr id="12363" name="Object 1090"/>
          <p:cNvGraphicFramePr>
            <a:graphicFrameLocks noChangeAspect="1"/>
          </p:cNvGraphicFramePr>
          <p:nvPr/>
        </p:nvGraphicFramePr>
        <p:xfrm>
          <a:off x="6161088" y="796925"/>
          <a:ext cx="3698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59" name="公式" r:id="rId9" imgW="177646" imgH="190335" progId="Equation.3">
                  <p:embed/>
                </p:oleObj>
              </mc:Choice>
              <mc:Fallback>
                <p:oleObj name="公式" r:id="rId9" imgW="177646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088" y="796925"/>
                        <a:ext cx="36988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64" name="Text Box 1091"/>
          <p:cNvSpPr txBox="1">
            <a:spLocks noChangeArrowheads="1"/>
          </p:cNvSpPr>
          <p:nvPr/>
        </p:nvSpPr>
        <p:spPr bwMode="auto">
          <a:xfrm>
            <a:off x="5627688" y="16541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2365" name="Text Box 1092"/>
          <p:cNvSpPr txBox="1">
            <a:spLocks noChangeArrowheads="1"/>
          </p:cNvSpPr>
          <p:nvPr/>
        </p:nvSpPr>
        <p:spPr bwMode="auto">
          <a:xfrm>
            <a:off x="6161088" y="139065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0" i="1" smtClean="0">
                <a:solidFill>
                  <a:srgbClr val="CC0000"/>
                </a:solidFill>
              </a:rPr>
              <a:t>b</a:t>
            </a:r>
            <a:endParaRPr lang="en-US" altLang="zh-CN" b="0" i="1" smtClean="0">
              <a:solidFill>
                <a:srgbClr val="000000"/>
              </a:solidFill>
            </a:endParaRPr>
          </a:p>
        </p:txBody>
      </p:sp>
      <p:sp>
        <p:nvSpPr>
          <p:cNvPr id="12366" name="Text Box 1093"/>
          <p:cNvSpPr txBox="1">
            <a:spLocks noChangeArrowheads="1"/>
          </p:cNvSpPr>
          <p:nvPr/>
        </p:nvSpPr>
        <p:spPr bwMode="auto">
          <a:xfrm>
            <a:off x="6770688" y="165417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0" i="1" smtClean="0">
                <a:solidFill>
                  <a:srgbClr val="CC0000"/>
                </a:solidFill>
              </a:rPr>
              <a:t>c</a:t>
            </a:r>
          </a:p>
        </p:txBody>
      </p:sp>
      <p:sp>
        <p:nvSpPr>
          <p:cNvPr id="12367" name="Line 1094"/>
          <p:cNvSpPr>
            <a:spLocks noChangeShapeType="1"/>
          </p:cNvSpPr>
          <p:nvPr/>
        </p:nvSpPr>
        <p:spPr bwMode="auto">
          <a:xfrm>
            <a:off x="4408488" y="1806575"/>
            <a:ext cx="426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mtClean="0">
              <a:ea typeface="宋体" charset="-122"/>
            </a:endParaRPr>
          </a:p>
        </p:txBody>
      </p:sp>
      <p:sp>
        <p:nvSpPr>
          <p:cNvPr id="12368" name="AutoShape 1095"/>
          <p:cNvSpPr>
            <a:spLocks noChangeArrowheads="1"/>
          </p:cNvSpPr>
          <p:nvPr/>
        </p:nvSpPr>
        <p:spPr bwMode="auto">
          <a:xfrm>
            <a:off x="6542088" y="892175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DE3EA"/>
          </a:solidFill>
          <a:ln w="190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mtClean="0">
              <a:ea typeface="宋体" charset="-122"/>
            </a:endParaRPr>
          </a:p>
        </p:txBody>
      </p:sp>
      <p:graphicFrame>
        <p:nvGraphicFramePr>
          <p:cNvPr id="12369" name="Object 1096"/>
          <p:cNvGraphicFramePr>
            <a:graphicFrameLocks noChangeAspect="1"/>
          </p:cNvGraphicFramePr>
          <p:nvPr/>
        </p:nvGraphicFramePr>
        <p:xfrm>
          <a:off x="4865688" y="992188"/>
          <a:ext cx="3222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60" name="公式" r:id="rId11" imgW="215806" imgH="228501" progId="Equation.3">
                  <p:embed/>
                </p:oleObj>
              </mc:Choice>
              <mc:Fallback>
                <p:oleObj name="公式" r:id="rId11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992188"/>
                        <a:ext cx="3222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" name="Object 1097"/>
          <p:cNvGraphicFramePr>
            <a:graphicFrameLocks noChangeAspect="1"/>
          </p:cNvGraphicFramePr>
          <p:nvPr/>
        </p:nvGraphicFramePr>
        <p:xfrm>
          <a:off x="4637088" y="2339975"/>
          <a:ext cx="5889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61" name="公式" r:id="rId13" imgW="393529" imgH="228501" progId="Equation.3">
                  <p:embed/>
                </p:oleObj>
              </mc:Choice>
              <mc:Fallback>
                <p:oleObj name="公式" r:id="rId13" imgW="39352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088" y="2339975"/>
                        <a:ext cx="5889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71" name="Line 1098"/>
          <p:cNvSpPr>
            <a:spLocks noChangeShapeType="1"/>
          </p:cNvSpPr>
          <p:nvPr/>
        </p:nvSpPr>
        <p:spPr bwMode="auto">
          <a:xfrm>
            <a:off x="5797550" y="1806575"/>
            <a:ext cx="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mtClean="0">
              <a:ea typeface="宋体" charset="-122"/>
            </a:endParaRPr>
          </a:p>
        </p:txBody>
      </p:sp>
      <p:sp>
        <p:nvSpPr>
          <p:cNvPr id="12372" name="Line 1099"/>
          <p:cNvSpPr>
            <a:spLocks noChangeShapeType="1"/>
          </p:cNvSpPr>
          <p:nvPr/>
        </p:nvSpPr>
        <p:spPr bwMode="auto">
          <a:xfrm flipV="1">
            <a:off x="6958013" y="1196975"/>
            <a:ext cx="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mtClean="0">
              <a:ea typeface="宋体" charset="-122"/>
            </a:endParaRPr>
          </a:p>
        </p:txBody>
      </p:sp>
      <p:sp>
        <p:nvSpPr>
          <p:cNvPr id="12373" name="AutoShape 1105"/>
          <p:cNvSpPr>
            <a:spLocks noChangeArrowheads="1"/>
          </p:cNvSpPr>
          <p:nvPr/>
        </p:nvSpPr>
        <p:spPr bwMode="auto">
          <a:xfrm>
            <a:off x="7677150" y="676275"/>
            <a:ext cx="923925" cy="457200"/>
          </a:xfrm>
          <a:prstGeom prst="wedgeRectCallout">
            <a:avLst>
              <a:gd name="adj1" fmla="val -90894"/>
              <a:gd name="adj2" fmla="val 131944"/>
            </a:avLst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mtClean="0">
              <a:ea typeface="宋体" charset="-122"/>
            </a:endParaRPr>
          </a:p>
        </p:txBody>
      </p:sp>
      <p:sp>
        <p:nvSpPr>
          <p:cNvPr id="12374" name="Text Box 1106"/>
          <p:cNvSpPr txBox="1">
            <a:spLocks noChangeArrowheads="1"/>
          </p:cNvSpPr>
          <p:nvPr/>
        </p:nvSpPr>
        <p:spPr bwMode="auto">
          <a:xfrm>
            <a:off x="7597775" y="64135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b="0" i="1" smtClean="0">
                <a:solidFill>
                  <a:srgbClr val="000000"/>
                </a:solidFill>
              </a:rPr>
              <a:t>t=T/</a:t>
            </a:r>
            <a:r>
              <a:rPr lang="en-US" altLang="zh-CN" b="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2375" name="Freeform 1146"/>
          <p:cNvSpPr>
            <a:spLocks/>
          </p:cNvSpPr>
          <p:nvPr/>
        </p:nvSpPr>
        <p:spPr bwMode="auto">
          <a:xfrm>
            <a:off x="5230813" y="1212850"/>
            <a:ext cx="2814638" cy="1189038"/>
          </a:xfrm>
          <a:custGeom>
            <a:avLst/>
            <a:gdLst>
              <a:gd name="T0" fmla="*/ 18 w 3290"/>
              <a:gd name="T1" fmla="*/ 403 h 1327"/>
              <a:gd name="T2" fmla="*/ 54 w 3290"/>
              <a:gd name="T3" fmla="*/ 461 h 1327"/>
              <a:gd name="T4" fmla="*/ 89 w 3290"/>
              <a:gd name="T5" fmla="*/ 515 h 1327"/>
              <a:gd name="T6" fmla="*/ 125 w 3290"/>
              <a:gd name="T7" fmla="*/ 566 h 1327"/>
              <a:gd name="T8" fmla="*/ 161 w 3290"/>
              <a:gd name="T9" fmla="*/ 613 h 1327"/>
              <a:gd name="T10" fmla="*/ 197 w 3290"/>
              <a:gd name="T11" fmla="*/ 655 h 1327"/>
              <a:gd name="T12" fmla="*/ 232 w 3290"/>
              <a:gd name="T13" fmla="*/ 689 h 1327"/>
              <a:gd name="T14" fmla="*/ 269 w 3290"/>
              <a:gd name="T15" fmla="*/ 717 h 1327"/>
              <a:gd name="T16" fmla="*/ 304 w 3290"/>
              <a:gd name="T17" fmla="*/ 736 h 1327"/>
              <a:gd name="T18" fmla="*/ 340 w 3290"/>
              <a:gd name="T19" fmla="*/ 747 h 1327"/>
              <a:gd name="T20" fmla="*/ 376 w 3290"/>
              <a:gd name="T21" fmla="*/ 749 h 1327"/>
              <a:gd name="T22" fmla="*/ 412 w 3290"/>
              <a:gd name="T23" fmla="*/ 742 h 1327"/>
              <a:gd name="T24" fmla="*/ 448 w 3290"/>
              <a:gd name="T25" fmla="*/ 726 h 1327"/>
              <a:gd name="T26" fmla="*/ 483 w 3290"/>
              <a:gd name="T27" fmla="*/ 703 h 1327"/>
              <a:gd name="T28" fmla="*/ 519 w 3290"/>
              <a:gd name="T29" fmla="*/ 671 h 1327"/>
              <a:gd name="T30" fmla="*/ 555 w 3290"/>
              <a:gd name="T31" fmla="*/ 633 h 1327"/>
              <a:gd name="T32" fmla="*/ 591 w 3290"/>
              <a:gd name="T33" fmla="*/ 589 h 1327"/>
              <a:gd name="T34" fmla="*/ 627 w 3290"/>
              <a:gd name="T35" fmla="*/ 539 h 1327"/>
              <a:gd name="T36" fmla="*/ 663 w 3290"/>
              <a:gd name="T37" fmla="*/ 485 h 1327"/>
              <a:gd name="T38" fmla="*/ 698 w 3290"/>
              <a:gd name="T39" fmla="*/ 430 h 1327"/>
              <a:gd name="T40" fmla="*/ 734 w 3290"/>
              <a:gd name="T41" fmla="*/ 372 h 1327"/>
              <a:gd name="T42" fmla="*/ 770 w 3290"/>
              <a:gd name="T43" fmla="*/ 315 h 1327"/>
              <a:gd name="T44" fmla="*/ 806 w 3290"/>
              <a:gd name="T45" fmla="*/ 259 h 1327"/>
              <a:gd name="T46" fmla="*/ 842 w 3290"/>
              <a:gd name="T47" fmla="*/ 207 h 1327"/>
              <a:gd name="T48" fmla="*/ 877 w 3290"/>
              <a:gd name="T49" fmla="*/ 157 h 1327"/>
              <a:gd name="T50" fmla="*/ 913 w 3290"/>
              <a:gd name="T51" fmla="*/ 113 h 1327"/>
              <a:gd name="T52" fmla="*/ 950 w 3290"/>
              <a:gd name="T53" fmla="*/ 75 h 1327"/>
              <a:gd name="T54" fmla="*/ 985 w 3290"/>
              <a:gd name="T55" fmla="*/ 45 h 1327"/>
              <a:gd name="T56" fmla="*/ 1021 w 3290"/>
              <a:gd name="T57" fmla="*/ 21 h 1327"/>
              <a:gd name="T58" fmla="*/ 1057 w 3290"/>
              <a:gd name="T59" fmla="*/ 6 h 1327"/>
              <a:gd name="T60" fmla="*/ 1092 w 3290"/>
              <a:gd name="T61" fmla="*/ 0 h 1327"/>
              <a:gd name="T62" fmla="*/ 1128 w 3290"/>
              <a:gd name="T63" fmla="*/ 3 h 1327"/>
              <a:gd name="T64" fmla="*/ 1163 w 3290"/>
              <a:gd name="T65" fmla="*/ 15 h 1327"/>
              <a:gd name="T66" fmla="*/ 1200 w 3290"/>
              <a:gd name="T67" fmla="*/ 35 h 1327"/>
              <a:gd name="T68" fmla="*/ 1236 w 3290"/>
              <a:gd name="T69" fmla="*/ 63 h 1327"/>
              <a:gd name="T70" fmla="*/ 1271 w 3290"/>
              <a:gd name="T71" fmla="*/ 97 h 1327"/>
              <a:gd name="T72" fmla="*/ 1307 w 3290"/>
              <a:gd name="T73" fmla="*/ 139 h 1327"/>
              <a:gd name="T74" fmla="*/ 1343 w 3290"/>
              <a:gd name="T75" fmla="*/ 186 h 1327"/>
              <a:gd name="T76" fmla="*/ 1379 w 3290"/>
              <a:gd name="T77" fmla="*/ 239 h 1327"/>
              <a:gd name="T78" fmla="*/ 1415 w 3290"/>
              <a:gd name="T79" fmla="*/ 293 h 1327"/>
              <a:gd name="T80" fmla="*/ 1451 w 3290"/>
              <a:gd name="T81" fmla="*/ 351 h 1327"/>
              <a:gd name="T82" fmla="*/ 1486 w 3290"/>
              <a:gd name="T83" fmla="*/ 408 h 1327"/>
              <a:gd name="T84" fmla="*/ 1522 w 3290"/>
              <a:gd name="T85" fmla="*/ 465 h 1327"/>
              <a:gd name="T86" fmla="*/ 1557 w 3290"/>
              <a:gd name="T87" fmla="*/ 519 h 1327"/>
              <a:gd name="T88" fmla="*/ 1594 w 3290"/>
              <a:gd name="T89" fmla="*/ 570 h 1327"/>
              <a:gd name="T90" fmla="*/ 1630 w 3290"/>
              <a:gd name="T91" fmla="*/ 616 h 1327"/>
              <a:gd name="T92" fmla="*/ 1665 w 3290"/>
              <a:gd name="T93" fmla="*/ 657 h 1327"/>
              <a:gd name="T94" fmla="*/ 1701 w 3290"/>
              <a:gd name="T95" fmla="*/ 692 h 1327"/>
              <a:gd name="T96" fmla="*/ 1737 w 3290"/>
              <a:gd name="T97" fmla="*/ 719 h 1327"/>
              <a:gd name="T98" fmla="*/ 1773 w 3290"/>
              <a:gd name="T99" fmla="*/ 737 h 132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290" h="1327">
                <a:moveTo>
                  <a:pt x="0" y="664"/>
                </a:moveTo>
                <a:lnTo>
                  <a:pt x="34" y="714"/>
                </a:lnTo>
                <a:lnTo>
                  <a:pt x="66" y="765"/>
                </a:lnTo>
                <a:lnTo>
                  <a:pt x="100" y="816"/>
                </a:lnTo>
                <a:lnTo>
                  <a:pt x="133" y="865"/>
                </a:lnTo>
                <a:lnTo>
                  <a:pt x="166" y="912"/>
                </a:lnTo>
                <a:lnTo>
                  <a:pt x="199" y="959"/>
                </a:lnTo>
                <a:lnTo>
                  <a:pt x="232" y="1003"/>
                </a:lnTo>
                <a:lnTo>
                  <a:pt x="265" y="1046"/>
                </a:lnTo>
                <a:lnTo>
                  <a:pt x="299" y="1086"/>
                </a:lnTo>
                <a:lnTo>
                  <a:pt x="332" y="1124"/>
                </a:lnTo>
                <a:lnTo>
                  <a:pt x="365" y="1160"/>
                </a:lnTo>
                <a:lnTo>
                  <a:pt x="399" y="1192"/>
                </a:lnTo>
                <a:lnTo>
                  <a:pt x="431" y="1221"/>
                </a:lnTo>
                <a:lnTo>
                  <a:pt x="465" y="1247"/>
                </a:lnTo>
                <a:lnTo>
                  <a:pt x="499" y="1270"/>
                </a:lnTo>
                <a:lnTo>
                  <a:pt x="531" y="1289"/>
                </a:lnTo>
                <a:lnTo>
                  <a:pt x="565" y="1304"/>
                </a:lnTo>
                <a:lnTo>
                  <a:pt x="597" y="1315"/>
                </a:lnTo>
                <a:lnTo>
                  <a:pt x="631" y="1323"/>
                </a:lnTo>
                <a:lnTo>
                  <a:pt x="665" y="1327"/>
                </a:lnTo>
                <a:lnTo>
                  <a:pt x="697" y="1327"/>
                </a:lnTo>
                <a:lnTo>
                  <a:pt x="731" y="1323"/>
                </a:lnTo>
                <a:lnTo>
                  <a:pt x="765" y="1315"/>
                </a:lnTo>
                <a:lnTo>
                  <a:pt x="797" y="1303"/>
                </a:lnTo>
                <a:lnTo>
                  <a:pt x="831" y="1287"/>
                </a:lnTo>
                <a:lnTo>
                  <a:pt x="865" y="1269"/>
                </a:lnTo>
                <a:lnTo>
                  <a:pt x="897" y="1246"/>
                </a:lnTo>
                <a:lnTo>
                  <a:pt x="931" y="1220"/>
                </a:lnTo>
                <a:lnTo>
                  <a:pt x="963" y="1189"/>
                </a:lnTo>
                <a:lnTo>
                  <a:pt x="997" y="1157"/>
                </a:lnTo>
                <a:lnTo>
                  <a:pt x="1030" y="1121"/>
                </a:lnTo>
                <a:lnTo>
                  <a:pt x="1063" y="1083"/>
                </a:lnTo>
                <a:lnTo>
                  <a:pt x="1096" y="1043"/>
                </a:lnTo>
                <a:lnTo>
                  <a:pt x="1130" y="1000"/>
                </a:lnTo>
                <a:lnTo>
                  <a:pt x="1163" y="955"/>
                </a:lnTo>
                <a:lnTo>
                  <a:pt x="1196" y="908"/>
                </a:lnTo>
                <a:lnTo>
                  <a:pt x="1230" y="860"/>
                </a:lnTo>
                <a:lnTo>
                  <a:pt x="1262" y="811"/>
                </a:lnTo>
                <a:lnTo>
                  <a:pt x="1296" y="762"/>
                </a:lnTo>
                <a:lnTo>
                  <a:pt x="1328" y="711"/>
                </a:lnTo>
                <a:lnTo>
                  <a:pt x="1362" y="659"/>
                </a:lnTo>
                <a:lnTo>
                  <a:pt x="1396" y="608"/>
                </a:lnTo>
                <a:lnTo>
                  <a:pt x="1428" y="558"/>
                </a:lnTo>
                <a:lnTo>
                  <a:pt x="1462" y="509"/>
                </a:lnTo>
                <a:lnTo>
                  <a:pt x="1496" y="459"/>
                </a:lnTo>
                <a:lnTo>
                  <a:pt x="1528" y="412"/>
                </a:lnTo>
                <a:lnTo>
                  <a:pt x="1562" y="366"/>
                </a:lnTo>
                <a:lnTo>
                  <a:pt x="1596" y="321"/>
                </a:lnTo>
                <a:lnTo>
                  <a:pt x="1628" y="278"/>
                </a:lnTo>
                <a:lnTo>
                  <a:pt x="1662" y="238"/>
                </a:lnTo>
                <a:lnTo>
                  <a:pt x="1694" y="200"/>
                </a:lnTo>
                <a:lnTo>
                  <a:pt x="1728" y="165"/>
                </a:lnTo>
                <a:lnTo>
                  <a:pt x="1762" y="132"/>
                </a:lnTo>
                <a:lnTo>
                  <a:pt x="1794" y="105"/>
                </a:lnTo>
                <a:lnTo>
                  <a:pt x="1828" y="79"/>
                </a:lnTo>
                <a:lnTo>
                  <a:pt x="1861" y="55"/>
                </a:lnTo>
                <a:lnTo>
                  <a:pt x="1894" y="37"/>
                </a:lnTo>
                <a:lnTo>
                  <a:pt x="1927" y="23"/>
                </a:lnTo>
                <a:lnTo>
                  <a:pt x="1961" y="11"/>
                </a:lnTo>
                <a:lnTo>
                  <a:pt x="1993" y="3"/>
                </a:lnTo>
                <a:lnTo>
                  <a:pt x="2027" y="0"/>
                </a:lnTo>
                <a:lnTo>
                  <a:pt x="2060" y="0"/>
                </a:lnTo>
                <a:lnTo>
                  <a:pt x="2093" y="5"/>
                </a:lnTo>
                <a:lnTo>
                  <a:pt x="2127" y="14"/>
                </a:lnTo>
                <a:lnTo>
                  <a:pt x="2159" y="26"/>
                </a:lnTo>
                <a:lnTo>
                  <a:pt x="2193" y="42"/>
                </a:lnTo>
                <a:lnTo>
                  <a:pt x="2227" y="62"/>
                </a:lnTo>
                <a:lnTo>
                  <a:pt x="2259" y="85"/>
                </a:lnTo>
                <a:lnTo>
                  <a:pt x="2293" y="111"/>
                </a:lnTo>
                <a:lnTo>
                  <a:pt x="2327" y="140"/>
                </a:lnTo>
                <a:lnTo>
                  <a:pt x="2359" y="172"/>
                </a:lnTo>
                <a:lnTo>
                  <a:pt x="2393" y="209"/>
                </a:lnTo>
                <a:lnTo>
                  <a:pt x="2425" y="247"/>
                </a:lnTo>
                <a:lnTo>
                  <a:pt x="2459" y="287"/>
                </a:lnTo>
                <a:lnTo>
                  <a:pt x="2493" y="330"/>
                </a:lnTo>
                <a:lnTo>
                  <a:pt x="2525" y="376"/>
                </a:lnTo>
                <a:lnTo>
                  <a:pt x="2559" y="423"/>
                </a:lnTo>
                <a:lnTo>
                  <a:pt x="2593" y="470"/>
                </a:lnTo>
                <a:lnTo>
                  <a:pt x="2625" y="519"/>
                </a:lnTo>
                <a:lnTo>
                  <a:pt x="2659" y="570"/>
                </a:lnTo>
                <a:lnTo>
                  <a:pt x="2692" y="621"/>
                </a:lnTo>
                <a:lnTo>
                  <a:pt x="2725" y="671"/>
                </a:lnTo>
                <a:lnTo>
                  <a:pt x="2758" y="722"/>
                </a:lnTo>
                <a:lnTo>
                  <a:pt x="2791" y="773"/>
                </a:lnTo>
                <a:lnTo>
                  <a:pt x="2824" y="823"/>
                </a:lnTo>
                <a:lnTo>
                  <a:pt x="2858" y="871"/>
                </a:lnTo>
                <a:lnTo>
                  <a:pt x="2890" y="919"/>
                </a:lnTo>
                <a:lnTo>
                  <a:pt x="2924" y="966"/>
                </a:lnTo>
                <a:lnTo>
                  <a:pt x="2958" y="1009"/>
                </a:lnTo>
                <a:lnTo>
                  <a:pt x="2990" y="1052"/>
                </a:lnTo>
                <a:lnTo>
                  <a:pt x="3024" y="1092"/>
                </a:lnTo>
                <a:lnTo>
                  <a:pt x="3058" y="1131"/>
                </a:lnTo>
                <a:lnTo>
                  <a:pt x="3090" y="1164"/>
                </a:lnTo>
                <a:lnTo>
                  <a:pt x="3124" y="1197"/>
                </a:lnTo>
                <a:lnTo>
                  <a:pt x="3156" y="1226"/>
                </a:lnTo>
                <a:lnTo>
                  <a:pt x="3190" y="1250"/>
                </a:lnTo>
                <a:lnTo>
                  <a:pt x="3224" y="1273"/>
                </a:lnTo>
                <a:lnTo>
                  <a:pt x="3256" y="1292"/>
                </a:lnTo>
                <a:lnTo>
                  <a:pt x="3290" y="1306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 smtClean="0">
              <a:ea typeface="宋体" charset="-122"/>
            </a:endParaRPr>
          </a:p>
        </p:txBody>
      </p:sp>
      <p:graphicFrame>
        <p:nvGraphicFramePr>
          <p:cNvPr id="12376" name="Object 1078"/>
          <p:cNvGraphicFramePr>
            <a:graphicFrameLocks noChangeAspect="1"/>
          </p:cNvGraphicFramePr>
          <p:nvPr/>
        </p:nvGraphicFramePr>
        <p:xfrm>
          <a:off x="7362825" y="1882775"/>
          <a:ext cx="2762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62" name="公式" r:id="rId15" imgW="190417" imgH="241195" progId="Equation.3">
                  <p:embed/>
                </p:oleObj>
              </mc:Choice>
              <mc:Fallback>
                <p:oleObj name="公式" r:id="rId15" imgW="19041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2825" y="1882775"/>
                        <a:ext cx="276225" cy="347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4863" name="Group 1215"/>
          <p:cNvGrpSpPr>
            <a:grpSpLocks/>
          </p:cNvGrpSpPr>
          <p:nvPr/>
        </p:nvGrpSpPr>
        <p:grpSpPr bwMode="auto">
          <a:xfrm>
            <a:off x="3821113" y="684213"/>
            <a:ext cx="3648075" cy="1727200"/>
            <a:chOff x="2407" y="431"/>
            <a:chExt cx="2298" cy="1088"/>
          </a:xfrm>
        </p:grpSpPr>
        <p:grpSp>
          <p:nvGrpSpPr>
            <p:cNvPr id="12347" name="Group 1214"/>
            <p:cNvGrpSpPr>
              <a:grpSpLocks/>
            </p:cNvGrpSpPr>
            <p:nvPr/>
          </p:nvGrpSpPr>
          <p:grpSpPr bwMode="auto">
            <a:xfrm>
              <a:off x="2407" y="431"/>
              <a:ext cx="742" cy="307"/>
              <a:chOff x="2407" y="431"/>
              <a:chExt cx="742" cy="307"/>
            </a:xfrm>
          </p:grpSpPr>
          <p:sp>
            <p:nvSpPr>
              <p:cNvPr id="12349" name="AutoShape 1102"/>
              <p:cNvSpPr>
                <a:spLocks noChangeArrowheads="1"/>
              </p:cNvSpPr>
              <p:nvPr/>
            </p:nvSpPr>
            <p:spPr bwMode="auto">
              <a:xfrm>
                <a:off x="2407" y="446"/>
                <a:ext cx="617" cy="288"/>
              </a:xfrm>
              <a:prstGeom prst="wedgeRectCallout">
                <a:avLst>
                  <a:gd name="adj1" fmla="val 46597"/>
                  <a:gd name="adj2" fmla="val 230556"/>
                </a:avLst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5400000" scaled="1"/>
              </a:gra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mtClean="0">
                  <a:ea typeface="宋体" charset="-122"/>
                </a:endParaRPr>
              </a:p>
            </p:txBody>
          </p:sp>
          <p:sp>
            <p:nvSpPr>
              <p:cNvPr id="12350" name="Rectangle 1103"/>
              <p:cNvSpPr>
                <a:spLocks noChangeArrowheads="1"/>
              </p:cNvSpPr>
              <p:nvPr/>
            </p:nvSpPr>
            <p:spPr bwMode="auto">
              <a:xfrm>
                <a:off x="2497" y="431"/>
                <a:ext cx="652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CN" sz="3200" b="0" i="1" smtClean="0">
                    <a:solidFill>
                      <a:srgbClr val="000000"/>
                    </a:solidFill>
                    <a:ea typeface="宋体" charset="-122"/>
                  </a:rPr>
                  <a:t>t =</a:t>
                </a:r>
                <a:r>
                  <a:rPr lang="en-US" altLang="zh-CN" sz="3200" b="0" smtClean="0">
                    <a:solidFill>
                      <a:srgbClr val="000000"/>
                    </a:solidFill>
                    <a:ea typeface="宋体" charset="-122"/>
                  </a:rPr>
                  <a:t>0</a:t>
                </a:r>
                <a:endParaRPr lang="en-US" altLang="zh-CN" sz="3200" smtClean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p:grpSp>
        <p:sp>
          <p:nvSpPr>
            <p:cNvPr id="12348" name="Freeform 1147"/>
            <p:cNvSpPr>
              <a:spLocks/>
            </p:cNvSpPr>
            <p:nvPr/>
          </p:nvSpPr>
          <p:spPr bwMode="auto">
            <a:xfrm>
              <a:off x="2932" y="770"/>
              <a:ext cx="1773" cy="749"/>
            </a:xfrm>
            <a:custGeom>
              <a:avLst/>
              <a:gdLst>
                <a:gd name="T0" fmla="*/ 18 w 3290"/>
                <a:gd name="T1" fmla="*/ 403 h 1327"/>
                <a:gd name="T2" fmla="*/ 54 w 3290"/>
                <a:gd name="T3" fmla="*/ 461 h 1327"/>
                <a:gd name="T4" fmla="*/ 89 w 3290"/>
                <a:gd name="T5" fmla="*/ 515 h 1327"/>
                <a:gd name="T6" fmla="*/ 125 w 3290"/>
                <a:gd name="T7" fmla="*/ 566 h 1327"/>
                <a:gd name="T8" fmla="*/ 161 w 3290"/>
                <a:gd name="T9" fmla="*/ 613 h 1327"/>
                <a:gd name="T10" fmla="*/ 197 w 3290"/>
                <a:gd name="T11" fmla="*/ 655 h 1327"/>
                <a:gd name="T12" fmla="*/ 232 w 3290"/>
                <a:gd name="T13" fmla="*/ 689 h 1327"/>
                <a:gd name="T14" fmla="*/ 269 w 3290"/>
                <a:gd name="T15" fmla="*/ 717 h 1327"/>
                <a:gd name="T16" fmla="*/ 304 w 3290"/>
                <a:gd name="T17" fmla="*/ 736 h 1327"/>
                <a:gd name="T18" fmla="*/ 340 w 3290"/>
                <a:gd name="T19" fmla="*/ 747 h 1327"/>
                <a:gd name="T20" fmla="*/ 376 w 3290"/>
                <a:gd name="T21" fmla="*/ 749 h 1327"/>
                <a:gd name="T22" fmla="*/ 412 w 3290"/>
                <a:gd name="T23" fmla="*/ 742 h 1327"/>
                <a:gd name="T24" fmla="*/ 448 w 3290"/>
                <a:gd name="T25" fmla="*/ 726 h 1327"/>
                <a:gd name="T26" fmla="*/ 483 w 3290"/>
                <a:gd name="T27" fmla="*/ 703 h 1327"/>
                <a:gd name="T28" fmla="*/ 519 w 3290"/>
                <a:gd name="T29" fmla="*/ 671 h 1327"/>
                <a:gd name="T30" fmla="*/ 555 w 3290"/>
                <a:gd name="T31" fmla="*/ 633 h 1327"/>
                <a:gd name="T32" fmla="*/ 591 w 3290"/>
                <a:gd name="T33" fmla="*/ 589 h 1327"/>
                <a:gd name="T34" fmla="*/ 627 w 3290"/>
                <a:gd name="T35" fmla="*/ 539 h 1327"/>
                <a:gd name="T36" fmla="*/ 663 w 3290"/>
                <a:gd name="T37" fmla="*/ 485 h 1327"/>
                <a:gd name="T38" fmla="*/ 698 w 3290"/>
                <a:gd name="T39" fmla="*/ 430 h 1327"/>
                <a:gd name="T40" fmla="*/ 734 w 3290"/>
                <a:gd name="T41" fmla="*/ 372 h 1327"/>
                <a:gd name="T42" fmla="*/ 770 w 3290"/>
                <a:gd name="T43" fmla="*/ 315 h 1327"/>
                <a:gd name="T44" fmla="*/ 806 w 3290"/>
                <a:gd name="T45" fmla="*/ 259 h 1327"/>
                <a:gd name="T46" fmla="*/ 842 w 3290"/>
                <a:gd name="T47" fmla="*/ 207 h 1327"/>
                <a:gd name="T48" fmla="*/ 877 w 3290"/>
                <a:gd name="T49" fmla="*/ 157 h 1327"/>
                <a:gd name="T50" fmla="*/ 913 w 3290"/>
                <a:gd name="T51" fmla="*/ 113 h 1327"/>
                <a:gd name="T52" fmla="*/ 950 w 3290"/>
                <a:gd name="T53" fmla="*/ 75 h 1327"/>
                <a:gd name="T54" fmla="*/ 985 w 3290"/>
                <a:gd name="T55" fmla="*/ 45 h 1327"/>
                <a:gd name="T56" fmla="*/ 1021 w 3290"/>
                <a:gd name="T57" fmla="*/ 21 h 1327"/>
                <a:gd name="T58" fmla="*/ 1057 w 3290"/>
                <a:gd name="T59" fmla="*/ 6 h 1327"/>
                <a:gd name="T60" fmla="*/ 1092 w 3290"/>
                <a:gd name="T61" fmla="*/ 0 h 1327"/>
                <a:gd name="T62" fmla="*/ 1128 w 3290"/>
                <a:gd name="T63" fmla="*/ 3 h 1327"/>
                <a:gd name="T64" fmla="*/ 1163 w 3290"/>
                <a:gd name="T65" fmla="*/ 15 h 1327"/>
                <a:gd name="T66" fmla="*/ 1200 w 3290"/>
                <a:gd name="T67" fmla="*/ 35 h 1327"/>
                <a:gd name="T68" fmla="*/ 1236 w 3290"/>
                <a:gd name="T69" fmla="*/ 63 h 1327"/>
                <a:gd name="T70" fmla="*/ 1271 w 3290"/>
                <a:gd name="T71" fmla="*/ 97 h 1327"/>
                <a:gd name="T72" fmla="*/ 1307 w 3290"/>
                <a:gd name="T73" fmla="*/ 139 h 1327"/>
                <a:gd name="T74" fmla="*/ 1343 w 3290"/>
                <a:gd name="T75" fmla="*/ 186 h 1327"/>
                <a:gd name="T76" fmla="*/ 1379 w 3290"/>
                <a:gd name="T77" fmla="*/ 239 h 1327"/>
                <a:gd name="T78" fmla="*/ 1415 w 3290"/>
                <a:gd name="T79" fmla="*/ 293 h 1327"/>
                <a:gd name="T80" fmla="*/ 1451 w 3290"/>
                <a:gd name="T81" fmla="*/ 351 h 1327"/>
                <a:gd name="T82" fmla="*/ 1486 w 3290"/>
                <a:gd name="T83" fmla="*/ 408 h 1327"/>
                <a:gd name="T84" fmla="*/ 1522 w 3290"/>
                <a:gd name="T85" fmla="*/ 465 h 1327"/>
                <a:gd name="T86" fmla="*/ 1557 w 3290"/>
                <a:gd name="T87" fmla="*/ 519 h 1327"/>
                <a:gd name="T88" fmla="*/ 1594 w 3290"/>
                <a:gd name="T89" fmla="*/ 570 h 1327"/>
                <a:gd name="T90" fmla="*/ 1630 w 3290"/>
                <a:gd name="T91" fmla="*/ 616 h 1327"/>
                <a:gd name="T92" fmla="*/ 1665 w 3290"/>
                <a:gd name="T93" fmla="*/ 657 h 1327"/>
                <a:gd name="T94" fmla="*/ 1701 w 3290"/>
                <a:gd name="T95" fmla="*/ 692 h 1327"/>
                <a:gd name="T96" fmla="*/ 1737 w 3290"/>
                <a:gd name="T97" fmla="*/ 719 h 1327"/>
                <a:gd name="T98" fmla="*/ 1773 w 3290"/>
                <a:gd name="T99" fmla="*/ 737 h 13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90" h="1327">
                  <a:moveTo>
                    <a:pt x="0" y="664"/>
                  </a:moveTo>
                  <a:lnTo>
                    <a:pt x="34" y="714"/>
                  </a:lnTo>
                  <a:lnTo>
                    <a:pt x="66" y="765"/>
                  </a:lnTo>
                  <a:lnTo>
                    <a:pt x="100" y="816"/>
                  </a:lnTo>
                  <a:lnTo>
                    <a:pt x="133" y="865"/>
                  </a:lnTo>
                  <a:lnTo>
                    <a:pt x="166" y="912"/>
                  </a:lnTo>
                  <a:lnTo>
                    <a:pt x="199" y="959"/>
                  </a:lnTo>
                  <a:lnTo>
                    <a:pt x="232" y="1003"/>
                  </a:lnTo>
                  <a:lnTo>
                    <a:pt x="265" y="1046"/>
                  </a:lnTo>
                  <a:lnTo>
                    <a:pt x="299" y="1086"/>
                  </a:lnTo>
                  <a:lnTo>
                    <a:pt x="332" y="1124"/>
                  </a:lnTo>
                  <a:lnTo>
                    <a:pt x="365" y="1160"/>
                  </a:lnTo>
                  <a:lnTo>
                    <a:pt x="399" y="1192"/>
                  </a:lnTo>
                  <a:lnTo>
                    <a:pt x="431" y="1221"/>
                  </a:lnTo>
                  <a:lnTo>
                    <a:pt x="465" y="1247"/>
                  </a:lnTo>
                  <a:lnTo>
                    <a:pt x="499" y="1270"/>
                  </a:lnTo>
                  <a:lnTo>
                    <a:pt x="531" y="1289"/>
                  </a:lnTo>
                  <a:lnTo>
                    <a:pt x="565" y="1304"/>
                  </a:lnTo>
                  <a:lnTo>
                    <a:pt x="597" y="1315"/>
                  </a:lnTo>
                  <a:lnTo>
                    <a:pt x="631" y="1323"/>
                  </a:lnTo>
                  <a:lnTo>
                    <a:pt x="665" y="1327"/>
                  </a:lnTo>
                  <a:lnTo>
                    <a:pt x="697" y="1327"/>
                  </a:lnTo>
                  <a:lnTo>
                    <a:pt x="731" y="1323"/>
                  </a:lnTo>
                  <a:lnTo>
                    <a:pt x="765" y="1315"/>
                  </a:lnTo>
                  <a:lnTo>
                    <a:pt x="797" y="1303"/>
                  </a:lnTo>
                  <a:lnTo>
                    <a:pt x="831" y="1287"/>
                  </a:lnTo>
                  <a:lnTo>
                    <a:pt x="865" y="1269"/>
                  </a:lnTo>
                  <a:lnTo>
                    <a:pt x="897" y="1246"/>
                  </a:lnTo>
                  <a:lnTo>
                    <a:pt x="931" y="1220"/>
                  </a:lnTo>
                  <a:lnTo>
                    <a:pt x="963" y="1189"/>
                  </a:lnTo>
                  <a:lnTo>
                    <a:pt x="997" y="1157"/>
                  </a:lnTo>
                  <a:lnTo>
                    <a:pt x="1030" y="1121"/>
                  </a:lnTo>
                  <a:lnTo>
                    <a:pt x="1063" y="1083"/>
                  </a:lnTo>
                  <a:lnTo>
                    <a:pt x="1096" y="1043"/>
                  </a:lnTo>
                  <a:lnTo>
                    <a:pt x="1130" y="1000"/>
                  </a:lnTo>
                  <a:lnTo>
                    <a:pt x="1163" y="955"/>
                  </a:lnTo>
                  <a:lnTo>
                    <a:pt x="1196" y="908"/>
                  </a:lnTo>
                  <a:lnTo>
                    <a:pt x="1230" y="860"/>
                  </a:lnTo>
                  <a:lnTo>
                    <a:pt x="1262" y="811"/>
                  </a:lnTo>
                  <a:lnTo>
                    <a:pt x="1296" y="762"/>
                  </a:lnTo>
                  <a:lnTo>
                    <a:pt x="1328" y="711"/>
                  </a:lnTo>
                  <a:lnTo>
                    <a:pt x="1362" y="659"/>
                  </a:lnTo>
                  <a:lnTo>
                    <a:pt x="1396" y="608"/>
                  </a:lnTo>
                  <a:lnTo>
                    <a:pt x="1428" y="558"/>
                  </a:lnTo>
                  <a:lnTo>
                    <a:pt x="1462" y="509"/>
                  </a:lnTo>
                  <a:lnTo>
                    <a:pt x="1496" y="459"/>
                  </a:lnTo>
                  <a:lnTo>
                    <a:pt x="1528" y="412"/>
                  </a:lnTo>
                  <a:lnTo>
                    <a:pt x="1562" y="366"/>
                  </a:lnTo>
                  <a:lnTo>
                    <a:pt x="1596" y="321"/>
                  </a:lnTo>
                  <a:lnTo>
                    <a:pt x="1628" y="278"/>
                  </a:lnTo>
                  <a:lnTo>
                    <a:pt x="1662" y="238"/>
                  </a:lnTo>
                  <a:lnTo>
                    <a:pt x="1694" y="200"/>
                  </a:lnTo>
                  <a:lnTo>
                    <a:pt x="1728" y="165"/>
                  </a:lnTo>
                  <a:lnTo>
                    <a:pt x="1762" y="132"/>
                  </a:lnTo>
                  <a:lnTo>
                    <a:pt x="1794" y="105"/>
                  </a:lnTo>
                  <a:lnTo>
                    <a:pt x="1828" y="79"/>
                  </a:lnTo>
                  <a:lnTo>
                    <a:pt x="1861" y="55"/>
                  </a:lnTo>
                  <a:lnTo>
                    <a:pt x="1894" y="37"/>
                  </a:lnTo>
                  <a:lnTo>
                    <a:pt x="1927" y="23"/>
                  </a:lnTo>
                  <a:lnTo>
                    <a:pt x="1961" y="11"/>
                  </a:lnTo>
                  <a:lnTo>
                    <a:pt x="1993" y="3"/>
                  </a:lnTo>
                  <a:lnTo>
                    <a:pt x="2027" y="0"/>
                  </a:lnTo>
                  <a:lnTo>
                    <a:pt x="2060" y="0"/>
                  </a:lnTo>
                  <a:lnTo>
                    <a:pt x="2093" y="5"/>
                  </a:lnTo>
                  <a:lnTo>
                    <a:pt x="2127" y="14"/>
                  </a:lnTo>
                  <a:lnTo>
                    <a:pt x="2159" y="26"/>
                  </a:lnTo>
                  <a:lnTo>
                    <a:pt x="2193" y="42"/>
                  </a:lnTo>
                  <a:lnTo>
                    <a:pt x="2227" y="62"/>
                  </a:lnTo>
                  <a:lnTo>
                    <a:pt x="2259" y="85"/>
                  </a:lnTo>
                  <a:lnTo>
                    <a:pt x="2293" y="111"/>
                  </a:lnTo>
                  <a:lnTo>
                    <a:pt x="2327" y="140"/>
                  </a:lnTo>
                  <a:lnTo>
                    <a:pt x="2359" y="172"/>
                  </a:lnTo>
                  <a:lnTo>
                    <a:pt x="2393" y="209"/>
                  </a:lnTo>
                  <a:lnTo>
                    <a:pt x="2425" y="247"/>
                  </a:lnTo>
                  <a:lnTo>
                    <a:pt x="2459" y="287"/>
                  </a:lnTo>
                  <a:lnTo>
                    <a:pt x="2493" y="330"/>
                  </a:lnTo>
                  <a:lnTo>
                    <a:pt x="2525" y="376"/>
                  </a:lnTo>
                  <a:lnTo>
                    <a:pt x="2559" y="423"/>
                  </a:lnTo>
                  <a:lnTo>
                    <a:pt x="2593" y="470"/>
                  </a:lnTo>
                  <a:lnTo>
                    <a:pt x="2625" y="519"/>
                  </a:lnTo>
                  <a:lnTo>
                    <a:pt x="2659" y="570"/>
                  </a:lnTo>
                  <a:lnTo>
                    <a:pt x="2692" y="621"/>
                  </a:lnTo>
                  <a:lnTo>
                    <a:pt x="2725" y="671"/>
                  </a:lnTo>
                  <a:lnTo>
                    <a:pt x="2758" y="722"/>
                  </a:lnTo>
                  <a:lnTo>
                    <a:pt x="2791" y="773"/>
                  </a:lnTo>
                  <a:lnTo>
                    <a:pt x="2824" y="823"/>
                  </a:lnTo>
                  <a:lnTo>
                    <a:pt x="2858" y="871"/>
                  </a:lnTo>
                  <a:lnTo>
                    <a:pt x="2890" y="919"/>
                  </a:lnTo>
                  <a:lnTo>
                    <a:pt x="2924" y="966"/>
                  </a:lnTo>
                  <a:lnTo>
                    <a:pt x="2958" y="1009"/>
                  </a:lnTo>
                  <a:lnTo>
                    <a:pt x="2990" y="1052"/>
                  </a:lnTo>
                  <a:lnTo>
                    <a:pt x="3024" y="1092"/>
                  </a:lnTo>
                  <a:lnTo>
                    <a:pt x="3058" y="1131"/>
                  </a:lnTo>
                  <a:lnTo>
                    <a:pt x="3090" y="1164"/>
                  </a:lnTo>
                  <a:lnTo>
                    <a:pt x="3124" y="1197"/>
                  </a:lnTo>
                  <a:lnTo>
                    <a:pt x="3156" y="1226"/>
                  </a:lnTo>
                  <a:lnTo>
                    <a:pt x="3190" y="1250"/>
                  </a:lnTo>
                  <a:lnTo>
                    <a:pt x="3224" y="1273"/>
                  </a:lnTo>
                  <a:lnTo>
                    <a:pt x="3256" y="1292"/>
                  </a:lnTo>
                  <a:lnTo>
                    <a:pt x="3290" y="1306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</p:grpSp>
      <p:graphicFrame>
        <p:nvGraphicFramePr>
          <p:cNvPr id="284807" name="Object 1159"/>
          <p:cNvGraphicFramePr>
            <a:graphicFrameLocks noChangeAspect="1"/>
          </p:cNvGraphicFramePr>
          <p:nvPr/>
        </p:nvGraphicFramePr>
        <p:xfrm>
          <a:off x="3146425" y="3506788"/>
          <a:ext cx="1343025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63" name="Equation" r:id="rId17" imgW="431613" imgH="228501" progId="Equation.3">
                  <p:embed/>
                </p:oleObj>
              </mc:Choice>
              <mc:Fallback>
                <p:oleObj name="Equation" r:id="rId17" imgW="43161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3506788"/>
                        <a:ext cx="1343025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808" name="Object 1160"/>
          <p:cNvGraphicFramePr>
            <a:graphicFrameLocks noChangeAspect="1"/>
          </p:cNvGraphicFramePr>
          <p:nvPr/>
        </p:nvGraphicFramePr>
        <p:xfrm>
          <a:off x="3148013" y="5284788"/>
          <a:ext cx="126523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64" name="Equation" r:id="rId19" imgW="469696" imgH="393529" progId="Equation.3">
                  <p:embed/>
                </p:oleObj>
              </mc:Choice>
              <mc:Fallback>
                <p:oleObj name="Equation" r:id="rId19" imgW="46969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5284788"/>
                        <a:ext cx="1265237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809" name="Object 1161"/>
          <p:cNvGraphicFramePr>
            <a:graphicFrameLocks noChangeAspect="1"/>
          </p:cNvGraphicFramePr>
          <p:nvPr/>
        </p:nvGraphicFramePr>
        <p:xfrm>
          <a:off x="7339013" y="3644900"/>
          <a:ext cx="11874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65" name="公式" r:id="rId21" imgW="672808" imgH="330057" progId="Equation.3">
                  <p:embed/>
                </p:oleObj>
              </mc:Choice>
              <mc:Fallback>
                <p:oleObj name="公式" r:id="rId21" imgW="672808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3" y="3644900"/>
                        <a:ext cx="118745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810" name="Object 1162"/>
          <p:cNvGraphicFramePr>
            <a:graphicFrameLocks noChangeAspect="1"/>
          </p:cNvGraphicFramePr>
          <p:nvPr/>
        </p:nvGraphicFramePr>
        <p:xfrm>
          <a:off x="7318375" y="5202238"/>
          <a:ext cx="139700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66" name="Equation" r:id="rId23" imgW="558558" imgH="393529" progId="Equation.3">
                  <p:embed/>
                </p:oleObj>
              </mc:Choice>
              <mc:Fallback>
                <p:oleObj name="Equation" r:id="rId23" imgW="5585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5202238"/>
                        <a:ext cx="1397000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4857" name="Group 1209"/>
          <p:cNvGrpSpPr>
            <a:grpSpLocks/>
          </p:cNvGrpSpPr>
          <p:nvPr/>
        </p:nvGrpSpPr>
        <p:grpSpPr bwMode="auto">
          <a:xfrm>
            <a:off x="685800" y="4724400"/>
            <a:ext cx="2286000" cy="1828800"/>
            <a:chOff x="432" y="2976"/>
            <a:chExt cx="1440" cy="1152"/>
          </a:xfrm>
        </p:grpSpPr>
        <p:sp>
          <p:nvSpPr>
            <p:cNvPr id="12337" name="Rectangle 1158"/>
            <p:cNvSpPr>
              <a:spLocks noChangeArrowheads="1"/>
            </p:cNvSpPr>
            <p:nvPr/>
          </p:nvSpPr>
          <p:spPr bwMode="auto">
            <a:xfrm>
              <a:off x="432" y="2976"/>
              <a:ext cx="1440" cy="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12338" name="Oval 1163"/>
            <p:cNvSpPr>
              <a:spLocks noChangeArrowheads="1"/>
            </p:cNvSpPr>
            <p:nvPr/>
          </p:nvSpPr>
          <p:spPr bwMode="auto">
            <a:xfrm>
              <a:off x="624" y="3168"/>
              <a:ext cx="912" cy="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12339" name="Line 1164"/>
            <p:cNvSpPr>
              <a:spLocks noChangeShapeType="1"/>
            </p:cNvSpPr>
            <p:nvPr/>
          </p:nvSpPr>
          <p:spPr bwMode="auto">
            <a:xfrm>
              <a:off x="432" y="3648"/>
              <a:ext cx="13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12340" name="Line 1165"/>
            <p:cNvSpPr>
              <a:spLocks noChangeShapeType="1"/>
            </p:cNvSpPr>
            <p:nvPr/>
          </p:nvSpPr>
          <p:spPr bwMode="auto">
            <a:xfrm>
              <a:off x="1056" y="316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12341" name="Text Box 1166"/>
            <p:cNvSpPr txBox="1">
              <a:spLocks noChangeArrowheads="1"/>
            </p:cNvSpPr>
            <p:nvPr/>
          </p:nvSpPr>
          <p:spPr bwMode="auto">
            <a:xfrm>
              <a:off x="816" y="360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0" i="1" smtClean="0">
                  <a:solidFill>
                    <a:srgbClr val="000000"/>
                  </a:solidFill>
                </a:rPr>
                <a:t>O</a:t>
              </a:r>
            </a:p>
          </p:txBody>
        </p:sp>
        <p:graphicFrame>
          <p:nvGraphicFramePr>
            <p:cNvPr id="12342" name="Object 1167"/>
            <p:cNvGraphicFramePr>
              <a:graphicFrameLocks noChangeAspect="1"/>
            </p:cNvGraphicFramePr>
            <p:nvPr/>
          </p:nvGraphicFramePr>
          <p:xfrm>
            <a:off x="1632" y="3696"/>
            <a:ext cx="164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67" name="公式" r:id="rId25" imgW="190417" imgH="241195" progId="Equation.3">
                    <p:embed/>
                  </p:oleObj>
                </mc:Choice>
                <mc:Fallback>
                  <p:oleObj name="公式" r:id="rId25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3696"/>
                          <a:ext cx="164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43" name="Line 1168"/>
            <p:cNvSpPr>
              <a:spLocks noChangeShapeType="1"/>
            </p:cNvSpPr>
            <p:nvPr/>
          </p:nvSpPr>
          <p:spPr bwMode="auto">
            <a:xfrm flipH="1" flipV="1">
              <a:off x="1056" y="3168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12344" name="Arc 1169"/>
            <p:cNvSpPr>
              <a:spLocks/>
            </p:cNvSpPr>
            <p:nvPr/>
          </p:nvSpPr>
          <p:spPr bwMode="auto">
            <a:xfrm rot="-5152216">
              <a:off x="718" y="3026"/>
              <a:ext cx="144" cy="235"/>
            </a:xfrm>
            <a:custGeom>
              <a:avLst/>
              <a:gdLst>
                <a:gd name="T0" fmla="*/ 28 w 21600"/>
                <a:gd name="T1" fmla="*/ 0 h 21191"/>
                <a:gd name="T2" fmla="*/ 144 w 21600"/>
                <a:gd name="T3" fmla="*/ 235 h 21191"/>
                <a:gd name="T4" fmla="*/ 0 w 21600"/>
                <a:gd name="T5" fmla="*/ 235 h 21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191" fill="none" extrusionOk="0">
                  <a:moveTo>
                    <a:pt x="4182" y="-1"/>
                  </a:moveTo>
                  <a:cubicBezTo>
                    <a:pt x="14303" y="1997"/>
                    <a:pt x="21600" y="10873"/>
                    <a:pt x="21600" y="21191"/>
                  </a:cubicBezTo>
                </a:path>
                <a:path w="21600" h="21191" stroke="0" extrusionOk="0">
                  <a:moveTo>
                    <a:pt x="4182" y="-1"/>
                  </a:moveTo>
                  <a:cubicBezTo>
                    <a:pt x="14303" y="1997"/>
                    <a:pt x="21600" y="10873"/>
                    <a:pt x="21600" y="21191"/>
                  </a:cubicBezTo>
                  <a:lnTo>
                    <a:pt x="0" y="21191"/>
                  </a:lnTo>
                  <a:lnTo>
                    <a:pt x="4182" y="-1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triangle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aphicFrame>
          <p:nvGraphicFramePr>
            <p:cNvPr id="12345" name="Object 1170"/>
            <p:cNvGraphicFramePr>
              <a:graphicFrameLocks noChangeAspect="1"/>
            </p:cNvGraphicFramePr>
            <p:nvPr/>
          </p:nvGraphicFramePr>
          <p:xfrm>
            <a:off x="480" y="3141"/>
            <a:ext cx="192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68" name="公式" r:id="rId26" imgW="215713" imgH="190335" progId="Equation.3">
                    <p:embed/>
                  </p:oleObj>
                </mc:Choice>
                <mc:Fallback>
                  <p:oleObj name="公式" r:id="rId26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3141"/>
                          <a:ext cx="192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46" name="Object 1171"/>
            <p:cNvGraphicFramePr>
              <a:graphicFrameLocks noChangeAspect="1"/>
            </p:cNvGraphicFramePr>
            <p:nvPr/>
          </p:nvGraphicFramePr>
          <p:xfrm>
            <a:off x="1131" y="2976"/>
            <a:ext cx="261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69" name="公式" r:id="rId28" imgW="209702" imgH="257170" progId="Equation.3">
                    <p:embed/>
                  </p:oleObj>
                </mc:Choice>
                <mc:Fallback>
                  <p:oleObj name="公式" r:id="rId28" imgW="209702" imgH="25717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1" y="2976"/>
                          <a:ext cx="261" cy="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4859" name="Group 1211"/>
          <p:cNvGrpSpPr>
            <a:grpSpLocks/>
          </p:cNvGrpSpPr>
          <p:nvPr/>
        </p:nvGrpSpPr>
        <p:grpSpPr bwMode="auto">
          <a:xfrm>
            <a:off x="4800600" y="4724400"/>
            <a:ext cx="2286000" cy="1828800"/>
            <a:chOff x="3024" y="2976"/>
            <a:chExt cx="1440" cy="1152"/>
          </a:xfrm>
        </p:grpSpPr>
        <p:sp>
          <p:nvSpPr>
            <p:cNvPr id="12326" name="Rectangle 1156"/>
            <p:cNvSpPr>
              <a:spLocks noChangeArrowheads="1"/>
            </p:cNvSpPr>
            <p:nvPr/>
          </p:nvSpPr>
          <p:spPr bwMode="auto">
            <a:xfrm>
              <a:off x="3024" y="2976"/>
              <a:ext cx="1440" cy="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pSp>
          <p:nvGrpSpPr>
            <p:cNvPr id="12327" name="Group 1172"/>
            <p:cNvGrpSpPr>
              <a:grpSpLocks/>
            </p:cNvGrpSpPr>
            <p:nvPr/>
          </p:nvGrpSpPr>
          <p:grpSpPr bwMode="auto">
            <a:xfrm>
              <a:off x="3024" y="3085"/>
              <a:ext cx="1364" cy="1043"/>
              <a:chOff x="3024" y="3133"/>
              <a:chExt cx="1364" cy="1043"/>
            </a:xfrm>
          </p:grpSpPr>
          <p:sp>
            <p:nvSpPr>
              <p:cNvPr id="12328" name="Oval 1173"/>
              <p:cNvSpPr>
                <a:spLocks noChangeArrowheads="1"/>
              </p:cNvSpPr>
              <p:nvPr/>
            </p:nvSpPr>
            <p:spPr bwMode="auto">
              <a:xfrm>
                <a:off x="3216" y="3133"/>
                <a:ext cx="912" cy="9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sp>
            <p:nvSpPr>
              <p:cNvPr id="12329" name="Line 1174"/>
              <p:cNvSpPr>
                <a:spLocks noChangeShapeType="1"/>
              </p:cNvSpPr>
              <p:nvPr/>
            </p:nvSpPr>
            <p:spPr bwMode="auto">
              <a:xfrm>
                <a:off x="3024" y="3613"/>
                <a:ext cx="13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sp>
            <p:nvSpPr>
              <p:cNvPr id="12330" name="Line 1175"/>
              <p:cNvSpPr>
                <a:spLocks noChangeShapeType="1"/>
              </p:cNvSpPr>
              <p:nvPr/>
            </p:nvSpPr>
            <p:spPr bwMode="auto">
              <a:xfrm>
                <a:off x="3648" y="3133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sp>
            <p:nvSpPr>
              <p:cNvPr id="12331" name="Text Box 1176"/>
              <p:cNvSpPr txBox="1">
                <a:spLocks noChangeArrowheads="1"/>
              </p:cNvSpPr>
              <p:nvPr/>
            </p:nvSpPr>
            <p:spPr bwMode="auto">
              <a:xfrm>
                <a:off x="3408" y="3565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0" i="1" smtClean="0">
                    <a:solidFill>
                      <a:srgbClr val="000000"/>
                    </a:solidFill>
                  </a:rPr>
                  <a:t>O</a:t>
                </a:r>
              </a:p>
            </p:txBody>
          </p:sp>
          <p:graphicFrame>
            <p:nvGraphicFramePr>
              <p:cNvPr id="12332" name="Object 1177"/>
              <p:cNvGraphicFramePr>
                <a:graphicFrameLocks noChangeAspect="1"/>
              </p:cNvGraphicFramePr>
              <p:nvPr/>
            </p:nvGraphicFramePr>
            <p:xfrm>
              <a:off x="4224" y="3661"/>
              <a:ext cx="164" cy="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370" name="公式" r:id="rId30" imgW="190417" imgH="241195" progId="Equation.3">
                      <p:embed/>
                    </p:oleObj>
                  </mc:Choice>
                  <mc:Fallback>
                    <p:oleObj name="公式" r:id="rId30" imgW="190417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4" y="3661"/>
                            <a:ext cx="164" cy="1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33" name="Line 1178"/>
              <p:cNvSpPr>
                <a:spLocks noChangeShapeType="1"/>
              </p:cNvSpPr>
              <p:nvPr/>
            </p:nvSpPr>
            <p:spPr bwMode="auto">
              <a:xfrm flipH="1">
                <a:off x="3648" y="3613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sp>
            <p:nvSpPr>
              <p:cNvPr id="12334" name="Arc 1179"/>
              <p:cNvSpPr>
                <a:spLocks/>
              </p:cNvSpPr>
              <p:nvPr/>
            </p:nvSpPr>
            <p:spPr bwMode="auto">
              <a:xfrm rot="2754042" flipV="1">
                <a:off x="3891" y="3953"/>
                <a:ext cx="144" cy="223"/>
              </a:xfrm>
              <a:custGeom>
                <a:avLst/>
                <a:gdLst>
                  <a:gd name="T0" fmla="*/ 53 w 21600"/>
                  <a:gd name="T1" fmla="*/ 0 h 20082"/>
                  <a:gd name="T2" fmla="*/ 144 w 21600"/>
                  <a:gd name="T3" fmla="*/ 223 h 20082"/>
                  <a:gd name="T4" fmla="*/ 0 w 21600"/>
                  <a:gd name="T5" fmla="*/ 223 h 200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082" fill="none" extrusionOk="0">
                    <a:moveTo>
                      <a:pt x="7954" y="-1"/>
                    </a:moveTo>
                    <a:cubicBezTo>
                      <a:pt x="16190" y="3262"/>
                      <a:pt x="21600" y="11222"/>
                      <a:pt x="21600" y="20082"/>
                    </a:cubicBezTo>
                  </a:path>
                  <a:path w="21600" h="20082" stroke="0" extrusionOk="0">
                    <a:moveTo>
                      <a:pt x="7954" y="-1"/>
                    </a:moveTo>
                    <a:cubicBezTo>
                      <a:pt x="16190" y="3262"/>
                      <a:pt x="21600" y="11222"/>
                      <a:pt x="21600" y="20082"/>
                    </a:cubicBezTo>
                    <a:lnTo>
                      <a:pt x="0" y="20082"/>
                    </a:lnTo>
                    <a:lnTo>
                      <a:pt x="7954" y="-1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graphicFrame>
            <p:nvGraphicFramePr>
              <p:cNvPr id="12335" name="Object 1180"/>
              <p:cNvGraphicFramePr>
                <a:graphicFrameLocks noChangeAspect="1"/>
              </p:cNvGraphicFramePr>
              <p:nvPr/>
            </p:nvGraphicFramePr>
            <p:xfrm>
              <a:off x="4080" y="3897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371" name="公式" r:id="rId31" imgW="215713" imgH="190335" progId="Equation.3">
                      <p:embed/>
                    </p:oleObj>
                  </mc:Choice>
                  <mc:Fallback>
                    <p:oleObj name="公式" r:id="rId31" imgW="215713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0" y="3897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36" name="Object 1181"/>
              <p:cNvGraphicFramePr>
                <a:graphicFrameLocks noChangeAspect="1"/>
              </p:cNvGraphicFramePr>
              <p:nvPr/>
            </p:nvGraphicFramePr>
            <p:xfrm>
              <a:off x="3339" y="3853"/>
              <a:ext cx="261" cy="3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372" name="公式" r:id="rId32" imgW="209702" imgH="257170" progId="Equation.3">
                      <p:embed/>
                    </p:oleObj>
                  </mc:Choice>
                  <mc:Fallback>
                    <p:oleObj name="公式" r:id="rId32" imgW="209702" imgH="25717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9" y="3853"/>
                            <a:ext cx="261" cy="3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84858" name="Group 1210"/>
          <p:cNvGrpSpPr>
            <a:grpSpLocks/>
          </p:cNvGrpSpPr>
          <p:nvPr/>
        </p:nvGrpSpPr>
        <p:grpSpPr bwMode="auto">
          <a:xfrm>
            <a:off x="685800" y="2895600"/>
            <a:ext cx="2286000" cy="1828800"/>
            <a:chOff x="432" y="1824"/>
            <a:chExt cx="1440" cy="1152"/>
          </a:xfrm>
        </p:grpSpPr>
        <p:sp>
          <p:nvSpPr>
            <p:cNvPr id="12315" name="Rectangle 1157"/>
            <p:cNvSpPr>
              <a:spLocks noChangeArrowheads="1"/>
            </p:cNvSpPr>
            <p:nvPr/>
          </p:nvSpPr>
          <p:spPr bwMode="auto">
            <a:xfrm>
              <a:off x="432" y="1824"/>
              <a:ext cx="1440" cy="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pSp>
          <p:nvGrpSpPr>
            <p:cNvPr id="12316" name="Group 1182"/>
            <p:cNvGrpSpPr>
              <a:grpSpLocks/>
            </p:cNvGrpSpPr>
            <p:nvPr/>
          </p:nvGrpSpPr>
          <p:grpSpPr bwMode="auto">
            <a:xfrm>
              <a:off x="432" y="1920"/>
              <a:ext cx="1392" cy="1009"/>
              <a:chOff x="480" y="1872"/>
              <a:chExt cx="1392" cy="1009"/>
            </a:xfrm>
          </p:grpSpPr>
          <p:sp>
            <p:nvSpPr>
              <p:cNvPr id="12317" name="Oval 1183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12" cy="9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sp>
            <p:nvSpPr>
              <p:cNvPr id="12318" name="Line 1184"/>
              <p:cNvSpPr>
                <a:spLocks noChangeShapeType="1"/>
              </p:cNvSpPr>
              <p:nvPr/>
            </p:nvSpPr>
            <p:spPr bwMode="auto">
              <a:xfrm>
                <a:off x="528" y="2352"/>
                <a:ext cx="13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sp>
            <p:nvSpPr>
              <p:cNvPr id="12319" name="Line 1185"/>
              <p:cNvSpPr>
                <a:spLocks noChangeShapeType="1"/>
              </p:cNvSpPr>
              <p:nvPr/>
            </p:nvSpPr>
            <p:spPr bwMode="auto">
              <a:xfrm>
                <a:off x="1152" y="1872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sp>
            <p:nvSpPr>
              <p:cNvPr id="12320" name="Text Box 1186"/>
              <p:cNvSpPr txBox="1">
                <a:spLocks noChangeArrowheads="1"/>
              </p:cNvSpPr>
              <p:nvPr/>
            </p:nvSpPr>
            <p:spPr bwMode="auto">
              <a:xfrm>
                <a:off x="912" y="2304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0" i="1" smtClean="0">
                    <a:solidFill>
                      <a:srgbClr val="000000"/>
                    </a:solidFill>
                  </a:rPr>
                  <a:t>O</a:t>
                </a:r>
              </a:p>
            </p:txBody>
          </p:sp>
          <p:graphicFrame>
            <p:nvGraphicFramePr>
              <p:cNvPr id="12321" name="Object 1187"/>
              <p:cNvGraphicFramePr>
                <a:graphicFrameLocks noChangeAspect="1"/>
              </p:cNvGraphicFramePr>
              <p:nvPr/>
            </p:nvGraphicFramePr>
            <p:xfrm>
              <a:off x="1680" y="2448"/>
              <a:ext cx="164" cy="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373" name="公式" r:id="rId34" imgW="190417" imgH="241195" progId="Equation.3">
                      <p:embed/>
                    </p:oleObj>
                  </mc:Choice>
                  <mc:Fallback>
                    <p:oleObj name="公式" r:id="rId34" imgW="190417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2448"/>
                            <a:ext cx="164" cy="1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22" name="Line 1188"/>
              <p:cNvSpPr>
                <a:spLocks noChangeShapeType="1"/>
              </p:cNvSpPr>
              <p:nvPr/>
            </p:nvSpPr>
            <p:spPr bwMode="auto">
              <a:xfrm flipH="1">
                <a:off x="720" y="235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sp>
            <p:nvSpPr>
              <p:cNvPr id="12323" name="Arc 1189"/>
              <p:cNvSpPr>
                <a:spLocks/>
              </p:cNvSpPr>
              <p:nvPr/>
            </p:nvSpPr>
            <p:spPr bwMode="auto">
              <a:xfrm rot="7315052" flipV="1">
                <a:off x="579" y="2452"/>
                <a:ext cx="144" cy="235"/>
              </a:xfrm>
              <a:custGeom>
                <a:avLst/>
                <a:gdLst>
                  <a:gd name="T0" fmla="*/ 28 w 21600"/>
                  <a:gd name="T1" fmla="*/ 0 h 21191"/>
                  <a:gd name="T2" fmla="*/ 144 w 21600"/>
                  <a:gd name="T3" fmla="*/ 235 h 21191"/>
                  <a:gd name="T4" fmla="*/ 0 w 21600"/>
                  <a:gd name="T5" fmla="*/ 235 h 211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191" fill="none" extrusionOk="0">
                    <a:moveTo>
                      <a:pt x="4182" y="-1"/>
                    </a:moveTo>
                    <a:cubicBezTo>
                      <a:pt x="14303" y="1997"/>
                      <a:pt x="21600" y="10873"/>
                      <a:pt x="21600" y="21191"/>
                    </a:cubicBezTo>
                  </a:path>
                  <a:path w="21600" h="21191" stroke="0" extrusionOk="0">
                    <a:moveTo>
                      <a:pt x="4182" y="-1"/>
                    </a:moveTo>
                    <a:cubicBezTo>
                      <a:pt x="14303" y="1997"/>
                      <a:pt x="21600" y="10873"/>
                      <a:pt x="21600" y="21191"/>
                    </a:cubicBezTo>
                    <a:lnTo>
                      <a:pt x="0" y="21191"/>
                    </a:lnTo>
                    <a:lnTo>
                      <a:pt x="4182" y="-1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graphicFrame>
            <p:nvGraphicFramePr>
              <p:cNvPr id="12324" name="Object 1190"/>
              <p:cNvGraphicFramePr>
                <a:graphicFrameLocks noChangeAspect="1"/>
              </p:cNvGraphicFramePr>
              <p:nvPr/>
            </p:nvGraphicFramePr>
            <p:xfrm>
              <a:off x="720" y="2710"/>
              <a:ext cx="192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374" name="公式" r:id="rId35" imgW="215713" imgH="190335" progId="Equation.3">
                      <p:embed/>
                    </p:oleObj>
                  </mc:Choice>
                  <mc:Fallback>
                    <p:oleObj name="公式" r:id="rId35" imgW="215713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2710"/>
                            <a:ext cx="19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25" name="Object 1191"/>
              <p:cNvGraphicFramePr>
                <a:graphicFrameLocks noChangeAspect="1"/>
              </p:cNvGraphicFramePr>
              <p:nvPr/>
            </p:nvGraphicFramePr>
            <p:xfrm>
              <a:off x="480" y="2016"/>
              <a:ext cx="261" cy="3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375" name="公式" r:id="rId36" imgW="209702" imgH="257170" progId="Equation.3">
                      <p:embed/>
                    </p:oleObj>
                  </mc:Choice>
                  <mc:Fallback>
                    <p:oleObj name="公式" r:id="rId36" imgW="209702" imgH="25717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2016"/>
                            <a:ext cx="261" cy="3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84860" name="Group 1212"/>
          <p:cNvGrpSpPr>
            <a:grpSpLocks/>
          </p:cNvGrpSpPr>
          <p:nvPr/>
        </p:nvGrpSpPr>
        <p:grpSpPr bwMode="auto">
          <a:xfrm>
            <a:off x="4800600" y="2895600"/>
            <a:ext cx="2286000" cy="1828800"/>
            <a:chOff x="3024" y="1824"/>
            <a:chExt cx="1440" cy="1152"/>
          </a:xfrm>
        </p:grpSpPr>
        <p:sp>
          <p:nvSpPr>
            <p:cNvPr id="12303" name="Rectangle 1155"/>
            <p:cNvSpPr>
              <a:spLocks noChangeArrowheads="1"/>
            </p:cNvSpPr>
            <p:nvPr/>
          </p:nvSpPr>
          <p:spPr bwMode="auto">
            <a:xfrm>
              <a:off x="3024" y="1824"/>
              <a:ext cx="1440" cy="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pSp>
          <p:nvGrpSpPr>
            <p:cNvPr id="12304" name="Group 1192"/>
            <p:cNvGrpSpPr>
              <a:grpSpLocks/>
            </p:cNvGrpSpPr>
            <p:nvPr/>
          </p:nvGrpSpPr>
          <p:grpSpPr bwMode="auto">
            <a:xfrm>
              <a:off x="3024" y="1824"/>
              <a:ext cx="1364" cy="1104"/>
              <a:chOff x="3024" y="1872"/>
              <a:chExt cx="1364" cy="1104"/>
            </a:xfrm>
          </p:grpSpPr>
          <p:grpSp>
            <p:nvGrpSpPr>
              <p:cNvPr id="12305" name="Group 1193"/>
              <p:cNvGrpSpPr>
                <a:grpSpLocks/>
              </p:cNvGrpSpPr>
              <p:nvPr/>
            </p:nvGrpSpPr>
            <p:grpSpPr bwMode="auto">
              <a:xfrm>
                <a:off x="3024" y="1872"/>
                <a:ext cx="1364" cy="1104"/>
                <a:chOff x="3024" y="1728"/>
                <a:chExt cx="1364" cy="1104"/>
              </a:xfrm>
            </p:grpSpPr>
            <p:sp>
              <p:nvSpPr>
                <p:cNvPr id="12307" name="Oval 1194"/>
                <p:cNvSpPr>
                  <a:spLocks noChangeArrowheads="1"/>
                </p:cNvSpPr>
                <p:nvPr/>
              </p:nvSpPr>
              <p:spPr bwMode="auto">
                <a:xfrm>
                  <a:off x="3216" y="1920"/>
                  <a:ext cx="912" cy="91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 smtClean="0">
                    <a:ea typeface="宋体" charset="-122"/>
                  </a:endParaRPr>
                </a:p>
              </p:txBody>
            </p:sp>
            <p:sp>
              <p:nvSpPr>
                <p:cNvPr id="12308" name="Line 1195"/>
                <p:cNvSpPr>
                  <a:spLocks noChangeShapeType="1"/>
                </p:cNvSpPr>
                <p:nvPr/>
              </p:nvSpPr>
              <p:spPr bwMode="auto">
                <a:xfrm>
                  <a:off x="3024" y="2400"/>
                  <a:ext cx="13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 smtClean="0">
                    <a:ea typeface="宋体" charset="-122"/>
                  </a:endParaRPr>
                </a:p>
              </p:txBody>
            </p:sp>
            <p:sp>
              <p:nvSpPr>
                <p:cNvPr id="12309" name="Line 1196"/>
                <p:cNvSpPr>
                  <a:spLocks noChangeShapeType="1"/>
                </p:cNvSpPr>
                <p:nvPr/>
              </p:nvSpPr>
              <p:spPr bwMode="auto">
                <a:xfrm>
                  <a:off x="3648" y="1920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 smtClean="0">
                    <a:ea typeface="宋体" charset="-122"/>
                  </a:endParaRPr>
                </a:p>
              </p:txBody>
            </p:sp>
            <p:sp>
              <p:nvSpPr>
                <p:cNvPr id="12310" name="Text Box 1197"/>
                <p:cNvSpPr txBox="1">
                  <a:spLocks noChangeArrowheads="1"/>
                </p:cNvSpPr>
                <p:nvPr/>
              </p:nvSpPr>
              <p:spPr bwMode="auto">
                <a:xfrm>
                  <a:off x="3408" y="2352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 b="1">
                      <a:solidFill>
                        <a:srgbClr val="1C1C1C"/>
                      </a:solidFill>
                      <a:latin typeface="Times New Roman" pitchFamily="18" charset="0"/>
                      <a:ea typeface="宋体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rgbClr val="1C1C1C"/>
                      </a:solidFill>
                      <a:latin typeface="Times New Roman" pitchFamily="18" charset="0"/>
                      <a:ea typeface="宋体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rgbClr val="1C1C1C"/>
                      </a:solidFill>
                      <a:latin typeface="Times New Roman" pitchFamily="18" charset="0"/>
                      <a:ea typeface="宋体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rgbClr val="1C1C1C"/>
                      </a:solidFill>
                      <a:latin typeface="Times New Roman" pitchFamily="18" charset="0"/>
                      <a:ea typeface="宋体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rgbClr val="1C1C1C"/>
                      </a:solidFill>
                      <a:latin typeface="Times New Roman" pitchFamily="18" charset="0"/>
                      <a:ea typeface="宋体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1C1C1C"/>
                      </a:solidFill>
                      <a:latin typeface="Times New Roman" pitchFamily="18" charset="0"/>
                      <a:ea typeface="宋体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1C1C1C"/>
                      </a:solidFill>
                      <a:latin typeface="Times New Roman" pitchFamily="18" charset="0"/>
                      <a:ea typeface="宋体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1C1C1C"/>
                      </a:solidFill>
                      <a:latin typeface="Times New Roman" pitchFamily="18" charset="0"/>
                      <a:ea typeface="宋体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1C1C1C"/>
                      </a:solidFill>
                      <a:latin typeface="Times New Roman" pitchFamily="18" charset="0"/>
                      <a:ea typeface="宋体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 b="0" i="1" smtClean="0">
                      <a:solidFill>
                        <a:srgbClr val="000000"/>
                      </a:solidFill>
                    </a:rPr>
                    <a:t>O</a:t>
                  </a:r>
                </a:p>
              </p:txBody>
            </p:sp>
            <p:graphicFrame>
              <p:nvGraphicFramePr>
                <p:cNvPr id="12311" name="Object 1198"/>
                <p:cNvGraphicFramePr>
                  <a:graphicFrameLocks noChangeAspect="1"/>
                </p:cNvGraphicFramePr>
                <p:nvPr/>
              </p:nvGraphicFramePr>
              <p:xfrm>
                <a:off x="4224" y="2448"/>
                <a:ext cx="164" cy="17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376" name="公式" r:id="rId38" imgW="190417" imgH="241195" progId="Equation.3">
                        <p:embed/>
                      </p:oleObj>
                    </mc:Choice>
                    <mc:Fallback>
                      <p:oleObj name="公式" r:id="rId38" imgW="190417" imgH="24119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24" y="2448"/>
                              <a:ext cx="164" cy="17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2312" name="Line 1199"/>
                <p:cNvSpPr>
                  <a:spLocks noChangeShapeType="1"/>
                </p:cNvSpPr>
                <p:nvPr/>
              </p:nvSpPr>
              <p:spPr bwMode="auto">
                <a:xfrm>
                  <a:off x="3648" y="2400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 smtClean="0">
                    <a:ea typeface="宋体" charset="-122"/>
                  </a:endParaRPr>
                </a:p>
              </p:txBody>
            </p:sp>
            <p:sp>
              <p:nvSpPr>
                <p:cNvPr id="12313" name="Arc 1200"/>
                <p:cNvSpPr>
                  <a:spLocks/>
                </p:cNvSpPr>
                <p:nvPr/>
              </p:nvSpPr>
              <p:spPr bwMode="auto">
                <a:xfrm rot="17845968" flipV="1">
                  <a:off x="4078" y="1826"/>
                  <a:ext cx="144" cy="235"/>
                </a:xfrm>
                <a:custGeom>
                  <a:avLst/>
                  <a:gdLst>
                    <a:gd name="T0" fmla="*/ 28 w 21600"/>
                    <a:gd name="T1" fmla="*/ 0 h 21191"/>
                    <a:gd name="T2" fmla="*/ 144 w 21600"/>
                    <a:gd name="T3" fmla="*/ 235 h 21191"/>
                    <a:gd name="T4" fmla="*/ 0 w 21600"/>
                    <a:gd name="T5" fmla="*/ 235 h 2119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191" fill="none" extrusionOk="0">
                      <a:moveTo>
                        <a:pt x="4182" y="-1"/>
                      </a:moveTo>
                      <a:cubicBezTo>
                        <a:pt x="14303" y="1997"/>
                        <a:pt x="21600" y="10873"/>
                        <a:pt x="21600" y="21191"/>
                      </a:cubicBezTo>
                    </a:path>
                    <a:path w="21600" h="21191" stroke="0" extrusionOk="0">
                      <a:moveTo>
                        <a:pt x="4182" y="-1"/>
                      </a:moveTo>
                      <a:cubicBezTo>
                        <a:pt x="14303" y="1997"/>
                        <a:pt x="21600" y="10873"/>
                        <a:pt x="21600" y="21191"/>
                      </a:cubicBezTo>
                      <a:lnTo>
                        <a:pt x="0" y="21191"/>
                      </a:lnTo>
                      <a:lnTo>
                        <a:pt x="4182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 type="triangl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 smtClean="0">
                    <a:ea typeface="宋体" charset="-122"/>
                  </a:endParaRPr>
                </a:p>
              </p:txBody>
            </p:sp>
            <p:graphicFrame>
              <p:nvGraphicFramePr>
                <p:cNvPr id="12314" name="Object 1201"/>
                <p:cNvGraphicFramePr>
                  <a:graphicFrameLocks noChangeAspect="1"/>
                </p:cNvGraphicFramePr>
                <p:nvPr/>
              </p:nvGraphicFramePr>
              <p:xfrm>
                <a:off x="3888" y="1728"/>
                <a:ext cx="192" cy="17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377" name="公式" r:id="rId39" imgW="215713" imgH="190335" progId="Equation.3">
                        <p:embed/>
                      </p:oleObj>
                    </mc:Choice>
                    <mc:Fallback>
                      <p:oleObj name="公式" r:id="rId39" imgW="215713" imgH="19033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88" y="1728"/>
                              <a:ext cx="192" cy="17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2306" name="Object 1202"/>
              <p:cNvGraphicFramePr>
                <a:graphicFrameLocks noChangeAspect="1"/>
              </p:cNvGraphicFramePr>
              <p:nvPr/>
            </p:nvGraphicFramePr>
            <p:xfrm>
              <a:off x="4080" y="2208"/>
              <a:ext cx="261" cy="3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378" name="公式" r:id="rId40" imgW="209702" imgH="257170" progId="Equation.3">
                      <p:embed/>
                    </p:oleObj>
                  </mc:Choice>
                  <mc:Fallback>
                    <p:oleObj name="公式" r:id="rId40" imgW="209702" imgH="25717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0" y="2208"/>
                            <a:ext cx="261" cy="3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4803341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8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1" grpId="0" animBg="1"/>
      <p:bldP spid="123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245A9E6-0CF2-4D2B-8611-5BF5970B6EC1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15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85813" y="692696"/>
            <a:ext cx="6858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en-US" altLang="zh-CN" b="1" dirty="0">
                <a:solidFill>
                  <a:srgbClr val="0000CC"/>
                </a:solidFill>
                <a:ea typeface="华文楷体" panose="02010600040101010101" pitchFamily="2" charset="-122"/>
              </a:rPr>
              <a:t>3) </a:t>
            </a:r>
            <a:r>
              <a:rPr kumimoji="1" lang="zh-CN" altLang="en-US" dirty="0" smtClean="0">
                <a:solidFill>
                  <a:srgbClr val="0000CC"/>
                </a:solidFill>
                <a:ea typeface="华文楷体" panose="02010600040101010101" pitchFamily="2" charset="-122"/>
              </a:rPr>
              <a:t>介质</a:t>
            </a:r>
            <a:r>
              <a:rPr kumimoji="1" lang="zh-CN" altLang="en-US" b="1" dirty="0" smtClean="0">
                <a:solidFill>
                  <a:srgbClr val="0000CC"/>
                </a:solidFill>
                <a:ea typeface="华文楷体" panose="02010600040101010101" pitchFamily="2" charset="-122"/>
              </a:rPr>
              <a:t>质</a:t>
            </a:r>
            <a:r>
              <a:rPr kumimoji="1" lang="zh-CN" altLang="en-US" b="1" dirty="0">
                <a:solidFill>
                  <a:srgbClr val="0000CC"/>
                </a:solidFill>
                <a:ea typeface="华文楷体" panose="02010600040101010101" pitchFamily="2" charset="-122"/>
              </a:rPr>
              <a:t>元振动的速度和加速度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535173"/>
              </p:ext>
            </p:extLst>
          </p:nvPr>
        </p:nvGraphicFramePr>
        <p:xfrm>
          <a:off x="1643063" y="1340768"/>
          <a:ext cx="42862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78" name="公式" r:id="rId3" imgW="1460160" imgH="393480" progId="Equation.3">
                  <p:embed/>
                </p:oleObj>
              </mc:Choice>
              <mc:Fallback>
                <p:oleObj name="公式" r:id="rId3" imgW="1460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340768"/>
                        <a:ext cx="428625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841731"/>
              </p:ext>
            </p:extLst>
          </p:nvPr>
        </p:nvGraphicFramePr>
        <p:xfrm>
          <a:off x="1727200" y="2556569"/>
          <a:ext cx="570230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79" name="公式" r:id="rId5" imgW="1942920" imgH="393480" progId="Equation.3">
                  <p:embed/>
                </p:oleObj>
              </mc:Choice>
              <mc:Fallback>
                <p:oleObj name="公式" r:id="rId5" imgW="1942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556569"/>
                        <a:ext cx="570230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33328"/>
              </p:ext>
            </p:extLst>
          </p:nvPr>
        </p:nvGraphicFramePr>
        <p:xfrm>
          <a:off x="1706563" y="3778101"/>
          <a:ext cx="62230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80" name="公式" r:id="rId7" imgW="2120760" imgH="419040" progId="Equation.3">
                  <p:embed/>
                </p:oleObj>
              </mc:Choice>
              <mc:Fallback>
                <p:oleObj name="公式" r:id="rId7" imgW="2120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3" y="3778101"/>
                        <a:ext cx="622300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65254"/>
              </p:ext>
            </p:extLst>
          </p:nvPr>
        </p:nvGraphicFramePr>
        <p:xfrm>
          <a:off x="1746250" y="5276180"/>
          <a:ext cx="18256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81" name="公式" r:id="rId9" imgW="622080" imgH="228600" progId="Equation.3">
                  <p:embed/>
                </p:oleObj>
              </mc:Choice>
              <mc:Fallback>
                <p:oleObj name="公式" r:id="rId9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5276180"/>
                        <a:ext cx="18256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136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245A9E6-0CF2-4D2B-8611-5BF5970B6EC1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16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548680"/>
            <a:ext cx="7643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514350" indent="-5143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kumimoji="1" lang="zh-CN" altLang="en-US" sz="3200" b="1" dirty="0">
                <a:solidFill>
                  <a:srgbClr val="000066"/>
                </a:solidFill>
                <a:latin typeface="Times New Roman" pitchFamily="18" charset="0"/>
                <a:ea typeface="宋体" charset="-122"/>
              </a:rPr>
              <a:t>计算：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75104" y="1052736"/>
            <a:ext cx="76438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514350" indent="-5143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kumimoji="1" lang="en-US" altLang="zh-CN" b="1" dirty="0">
                <a:solidFill>
                  <a:srgbClr val="000066"/>
                </a:solidFill>
                <a:latin typeface="Times New Roman" pitchFamily="18" charset="0"/>
                <a:ea typeface="宋体" charset="-122"/>
              </a:rPr>
              <a:t>1. </a:t>
            </a:r>
            <a:r>
              <a:rPr kumimoji="1" lang="zh-CN" altLang="en-US" b="1" dirty="0">
                <a:solidFill>
                  <a:srgbClr val="000066"/>
                </a:solidFill>
                <a:latin typeface="Times New Roman" pitchFamily="18" charset="0"/>
                <a:ea typeface="宋体" charset="-122"/>
              </a:rPr>
              <a:t>由参考点的振动式求波动式（函数、方程）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08454" y="1628800"/>
            <a:ext cx="76438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kumimoji="1" lang="zh-CN" altLang="en-US" sz="2600" b="1" dirty="0">
                <a:solidFill>
                  <a:srgbClr val="000066"/>
                </a:solidFill>
                <a:latin typeface="Times" panose="02020603060405020304" pitchFamily="18" charset="0"/>
                <a:ea typeface="华文楷体" panose="02010600040101010101" pitchFamily="2" charset="-122"/>
              </a:rPr>
              <a:t>确定参考点的振动式；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08454" y="2157687"/>
            <a:ext cx="7643812" cy="105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kumimoji="1" lang="zh-CN" altLang="en-US" sz="2600" b="1" dirty="0">
                <a:solidFill>
                  <a:srgbClr val="000066"/>
                </a:solidFill>
                <a:latin typeface="+mn-lt"/>
                <a:ea typeface="华文楷体" panose="02010600040101010101" pitchFamily="2" charset="-122"/>
              </a:rPr>
              <a:t>利用行波的概念：沿波的传播方向，各质元的相位依次落后。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3568" y="3212976"/>
            <a:ext cx="76438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514350" indent="-5143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kumimoji="1" lang="en-US" altLang="zh-CN" b="1" dirty="0">
                <a:solidFill>
                  <a:srgbClr val="000066"/>
                </a:solidFill>
                <a:latin typeface="Times New Roman" pitchFamily="18" charset="0"/>
                <a:ea typeface="宋体" charset="-122"/>
              </a:rPr>
              <a:t>2. </a:t>
            </a:r>
            <a:r>
              <a:rPr kumimoji="1" lang="zh-CN" altLang="en-US" b="1" dirty="0">
                <a:solidFill>
                  <a:srgbClr val="000066"/>
                </a:solidFill>
                <a:latin typeface="Times New Roman" pitchFamily="18" charset="0"/>
                <a:ea typeface="宋体" charset="-122"/>
              </a:rPr>
              <a:t>利用波形图求波函数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71563" y="3789040"/>
            <a:ext cx="7643812" cy="55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kumimoji="1" lang="zh-CN" altLang="en-US" sz="2600" dirty="0">
                <a:solidFill>
                  <a:srgbClr val="000066"/>
                </a:solidFill>
                <a:ea typeface="华文楷体" panose="02010600040101010101" pitchFamily="2" charset="-122"/>
              </a:rPr>
              <a:t>确定 </a:t>
            </a:r>
            <a:r>
              <a:rPr kumimoji="1" lang="en-US" altLang="zh-CN" sz="2600" i="1" dirty="0">
                <a:solidFill>
                  <a:srgbClr val="000066"/>
                </a:solidFill>
                <a:ea typeface="华文楷体" panose="02010600040101010101" pitchFamily="2" charset="-122"/>
              </a:rPr>
              <a:t>A</a:t>
            </a:r>
            <a:r>
              <a:rPr kumimoji="1" lang="en-US" altLang="zh-CN" sz="2600" dirty="0">
                <a:solidFill>
                  <a:srgbClr val="000066"/>
                </a:solidFill>
                <a:ea typeface="华文楷体" panose="02010600040101010101" pitchFamily="2" charset="-122"/>
              </a:rPr>
              <a:t>、</a:t>
            </a:r>
            <a:r>
              <a:rPr kumimoji="1" lang="el-GR" altLang="zh-CN" sz="2600" i="1" dirty="0">
                <a:solidFill>
                  <a:srgbClr val="000066"/>
                </a:solidFill>
                <a:ea typeface="华文楷体" panose="02010600040101010101" pitchFamily="2" charset="-122"/>
              </a:rPr>
              <a:t>λ</a:t>
            </a:r>
            <a:endParaRPr kumimoji="1" lang="zh-CN" altLang="en-US" sz="2600" i="1" dirty="0">
              <a:solidFill>
                <a:srgbClr val="000066"/>
              </a:solidFill>
              <a:ea typeface="华文楷体" panose="02010600040101010101" pitchFamily="2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71563" y="4365104"/>
            <a:ext cx="76438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kumimoji="1" lang="zh-CN" altLang="en-US" sz="2600" b="1" dirty="0">
                <a:solidFill>
                  <a:srgbClr val="000066"/>
                </a:solidFill>
                <a:ea typeface="华文楷体" panose="02010600040101010101" pitchFamily="2" charset="-122"/>
              </a:rPr>
              <a:t>确定 </a:t>
            </a:r>
            <a:r>
              <a:rPr kumimoji="1" lang="el-GR" altLang="zh-CN" sz="2600" i="1" dirty="0">
                <a:solidFill>
                  <a:srgbClr val="000066"/>
                </a:solidFill>
                <a:ea typeface="华文楷体" panose="02010600040101010101" pitchFamily="2" charset="-122"/>
              </a:rPr>
              <a:t>ω</a:t>
            </a:r>
            <a:r>
              <a:rPr kumimoji="1" lang="en-US" altLang="zh-CN" sz="2600" i="1" dirty="0">
                <a:solidFill>
                  <a:srgbClr val="000066"/>
                </a:solidFill>
                <a:ea typeface="华文楷体" panose="02010600040101010101" pitchFamily="2" charset="-122"/>
              </a:rPr>
              <a:t> </a:t>
            </a:r>
            <a:r>
              <a:rPr kumimoji="1" lang="zh-CN" altLang="en-US" sz="2600" b="1" dirty="0">
                <a:solidFill>
                  <a:srgbClr val="000066"/>
                </a:solidFill>
                <a:ea typeface="华文楷体" panose="02010600040101010101" pitchFamily="2" charset="-122"/>
              </a:rPr>
              <a:t>或</a:t>
            </a:r>
            <a:r>
              <a:rPr kumimoji="1" lang="zh-CN" altLang="en-US" sz="2600" i="1" dirty="0">
                <a:solidFill>
                  <a:srgbClr val="000066"/>
                </a:solidFill>
                <a:ea typeface="华文楷体" panose="02010600040101010101" pitchFamily="2" charset="-122"/>
              </a:rPr>
              <a:t> </a:t>
            </a:r>
            <a:r>
              <a:rPr kumimoji="1" lang="en-US" altLang="zh-CN" sz="2600" i="1" dirty="0">
                <a:solidFill>
                  <a:srgbClr val="000066"/>
                </a:solidFill>
                <a:ea typeface="华文楷体" panose="02010600040101010101" pitchFamily="2" charset="-122"/>
              </a:rPr>
              <a:t>u</a:t>
            </a:r>
            <a:r>
              <a:rPr kumimoji="1" lang="zh-CN" altLang="en-US" sz="2600" i="1" dirty="0">
                <a:solidFill>
                  <a:srgbClr val="000066"/>
                </a:solidFill>
                <a:ea typeface="华文楷体" panose="02010600040101010101" pitchFamily="2" charset="-122"/>
              </a:rPr>
              <a:t>，</a:t>
            </a:r>
            <a:r>
              <a:rPr kumimoji="1" lang="en-US" altLang="zh-CN" sz="2600" b="1" dirty="0">
                <a:solidFill>
                  <a:srgbClr val="000066"/>
                </a:solidFill>
                <a:ea typeface="华文楷体" panose="02010600040101010101" pitchFamily="2" charset="-122"/>
              </a:rPr>
              <a:t>(</a:t>
            </a:r>
            <a:r>
              <a:rPr kumimoji="1" lang="zh-CN" altLang="en-US" sz="2600" b="1" dirty="0">
                <a:solidFill>
                  <a:srgbClr val="000066"/>
                </a:solidFill>
                <a:ea typeface="华文楷体" panose="02010600040101010101" pitchFamily="2" charset="-122"/>
              </a:rPr>
              <a:t>比较两个波形图）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71563" y="4996770"/>
            <a:ext cx="7643812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kumimoji="1" lang="zh-CN" altLang="en-US" sz="2600" b="1" dirty="0">
                <a:solidFill>
                  <a:srgbClr val="000066"/>
                </a:solidFill>
                <a:ea typeface="华文楷体" panose="02010600040101010101" pitchFamily="2" charset="-122"/>
              </a:rPr>
              <a:t>确定参考点的 </a:t>
            </a:r>
            <a:r>
              <a:rPr kumimoji="1" lang="el-GR" altLang="zh-CN" sz="2600" i="1" dirty="0">
                <a:solidFill>
                  <a:srgbClr val="000066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φ</a:t>
            </a:r>
            <a:endParaRPr kumimoji="1" lang="zh-CN" altLang="en-US" sz="2600" dirty="0">
              <a:solidFill>
                <a:srgbClr val="000066"/>
              </a:solidFill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71563" y="5610152"/>
            <a:ext cx="7643812" cy="55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kumimoji="1" lang="zh-CN" altLang="en-US" sz="2600" b="1" dirty="0">
                <a:solidFill>
                  <a:srgbClr val="000066"/>
                </a:solidFill>
                <a:ea typeface="华文楷体" panose="02010600040101010101" pitchFamily="2" charset="-122"/>
              </a:rPr>
              <a:t>利用行波的概念确定波函数</a:t>
            </a:r>
            <a:endParaRPr kumimoji="1" lang="zh-CN" altLang="en-US" sz="2600" dirty="0">
              <a:solidFill>
                <a:srgbClr val="000066"/>
              </a:solidFill>
              <a:latin typeface="+mn-lt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91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54B192A-5BCA-47B6-BAD5-A7CB8D9E07EC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17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grpSp>
        <p:nvGrpSpPr>
          <p:cNvPr id="15363" name="Group 19"/>
          <p:cNvGrpSpPr>
            <a:grpSpLocks/>
          </p:cNvGrpSpPr>
          <p:nvPr/>
        </p:nvGrpSpPr>
        <p:grpSpPr bwMode="auto">
          <a:xfrm>
            <a:off x="476250" y="585788"/>
            <a:ext cx="8488238" cy="2030412"/>
            <a:chOff x="300" y="369"/>
            <a:chExt cx="5188" cy="1279"/>
          </a:xfrm>
        </p:grpSpPr>
        <p:sp>
          <p:nvSpPr>
            <p:cNvPr id="15369" name="Text Box 4"/>
            <p:cNvSpPr txBox="1">
              <a:spLocks noChangeArrowheads="1"/>
            </p:cNvSpPr>
            <p:nvPr/>
          </p:nvSpPr>
          <p:spPr bwMode="auto">
            <a:xfrm>
              <a:off x="300" y="396"/>
              <a:ext cx="5188" cy="1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kumimoji="1" lang="zh-CN" altLang="en-US" dirty="0" smtClean="0">
                  <a:solidFill>
                    <a:srgbClr val="CC0000"/>
                  </a:solidFill>
                  <a:latin typeface="宋体" charset="-122"/>
                </a:rPr>
                <a:t>例</a:t>
              </a:r>
              <a:r>
                <a:rPr kumimoji="1" lang="en-US" altLang="zh-CN" dirty="0" smtClean="0">
                  <a:solidFill>
                    <a:srgbClr val="CC0000"/>
                  </a:solidFill>
                  <a:latin typeface="宋体" charset="-122"/>
                </a:rPr>
                <a:t>6.1</a:t>
              </a:r>
              <a:r>
                <a:rPr kumimoji="1" lang="zh-CN" altLang="en-US" dirty="0" smtClean="0">
                  <a:solidFill>
                    <a:srgbClr val="000000"/>
                  </a:solidFill>
                  <a:latin typeface="宋体" charset="-122"/>
                </a:rPr>
                <a:t>　已知波函数为                  ，其中</a:t>
              </a:r>
              <a:r>
                <a:rPr kumimoji="1" lang="en-US" altLang="zh-CN" i="1" dirty="0" smtClean="0">
                  <a:solidFill>
                    <a:srgbClr val="000000"/>
                  </a:solidFill>
                </a:rPr>
                <a:t>x</a:t>
              </a:r>
              <a:r>
                <a:rPr kumimoji="1" lang="zh-CN" altLang="en-US" dirty="0" smtClean="0">
                  <a:solidFill>
                    <a:srgbClr val="000000"/>
                  </a:solidFill>
                  <a:latin typeface="宋体" charset="-122"/>
                </a:rPr>
                <a:t>，</a:t>
              </a:r>
              <a:r>
                <a:rPr kumimoji="1" lang="en-US" altLang="zh-CN" i="1" dirty="0" smtClean="0">
                  <a:solidFill>
                    <a:srgbClr val="000000"/>
                  </a:solidFill>
                </a:rPr>
                <a:t>y</a:t>
              </a:r>
              <a:r>
                <a:rPr kumimoji="1" lang="zh-CN" altLang="en-US" dirty="0" smtClean="0">
                  <a:solidFill>
                    <a:srgbClr val="000000"/>
                  </a:solidFill>
                  <a:latin typeface="宋体" charset="-122"/>
                </a:rPr>
                <a:t>的单位为</a:t>
              </a:r>
              <a:r>
                <a:rPr kumimoji="1" lang="en-US" altLang="zh-CN" dirty="0" smtClean="0">
                  <a:solidFill>
                    <a:srgbClr val="000000"/>
                  </a:solidFill>
                </a:rPr>
                <a:t>m</a:t>
              </a:r>
              <a:r>
                <a:rPr kumimoji="1" lang="zh-CN" altLang="en-US" dirty="0" smtClean="0">
                  <a:solidFill>
                    <a:srgbClr val="000000"/>
                  </a:solidFill>
                  <a:latin typeface="宋体" charset="-122"/>
                </a:rPr>
                <a:t>，</a:t>
              </a:r>
              <a:r>
                <a:rPr kumimoji="1" lang="en-US" altLang="zh-CN" i="1" dirty="0" smtClean="0">
                  <a:solidFill>
                    <a:srgbClr val="000000"/>
                  </a:solidFill>
                </a:rPr>
                <a:t>t</a:t>
              </a:r>
              <a:r>
                <a:rPr kumimoji="1" lang="zh-CN" altLang="en-US" dirty="0" smtClean="0">
                  <a:solidFill>
                    <a:srgbClr val="000000"/>
                  </a:solidFill>
                  <a:latin typeface="宋体" charset="-122"/>
                </a:rPr>
                <a:t>的单位为</a:t>
              </a:r>
              <a:r>
                <a:rPr kumimoji="1" lang="en-US" altLang="zh-CN" dirty="0" smtClean="0">
                  <a:solidFill>
                    <a:srgbClr val="000000"/>
                  </a:solidFill>
                </a:rPr>
                <a:t>s</a:t>
              </a:r>
              <a:r>
                <a:rPr kumimoji="1" lang="zh-CN" altLang="en-US" dirty="0" smtClean="0">
                  <a:solidFill>
                    <a:srgbClr val="000000"/>
                  </a:solidFill>
                  <a:latin typeface="宋体" charset="-122"/>
                </a:rPr>
                <a:t>，求</a:t>
              </a:r>
              <a:r>
                <a:rPr kumimoji="1" lang="en-US" altLang="zh-CN" dirty="0" smtClean="0">
                  <a:solidFill>
                    <a:srgbClr val="000000"/>
                  </a:solidFill>
                  <a:latin typeface="宋体" charset="-122"/>
                </a:rPr>
                <a:t>(1)</a:t>
              </a:r>
              <a:r>
                <a:rPr kumimoji="1" lang="zh-CN" altLang="en-US" dirty="0" smtClean="0">
                  <a:solidFill>
                    <a:srgbClr val="000000"/>
                  </a:solidFill>
                  <a:latin typeface="宋体" charset="-122"/>
                </a:rPr>
                <a:t>振幅、波长、周期、波速；</a:t>
              </a:r>
              <a:r>
                <a:rPr kumimoji="1" lang="en-US" altLang="zh-CN" dirty="0" smtClean="0">
                  <a:solidFill>
                    <a:srgbClr val="000000"/>
                  </a:solidFill>
                  <a:latin typeface="宋体" charset="-122"/>
                </a:rPr>
                <a:t>(2)</a:t>
              </a:r>
              <a:r>
                <a:rPr kumimoji="1" lang="zh-CN" altLang="en-US" dirty="0" smtClean="0">
                  <a:solidFill>
                    <a:srgbClr val="000000"/>
                  </a:solidFill>
                  <a:latin typeface="宋体" charset="-122"/>
                </a:rPr>
                <a:t>距原点为</a:t>
              </a:r>
              <a:r>
                <a:rPr kumimoji="1" lang="en-US" altLang="zh-CN" dirty="0" smtClean="0">
                  <a:solidFill>
                    <a:srgbClr val="000000"/>
                  </a:solidFill>
                  <a:latin typeface="宋体" charset="-122"/>
                </a:rPr>
                <a:t>8 </a:t>
              </a:r>
              <a:r>
                <a:rPr kumimoji="1" lang="en-US" altLang="zh-CN" dirty="0" smtClean="0">
                  <a:solidFill>
                    <a:srgbClr val="000000"/>
                  </a:solidFill>
                </a:rPr>
                <a:t>m</a:t>
              </a:r>
              <a:r>
                <a:rPr kumimoji="1" lang="zh-CN" altLang="en-US" dirty="0" smtClean="0">
                  <a:solidFill>
                    <a:srgbClr val="000000"/>
                  </a:solidFill>
                  <a:latin typeface="宋体" charset="-122"/>
                </a:rPr>
                <a:t>和</a:t>
              </a:r>
              <a:r>
                <a:rPr kumimoji="1" lang="en-US" altLang="zh-CN" dirty="0" smtClean="0">
                  <a:solidFill>
                    <a:srgbClr val="000000"/>
                  </a:solidFill>
                  <a:latin typeface="宋体" charset="-122"/>
                </a:rPr>
                <a:t>10 </a:t>
              </a:r>
              <a:r>
                <a:rPr kumimoji="1" lang="en-US" altLang="zh-CN" dirty="0" smtClean="0">
                  <a:solidFill>
                    <a:srgbClr val="000000"/>
                  </a:solidFill>
                </a:rPr>
                <a:t>m</a:t>
              </a:r>
              <a:r>
                <a:rPr kumimoji="1" lang="zh-CN" altLang="en-US" dirty="0" smtClean="0">
                  <a:solidFill>
                    <a:srgbClr val="000000"/>
                  </a:solidFill>
                  <a:latin typeface="宋体" charset="-122"/>
                </a:rPr>
                <a:t>两点处质点振动的相位差；</a:t>
              </a:r>
              <a:r>
                <a:rPr kumimoji="1" lang="en-US" altLang="zh-CN" dirty="0" smtClean="0">
                  <a:solidFill>
                    <a:srgbClr val="000000"/>
                  </a:solidFill>
                  <a:latin typeface="宋体" charset="-122"/>
                </a:rPr>
                <a:t>(3)</a:t>
              </a:r>
              <a:r>
                <a:rPr kumimoji="1" lang="zh-CN" altLang="en-US" dirty="0" smtClean="0">
                  <a:solidFill>
                    <a:srgbClr val="000000"/>
                  </a:solidFill>
                  <a:latin typeface="宋体" charset="-122"/>
                </a:rPr>
                <a:t>波线上某质点在时间间隔</a:t>
              </a:r>
              <a:r>
                <a:rPr kumimoji="1" lang="en-US" altLang="zh-CN" dirty="0" smtClean="0">
                  <a:solidFill>
                    <a:srgbClr val="000000"/>
                  </a:solidFill>
                  <a:latin typeface="宋体" charset="-122"/>
                </a:rPr>
                <a:t>0.2 </a:t>
              </a:r>
              <a:r>
                <a:rPr kumimoji="1" lang="en-US" altLang="zh-CN" dirty="0" smtClean="0">
                  <a:solidFill>
                    <a:srgbClr val="000000"/>
                  </a:solidFill>
                </a:rPr>
                <a:t>s</a:t>
              </a:r>
              <a:r>
                <a:rPr kumimoji="1" lang="zh-CN" altLang="en-US" dirty="0" smtClean="0">
                  <a:solidFill>
                    <a:srgbClr val="000000"/>
                  </a:solidFill>
                  <a:latin typeface="宋体" charset="-122"/>
                </a:rPr>
                <a:t>内的相位差</a:t>
              </a:r>
              <a:r>
                <a:rPr kumimoji="1" lang="en-US" altLang="zh-CN" dirty="0" smtClean="0">
                  <a:solidFill>
                    <a:srgbClr val="000000"/>
                  </a:solidFill>
                  <a:latin typeface="宋体" charset="-122"/>
                </a:rPr>
                <a:t>.</a:t>
              </a:r>
            </a:p>
          </p:txBody>
        </p:sp>
        <p:graphicFrame>
          <p:nvGraphicFramePr>
            <p:cNvPr id="1537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5275458"/>
                </p:ext>
              </p:extLst>
            </p:nvPr>
          </p:nvGraphicFramePr>
          <p:xfrm>
            <a:off x="2407" y="369"/>
            <a:ext cx="2016" cy="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54" name="Equation" r:id="rId3" imgW="1409400" imgH="393480" progId="Equation.DSMT4">
                    <p:embed/>
                  </p:oleObj>
                </mc:Choice>
                <mc:Fallback>
                  <p:oleObj name="Equation" r:id="rId3" imgW="14094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7" y="369"/>
                          <a:ext cx="2016" cy="4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5412" name="Group 20"/>
          <p:cNvGrpSpPr>
            <a:grpSpLocks/>
          </p:cNvGrpSpPr>
          <p:nvPr/>
        </p:nvGrpSpPr>
        <p:grpSpPr bwMode="auto">
          <a:xfrm>
            <a:off x="566738" y="2746375"/>
            <a:ext cx="6254750" cy="1055688"/>
            <a:chOff x="357" y="1909"/>
            <a:chExt cx="3940" cy="665"/>
          </a:xfrm>
        </p:grpSpPr>
        <p:graphicFrame>
          <p:nvGraphicFramePr>
            <p:cNvPr id="15367" name="Object 2"/>
            <p:cNvGraphicFramePr>
              <a:graphicFrameLocks noChangeAspect="1"/>
            </p:cNvGraphicFramePr>
            <p:nvPr/>
          </p:nvGraphicFramePr>
          <p:xfrm>
            <a:off x="1683" y="1909"/>
            <a:ext cx="2447" cy="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55" name="Equation" r:id="rId5" imgW="1447172" imgH="393529" progId="Equation.DSMT4">
                    <p:embed/>
                  </p:oleObj>
                </mc:Choice>
                <mc:Fallback>
                  <p:oleObj name="Equation" r:id="rId5" imgW="1447172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3" y="1909"/>
                          <a:ext cx="2447" cy="6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8" name="Text Box 6"/>
            <p:cNvSpPr txBox="1">
              <a:spLocks noChangeArrowheads="1"/>
            </p:cNvSpPr>
            <p:nvPr/>
          </p:nvSpPr>
          <p:spPr bwMode="auto">
            <a:xfrm>
              <a:off x="357" y="2084"/>
              <a:ext cx="39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dirty="0" smtClean="0">
                  <a:solidFill>
                    <a:srgbClr val="FF0000"/>
                  </a:solidFill>
                  <a:latin typeface="宋体" charset="-122"/>
                </a:rPr>
                <a:t>解</a:t>
              </a:r>
              <a:r>
                <a:rPr kumimoji="1" lang="zh-CN" altLang="en-US" dirty="0" smtClean="0">
                  <a:solidFill>
                    <a:srgbClr val="000000"/>
                  </a:solidFill>
                  <a:latin typeface="宋体" charset="-122"/>
                </a:rPr>
                <a:t>　</a:t>
              </a:r>
              <a:r>
                <a:rPr kumimoji="1" lang="en-US" altLang="zh-CN" dirty="0" smtClean="0">
                  <a:solidFill>
                    <a:srgbClr val="000000"/>
                  </a:solidFill>
                  <a:latin typeface="宋体" charset="-122"/>
                </a:rPr>
                <a:t>(1) </a:t>
              </a:r>
            </a:p>
          </p:txBody>
        </p:sp>
      </p:grpSp>
      <p:graphicFrame>
        <p:nvGraphicFramePr>
          <p:cNvPr id="3154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89301"/>
              </p:ext>
            </p:extLst>
          </p:nvPr>
        </p:nvGraphicFramePr>
        <p:xfrm>
          <a:off x="849313" y="4016375"/>
          <a:ext cx="7786687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56" name="Equation" r:id="rId7" imgW="2311200" imgH="393480" progId="Equation.DSMT4">
                  <p:embed/>
                </p:oleObj>
              </mc:Choice>
              <mc:Fallback>
                <p:oleObj name="Equation" r:id="rId7" imgW="231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4016375"/>
                        <a:ext cx="7786687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55112"/>
              </p:ext>
            </p:extLst>
          </p:nvPr>
        </p:nvGraphicFramePr>
        <p:xfrm>
          <a:off x="1798638" y="5154613"/>
          <a:ext cx="597693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57" name="Equation" r:id="rId9" imgW="2044440" imgH="393480" progId="Equation.DSMT4">
                  <p:embed/>
                </p:oleObj>
              </mc:Choice>
              <mc:Fallback>
                <p:oleObj name="Equation" r:id="rId9" imgW="2044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5154613"/>
                        <a:ext cx="5976937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20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5CB1E66-AE4B-4771-97B1-E76258813A0E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18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16387" name="Text Box 15"/>
          <p:cNvSpPr txBox="1">
            <a:spLocks noChangeArrowheads="1"/>
          </p:cNvSpPr>
          <p:nvPr/>
        </p:nvSpPr>
        <p:spPr bwMode="auto">
          <a:xfrm>
            <a:off x="525463" y="711200"/>
            <a:ext cx="81486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mtClean="0">
                <a:solidFill>
                  <a:srgbClr val="000000"/>
                </a:solidFill>
                <a:latin typeface="宋体" charset="-122"/>
              </a:rPr>
              <a:t>(2)</a:t>
            </a:r>
            <a:r>
              <a:rPr kumimoji="1" lang="zh-CN" altLang="en-US" smtClean="0">
                <a:solidFill>
                  <a:srgbClr val="000000"/>
                </a:solidFill>
                <a:latin typeface="宋体" charset="-122"/>
              </a:rPr>
              <a:t>同一时刻波线上坐标为   和   两点处质点振动的位相差</a:t>
            </a:r>
          </a:p>
        </p:txBody>
      </p:sp>
      <p:graphicFrame>
        <p:nvGraphicFramePr>
          <p:cNvPr id="16388" name="Object 16"/>
          <p:cNvGraphicFramePr>
            <a:graphicFrameLocks noChangeAspect="1"/>
          </p:cNvGraphicFramePr>
          <p:nvPr/>
        </p:nvGraphicFramePr>
        <p:xfrm>
          <a:off x="4768850" y="654050"/>
          <a:ext cx="43656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4" name="Equation" r:id="rId3" imgW="152334" imgH="228501" progId="Equation.DSMT4">
                  <p:embed/>
                </p:oleObj>
              </mc:Choice>
              <mc:Fallback>
                <p:oleObj name="Equation" r:id="rId3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654050"/>
                        <a:ext cx="43656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7"/>
          <p:cNvGraphicFramePr>
            <a:graphicFrameLocks noChangeAspect="1"/>
          </p:cNvGraphicFramePr>
          <p:nvPr/>
        </p:nvGraphicFramePr>
        <p:xfrm>
          <a:off x="5681663" y="654050"/>
          <a:ext cx="49053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5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654050"/>
                        <a:ext cx="490537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18"/>
          <p:cNvGraphicFramePr>
            <a:graphicFrameLocks noChangeAspect="1"/>
          </p:cNvGraphicFramePr>
          <p:nvPr/>
        </p:nvGraphicFramePr>
        <p:xfrm>
          <a:off x="1887538" y="1657350"/>
          <a:ext cx="47704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6" name="Equation" r:id="rId7" imgW="1790640" imgH="393480" progId="Equation.DSMT4">
                  <p:embed/>
                </p:oleObj>
              </mc:Choice>
              <mc:Fallback>
                <p:oleObj name="Equation" r:id="rId7" imgW="1790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1657350"/>
                        <a:ext cx="4770437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19"/>
          <p:cNvGraphicFramePr>
            <a:graphicFrameLocks noChangeAspect="1"/>
          </p:cNvGraphicFramePr>
          <p:nvPr/>
        </p:nvGraphicFramePr>
        <p:xfrm>
          <a:off x="1136650" y="2703513"/>
          <a:ext cx="715486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7" name="Equation" r:id="rId9" imgW="2869920" imgH="393480" progId="Equation.DSMT4">
                  <p:embed/>
                </p:oleObj>
              </mc:Choice>
              <mc:Fallback>
                <p:oleObj name="Equation" r:id="rId9" imgW="286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2703513"/>
                        <a:ext cx="7154863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60" name="Text Box 20"/>
          <p:cNvSpPr txBox="1">
            <a:spLocks noChangeArrowheads="1"/>
          </p:cNvSpPr>
          <p:nvPr/>
        </p:nvSpPr>
        <p:spPr bwMode="auto">
          <a:xfrm>
            <a:off x="496888" y="3741738"/>
            <a:ext cx="8083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dirty="0" smtClean="0">
                <a:solidFill>
                  <a:srgbClr val="000000"/>
                </a:solidFill>
                <a:latin typeface="宋体" charset="-122"/>
              </a:rPr>
              <a:t>(3)</a:t>
            </a:r>
            <a:r>
              <a:rPr kumimoji="1" lang="zh-CN" altLang="en-US" dirty="0" smtClean="0">
                <a:solidFill>
                  <a:srgbClr val="000000"/>
                </a:solidFill>
                <a:latin typeface="宋体" charset="-122"/>
              </a:rPr>
              <a:t>对于波线上任意一个给定点</a:t>
            </a:r>
            <a:r>
              <a:rPr kumimoji="1" lang="en-US" altLang="zh-CN" dirty="0" smtClean="0">
                <a:solidFill>
                  <a:srgbClr val="000000"/>
                </a:solidFill>
                <a:latin typeface="宋体" charset="-122"/>
              </a:rPr>
              <a:t>(</a:t>
            </a:r>
            <a:r>
              <a:rPr kumimoji="1" lang="en-US" altLang="zh-CN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kumimoji="1" lang="zh-CN" altLang="en-US" dirty="0" smtClean="0">
                <a:solidFill>
                  <a:srgbClr val="000000"/>
                </a:solidFill>
                <a:latin typeface="宋体" charset="-122"/>
              </a:rPr>
              <a:t>一定</a:t>
            </a:r>
            <a:r>
              <a:rPr kumimoji="1" lang="en-US" altLang="zh-CN" dirty="0" smtClean="0">
                <a:solidFill>
                  <a:srgbClr val="000000"/>
                </a:solidFill>
                <a:latin typeface="宋体" charset="-122"/>
              </a:rPr>
              <a:t>)</a:t>
            </a:r>
            <a:r>
              <a:rPr kumimoji="1" lang="zh-CN" altLang="en-US" dirty="0" smtClean="0">
                <a:solidFill>
                  <a:srgbClr val="000000"/>
                </a:solidFill>
                <a:latin typeface="宋体" charset="-122"/>
              </a:rPr>
              <a:t>，在时间间隔</a:t>
            </a:r>
            <a:r>
              <a:rPr kumimoji="1" lang="en-US" altLang="zh-CN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Δ</a:t>
            </a:r>
            <a:r>
              <a:rPr kumimoji="1" lang="en-US" altLang="zh-CN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kumimoji="1" lang="en-US" altLang="zh-CN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kumimoji="1" lang="zh-CN" altLang="en-US" dirty="0" smtClean="0">
                <a:solidFill>
                  <a:srgbClr val="000000"/>
                </a:solidFill>
                <a:latin typeface="宋体" charset="-122"/>
              </a:rPr>
              <a:t>内的位相差</a:t>
            </a:r>
          </a:p>
        </p:txBody>
      </p:sp>
      <p:graphicFrame>
        <p:nvGraphicFramePr>
          <p:cNvPr id="31746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446127"/>
              </p:ext>
            </p:extLst>
          </p:nvPr>
        </p:nvGraphicFramePr>
        <p:xfrm>
          <a:off x="2681288" y="4725144"/>
          <a:ext cx="3724275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8" name="Equation" r:id="rId11" imgW="1371600" imgH="660240" progId="Equation.DSMT4">
                  <p:embed/>
                </p:oleObj>
              </mc:Choice>
              <mc:Fallback>
                <p:oleObj name="Equation" r:id="rId11" imgW="13716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4725144"/>
                        <a:ext cx="3724275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54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245A9E6-0CF2-4D2B-8611-5BF5970B6EC1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19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551666"/>
                <a:ext cx="9144000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00" dirty="0" smtClean="0">
                    <a:solidFill>
                      <a:srgbClr val="C00000"/>
                    </a:solidFill>
                    <a:ea typeface="华文楷体" panose="02010600040101010101" pitchFamily="2" charset="-122"/>
                  </a:rPr>
                  <a:t>例</a:t>
                </a:r>
                <a:r>
                  <a:rPr lang="en-US" altLang="zh-CN" sz="2600" dirty="0" smtClean="0">
                    <a:solidFill>
                      <a:srgbClr val="C00000"/>
                    </a:solidFill>
                    <a:ea typeface="华文楷体" panose="02010600040101010101" pitchFamily="2" charset="-122"/>
                  </a:rPr>
                  <a:t>6.2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	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一平面波在介质中以速度</a:t>
                </a:r>
                <a14:m>
                  <m:oMath xmlns:m="http://schemas.openxmlformats.org/officeDocument/2006/math"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𝒖</m:t>
                    </m:r>
                  </m:oMath>
                </a14:m>
                <a:r>
                  <a:rPr lang="en-US" altLang="zh-CN" sz="2600" dirty="0" smtClean="0">
                    <a:ea typeface="华文楷体" panose="02010600040101010101" pitchFamily="2" charset="-122"/>
                  </a:rPr>
                  <a:t>=20 m/s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沿直线传播，已知在传播路径上某点</a:t>
                </a:r>
                <a:r>
                  <a:rPr lang="en-US" altLang="zh-CN" sz="2600" i="1" dirty="0" smtClean="0">
                    <a:ea typeface="华文楷体" panose="02010600040101010101" pitchFamily="2" charset="-122"/>
                  </a:rPr>
                  <a:t>A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的振动方程为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𝑨</m:t>
                        </m:r>
                      </m:sub>
                    </m:sSub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𝟑</m:t>
                    </m:r>
                    <m:func>
                      <m:funcPr>
                        <m:ctrlP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600" b="0" i="0" smtClean="0">
                            <a:latin typeface="Cambria Math"/>
                            <a:ea typeface="华文楷体" panose="02010600040101010101" pitchFamily="2" charset="-122"/>
                          </a:rPr>
                          <m:t>cos</m:t>
                        </m:r>
                      </m:fName>
                      <m:e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𝟒</m:t>
                        </m:r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func>
                  </m:oMath>
                </a14:m>
                <a:r>
                  <a:rPr lang="en-US" altLang="zh-CN" sz="2600" dirty="0" smtClean="0">
                    <a:ea typeface="华文楷体" panose="02010600040101010101" pitchFamily="2" charset="-122"/>
                  </a:rPr>
                  <a:t>. </a:t>
                </a:r>
                <a:r>
                  <a:rPr lang="zh-CN" altLang="en-US" sz="2600" dirty="0">
                    <a:ea typeface="华文楷体" panose="02010600040101010101" pitchFamily="2" charset="-122"/>
                  </a:rPr>
                  <a:t> 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（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1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）若以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A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点为坐标原点，写出波函数，并求出</a:t>
                </a:r>
                <a:r>
                  <a:rPr lang="en-US" altLang="zh-CN" sz="2600" i="1" dirty="0" smtClean="0">
                    <a:ea typeface="华文楷体" panose="02010600040101010101" pitchFamily="2" charset="-122"/>
                  </a:rPr>
                  <a:t>C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，</a:t>
                </a:r>
                <a:r>
                  <a:rPr lang="en-US" altLang="zh-CN" sz="2600" i="1" dirty="0" smtClean="0">
                    <a:ea typeface="华文楷体" panose="02010600040101010101" pitchFamily="2" charset="-122"/>
                  </a:rPr>
                  <a:t>D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两点的振动方程；（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2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）若以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B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点为坐标原点，写出波函数，并求出</a:t>
                </a:r>
                <a:r>
                  <a:rPr lang="en-US" altLang="zh-CN" sz="2600" i="1" dirty="0" smtClean="0">
                    <a:ea typeface="华文楷体" panose="02010600040101010101" pitchFamily="2" charset="-122"/>
                  </a:rPr>
                  <a:t>C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，</a:t>
                </a:r>
                <a:r>
                  <a:rPr lang="en-US" altLang="zh-CN" sz="2600" i="1" dirty="0" smtClean="0">
                    <a:ea typeface="华文楷体" panose="02010600040101010101" pitchFamily="2" charset="-122"/>
                  </a:rPr>
                  <a:t>D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两点的振动方程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1666"/>
                <a:ext cx="9144000" cy="2092881"/>
              </a:xfrm>
              <a:prstGeom prst="rect">
                <a:avLst/>
              </a:prstGeom>
              <a:blipFill rotWithShape="1">
                <a:blip r:embed="rId2"/>
                <a:stretch>
                  <a:fillRect l="-1133" t="-3198" r="-3933" b="-6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组合 31"/>
          <p:cNvGrpSpPr/>
          <p:nvPr/>
        </p:nvGrpSpPr>
        <p:grpSpPr>
          <a:xfrm>
            <a:off x="5076056" y="2484513"/>
            <a:ext cx="4032448" cy="1448543"/>
            <a:chOff x="4860032" y="2348880"/>
            <a:chExt cx="4032448" cy="1448543"/>
          </a:xfrm>
        </p:grpSpPr>
        <p:cxnSp>
          <p:nvCxnSpPr>
            <p:cNvPr id="5" name="直接箭头连接符 4"/>
            <p:cNvCxnSpPr/>
            <p:nvPr/>
          </p:nvCxnSpPr>
          <p:spPr bwMode="auto">
            <a:xfrm>
              <a:off x="4860032" y="3212976"/>
              <a:ext cx="367240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椭圆 6"/>
            <p:cNvSpPr>
              <a:spLocks noChangeAspect="1"/>
            </p:cNvSpPr>
            <p:nvPr/>
          </p:nvSpPr>
          <p:spPr bwMode="auto">
            <a:xfrm>
              <a:off x="6677932" y="3140976"/>
              <a:ext cx="144000" cy="144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1C1C1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 bwMode="auto">
            <a:xfrm>
              <a:off x="6084168" y="3140976"/>
              <a:ext cx="144000" cy="144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1C1C1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 bwMode="auto">
            <a:xfrm>
              <a:off x="5292080" y="3140976"/>
              <a:ext cx="144000" cy="144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1C1C1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 bwMode="auto">
            <a:xfrm>
              <a:off x="7524328" y="3140976"/>
              <a:ext cx="144000" cy="144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1C1C1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46190" y="3304980"/>
              <a:ext cx="4074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00" i="1" dirty="0" smtClean="0">
                  <a:ea typeface="华文楷体" panose="02010600040101010101" pitchFamily="2" charset="-122"/>
                </a:rPr>
                <a:t>A</a:t>
              </a:r>
              <a:endParaRPr lang="zh-CN" altLang="en-US" sz="2600" i="1" dirty="0" smtClean="0">
                <a:ea typeface="华文楷体" panose="02010600040101010101" pitchFamily="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52426" y="3304980"/>
              <a:ext cx="4074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00" i="1" dirty="0">
                  <a:ea typeface="华文楷体" panose="02010600040101010101" pitchFamily="2" charset="-122"/>
                </a:rPr>
                <a:t>B</a:t>
              </a:r>
              <a:endParaRPr lang="zh-CN" altLang="en-US" sz="2600" i="1" dirty="0" smtClean="0">
                <a:ea typeface="华文楷体" panose="02010600040101010101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60338" y="3304980"/>
              <a:ext cx="4074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00" i="1" dirty="0">
                  <a:ea typeface="华文楷体" panose="02010600040101010101" pitchFamily="2" charset="-122"/>
                </a:rPr>
                <a:t>C</a:t>
              </a:r>
              <a:endParaRPr lang="zh-CN" altLang="en-US" sz="2600" i="1" dirty="0" smtClean="0">
                <a:ea typeface="华文楷体" panose="02010600040101010101" pitchFamily="2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92586" y="3304980"/>
              <a:ext cx="42511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00" i="1" dirty="0">
                  <a:ea typeface="华文楷体" panose="02010600040101010101" pitchFamily="2" charset="-122"/>
                </a:rPr>
                <a:t>D</a:t>
              </a:r>
              <a:endParaRPr lang="zh-CN" altLang="en-US" sz="2600" i="1" dirty="0" smtClean="0">
                <a:ea typeface="华文楷体" panose="02010600040101010101" pitchFamily="2" charset="-122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 bwMode="auto">
            <a:xfrm>
              <a:off x="7844106" y="2644547"/>
              <a:ext cx="64808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409656" y="2375465"/>
                  <a:ext cx="482824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𝒖</m:t>
                        </m:r>
                      </m:oMath>
                    </m:oMathPara>
                  </a14:m>
                  <a:endParaRPr lang="zh-CN" altLang="en-US" sz="2600" dirty="0" smtClean="0">
                    <a:ea typeface="华文楷体" panose="02010600040101010101" pitchFamily="2" charset="-122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9656" y="2375465"/>
                  <a:ext cx="482824" cy="49244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直接连接符 18"/>
            <p:cNvCxnSpPr/>
            <p:nvPr/>
          </p:nvCxnSpPr>
          <p:spPr bwMode="auto">
            <a:xfrm>
              <a:off x="6749932" y="2744976"/>
              <a:ext cx="0" cy="54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直接连接符 19"/>
            <p:cNvCxnSpPr/>
            <p:nvPr/>
          </p:nvCxnSpPr>
          <p:spPr bwMode="auto">
            <a:xfrm>
              <a:off x="7596328" y="2697222"/>
              <a:ext cx="0" cy="54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接连接符 20"/>
            <p:cNvCxnSpPr/>
            <p:nvPr/>
          </p:nvCxnSpPr>
          <p:spPr bwMode="auto">
            <a:xfrm>
              <a:off x="6156168" y="2715762"/>
              <a:ext cx="0" cy="54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直接连接符 21"/>
            <p:cNvCxnSpPr/>
            <p:nvPr/>
          </p:nvCxnSpPr>
          <p:spPr bwMode="auto">
            <a:xfrm>
              <a:off x="5364080" y="2697222"/>
              <a:ext cx="0" cy="54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直接箭头连接符 23"/>
            <p:cNvCxnSpPr/>
            <p:nvPr/>
          </p:nvCxnSpPr>
          <p:spPr bwMode="auto">
            <a:xfrm>
              <a:off x="6749932" y="2924944"/>
              <a:ext cx="85521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直接箭头连接符 24"/>
            <p:cNvCxnSpPr/>
            <p:nvPr/>
          </p:nvCxnSpPr>
          <p:spPr bwMode="auto">
            <a:xfrm>
              <a:off x="5349264" y="2924944"/>
              <a:ext cx="80690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直接箭头连接符 26"/>
            <p:cNvCxnSpPr/>
            <p:nvPr/>
          </p:nvCxnSpPr>
          <p:spPr bwMode="auto">
            <a:xfrm>
              <a:off x="6156168" y="3072126"/>
              <a:ext cx="59376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Box 28"/>
            <p:cNvSpPr txBox="1"/>
            <p:nvPr/>
          </p:nvSpPr>
          <p:spPr>
            <a:xfrm>
              <a:off x="6092194" y="2348880"/>
              <a:ext cx="71205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00" dirty="0">
                  <a:ea typeface="华文楷体" panose="02010600040101010101" pitchFamily="2" charset="-122"/>
                </a:rPr>
                <a:t>5</a:t>
              </a:r>
              <a:r>
                <a:rPr lang="en-US" altLang="zh-CN" sz="2600" dirty="0" smtClean="0">
                  <a:ea typeface="华文楷体" panose="02010600040101010101" pitchFamily="2" charset="-122"/>
                </a:rPr>
                <a:t> 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12274" y="2469539"/>
              <a:ext cx="71205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00" dirty="0">
                  <a:ea typeface="华文楷体" panose="02010600040101010101" pitchFamily="2" charset="-122"/>
                </a:rPr>
                <a:t>9</a:t>
              </a:r>
              <a:r>
                <a:rPr lang="en-US" altLang="zh-CN" sz="2600" dirty="0" smtClean="0">
                  <a:ea typeface="华文楷体" panose="02010600040101010101" pitchFamily="2" charset="-122"/>
                </a:rPr>
                <a:t> m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64088" y="2492896"/>
              <a:ext cx="71205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00" dirty="0" smtClean="0">
                  <a:ea typeface="华文楷体" panose="02010600040101010101" pitchFamily="2" charset="-122"/>
                </a:rPr>
                <a:t>8 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3218" y="2564904"/>
                <a:ext cx="429079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600" dirty="0" smtClean="0">
                    <a:solidFill>
                      <a:srgbClr val="C00000"/>
                    </a:solidFill>
                    <a:ea typeface="华文楷体" panose="02010600040101010101" pitchFamily="2" charset="-122"/>
                  </a:rPr>
                  <a:t>解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：已知</a:t>
                </a:r>
                <a14:m>
                  <m:oMath xmlns:m="http://schemas.openxmlformats.org/officeDocument/2006/math"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𝒖</m:t>
                    </m:r>
                  </m:oMath>
                </a14:m>
                <a:r>
                  <a:rPr lang="en-US" altLang="zh-CN" sz="2600" dirty="0" smtClean="0">
                    <a:ea typeface="华文楷体" panose="02010600040101010101" pitchFamily="2" charset="-122"/>
                  </a:rPr>
                  <a:t>=20 m/s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sz="2600" i="1" smtClean="0">
                        <a:latin typeface="Cambria Math"/>
                        <a:ea typeface="华文楷体" panose="02010600040101010101" pitchFamily="2" charset="-122"/>
                      </a:rPr>
                      <m:t>𝝎</m:t>
                    </m:r>
                    <m:r>
                      <a:rPr lang="en-US" altLang="zh-CN" sz="2600" b="1" i="0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b="1" i="0" smtClean="0">
                        <a:latin typeface="Cambria Math"/>
                        <a:ea typeface="华文楷体" panose="02010600040101010101" pitchFamily="2" charset="-122"/>
                      </a:rPr>
                      <m:t>𝟒</m:t>
                    </m:r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𝛑</m:t>
                    </m:r>
                  </m:oMath>
                </a14:m>
                <a:endParaRPr lang="en-US" altLang="zh-CN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18" y="2564904"/>
                <a:ext cx="4290790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2557" t="-13580" b="-29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140968"/>
                <a:ext cx="2308196" cy="67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𝑻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𝟐</m:t>
                        </m:r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𝝎</m:t>
                        </m:r>
                      </m:den>
                    </m:f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𝟎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.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𝟓</m:t>
                    </m:r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 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s</a:t>
                </a:r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40968"/>
                <a:ext cx="2308196" cy="670312"/>
              </a:xfrm>
              <a:prstGeom prst="rect">
                <a:avLst/>
              </a:prstGeom>
              <a:blipFill rotWithShape="1">
                <a:blip r:embed="rId5"/>
                <a:stretch>
                  <a:fillRect r="-3694" b="-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490155" y="3212976"/>
                <a:ext cx="251389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600" i="1" smtClean="0">
                        <a:latin typeface="Cambria Math"/>
                        <a:ea typeface="华文楷体" panose="02010600040101010101" pitchFamily="2" charset="-122"/>
                      </a:rPr>
                      <m:t>𝝀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𝒖𝑻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𝟏𝟎</m:t>
                    </m:r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 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m</a:t>
                </a:r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155" y="3212976"/>
                <a:ext cx="2513893" cy="492443"/>
              </a:xfrm>
              <a:prstGeom prst="rect">
                <a:avLst/>
              </a:prstGeom>
              <a:blipFill rotWithShape="1">
                <a:blip r:embed="rId6"/>
                <a:stretch>
                  <a:fillRect t="-11111" b="-29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84312" y="3921442"/>
            <a:ext cx="58144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dirty="0" smtClean="0">
                <a:ea typeface="华文楷体" panose="02010600040101010101" pitchFamily="2" charset="-122"/>
              </a:rPr>
              <a:t>(1)</a:t>
            </a:r>
            <a:r>
              <a:rPr lang="zh-CN" altLang="en-US" sz="2600" dirty="0" smtClean="0">
                <a:ea typeface="华文楷体" panose="02010600040101010101" pitchFamily="2" charset="-122"/>
              </a:rPr>
              <a:t>以</a:t>
            </a:r>
            <a:r>
              <a:rPr lang="en-US" altLang="zh-CN" sz="2600" i="1" dirty="0" smtClean="0">
                <a:ea typeface="华文楷体" panose="02010600040101010101" pitchFamily="2" charset="-122"/>
              </a:rPr>
              <a:t>A</a:t>
            </a:r>
            <a:r>
              <a:rPr lang="zh-CN" altLang="en-US" sz="2600" dirty="0" smtClean="0">
                <a:ea typeface="华文楷体" panose="02010600040101010101" pitchFamily="2" charset="-122"/>
              </a:rPr>
              <a:t>为坐标原点，原点的振动方程为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19016" y="3861048"/>
                <a:ext cx="321062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600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𝟎</m:t>
                          </m:r>
                        </m:sub>
                      </m:sSub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𝑨</m:t>
                          </m:r>
                        </m:sub>
                      </m:sSub>
                      <m:r>
                        <a:rPr lang="en-US" altLang="zh-CN" sz="2600" i="1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i="1">
                          <a:latin typeface="Cambria Math"/>
                          <a:ea typeface="华文楷体" panose="02010600040101010101" pitchFamily="2" charset="-122"/>
                        </a:rPr>
                        <m:t>𝟑</m:t>
                      </m:r>
                      <m:func>
                        <m:funcPr>
                          <m:ctrlPr>
                            <a:rPr lang="en-US" altLang="zh-CN" sz="2600" i="1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600" b="0">
                              <a:latin typeface="Cambria Math"/>
                              <a:ea typeface="华文楷体" panose="02010600040101010101" pitchFamily="2" charset="-122"/>
                            </a:rPr>
                            <m:t>cos</m:t>
                          </m:r>
                        </m:fName>
                        <m:e>
                          <m:r>
                            <a:rPr lang="en-US" altLang="zh-CN" sz="2600" i="1">
                              <a:latin typeface="Cambria Math"/>
                              <a:ea typeface="华文楷体" panose="02010600040101010101" pitchFamily="2" charset="-122"/>
                            </a:rPr>
                            <m:t>𝟒</m:t>
                          </m:r>
                          <m:r>
                            <a:rPr lang="en-US" altLang="zh-CN" sz="2600" i="1"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altLang="zh-CN" sz="2600" i="1"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</m:func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016" y="3861048"/>
                <a:ext cx="3210623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5576" y="4437112"/>
                <a:ext cx="8220071" cy="625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600" dirty="0" smtClean="0">
                    <a:ea typeface="华文楷体" panose="02010600040101010101" pitchFamily="2" charset="-122"/>
                  </a:rPr>
                  <a:t>波函数： </a:t>
                </a:r>
                <a14:m>
                  <m:oMath xmlns:m="http://schemas.openxmlformats.org/officeDocument/2006/math"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𝒚</m:t>
                    </m:r>
                    <m:d>
                      <m:dPr>
                        <m:ctrlP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𝒕</m:t>
                        </m:r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,</m:t>
                        </m:r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𝒙</m:t>
                        </m:r>
                      </m:e>
                    </m:d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𝟑</m:t>
                    </m:r>
                    <m:func>
                      <m:funcPr>
                        <m:ctrlP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600" b="0" i="0" smtClean="0">
                            <a:latin typeface="Cambria Math"/>
                            <a:ea typeface="华文楷体" panose="02010600040101010101" pitchFamily="2" charset="-122"/>
                          </a:rPr>
                          <m:t>cos</m:t>
                        </m:r>
                      </m:fName>
                      <m:e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𝟒</m:t>
                        </m:r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6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6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altLang="zh-CN" sz="2600" b="1" i="1" smtClean="0">
                                <a:latin typeface="Cambria Math"/>
                                <a:ea typeface="Cambria Math"/>
                              </a:rPr>
                              <m:t>𝒖</m:t>
                            </m:r>
                          </m:den>
                        </m:f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i="1">
                        <a:latin typeface="Cambria Math"/>
                        <a:ea typeface="华文楷体" panose="02010600040101010101" pitchFamily="2" charset="-122"/>
                      </a:rPr>
                      <m:t>𝟑</m:t>
                    </m:r>
                    <m:func>
                      <m:funcPr>
                        <m:ctrlP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600" b="0">
                            <a:latin typeface="Cambria Math"/>
                            <a:ea typeface="华文楷体" panose="02010600040101010101" pitchFamily="2" charset="-122"/>
                          </a:rPr>
                          <m:t>cos</m:t>
                        </m:r>
                      </m:fName>
                      <m:e>
                        <m:r>
                          <a:rPr lang="en-US" altLang="zh-CN" sz="2600" i="1" smtClean="0">
                            <a:latin typeface="Cambria Math"/>
                            <a:ea typeface="华文楷体" panose="02010600040101010101" pitchFamily="2" charset="-122"/>
                          </a:rPr>
                          <m:t> 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𝟒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6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600" i="1" smtClean="0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altLang="zh-CN" sz="2600" b="1" i="1" smtClean="0"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437112"/>
                <a:ext cx="8220071" cy="625941"/>
              </a:xfrm>
              <a:prstGeom prst="rect">
                <a:avLst/>
              </a:prstGeom>
              <a:blipFill rotWithShape="1">
                <a:blip r:embed="rId8"/>
                <a:stretch>
                  <a:fillRect l="-1335" b="-10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6790267" y="2208094"/>
            <a:ext cx="3513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i="1" dirty="0" smtClean="0">
                <a:ea typeface="华文楷体" panose="02010600040101010101" pitchFamily="2" charset="-122"/>
              </a:rPr>
              <a:t>x</a:t>
            </a:r>
            <a:endParaRPr lang="zh-CN" altLang="en-US" sz="2600" i="1" dirty="0" smtClean="0"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6260" y="5157192"/>
                <a:ext cx="198349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𝑪</m:t>
                        </m:r>
                      </m:sub>
                    </m:sSub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=−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𝟏𝟑</m:t>
                    </m:r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 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m</a:t>
                </a:r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60" y="5157192"/>
                <a:ext cx="1983492" cy="492443"/>
              </a:xfrm>
              <a:prstGeom prst="rect">
                <a:avLst/>
              </a:prstGeom>
              <a:blipFill rotWithShape="1">
                <a:blip r:embed="rId9"/>
                <a:stretch>
                  <a:fillRect t="-11111" r="-4294" b="-29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1917" y="5894198"/>
                <a:ext cx="156671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𝑫</m:t>
                        </m:r>
                      </m:sub>
                    </m:sSub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𝟗</m:t>
                    </m:r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 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m</a:t>
                </a:r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7" y="5894198"/>
                <a:ext cx="1566711" cy="492443"/>
              </a:xfrm>
              <a:prstGeom prst="rect">
                <a:avLst/>
              </a:prstGeom>
              <a:blipFill rotWithShape="1">
                <a:blip r:embed="rId10"/>
                <a:stretch>
                  <a:fillRect t="-11111" r="-5837" b="-29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174006" y="5062944"/>
                <a:ext cx="5117876" cy="67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𝑪</m:t>
                        </m:r>
                      </m:sub>
                    </m:sSub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𝒚</m:t>
                    </m:r>
                    <m:d>
                      <m:dPr>
                        <m:ctrlP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𝒕</m:t>
                        </m:r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6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6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  <m:t>𝒄</m:t>
                            </m:r>
                          </m:sub>
                        </m:sSub>
                      </m:e>
                    </m:d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i="1">
                        <a:latin typeface="Cambria Math"/>
                        <a:ea typeface="华文楷体" panose="02010600040101010101" pitchFamily="2" charset="-122"/>
                      </a:rPr>
                      <m:t>𝟑</m:t>
                    </m:r>
                    <m:func>
                      <m:funcPr>
                        <m:ctrlP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600" b="0">
                            <a:latin typeface="Cambria Math"/>
                            <a:ea typeface="华文楷体" panose="02010600040101010101" pitchFamily="2" charset="-122"/>
                          </a:rPr>
                          <m:t>cos</m:t>
                        </m:r>
                      </m:fName>
                      <m:e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 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𝟒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6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600" b="1" i="1" smtClean="0">
                                <a:latin typeface="Cambria Math"/>
                                <a:ea typeface="Cambria Math"/>
                              </a:rPr>
                              <m:t>𝟏𝟑</m:t>
                            </m:r>
                            <m:r>
                              <a:rPr lang="en-US" altLang="zh-CN" sz="2600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altLang="zh-CN" sz="2600" i="1"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006" y="5062944"/>
                <a:ext cx="5117876" cy="67031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224908" y="5805264"/>
                <a:ext cx="5061770" cy="67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𝑫</m:t>
                        </m:r>
                      </m:sub>
                    </m:sSub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𝒚</m:t>
                    </m:r>
                    <m:d>
                      <m:dPr>
                        <m:ctrlP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𝒕</m:t>
                        </m:r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6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6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  <m:t>𝑫</m:t>
                            </m:r>
                          </m:sub>
                        </m:sSub>
                      </m:e>
                    </m:d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i="1">
                        <a:latin typeface="Cambria Math"/>
                        <a:ea typeface="华文楷体" panose="02010600040101010101" pitchFamily="2" charset="-122"/>
                      </a:rPr>
                      <m:t>𝟑</m:t>
                    </m:r>
                    <m:func>
                      <m:funcPr>
                        <m:ctrlP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600" b="0">
                            <a:latin typeface="Cambria Math"/>
                            <a:ea typeface="华文楷体" panose="02010600040101010101" pitchFamily="2" charset="-122"/>
                          </a:rPr>
                          <m:t>cos</m:t>
                        </m:r>
                      </m:fName>
                      <m:e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 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𝟒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6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600" b="1" i="1" smtClean="0">
                                <a:latin typeface="Cambria Math"/>
                                <a:ea typeface="Cambria Math"/>
                              </a:rPr>
                              <m:t>𝟗</m:t>
                            </m:r>
                            <m:r>
                              <a:rPr lang="en-US" altLang="zh-CN" sz="2600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altLang="zh-CN" sz="2600" i="1"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908" y="5805264"/>
                <a:ext cx="5061770" cy="67031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2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41" grpId="0"/>
      <p:bldP spid="43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B043E23-BD50-4760-8276-7F2FAE48D708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graphicFrame>
        <p:nvGraphicFramePr>
          <p:cNvPr id="292866" name="Object 2"/>
          <p:cNvGraphicFramePr>
            <a:graphicFrameLocks noChangeAspect="1"/>
          </p:cNvGraphicFramePr>
          <p:nvPr/>
        </p:nvGraphicFramePr>
        <p:xfrm>
          <a:off x="3308350" y="2635250"/>
          <a:ext cx="27527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4" name="公式" r:id="rId3" imgW="1066337" imgH="304668" progId="Equation.3">
                  <p:embed/>
                </p:oleObj>
              </mc:Choice>
              <mc:Fallback>
                <p:oleObj name="公式" r:id="rId3" imgW="1066337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2635250"/>
                        <a:ext cx="2752725" cy="671513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chemeClr val="accent1"/>
                          </a:gs>
                          <a:gs pos="50000">
                            <a:srgbClr val="FFFFFF"/>
                          </a:gs>
                          <a:gs pos="100000">
                            <a:schemeClr val="accent1"/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867" name="AutoShape 3"/>
          <p:cNvSpPr>
            <a:spLocks noChangeArrowheads="1"/>
          </p:cNvSpPr>
          <p:nvPr/>
        </p:nvSpPr>
        <p:spPr bwMode="auto">
          <a:xfrm>
            <a:off x="1331640" y="3686349"/>
            <a:ext cx="2906712" cy="966787"/>
          </a:xfrm>
          <a:prstGeom prst="wedgeRectCallout">
            <a:avLst>
              <a:gd name="adj1" fmla="val 23347"/>
              <a:gd name="adj2" fmla="val -94171"/>
            </a:avLst>
          </a:prstGeom>
          <a:gradFill rotWithShape="0">
            <a:gsLst>
              <a:gs pos="0">
                <a:srgbClr val="FFFFFF"/>
              </a:gs>
              <a:gs pos="100000">
                <a:srgbClr val="FFE1FF"/>
              </a:gs>
            </a:gsLst>
            <a:lin ang="5400000" scaled="1"/>
          </a:gra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dirty="0" smtClean="0">
                <a:solidFill>
                  <a:srgbClr val="000000"/>
                </a:solidFill>
                <a:ea typeface="宋体" charset="-122"/>
              </a:rPr>
              <a:t>各质元相对各自平衡位置的</a:t>
            </a:r>
            <a:r>
              <a:rPr lang="zh-CN" altLang="en-US" dirty="0" smtClean="0">
                <a:solidFill>
                  <a:srgbClr val="CC0000"/>
                </a:solidFill>
                <a:ea typeface="宋体" charset="-122"/>
              </a:rPr>
              <a:t>位移</a:t>
            </a:r>
          </a:p>
        </p:txBody>
      </p:sp>
      <p:sp>
        <p:nvSpPr>
          <p:cNvPr id="292868" name="AutoShape 4"/>
          <p:cNvSpPr>
            <a:spLocks noChangeArrowheads="1"/>
          </p:cNvSpPr>
          <p:nvPr/>
        </p:nvSpPr>
        <p:spPr bwMode="auto">
          <a:xfrm>
            <a:off x="5258118" y="3649028"/>
            <a:ext cx="2546350" cy="971550"/>
          </a:xfrm>
          <a:prstGeom prst="wedgeRectCallout">
            <a:avLst>
              <a:gd name="adj1" fmla="val -54176"/>
              <a:gd name="adj2" fmla="val -97875"/>
            </a:avLst>
          </a:prstGeom>
          <a:gradFill rotWithShape="0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dirty="0" smtClean="0">
                <a:solidFill>
                  <a:srgbClr val="000000"/>
                </a:solidFill>
                <a:ea typeface="宋体" charset="-122"/>
              </a:rPr>
              <a:t>波线上各质点</a:t>
            </a:r>
            <a:r>
              <a:rPr lang="zh-CN" altLang="en-US" dirty="0" smtClean="0">
                <a:solidFill>
                  <a:srgbClr val="CC0000"/>
                </a:solidFill>
                <a:ea typeface="宋体" charset="-122"/>
              </a:rPr>
              <a:t>平衡</a:t>
            </a:r>
            <a:r>
              <a:rPr lang="zh-CN" altLang="en-US" dirty="0" smtClean="0">
                <a:solidFill>
                  <a:srgbClr val="000000"/>
                </a:solidFill>
                <a:ea typeface="宋体" charset="-122"/>
              </a:rPr>
              <a:t>位置</a:t>
            </a:r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381000" y="48768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zh-CN" dirty="0" smtClean="0"/>
              <a:t>     </a:t>
            </a:r>
            <a:r>
              <a:rPr lang="zh-CN" altLang="en-US" dirty="0" smtClean="0"/>
              <a:t>简谐波：在均匀的、无吸收的、无限大的介质中，波源作简谐</a:t>
            </a:r>
            <a:r>
              <a:rPr lang="zh-CN" altLang="en-US" dirty="0"/>
              <a:t>振动</a:t>
            </a:r>
            <a:r>
              <a:rPr lang="zh-CN" altLang="en-US" dirty="0" smtClean="0"/>
              <a:t>时，在介质中所形成的波动</a:t>
            </a:r>
            <a:r>
              <a:rPr lang="en-US" altLang="zh-CN" dirty="0" smtClean="0"/>
              <a:t>.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33400" y="708025"/>
            <a:ext cx="5608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mtClean="0">
                <a:solidFill>
                  <a:srgbClr val="CC0000"/>
                </a:solidFill>
              </a:rPr>
              <a:t>一   平面简谐波的波函数</a:t>
            </a:r>
            <a:endParaRPr lang="zh-CN" altLang="en-US" sz="3200" smtClean="0">
              <a:solidFill>
                <a:srgbClr val="CC0000"/>
              </a:solidFill>
            </a:endParaRPr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447675" y="5903913"/>
            <a:ext cx="712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kumimoji="1" lang="en-US" altLang="zh-CN" smtClean="0">
                <a:solidFill>
                  <a:srgbClr val="000000"/>
                </a:solidFill>
                <a:ea typeface="宋体" charset="-122"/>
              </a:rPr>
              <a:t>    </a:t>
            </a:r>
            <a:r>
              <a:rPr kumimoji="1" lang="zh-CN" altLang="en-US" smtClean="0">
                <a:solidFill>
                  <a:srgbClr val="000000"/>
                </a:solidFill>
                <a:ea typeface="宋体" charset="-122"/>
              </a:rPr>
              <a:t>平面简谐波：波面为平面的简谐波</a:t>
            </a:r>
            <a:r>
              <a:rPr kumimoji="1" lang="en-US" altLang="zh-CN" smtClean="0">
                <a:solidFill>
                  <a:srgbClr val="000000"/>
                </a:solidFill>
                <a:ea typeface="宋体" charset="-122"/>
              </a:rPr>
              <a:t>.</a:t>
            </a:r>
          </a:p>
        </p:txBody>
      </p:sp>
      <p:grpSp>
        <p:nvGrpSpPr>
          <p:cNvPr id="292872" name="Group 8"/>
          <p:cNvGrpSpPr>
            <a:grpSpLocks/>
          </p:cNvGrpSpPr>
          <p:nvPr/>
        </p:nvGrpSpPr>
        <p:grpSpPr bwMode="auto">
          <a:xfrm>
            <a:off x="381000" y="1187450"/>
            <a:ext cx="8382000" cy="1630363"/>
            <a:chOff x="240" y="864"/>
            <a:chExt cx="5280" cy="1027"/>
          </a:xfrm>
        </p:grpSpPr>
        <p:sp>
          <p:nvSpPr>
            <p:cNvPr id="4106" name="Text Box 9"/>
            <p:cNvSpPr txBox="1">
              <a:spLocks noChangeArrowheads="1"/>
            </p:cNvSpPr>
            <p:nvPr/>
          </p:nvSpPr>
          <p:spPr bwMode="auto">
            <a:xfrm>
              <a:off x="240" y="864"/>
              <a:ext cx="5280" cy="1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kumimoji="1" lang="en-US" altLang="zh-CN" dirty="0" smtClean="0">
                  <a:solidFill>
                    <a:srgbClr val="000000"/>
                  </a:solidFill>
                </a:rPr>
                <a:t>        </a:t>
              </a:r>
              <a:r>
                <a:rPr kumimoji="1" lang="zh-CN" altLang="en-US" dirty="0" smtClean="0">
                  <a:solidFill>
                    <a:srgbClr val="000000"/>
                  </a:solidFill>
                </a:rPr>
                <a:t>介质中任一质元（坐标为 </a:t>
              </a:r>
              <a:r>
                <a:rPr kumimoji="1" lang="en-US" altLang="zh-CN" b="0" i="1" dirty="0" smtClean="0">
                  <a:solidFill>
                    <a:srgbClr val="000000"/>
                  </a:solidFill>
                </a:rPr>
                <a:t>x</a:t>
              </a:r>
              <a:r>
                <a:rPr kumimoji="1" lang="zh-CN" altLang="en-US" dirty="0" smtClean="0">
                  <a:solidFill>
                    <a:srgbClr val="000000"/>
                  </a:solidFill>
                </a:rPr>
                <a:t>）相对其平衡位置的位移（坐标为 </a:t>
              </a:r>
              <a:r>
                <a:rPr kumimoji="1" lang="en-US" altLang="zh-CN" b="0" i="1" dirty="0" smtClean="0">
                  <a:solidFill>
                    <a:srgbClr val="000000"/>
                  </a:solidFill>
                </a:rPr>
                <a:t>y</a:t>
              </a:r>
              <a:r>
                <a:rPr kumimoji="1" lang="zh-CN" altLang="en-US" dirty="0" smtClean="0">
                  <a:solidFill>
                    <a:srgbClr val="000000"/>
                  </a:solidFill>
                </a:rPr>
                <a:t>）随时间的变化关系，即                称为波函数</a:t>
              </a:r>
              <a:r>
                <a:rPr kumimoji="1" lang="en-US" altLang="zh-CN" dirty="0" smtClean="0">
                  <a:solidFill>
                    <a:srgbClr val="000000"/>
                  </a:solidFill>
                </a:rPr>
                <a:t>.</a:t>
              </a:r>
            </a:p>
          </p:txBody>
        </p:sp>
        <p:graphicFrame>
          <p:nvGraphicFramePr>
            <p:cNvPr id="4107" name="Object 10"/>
            <p:cNvGraphicFramePr>
              <a:graphicFrameLocks noChangeAspect="1"/>
            </p:cNvGraphicFramePr>
            <p:nvPr/>
          </p:nvGraphicFramePr>
          <p:xfrm>
            <a:off x="4332" y="1200"/>
            <a:ext cx="756" cy="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35" name="Equation" r:id="rId5" imgW="418918" imgH="203112" progId="Equation.3">
                    <p:embed/>
                  </p:oleObj>
                </mc:Choice>
                <mc:Fallback>
                  <p:oleObj name="Equation" r:id="rId5" imgW="418918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2" y="1200"/>
                          <a:ext cx="756" cy="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842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animBg="1" autoUpdateAnimBg="0"/>
      <p:bldP spid="292868" grpId="0" animBg="1" autoUpdateAnimBg="0"/>
      <p:bldP spid="292869" grpId="0" autoUpdateAnimBg="0"/>
      <p:bldP spid="29287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245A9E6-0CF2-4D2B-8611-5BF5970B6EC1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20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76056" y="994159"/>
            <a:ext cx="4032448" cy="1448543"/>
            <a:chOff x="4860032" y="2348880"/>
            <a:chExt cx="4032448" cy="1448543"/>
          </a:xfrm>
        </p:grpSpPr>
        <p:cxnSp>
          <p:nvCxnSpPr>
            <p:cNvPr id="4" name="直接箭头连接符 3"/>
            <p:cNvCxnSpPr/>
            <p:nvPr/>
          </p:nvCxnSpPr>
          <p:spPr bwMode="auto">
            <a:xfrm>
              <a:off x="4860032" y="3212976"/>
              <a:ext cx="367240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椭圆 4"/>
            <p:cNvSpPr>
              <a:spLocks noChangeAspect="1"/>
            </p:cNvSpPr>
            <p:nvPr/>
          </p:nvSpPr>
          <p:spPr bwMode="auto">
            <a:xfrm>
              <a:off x="6677932" y="3140976"/>
              <a:ext cx="144000" cy="144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1C1C1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 bwMode="auto">
            <a:xfrm>
              <a:off x="6084168" y="3140976"/>
              <a:ext cx="144000" cy="144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1C1C1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 bwMode="auto">
            <a:xfrm>
              <a:off x="5292080" y="3140976"/>
              <a:ext cx="144000" cy="144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1C1C1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 bwMode="auto">
            <a:xfrm>
              <a:off x="7524328" y="3140976"/>
              <a:ext cx="144000" cy="144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1C1C1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46190" y="3304980"/>
              <a:ext cx="4074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00" i="1" dirty="0" smtClean="0">
                  <a:ea typeface="华文楷体" panose="02010600040101010101" pitchFamily="2" charset="-122"/>
                </a:rPr>
                <a:t>A</a:t>
              </a:r>
              <a:endParaRPr lang="zh-CN" altLang="en-US" sz="2600" i="1" dirty="0" smtClean="0">
                <a:ea typeface="华文楷体" panose="02010600040101010101" pitchFamily="2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52426" y="3304980"/>
              <a:ext cx="4074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00" i="1" dirty="0">
                  <a:ea typeface="华文楷体" panose="02010600040101010101" pitchFamily="2" charset="-122"/>
                </a:rPr>
                <a:t>B</a:t>
              </a:r>
              <a:endParaRPr lang="zh-CN" altLang="en-US" sz="2600" i="1" dirty="0" smtClean="0">
                <a:ea typeface="华文楷体" panose="02010600040101010101" pitchFamily="2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60338" y="3304980"/>
              <a:ext cx="4074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00" i="1" dirty="0">
                  <a:ea typeface="华文楷体" panose="02010600040101010101" pitchFamily="2" charset="-122"/>
                </a:rPr>
                <a:t>C</a:t>
              </a:r>
              <a:endParaRPr lang="zh-CN" altLang="en-US" sz="2600" i="1" dirty="0" smtClean="0">
                <a:ea typeface="华文楷体" panose="02010600040101010101" pitchFamily="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92586" y="3304980"/>
              <a:ext cx="42511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00" i="1" dirty="0">
                  <a:ea typeface="华文楷体" panose="02010600040101010101" pitchFamily="2" charset="-122"/>
                </a:rPr>
                <a:t>D</a:t>
              </a:r>
              <a:endParaRPr lang="zh-CN" altLang="en-US" sz="2600" i="1" dirty="0" smtClean="0">
                <a:ea typeface="华文楷体" panose="02010600040101010101" pitchFamily="2" charset="-122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 bwMode="auto">
            <a:xfrm>
              <a:off x="7844106" y="2644547"/>
              <a:ext cx="64808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409656" y="2375465"/>
                  <a:ext cx="482824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𝒖</m:t>
                        </m:r>
                      </m:oMath>
                    </m:oMathPara>
                  </a14:m>
                  <a:endParaRPr lang="zh-CN" altLang="en-US" sz="2600" dirty="0" smtClean="0">
                    <a:ea typeface="华文楷体" panose="02010600040101010101" pitchFamily="2" charset="-122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9656" y="2375465"/>
                  <a:ext cx="482824" cy="49244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接连接符 14"/>
            <p:cNvCxnSpPr/>
            <p:nvPr/>
          </p:nvCxnSpPr>
          <p:spPr bwMode="auto">
            <a:xfrm>
              <a:off x="6749932" y="2744976"/>
              <a:ext cx="0" cy="54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接连接符 15"/>
            <p:cNvCxnSpPr/>
            <p:nvPr/>
          </p:nvCxnSpPr>
          <p:spPr bwMode="auto">
            <a:xfrm>
              <a:off x="7596328" y="2697222"/>
              <a:ext cx="0" cy="54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直接连接符 16"/>
            <p:cNvCxnSpPr/>
            <p:nvPr/>
          </p:nvCxnSpPr>
          <p:spPr bwMode="auto">
            <a:xfrm>
              <a:off x="6156168" y="2715762"/>
              <a:ext cx="0" cy="54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接连接符 17"/>
            <p:cNvCxnSpPr/>
            <p:nvPr/>
          </p:nvCxnSpPr>
          <p:spPr bwMode="auto">
            <a:xfrm>
              <a:off x="5364080" y="2697222"/>
              <a:ext cx="0" cy="54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直接箭头连接符 18"/>
            <p:cNvCxnSpPr/>
            <p:nvPr/>
          </p:nvCxnSpPr>
          <p:spPr bwMode="auto">
            <a:xfrm>
              <a:off x="6749932" y="2924944"/>
              <a:ext cx="85521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直接箭头连接符 19"/>
            <p:cNvCxnSpPr/>
            <p:nvPr/>
          </p:nvCxnSpPr>
          <p:spPr bwMode="auto">
            <a:xfrm>
              <a:off x="5349264" y="2924944"/>
              <a:ext cx="80690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接箭头连接符 20"/>
            <p:cNvCxnSpPr/>
            <p:nvPr/>
          </p:nvCxnSpPr>
          <p:spPr bwMode="auto">
            <a:xfrm>
              <a:off x="6156168" y="3072126"/>
              <a:ext cx="59376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6092194" y="2348880"/>
              <a:ext cx="71205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00" dirty="0">
                  <a:ea typeface="华文楷体" panose="02010600040101010101" pitchFamily="2" charset="-122"/>
                </a:rPr>
                <a:t>5</a:t>
              </a:r>
              <a:r>
                <a:rPr lang="en-US" altLang="zh-CN" sz="2600" dirty="0" smtClean="0">
                  <a:ea typeface="华文楷体" panose="02010600040101010101" pitchFamily="2" charset="-122"/>
                </a:rPr>
                <a:t> 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12274" y="2469539"/>
              <a:ext cx="71205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00" dirty="0">
                  <a:ea typeface="华文楷体" panose="02010600040101010101" pitchFamily="2" charset="-122"/>
                </a:rPr>
                <a:t>9</a:t>
              </a:r>
              <a:r>
                <a:rPr lang="en-US" altLang="zh-CN" sz="2600" dirty="0" smtClean="0">
                  <a:ea typeface="华文楷体" panose="02010600040101010101" pitchFamily="2" charset="-122"/>
                </a:rPr>
                <a:t> 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64088" y="2492896"/>
              <a:ext cx="71205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00" dirty="0" smtClean="0">
                  <a:ea typeface="华文楷体" panose="02010600040101010101" pitchFamily="2" charset="-122"/>
                </a:rPr>
                <a:t>8 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79709" y="706127"/>
                <a:ext cx="56079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600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709" y="706127"/>
                <a:ext cx="560795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-23956" y="645732"/>
            <a:ext cx="57967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dirty="0" smtClean="0">
                <a:ea typeface="华文楷体" panose="02010600040101010101" pitchFamily="2" charset="-122"/>
              </a:rPr>
              <a:t>(2)</a:t>
            </a:r>
            <a:r>
              <a:rPr lang="zh-CN" altLang="en-US" sz="2600" dirty="0" smtClean="0">
                <a:ea typeface="华文楷体" panose="02010600040101010101" pitchFamily="2" charset="-122"/>
              </a:rPr>
              <a:t>以</a:t>
            </a:r>
            <a:r>
              <a:rPr lang="en-US" altLang="zh-CN" sz="2600" i="1" dirty="0" smtClean="0">
                <a:ea typeface="华文楷体" panose="02010600040101010101" pitchFamily="2" charset="-122"/>
              </a:rPr>
              <a:t>B</a:t>
            </a:r>
            <a:r>
              <a:rPr lang="zh-CN" altLang="en-US" sz="2600" dirty="0" smtClean="0">
                <a:ea typeface="华文楷体" panose="02010600040101010101" pitchFamily="2" charset="-122"/>
              </a:rPr>
              <a:t>为坐标原点，原点的振动方程为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1560" y="1241249"/>
                <a:ext cx="144911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600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𝟎</m:t>
                          </m:r>
                        </m:sub>
                      </m:sSub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41249"/>
                <a:ext cx="1449115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496" y="1916832"/>
                <a:ext cx="180876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𝑩</m:t>
                        </m:r>
                      </m:sub>
                    </m:sSub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=−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𝟓</m:t>
                    </m:r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 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m</a:t>
                </a:r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916832"/>
                <a:ext cx="1808765" cy="492443"/>
              </a:xfrm>
              <a:prstGeom prst="rect">
                <a:avLst/>
              </a:prstGeom>
              <a:blipFill rotWithShape="1">
                <a:blip r:embed="rId5"/>
                <a:stretch>
                  <a:fillRect t="-11111" r="-4377" b="-29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17939" y="2504509"/>
                <a:ext cx="496559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𝑩</m:t>
                        </m:r>
                      </m:sub>
                    </m:sSub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𝒚</m:t>
                    </m:r>
                    <m:d>
                      <m:dPr>
                        <m:ctrlP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𝒕</m:t>
                        </m:r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6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6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  <m:t>𝑩</m:t>
                            </m:r>
                          </m:sub>
                        </m:sSub>
                      </m:e>
                    </m:d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i="1">
                        <a:latin typeface="Cambria Math"/>
                        <a:ea typeface="华文楷体" panose="02010600040101010101" pitchFamily="2" charset="-122"/>
                      </a:rPr>
                      <m:t>𝟑</m:t>
                    </m:r>
                    <m:func>
                      <m:funcPr>
                        <m:ctrlP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600" b="0">
                            <a:latin typeface="Cambria Math"/>
                            <a:ea typeface="华文楷体" panose="02010600040101010101" pitchFamily="2" charset="-122"/>
                          </a:rPr>
                          <m:t>cos</m:t>
                        </m:r>
                      </m:fName>
                      <m:e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 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𝟒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39" y="2504509"/>
                <a:ext cx="4965590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11717" y="3140968"/>
                <a:ext cx="474851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00" dirty="0" smtClean="0">
                    <a:ea typeface="华文楷体" panose="02010600040101010101" pitchFamily="2" charset="-122"/>
                  </a:rPr>
                  <a:t>即：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𝟎</m:t>
                        </m:r>
                      </m:sub>
                    </m:sSub>
                    <m:r>
                      <a:rPr lang="en-US" altLang="zh-CN" sz="2600" i="1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i="1">
                        <a:latin typeface="Cambria Math"/>
                        <a:ea typeface="华文楷体" panose="02010600040101010101" pitchFamily="2" charset="-122"/>
                      </a:rPr>
                      <m:t>𝟑</m:t>
                    </m:r>
                    <m:func>
                      <m:funcPr>
                        <m:ctrlP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600" b="0">
                            <a:latin typeface="Cambria Math"/>
                            <a:ea typeface="华文楷体" panose="02010600040101010101" pitchFamily="2" charset="-122"/>
                          </a:rPr>
                          <m:t>cos</m:t>
                        </m:r>
                      </m:fName>
                      <m:e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 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𝟒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717" y="3140968"/>
                <a:ext cx="4748515" cy="492443"/>
              </a:xfrm>
              <a:prstGeom prst="rect">
                <a:avLst/>
              </a:prstGeom>
              <a:blipFill rotWithShape="1">
                <a:blip r:embed="rId7"/>
                <a:stretch>
                  <a:fillRect l="-2311" t="-11111" b="-29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5342" y="3789040"/>
                <a:ext cx="7537256" cy="62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600" dirty="0" smtClean="0">
                    <a:ea typeface="华文楷体" panose="02010600040101010101" pitchFamily="2" charset="-122"/>
                  </a:rPr>
                  <a:t>此时的波函数：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sSupPr>
                      <m:e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𝒚</m:t>
                        </m:r>
                      </m:e>
                      <m:sup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𝒕</m:t>
                        </m:r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6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6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i="1">
                        <a:latin typeface="Cambria Math"/>
                        <a:ea typeface="华文楷体" panose="02010600040101010101" pitchFamily="2" charset="-122"/>
                      </a:rPr>
                      <m:t>𝟑</m:t>
                    </m:r>
                    <m:func>
                      <m:funcPr>
                        <m:ctrlP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600" b="0">
                            <a:latin typeface="Cambria Math"/>
                            <a:ea typeface="华文楷体" panose="02010600040101010101" pitchFamily="2" charset="-122"/>
                          </a:rPr>
                          <m:t>cos</m:t>
                        </m:r>
                      </m:fName>
                      <m:e>
                        <m:r>
                          <a:rPr lang="en-US" altLang="zh-CN" sz="2600" i="1" smtClean="0">
                            <a:latin typeface="Cambria Math"/>
                            <a:ea typeface="华文楷体" panose="02010600040101010101" pitchFamily="2" charset="-122"/>
                          </a:rPr>
                          <m:t> 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𝟒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6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600" i="1" smtClean="0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altLang="zh-CN" sz="2600" b="1" i="1" smtClean="0"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den>
                        </m:f>
                        <m:sSup>
                          <m:sSupPr>
                            <m:ctrlPr>
                              <a:rPr lang="en-US" altLang="zh-CN" sz="26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6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42" y="3789040"/>
                <a:ext cx="7537256" cy="624082"/>
              </a:xfrm>
              <a:prstGeom prst="rect">
                <a:avLst/>
              </a:prstGeom>
              <a:blipFill rotWithShape="1">
                <a:blip r:embed="rId8"/>
                <a:stretch>
                  <a:fillRect l="-1456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496" y="4717090"/>
                <a:ext cx="178471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sSubSupPr>
                      <m:e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𝑪</m:t>
                        </m:r>
                      </m:sub>
                      <m:sup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=−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𝟖</m:t>
                    </m:r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 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m</a:t>
                </a:r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717090"/>
                <a:ext cx="1784719" cy="492443"/>
              </a:xfrm>
              <a:prstGeom prst="rect">
                <a:avLst/>
              </a:prstGeom>
              <a:blipFill rotWithShape="1">
                <a:blip r:embed="rId9"/>
                <a:stretch>
                  <a:fillRect t="-11111" r="-4437" b="-29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2181" y="5596772"/>
                <a:ext cx="176548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600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sSubSupPr>
                      <m:e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𝑫</m:t>
                        </m:r>
                      </m:sub>
                      <m:sup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𝟏𝟒</m:t>
                    </m:r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 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m</a:t>
                </a:r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1" y="5596772"/>
                <a:ext cx="1765483" cy="492443"/>
              </a:xfrm>
              <a:prstGeom prst="rect">
                <a:avLst/>
              </a:prstGeom>
              <a:blipFill rotWithShape="1">
                <a:blip r:embed="rId10"/>
                <a:stretch>
                  <a:fillRect t="-11111" r="-4828" b="-29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60675" y="4628156"/>
                <a:ext cx="4095160" cy="67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600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sSubSupPr>
                      <m:e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𝑪</m:t>
                        </m:r>
                      </m:sub>
                      <m:sup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i="1">
                        <a:latin typeface="Cambria Math"/>
                        <a:ea typeface="华文楷体" panose="02010600040101010101" pitchFamily="2" charset="-122"/>
                      </a:rPr>
                      <m:t>𝟑</m:t>
                    </m:r>
                    <m:func>
                      <m:funcPr>
                        <m:ctrlP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600" b="0">
                            <a:latin typeface="Cambria Math"/>
                            <a:ea typeface="华文楷体" panose="02010600040101010101" pitchFamily="2" charset="-122"/>
                          </a:rPr>
                          <m:t>cos</m:t>
                        </m:r>
                      </m:fName>
                      <m:e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 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𝟒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6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600" b="1" i="1" smtClean="0">
                                <a:latin typeface="Cambria Math"/>
                                <a:ea typeface="Cambria Math"/>
                              </a:rPr>
                              <m:t>𝟖</m:t>
                            </m:r>
                            <m:r>
                              <a:rPr lang="en-US" altLang="zh-CN" sz="2600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altLang="zh-CN" sz="2600" i="1"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675" y="4628156"/>
                <a:ext cx="4095160" cy="67031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07122" y="5507837"/>
                <a:ext cx="4265078" cy="67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600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sSubSupPr>
                      <m:e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𝑫</m:t>
                        </m:r>
                      </m:sub>
                      <m:sup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i="1">
                        <a:latin typeface="Cambria Math"/>
                        <a:ea typeface="华文楷体" panose="02010600040101010101" pitchFamily="2" charset="-122"/>
                      </a:rPr>
                      <m:t>𝟑</m:t>
                    </m:r>
                    <m:func>
                      <m:funcPr>
                        <m:ctrlP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600" b="0">
                            <a:latin typeface="Cambria Math"/>
                            <a:ea typeface="华文楷体" panose="02010600040101010101" pitchFamily="2" charset="-122"/>
                          </a:rPr>
                          <m:t>cos</m:t>
                        </m:r>
                      </m:fName>
                      <m:e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 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𝟒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6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600" b="1" i="1" smtClean="0">
                                <a:latin typeface="Cambria Math"/>
                                <a:ea typeface="Cambria Math"/>
                              </a:rPr>
                              <m:t>𝟏𝟒</m:t>
                            </m:r>
                            <m:r>
                              <a:rPr lang="en-US" altLang="zh-CN" sz="2600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altLang="zh-CN" sz="2600" i="1"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122" y="5507837"/>
                <a:ext cx="4265078" cy="67031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878374" y="4618429"/>
                <a:ext cx="3712876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华文楷体" panose="02010600040101010101" pitchFamily="2" charset="-122"/>
                      </a:rPr>
                      <m:t>𝟑</m:t>
                    </m:r>
                    <m:func>
                      <m:funcPr>
                        <m:ctrlPr>
                          <a:rPr lang="en-US" altLang="zh-CN" i="1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华文楷体" panose="02010600040101010101" pitchFamily="2" charset="-122"/>
                          </a:rPr>
                          <m:t>cos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  <a:ea typeface="华文楷体" panose="02010600040101010101" pitchFamily="2" charset="-122"/>
                          </a:rPr>
                          <m:t> </m:t>
                        </m:r>
                        <m:d>
                          <m:dPr>
                            <m:ctrlPr>
                              <a:rPr lang="en-US" altLang="zh-CN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华文楷体" panose="02010600040101010101" pitchFamily="2" charset="-122"/>
                              </a:rPr>
                              <m:t>𝟒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𝟏𝟑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zh-CN" altLang="en-US" dirty="0" smtClean="0">
                    <a:ea typeface="华文楷体" panose="02010600040101010101" pitchFamily="2" charset="-122"/>
                  </a:rPr>
                  <a:t> 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374" y="4618429"/>
                <a:ext cx="3712876" cy="73718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6043700" y="5445224"/>
                <a:ext cx="3555782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华文楷体" panose="02010600040101010101" pitchFamily="2" charset="-122"/>
                      </a:rPr>
                      <m:t>𝟑</m:t>
                    </m:r>
                    <m:func>
                      <m:funcPr>
                        <m:ctrlPr>
                          <a:rPr lang="en-US" altLang="zh-CN" i="1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华文楷体" panose="02010600040101010101" pitchFamily="2" charset="-122"/>
                          </a:rPr>
                          <m:t>cos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  <a:ea typeface="华文楷体" panose="02010600040101010101" pitchFamily="2" charset="-122"/>
                          </a:rPr>
                          <m:t> </m:t>
                        </m:r>
                        <m:d>
                          <m:dPr>
                            <m:ctrlPr>
                              <a:rPr lang="en-US" altLang="zh-CN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华文楷体" panose="02010600040101010101" pitchFamily="2" charset="-122"/>
                              </a:rPr>
                              <m:t>𝟒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b="1" i="1" smtClean="0">
                                    <a:latin typeface="Cambria Math"/>
                                    <a:ea typeface="Cambria Math"/>
                                  </a:rPr>
                                  <m:t>𝟗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zh-CN" altLang="en-US" dirty="0" smtClean="0">
                    <a:ea typeface="华文楷体" panose="02010600040101010101" pitchFamily="2" charset="-122"/>
                  </a:rPr>
                  <a:t> 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700" y="5445224"/>
                <a:ext cx="3555782" cy="73718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245A9E6-0CF2-4D2B-8611-5BF5970B6EC1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21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504" y="1362540"/>
            <a:ext cx="8856984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514350" indent="-5143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kumimoji="1" lang="zh-CN" altLang="en-US" sz="2600" b="1" dirty="0">
                <a:solidFill>
                  <a:srgbClr val="0000CC"/>
                </a:solidFill>
                <a:latin typeface="Times New Roman" pitchFamily="18" charset="0"/>
                <a:ea typeface="华文楷体" panose="02010600040101010101" pitchFamily="2" charset="-122"/>
              </a:rPr>
              <a:t>思考：</a:t>
            </a:r>
            <a:r>
              <a:rPr kumimoji="1" lang="zh-CN" altLang="en-US" sz="2600" b="1" dirty="0">
                <a:solidFill>
                  <a:srgbClr val="000066"/>
                </a:solidFill>
                <a:latin typeface="Times New Roman" pitchFamily="18" charset="0"/>
                <a:ea typeface="华文楷体" panose="02010600040101010101" pitchFamily="2" charset="-122"/>
              </a:rPr>
              <a:t>已知波的方向和参考点的振动，波动式与原点的选择有关吗？波场中各点的振动式确定吗？</a:t>
            </a:r>
            <a:r>
              <a:rPr kumimoji="1" lang="zh-CN" altLang="en-US" sz="2600" b="1" dirty="0">
                <a:solidFill>
                  <a:srgbClr val="000066"/>
                </a:solidFill>
                <a:ea typeface="华文楷体" panose="02010600040101010101" pitchFamily="2" charset="-122"/>
              </a:rPr>
              <a:t>与坐标原点的选择是否有关？</a:t>
            </a:r>
            <a:endParaRPr kumimoji="1" lang="zh-CN" altLang="en-US" sz="2600" i="1" dirty="0">
              <a:solidFill>
                <a:srgbClr val="000066"/>
              </a:solidFill>
              <a:latin typeface="Times New Roman" pitchFamily="18" charset="0"/>
              <a:ea typeface="华文楷体" panose="02010600040101010101" pitchFamily="2" charset="-12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4" y="2984465"/>
            <a:ext cx="8712968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sz="2600" b="1" dirty="0">
                <a:solidFill>
                  <a:srgbClr val="0000CC"/>
                </a:solidFill>
                <a:latin typeface="+mn-lt"/>
                <a:ea typeface="华文楷体" panose="02010600040101010101" pitchFamily="2" charset="-122"/>
              </a:rPr>
              <a:t>答：</a:t>
            </a:r>
            <a:r>
              <a:rPr kumimoji="1" lang="zh-CN" altLang="en-US" sz="2600" b="1" dirty="0">
                <a:solidFill>
                  <a:srgbClr val="000066"/>
                </a:solidFill>
                <a:latin typeface="+mn-lt"/>
                <a:ea typeface="华文楷体" panose="02010600040101010101" pitchFamily="2" charset="-122"/>
              </a:rPr>
              <a:t>波动式与参考点的选择有关，但任意点的振动式与坐标原点选择无关。</a:t>
            </a:r>
            <a:endParaRPr kumimoji="1" lang="zh-CN" altLang="en-US" sz="2600" i="1" dirty="0">
              <a:solidFill>
                <a:srgbClr val="000066"/>
              </a:solidFill>
              <a:latin typeface="+mn-lt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244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245A9E6-0CF2-4D2B-8611-5BF5970B6EC1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22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867073"/>
              </p:ext>
            </p:extLst>
          </p:nvPr>
        </p:nvGraphicFramePr>
        <p:xfrm>
          <a:off x="111125" y="593725"/>
          <a:ext cx="8896350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70" name="Document" r:id="rId3" imgW="4343290" imgH="752402" progId="Word.Document.8">
                  <p:embed/>
                </p:oleObj>
              </mc:Choice>
              <mc:Fallback>
                <p:oleObj name="Document" r:id="rId3" imgW="4343290" imgH="7524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593725"/>
                        <a:ext cx="8896350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4" y="2132856"/>
            <a:ext cx="2564284" cy="57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b="1" dirty="0">
                <a:solidFill>
                  <a:srgbClr val="000066"/>
                </a:solidFill>
              </a:rPr>
              <a:t>解：</a:t>
            </a:r>
            <a:r>
              <a:rPr kumimoji="1" lang="zh-CN" altLang="en-US" b="1" dirty="0">
                <a:solidFill>
                  <a:srgbClr val="000066"/>
                </a:solidFill>
                <a:cs typeface="Times New Roman" panose="02020603050405020304" pitchFamily="18" charset="0"/>
              </a:rPr>
              <a:t>（</a:t>
            </a:r>
            <a:r>
              <a:rPr kumimoji="1" lang="en-US" altLang="zh-CN" b="1" dirty="0">
                <a:solidFill>
                  <a:srgbClr val="000066"/>
                </a:solidFill>
                <a:cs typeface="Times New Roman" panose="02020603050405020304" pitchFamily="18" charset="0"/>
              </a:rPr>
              <a:t>1）</a:t>
            </a:r>
            <a:endParaRPr kumimoji="1" lang="zh-CN" altLang="en-US" b="1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333422"/>
              </p:ext>
            </p:extLst>
          </p:nvPr>
        </p:nvGraphicFramePr>
        <p:xfrm>
          <a:off x="1389646" y="2276872"/>
          <a:ext cx="3465512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71" name="公式" r:id="rId5" imgW="1180800" imgH="393480" progId="Equation.3">
                  <p:embed/>
                </p:oleObj>
              </mc:Choice>
              <mc:Fallback>
                <p:oleObj name="公式" r:id="rId5" imgW="1180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646" y="2276872"/>
                        <a:ext cx="3465512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603804"/>
              </p:ext>
            </p:extLst>
          </p:nvPr>
        </p:nvGraphicFramePr>
        <p:xfrm>
          <a:off x="323528" y="3140968"/>
          <a:ext cx="365283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72" name="公式" r:id="rId7" imgW="1244520" imgH="393480" progId="Equation.3">
                  <p:embed/>
                </p:oleObj>
              </mc:Choice>
              <mc:Fallback>
                <p:oleObj name="公式" r:id="rId7" imgW="1244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140968"/>
                        <a:ext cx="365283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4364905"/>
            <a:ext cx="460833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b="1" dirty="0">
                <a:solidFill>
                  <a:srgbClr val="000066"/>
                </a:solidFill>
                <a:ea typeface="宋体" pitchFamily="2" charset="-122"/>
              </a:rPr>
              <a:t>（</a:t>
            </a:r>
            <a:r>
              <a:rPr kumimoji="1" lang="en-US" altLang="zh-CN" b="1" dirty="0">
                <a:solidFill>
                  <a:srgbClr val="000066"/>
                </a:solidFill>
                <a:ea typeface="宋体" pitchFamily="2" charset="-122"/>
              </a:rPr>
              <a:t>2）B</a:t>
            </a:r>
            <a:r>
              <a:rPr kumimoji="1" lang="zh-CN" altLang="en-US" b="1" dirty="0">
                <a:solidFill>
                  <a:srgbClr val="000066"/>
                </a:solidFill>
                <a:ea typeface="宋体" pitchFamily="2" charset="-122"/>
              </a:rPr>
              <a:t>点振动式</a:t>
            </a:r>
            <a:r>
              <a:rPr kumimoji="1" lang="zh-CN" altLang="en-US" b="1" dirty="0">
                <a:solidFill>
                  <a:srgbClr val="000066"/>
                </a:solidFill>
                <a:latin typeface="+mn-lt"/>
                <a:ea typeface="宋体" pitchFamily="2" charset="-122"/>
              </a:rPr>
              <a:t>：</a:t>
            </a:r>
            <a:r>
              <a:rPr kumimoji="1" lang="en-US" altLang="zh-CN" i="1" dirty="0">
                <a:solidFill>
                  <a:srgbClr val="000066"/>
                </a:solidFill>
                <a:ea typeface="宋体" pitchFamily="2" charset="-122"/>
              </a:rPr>
              <a:t>x </a:t>
            </a:r>
            <a:r>
              <a:rPr kumimoji="1" lang="en-US" altLang="zh-CN" dirty="0">
                <a:solidFill>
                  <a:srgbClr val="000066"/>
                </a:solidFill>
                <a:ea typeface="宋体" pitchFamily="2" charset="-122"/>
              </a:rPr>
              <a:t>= -5</a:t>
            </a:r>
            <a:endParaRPr kumimoji="1" lang="zh-CN" altLang="en-US" dirty="0">
              <a:solidFill>
                <a:srgbClr val="000066"/>
              </a:solidFill>
              <a:ea typeface="宋体" pitchFamily="2" charset="-122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677232"/>
              </p:ext>
            </p:extLst>
          </p:nvPr>
        </p:nvGraphicFramePr>
        <p:xfrm>
          <a:off x="439738" y="5187950"/>
          <a:ext cx="33178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73" name="Equation" r:id="rId9" imgW="1130040" imgH="203040" progId="Equation.DSMT4">
                  <p:embed/>
                </p:oleObj>
              </mc:Choice>
              <mc:Fallback>
                <p:oleObj name="Equation" r:id="rId9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5187950"/>
                        <a:ext cx="331787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0" y="4742978"/>
            <a:ext cx="274472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b="1" dirty="0">
                <a:solidFill>
                  <a:srgbClr val="000066"/>
                </a:solidFill>
                <a:latin typeface="+mn-lt"/>
                <a:ea typeface="宋体" pitchFamily="2" charset="-122"/>
              </a:rPr>
              <a:t>波动式：</a:t>
            </a:r>
            <a:endParaRPr kumimoji="1" lang="zh-CN" altLang="en-US" i="1" dirty="0">
              <a:solidFill>
                <a:srgbClr val="000066"/>
              </a:solidFill>
              <a:latin typeface="+mn-lt"/>
              <a:ea typeface="宋体" pitchFamily="2" charset="-122"/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777287"/>
              </p:ext>
            </p:extLst>
          </p:nvPr>
        </p:nvGraphicFramePr>
        <p:xfrm>
          <a:off x="4667250" y="5337175"/>
          <a:ext cx="421163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74" name="Equation" r:id="rId11" imgW="1434960" imgH="368280" progId="Equation.DSMT4">
                  <p:embed/>
                </p:oleObj>
              </mc:Choice>
              <mc:Fallback>
                <p:oleObj name="Equation" r:id="rId11" imgW="1434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5337175"/>
                        <a:ext cx="421163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2" descr="未标题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42" y="2060848"/>
            <a:ext cx="338455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43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245A9E6-0CF2-4D2B-8611-5BF5970B6EC1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23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1520" y="836712"/>
            <a:ext cx="764381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b="1" dirty="0">
                <a:solidFill>
                  <a:srgbClr val="0000CC"/>
                </a:solidFill>
                <a:latin typeface="+mn-lt"/>
                <a:ea typeface="宋体" pitchFamily="2" charset="-122"/>
              </a:rPr>
              <a:t>讨论：</a:t>
            </a:r>
            <a:r>
              <a:rPr kumimoji="1" lang="zh-CN" altLang="en-US" b="1" dirty="0">
                <a:solidFill>
                  <a:srgbClr val="000066"/>
                </a:solidFill>
                <a:latin typeface="+mn-lt"/>
                <a:ea typeface="宋体" pitchFamily="2" charset="-122"/>
              </a:rPr>
              <a:t>原点处的简谐振动为：</a:t>
            </a:r>
            <a:endParaRPr kumimoji="1" lang="zh-CN" altLang="en-US" i="1" dirty="0">
              <a:solidFill>
                <a:srgbClr val="000066"/>
              </a:solidFill>
              <a:latin typeface="+mn-lt"/>
              <a:ea typeface="宋体" pitchFamily="2" charset="-122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153994"/>
              </p:ext>
            </p:extLst>
          </p:nvPr>
        </p:nvGraphicFramePr>
        <p:xfrm>
          <a:off x="1679575" y="1790700"/>
          <a:ext cx="31861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10" name="Equation" r:id="rId3" imgW="1130040" imgH="203040" progId="Equation.DSMT4">
                  <p:embed/>
                </p:oleObj>
              </mc:Choice>
              <mc:Fallback>
                <p:oleObj name="Equation" r:id="rId3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1790700"/>
                        <a:ext cx="318611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1358454" y="2527251"/>
            <a:ext cx="4860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b="1" dirty="0">
                <a:solidFill>
                  <a:srgbClr val="000066"/>
                </a:solidFill>
                <a:ea typeface="宋体" pitchFamily="2" charset="-122"/>
              </a:rPr>
              <a:t>沿 </a:t>
            </a:r>
            <a:r>
              <a:rPr kumimoji="1" lang="en-US" altLang="zh-CN" i="1" dirty="0">
                <a:solidFill>
                  <a:srgbClr val="000066"/>
                </a:solidFill>
                <a:cs typeface="Times New Roman" panose="02020603050405020304" pitchFamily="18" charset="0"/>
              </a:rPr>
              <a:t>x</a:t>
            </a:r>
            <a:r>
              <a:rPr kumimoji="1" lang="en-US" altLang="zh-CN" i="1" dirty="0">
                <a:solidFill>
                  <a:srgbClr val="000066"/>
                </a:solidFill>
                <a:latin typeface="+mn-lt"/>
                <a:ea typeface="宋体" pitchFamily="2" charset="-122"/>
              </a:rPr>
              <a:t> </a:t>
            </a:r>
            <a:r>
              <a:rPr kumimoji="1" lang="zh-CN" altLang="en-US" b="1" dirty="0">
                <a:solidFill>
                  <a:srgbClr val="000066"/>
                </a:solidFill>
                <a:ea typeface="宋体" pitchFamily="2" charset="-122"/>
              </a:rPr>
              <a:t>正方向传播，波函数为：</a:t>
            </a:r>
            <a:endParaRPr lang="zh-CN" altLang="en-US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800187"/>
              </p:ext>
            </p:extLst>
          </p:nvPr>
        </p:nvGraphicFramePr>
        <p:xfrm>
          <a:off x="1681163" y="3030910"/>
          <a:ext cx="4651375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11" name="Equation" r:id="rId5" imgW="1650960" imgH="368280" progId="Equation.DSMT4">
                  <p:embed/>
                </p:oleObj>
              </mc:Choice>
              <mc:Fallback>
                <p:oleObj name="Equation" r:id="rId5" imgW="1650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3030910"/>
                        <a:ext cx="4651375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0" descr="未标题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5104"/>
            <a:ext cx="4392613" cy="19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04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245A9E6-0CF2-4D2B-8611-5BF5970B6EC1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24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536" y="1277219"/>
            <a:ext cx="8248401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dirty="0">
                <a:solidFill>
                  <a:srgbClr val="0000CC"/>
                </a:solidFill>
                <a:latin typeface="Times New Roman"/>
              </a:rPr>
              <a:t>问：</a:t>
            </a:r>
            <a:r>
              <a:rPr kumimoji="1" lang="zh-CN" altLang="en-US" dirty="0">
                <a:solidFill>
                  <a:srgbClr val="000066"/>
                </a:solidFill>
                <a:latin typeface="Times New Roman"/>
              </a:rPr>
              <a:t>（</a:t>
            </a:r>
            <a:r>
              <a:rPr kumimoji="1" lang="en-US" altLang="zh-CN" dirty="0">
                <a:solidFill>
                  <a:srgbClr val="000066"/>
                </a:solidFill>
                <a:latin typeface="Times New Roman"/>
              </a:rPr>
              <a:t>1</a:t>
            </a:r>
            <a:r>
              <a:rPr kumimoji="1" lang="zh-CN" altLang="en-US" dirty="0">
                <a:solidFill>
                  <a:srgbClr val="000066"/>
                </a:solidFill>
                <a:latin typeface="Times New Roman"/>
              </a:rPr>
              <a:t>）当 </a:t>
            </a:r>
            <a:r>
              <a:rPr kumimoji="1" lang="en-US" altLang="zh-CN" b="0" i="1" dirty="0">
                <a:solidFill>
                  <a:srgbClr val="000066"/>
                </a:solidFill>
                <a:latin typeface="Times New Roman"/>
              </a:rPr>
              <a:t>P </a:t>
            </a:r>
            <a:r>
              <a:rPr kumimoji="1" lang="zh-CN" altLang="en-US" dirty="0">
                <a:solidFill>
                  <a:srgbClr val="000066"/>
                </a:solidFill>
                <a:latin typeface="Times New Roman"/>
              </a:rPr>
              <a:t>点在 </a:t>
            </a:r>
            <a:r>
              <a:rPr kumimoji="1" lang="en-US" altLang="zh-CN" b="0" i="1" dirty="0">
                <a:solidFill>
                  <a:srgbClr val="000066"/>
                </a:solidFill>
                <a:latin typeface="Times New Roman"/>
              </a:rPr>
              <a:t>O</a:t>
            </a:r>
            <a:r>
              <a:rPr kumimoji="1" lang="en-US" altLang="zh-CN" dirty="0">
                <a:solidFill>
                  <a:srgbClr val="000066"/>
                </a:solidFill>
                <a:latin typeface="Times New Roman"/>
              </a:rPr>
              <a:t> </a:t>
            </a:r>
            <a:r>
              <a:rPr kumimoji="1" lang="zh-CN" altLang="en-US" dirty="0">
                <a:solidFill>
                  <a:srgbClr val="000066"/>
                </a:solidFill>
                <a:latin typeface="Times New Roman"/>
              </a:rPr>
              <a:t>点的左侧（ </a:t>
            </a:r>
            <a:r>
              <a:rPr kumimoji="1" lang="en-US" altLang="zh-CN" b="0" i="1" dirty="0">
                <a:solidFill>
                  <a:srgbClr val="000066"/>
                </a:solidFill>
                <a:latin typeface="Times New Roman"/>
              </a:rPr>
              <a:t>x &lt; 0 </a:t>
            </a:r>
            <a:r>
              <a:rPr kumimoji="1" lang="zh-CN" altLang="en-US" dirty="0">
                <a:solidFill>
                  <a:srgbClr val="000066"/>
                </a:solidFill>
                <a:latin typeface="Times New Roman"/>
              </a:rPr>
              <a:t>），上式是否仍成立？</a:t>
            </a:r>
            <a:endParaRPr kumimoji="1" lang="zh-CN" altLang="en-US" b="0" i="1" dirty="0">
              <a:solidFill>
                <a:srgbClr val="000066"/>
              </a:solidFill>
              <a:latin typeface="Times New Roman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00125" y="2537694"/>
            <a:ext cx="76438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dirty="0">
                <a:solidFill>
                  <a:srgbClr val="0000CC"/>
                </a:solidFill>
                <a:latin typeface="Times New Roman"/>
              </a:rPr>
              <a:t>答：仍成立。</a:t>
            </a:r>
            <a:endParaRPr kumimoji="1" lang="zh-CN" altLang="en-US" b="0" i="1" dirty="0">
              <a:solidFill>
                <a:srgbClr val="000066"/>
              </a:solidFill>
              <a:latin typeface="Times New Roman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85813" y="3284984"/>
            <a:ext cx="76438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dirty="0">
                <a:solidFill>
                  <a:srgbClr val="0000CC"/>
                </a:solidFill>
                <a:latin typeface="Times New Roman"/>
              </a:rPr>
              <a:t>        </a:t>
            </a:r>
            <a:r>
              <a:rPr kumimoji="1" lang="zh-CN" altLang="en-US" dirty="0">
                <a:solidFill>
                  <a:srgbClr val="000066"/>
                </a:solidFill>
                <a:latin typeface="Times New Roman"/>
              </a:rPr>
              <a:t>（</a:t>
            </a:r>
            <a:r>
              <a:rPr kumimoji="1" lang="en-US" altLang="zh-CN" dirty="0">
                <a:solidFill>
                  <a:srgbClr val="000066"/>
                </a:solidFill>
                <a:latin typeface="Times New Roman"/>
              </a:rPr>
              <a:t>2</a:t>
            </a:r>
            <a:r>
              <a:rPr kumimoji="1" lang="zh-CN" altLang="en-US" dirty="0">
                <a:solidFill>
                  <a:srgbClr val="000066"/>
                </a:solidFill>
                <a:latin typeface="Times New Roman"/>
              </a:rPr>
              <a:t>）若 </a:t>
            </a:r>
            <a:r>
              <a:rPr kumimoji="1" lang="en-US" altLang="zh-CN" b="0" i="1" dirty="0">
                <a:solidFill>
                  <a:srgbClr val="000066"/>
                </a:solidFill>
                <a:latin typeface="Times New Roman"/>
              </a:rPr>
              <a:t>O </a:t>
            </a:r>
            <a:r>
              <a:rPr kumimoji="1" lang="zh-CN" altLang="en-US" dirty="0">
                <a:solidFill>
                  <a:srgbClr val="000066"/>
                </a:solidFill>
                <a:latin typeface="Times New Roman"/>
              </a:rPr>
              <a:t>点为振源，当 </a:t>
            </a:r>
            <a:r>
              <a:rPr kumimoji="1" lang="en-US" altLang="zh-CN" b="0" i="1" dirty="0">
                <a:solidFill>
                  <a:srgbClr val="000066"/>
                </a:solidFill>
                <a:latin typeface="Times New Roman"/>
              </a:rPr>
              <a:t>P</a:t>
            </a:r>
            <a:r>
              <a:rPr kumimoji="1" lang="en-US" altLang="zh-CN" dirty="0">
                <a:solidFill>
                  <a:srgbClr val="000066"/>
                </a:solidFill>
                <a:latin typeface="Times New Roman"/>
              </a:rPr>
              <a:t> </a:t>
            </a:r>
            <a:r>
              <a:rPr kumimoji="1" lang="zh-CN" altLang="en-US" dirty="0">
                <a:solidFill>
                  <a:srgbClr val="000066"/>
                </a:solidFill>
                <a:latin typeface="Times New Roman"/>
              </a:rPr>
              <a:t>点在 </a:t>
            </a:r>
            <a:r>
              <a:rPr kumimoji="1" lang="en-US" altLang="zh-CN" b="0" i="1" dirty="0">
                <a:solidFill>
                  <a:srgbClr val="000066"/>
                </a:solidFill>
                <a:latin typeface="Times New Roman"/>
              </a:rPr>
              <a:t>O</a:t>
            </a:r>
            <a:r>
              <a:rPr kumimoji="1" lang="en-US" altLang="zh-CN" dirty="0">
                <a:solidFill>
                  <a:srgbClr val="000066"/>
                </a:solidFill>
                <a:latin typeface="Times New Roman"/>
              </a:rPr>
              <a:t> </a:t>
            </a:r>
            <a:r>
              <a:rPr kumimoji="1" lang="zh-CN" altLang="en-US" dirty="0">
                <a:solidFill>
                  <a:srgbClr val="000066"/>
                </a:solidFill>
                <a:latin typeface="Times New Roman"/>
              </a:rPr>
              <a:t>点的左侧（ </a:t>
            </a:r>
            <a:r>
              <a:rPr kumimoji="1" lang="en-US" altLang="zh-CN" b="0" i="1" dirty="0">
                <a:solidFill>
                  <a:srgbClr val="000066"/>
                </a:solidFill>
                <a:latin typeface="Times New Roman"/>
              </a:rPr>
              <a:t>x</a:t>
            </a:r>
            <a:r>
              <a:rPr kumimoji="1" lang="en-US" altLang="zh-CN" b="0" dirty="0">
                <a:solidFill>
                  <a:srgbClr val="000066"/>
                </a:solidFill>
                <a:latin typeface="Times New Roman"/>
              </a:rPr>
              <a:t> &lt; 0 </a:t>
            </a:r>
            <a:r>
              <a:rPr kumimoji="1" lang="zh-CN" altLang="en-US" dirty="0">
                <a:solidFill>
                  <a:srgbClr val="000066"/>
                </a:solidFill>
                <a:latin typeface="Times New Roman"/>
              </a:rPr>
              <a:t>），上式是否仍成立？</a:t>
            </a:r>
            <a:endParaRPr kumimoji="1" lang="zh-CN" altLang="en-US" b="0" i="1" dirty="0">
              <a:solidFill>
                <a:srgbClr val="000066"/>
              </a:solidFill>
              <a:latin typeface="Times New Roman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0125" y="4553819"/>
            <a:ext cx="76438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dirty="0">
                <a:solidFill>
                  <a:srgbClr val="0000CC"/>
                </a:solidFill>
                <a:latin typeface="Times New Roman"/>
              </a:rPr>
              <a:t>答：不成立。</a:t>
            </a:r>
            <a:endParaRPr kumimoji="1" lang="zh-CN" altLang="en-US" b="0" i="1" dirty="0">
              <a:solidFill>
                <a:srgbClr val="000066"/>
              </a:solidFill>
              <a:latin typeface="Times New Roman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675171"/>
              </p:ext>
            </p:extLst>
          </p:nvPr>
        </p:nvGraphicFramePr>
        <p:xfrm>
          <a:off x="1500188" y="332656"/>
          <a:ext cx="493871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6" name="公式" r:id="rId3" imgW="1752480" imgH="393480" progId="Equation.3">
                  <p:embed/>
                </p:oleObj>
              </mc:Choice>
              <mc:Fallback>
                <p:oleObj name="公式" r:id="rId3" imgW="1752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32656"/>
                        <a:ext cx="4938712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0" descr="未标题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725144"/>
            <a:ext cx="4392613" cy="19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0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245A9E6-0CF2-4D2B-8611-5BF5970B6EC1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25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534039"/>
                <a:ext cx="9144000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00" dirty="0" smtClean="0">
                    <a:solidFill>
                      <a:srgbClr val="C00000"/>
                    </a:solidFill>
                    <a:ea typeface="华文楷体" panose="02010600040101010101" pitchFamily="2" charset="-122"/>
                  </a:rPr>
                  <a:t>例</a:t>
                </a:r>
                <a:r>
                  <a:rPr lang="en-US" altLang="zh-CN" sz="2600" dirty="0" smtClean="0">
                    <a:solidFill>
                      <a:srgbClr val="C00000"/>
                    </a:solidFill>
                    <a:ea typeface="华文楷体" panose="02010600040101010101" pitchFamily="2" charset="-122"/>
                  </a:rPr>
                  <a:t>6.3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	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平面简谐波以</a:t>
                </a:r>
                <a14:m>
                  <m:oMath xmlns:m="http://schemas.openxmlformats.org/officeDocument/2006/math"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𝒖</m:t>
                    </m:r>
                  </m:oMath>
                </a14:m>
                <a:r>
                  <a:rPr lang="en-US" altLang="zh-CN" sz="2600" dirty="0" smtClean="0">
                    <a:ea typeface="华文楷体" panose="02010600040101010101" pitchFamily="2" charset="-122"/>
                  </a:rPr>
                  <a:t>=400 m/s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的波速在均匀介质中沿</a:t>
                </a:r>
                <a:r>
                  <a:rPr lang="en-US" altLang="zh-CN" sz="2600" i="1" dirty="0" smtClean="0">
                    <a:ea typeface="华文楷体" panose="02010600040101010101" pitchFamily="2" charset="-122"/>
                  </a:rPr>
                  <a:t>x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轴正向传播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. 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位于坐标原点的质元的振动周期为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0.01 s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，振幅为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0.1 m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，取原点处质元经过平衡位置且向正方向运动时作为计时起点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. 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（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1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）写出波函数；（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2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）写出距原点为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2 m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处的质元</a:t>
                </a:r>
                <a:r>
                  <a:rPr lang="en-US" altLang="zh-CN" sz="2600" i="1" dirty="0" smtClean="0">
                    <a:ea typeface="华文楷体" panose="02010600040101010101" pitchFamily="2" charset="-122"/>
                  </a:rPr>
                  <a:t>P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的振动方程；（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3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）画出</a:t>
                </a:r>
                <a:r>
                  <a:rPr lang="en-US" altLang="zh-CN" sz="2600" i="1" dirty="0" smtClean="0">
                    <a:ea typeface="华文楷体" panose="02010600040101010101" pitchFamily="2" charset="-122"/>
                  </a:rPr>
                  <a:t>t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=0.005 s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和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0.0075 s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时的波形图；（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4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）若以距原点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2m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处为坐标原点，写出波函数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. </a:t>
                </a:r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4039"/>
                <a:ext cx="9144000" cy="2492990"/>
              </a:xfrm>
              <a:prstGeom prst="rect">
                <a:avLst/>
              </a:prstGeom>
              <a:blipFill rotWithShape="1">
                <a:blip r:embed="rId2"/>
                <a:stretch>
                  <a:fillRect l="-1133" t="-2689" r="-1533" b="-51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09" y="3068960"/>
            <a:ext cx="760657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 smtClean="0">
                <a:solidFill>
                  <a:srgbClr val="C00000"/>
                </a:solidFill>
                <a:ea typeface="华文楷体" panose="02010600040101010101" pitchFamily="2" charset="-122"/>
              </a:rPr>
              <a:t>解</a:t>
            </a:r>
            <a:r>
              <a:rPr lang="zh-CN" altLang="en-US" sz="2600" dirty="0" smtClean="0">
                <a:ea typeface="华文楷体" panose="02010600040101010101" pitchFamily="2" charset="-122"/>
              </a:rPr>
              <a:t>：</a:t>
            </a:r>
            <a:r>
              <a:rPr lang="en-US" altLang="zh-CN" sz="2600" dirty="0" smtClean="0">
                <a:ea typeface="华文楷体" panose="02010600040101010101" pitchFamily="2" charset="-122"/>
              </a:rPr>
              <a:t>(1)	</a:t>
            </a:r>
            <a:r>
              <a:rPr lang="zh-CN" altLang="en-US" sz="2600" dirty="0" smtClean="0">
                <a:ea typeface="华文楷体" panose="02010600040101010101" pitchFamily="2" charset="-122"/>
              </a:rPr>
              <a:t>坐标原点</a:t>
            </a:r>
            <a:r>
              <a:rPr lang="en-US" altLang="zh-CN" sz="2600" i="1" dirty="0" smtClean="0">
                <a:ea typeface="华文楷体" panose="02010600040101010101" pitchFamily="2" charset="-122"/>
              </a:rPr>
              <a:t>O</a:t>
            </a:r>
            <a:r>
              <a:rPr lang="zh-CN" altLang="en-US" sz="2600" dirty="0" smtClean="0">
                <a:ea typeface="华文楷体" panose="02010600040101010101" pitchFamily="2" charset="-122"/>
              </a:rPr>
              <a:t>处质元的振动初始条件为：</a:t>
            </a:r>
            <a:endParaRPr lang="en-US" altLang="zh-CN" sz="2600" dirty="0" smtClean="0">
              <a:ea typeface="华文楷体" panose="02010600040101010101" pitchFamily="2" charset="-122"/>
            </a:endParaRPr>
          </a:p>
          <a:p>
            <a:r>
              <a:rPr lang="en-US" altLang="zh-CN" sz="2600" i="1" dirty="0">
                <a:ea typeface="华文楷体" panose="02010600040101010101" pitchFamily="2" charset="-122"/>
              </a:rPr>
              <a:t> </a:t>
            </a:r>
            <a:r>
              <a:rPr lang="en-US" altLang="zh-CN" sz="2600" i="1" dirty="0" smtClean="0">
                <a:ea typeface="华文楷体" panose="02010600040101010101" pitchFamily="2" charset="-122"/>
              </a:rPr>
              <a:t>                                   t</a:t>
            </a:r>
            <a:r>
              <a:rPr lang="en-US" altLang="zh-CN" sz="2600" dirty="0" smtClean="0">
                <a:ea typeface="华文楷体" panose="02010600040101010101" pitchFamily="2" charset="-122"/>
              </a:rPr>
              <a:t>=0</a:t>
            </a:r>
            <a:r>
              <a:rPr lang="zh-CN" altLang="en-US" sz="2600" dirty="0" smtClean="0">
                <a:ea typeface="华文楷体" panose="02010600040101010101" pitchFamily="2" charset="-122"/>
              </a:rPr>
              <a:t>时，</a:t>
            </a:r>
            <a:r>
              <a:rPr lang="en-US" altLang="zh-CN" sz="2600" i="1" dirty="0" smtClean="0">
                <a:ea typeface="华文楷体" panose="02010600040101010101" pitchFamily="2" charset="-122"/>
              </a:rPr>
              <a:t>y</a:t>
            </a:r>
            <a:r>
              <a:rPr lang="en-US" altLang="zh-CN" sz="2600" baseline="-25000" dirty="0" smtClean="0">
                <a:ea typeface="华文楷体" panose="02010600040101010101" pitchFamily="2" charset="-122"/>
              </a:rPr>
              <a:t>0</a:t>
            </a:r>
            <a:r>
              <a:rPr lang="en-US" altLang="zh-CN" sz="2600" dirty="0" smtClean="0">
                <a:ea typeface="华文楷体" panose="02010600040101010101" pitchFamily="2" charset="-122"/>
              </a:rPr>
              <a:t>=0,  </a:t>
            </a:r>
            <a:r>
              <a:rPr lang="en-US" altLang="zh-CN" sz="2600" i="1" dirty="0" smtClean="0">
                <a:ea typeface="华文楷体" panose="02010600040101010101" pitchFamily="2" charset="-122"/>
              </a:rPr>
              <a:t>v</a:t>
            </a:r>
            <a:r>
              <a:rPr lang="en-US" altLang="zh-CN" sz="2600" baseline="-25000" dirty="0" smtClean="0">
                <a:ea typeface="华文楷体" panose="02010600040101010101" pitchFamily="2" charset="-122"/>
              </a:rPr>
              <a:t>0</a:t>
            </a:r>
            <a:r>
              <a:rPr lang="en-US" altLang="zh-CN" sz="2600" dirty="0" smtClean="0">
                <a:ea typeface="华文楷体" panose="02010600040101010101" pitchFamily="2" charset="-122"/>
              </a:rPr>
              <a:t>&gt;0</a:t>
            </a:r>
            <a:endParaRPr lang="zh-CN" altLang="en-US" sz="2600" dirty="0" smtClean="0">
              <a:ea typeface="华文楷体" panose="0201060004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43608" y="4316651"/>
            <a:ext cx="2492382" cy="1512168"/>
            <a:chOff x="1043608" y="4316651"/>
            <a:chExt cx="2492382" cy="1512168"/>
          </a:xfrm>
        </p:grpSpPr>
        <p:sp>
          <p:nvSpPr>
            <p:cNvPr id="11" name="椭圆 10"/>
            <p:cNvSpPr/>
            <p:nvPr/>
          </p:nvSpPr>
          <p:spPr bwMode="auto">
            <a:xfrm>
              <a:off x="1752671" y="5024919"/>
              <a:ext cx="72008" cy="72008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1C1C1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043608" y="4316651"/>
              <a:ext cx="2492382" cy="1512168"/>
              <a:chOff x="1043608" y="4316651"/>
              <a:chExt cx="2492382" cy="1512168"/>
            </a:xfrm>
          </p:grpSpPr>
          <p:sp>
            <p:nvSpPr>
              <p:cNvPr id="5" name="椭圆 4"/>
              <p:cNvSpPr/>
              <p:nvPr/>
            </p:nvSpPr>
            <p:spPr bwMode="auto">
              <a:xfrm>
                <a:off x="1043608" y="4316651"/>
                <a:ext cx="1512168" cy="151216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1" i="0" u="none" strike="noStrike" cap="none" normalizeH="0" baseline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cxnSp>
            <p:nvCxnSpPr>
              <p:cNvPr id="7" name="直接箭头连接符 6"/>
              <p:cNvCxnSpPr/>
              <p:nvPr/>
            </p:nvCxnSpPr>
            <p:spPr bwMode="auto">
              <a:xfrm>
                <a:off x="1785722" y="5072735"/>
                <a:ext cx="1620000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3203848" y="4947800"/>
                <a:ext cx="33214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600" i="1" dirty="0" smtClean="0">
                    <a:ea typeface="华文楷体" panose="02010600040101010101" pitchFamily="2" charset="-122"/>
                  </a:rPr>
                  <a:t>y</a:t>
                </a:r>
                <a:endParaRPr lang="zh-CN" altLang="en-US" sz="2600" i="1" dirty="0" smtClean="0">
                  <a:ea typeface="华文楷体" panose="02010600040101010101" pitchFamily="2" charset="-122"/>
                </a:endParaRPr>
              </a:p>
            </p:txBody>
          </p:sp>
          <p:sp>
            <p:nvSpPr>
              <p:cNvPr id="20" name="任意多边形 19"/>
              <p:cNvSpPr>
                <a:spLocks noChangeAspect="1"/>
              </p:cNvSpPr>
              <p:nvPr/>
            </p:nvSpPr>
            <p:spPr bwMode="auto">
              <a:xfrm>
                <a:off x="2599840" y="4516098"/>
                <a:ext cx="144000" cy="341053"/>
              </a:xfrm>
              <a:custGeom>
                <a:avLst/>
                <a:gdLst>
                  <a:gd name="connsiteX0" fmla="*/ 209320 w 209320"/>
                  <a:gd name="connsiteY0" fmla="*/ 495759 h 495759"/>
                  <a:gd name="connsiteX1" fmla="*/ 165253 w 209320"/>
                  <a:gd name="connsiteY1" fmla="*/ 198304 h 495759"/>
                  <a:gd name="connsiteX2" fmla="*/ 0 w 209320"/>
                  <a:gd name="connsiteY2" fmla="*/ 0 h 49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320" h="495759">
                    <a:moveTo>
                      <a:pt x="209320" y="495759"/>
                    </a:moveTo>
                    <a:cubicBezTo>
                      <a:pt x="204730" y="388344"/>
                      <a:pt x="200140" y="280930"/>
                      <a:pt x="165253" y="198304"/>
                    </a:cubicBezTo>
                    <a:cubicBezTo>
                      <a:pt x="130366" y="115678"/>
                      <a:pt x="65183" y="57839"/>
                      <a:pt x="0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800" b="1" i="0" u="none" strike="noStrike" cap="none" normalizeH="0" baseline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669727" y="4316651"/>
                    <a:ext cx="534121" cy="4924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2600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𝝎</m:t>
                          </m:r>
                        </m:oMath>
                      </m:oMathPara>
                    </a14:m>
                    <a:endParaRPr lang="zh-CN" altLang="en-US" sz="2600" dirty="0" smtClean="0">
                      <a:ea typeface="华文楷体" panose="0201060004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9727" y="4316651"/>
                    <a:ext cx="534121" cy="49244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" name="组合 7"/>
          <p:cNvGrpSpPr/>
          <p:nvPr/>
        </p:nvGrpSpPr>
        <p:grpSpPr>
          <a:xfrm>
            <a:off x="1798845" y="4316651"/>
            <a:ext cx="612915" cy="771943"/>
            <a:chOff x="1798845" y="4316651"/>
            <a:chExt cx="612915" cy="771943"/>
          </a:xfrm>
        </p:grpSpPr>
        <p:cxnSp>
          <p:nvCxnSpPr>
            <p:cNvPr id="9" name="直接连接符 8"/>
            <p:cNvCxnSpPr>
              <a:stCxn id="5" idx="4"/>
              <a:endCxn id="5" idx="0"/>
            </p:cNvCxnSpPr>
            <p:nvPr/>
          </p:nvCxnSpPr>
          <p:spPr bwMode="auto">
            <a:xfrm flipV="1">
              <a:off x="1799692" y="4316651"/>
              <a:ext cx="0" cy="756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C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任意多边形 22"/>
            <p:cNvSpPr/>
            <p:nvPr/>
          </p:nvSpPr>
          <p:spPr bwMode="auto">
            <a:xfrm>
              <a:off x="1798845" y="4777516"/>
              <a:ext cx="228259" cy="300062"/>
            </a:xfrm>
            <a:custGeom>
              <a:avLst/>
              <a:gdLst>
                <a:gd name="connsiteX0" fmla="*/ 209321 w 209321"/>
                <a:gd name="connsiteY0" fmla="*/ 264405 h 264405"/>
                <a:gd name="connsiteX1" fmla="*/ 165253 w 209321"/>
                <a:gd name="connsiteY1" fmla="*/ 66102 h 264405"/>
                <a:gd name="connsiteX2" fmla="*/ 0 w 209321"/>
                <a:gd name="connsiteY2" fmla="*/ 0 h 26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321" h="264405">
                  <a:moveTo>
                    <a:pt x="209321" y="264405"/>
                  </a:moveTo>
                  <a:cubicBezTo>
                    <a:pt x="204730" y="187287"/>
                    <a:pt x="200140" y="110169"/>
                    <a:pt x="165253" y="66102"/>
                  </a:cubicBezTo>
                  <a:cubicBezTo>
                    <a:pt x="130366" y="22034"/>
                    <a:pt x="65183" y="11017"/>
                    <a:pt x="0" y="0"/>
                  </a:cubicBezTo>
                </a:path>
              </a:pathLst>
            </a:custGeom>
            <a:noFill/>
            <a:ln w="19050" cap="flat" cmpd="sng" algn="ctr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1C1C1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977026" y="4466436"/>
                  <a:ext cx="434734" cy="6221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600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zh-CN" altLang="en-US" sz="2600" dirty="0" smtClean="0">
                      <a:ea typeface="华文楷体" panose="02010600040101010101" pitchFamily="2" charset="-122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026" y="4466436"/>
                  <a:ext cx="434734" cy="62215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组合 15"/>
          <p:cNvGrpSpPr/>
          <p:nvPr/>
        </p:nvGrpSpPr>
        <p:grpSpPr>
          <a:xfrm>
            <a:off x="1163997" y="3872661"/>
            <a:ext cx="635695" cy="492443"/>
            <a:chOff x="1163997" y="3872661"/>
            <a:chExt cx="635695" cy="492443"/>
          </a:xfrm>
        </p:grpSpPr>
        <p:cxnSp>
          <p:nvCxnSpPr>
            <p:cNvPr id="28" name="直接箭头连接符 27"/>
            <p:cNvCxnSpPr>
              <a:stCxn id="5" idx="0"/>
            </p:cNvCxnSpPr>
            <p:nvPr/>
          </p:nvCxnSpPr>
          <p:spPr bwMode="auto">
            <a:xfrm flipH="1">
              <a:off x="1187624" y="4316651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C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163997" y="3872661"/>
                  <a:ext cx="468398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𝒗</m:t>
                        </m:r>
                      </m:oMath>
                    </m:oMathPara>
                  </a14:m>
                  <a:endParaRPr lang="zh-CN" altLang="en-US" sz="2600" dirty="0" smtClean="0">
                    <a:ea typeface="华文楷体" panose="02010600040101010101" pitchFamily="2" charset="-122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3997" y="3872661"/>
                  <a:ext cx="468398" cy="4924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组合 16"/>
          <p:cNvGrpSpPr/>
          <p:nvPr/>
        </p:nvGrpSpPr>
        <p:grpSpPr>
          <a:xfrm>
            <a:off x="1799692" y="5744869"/>
            <a:ext cx="635216" cy="492443"/>
            <a:chOff x="1799692" y="5744869"/>
            <a:chExt cx="635216" cy="492443"/>
          </a:xfrm>
        </p:grpSpPr>
        <p:cxnSp>
          <p:nvCxnSpPr>
            <p:cNvPr id="30" name="直接箭头连接符 29"/>
            <p:cNvCxnSpPr>
              <a:stCxn id="5" idx="4"/>
            </p:cNvCxnSpPr>
            <p:nvPr/>
          </p:nvCxnSpPr>
          <p:spPr bwMode="auto">
            <a:xfrm>
              <a:off x="1799692" y="5828819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966510" y="5744869"/>
                  <a:ext cx="468398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𝒗</m:t>
                        </m:r>
                      </m:oMath>
                    </m:oMathPara>
                  </a14:m>
                  <a:endParaRPr lang="zh-CN" altLang="en-US" sz="2600" dirty="0" smtClean="0">
                    <a:ea typeface="华文楷体" panose="02010600040101010101" pitchFamily="2" charset="-122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510" y="5744869"/>
                  <a:ext cx="468398" cy="49244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91544" y="3883695"/>
                <a:ext cx="1646348" cy="778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600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600" i="1" smtClean="0"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𝟎</m:t>
                          </m:r>
                        </m:sub>
                      </m:sSub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=−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544" y="3883695"/>
                <a:ext cx="1646348" cy="77816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62393" y="4819799"/>
                <a:ext cx="2654958" cy="841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600" i="1" smtClean="0">
                          <a:latin typeface="Cambria Math"/>
                          <a:ea typeface="华文楷体" panose="02010600040101010101" pitchFamily="2" charset="-122"/>
                        </a:rPr>
                        <m:t>𝝎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𝟐</m:t>
                          </m:r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𝑻</m:t>
                          </m:r>
                        </m:den>
                      </m:f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𝟐𝟎𝟎</m:t>
                      </m:r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393" y="4819799"/>
                <a:ext cx="2654958" cy="8414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07904" y="5888885"/>
                <a:ext cx="470340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600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𝒕</m:t>
                          </m:r>
                        </m:e>
                      </m:d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𝟎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.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𝟏</m:t>
                      </m:r>
                      <m:func>
                        <m:func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600" b="0" i="0" smtClean="0">
                              <a:latin typeface="Cambria Math"/>
                              <a:ea typeface="华文楷体" panose="02010600040101010101" pitchFamily="2" charset="-12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600" b="0" i="1" smtClean="0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i="1">
                                  <a:latin typeface="Cambria Math"/>
                                  <a:ea typeface="华文楷体" panose="02010600040101010101" pitchFamily="2" charset="-122"/>
                                </a:rPr>
                                <m:t>𝟐𝟎𝟎</m:t>
                              </m:r>
                              <m: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en-US" altLang="zh-CN" sz="2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0" i="1" smtClean="0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26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888885"/>
                <a:ext cx="4703403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/>
          <p:cNvGrpSpPr/>
          <p:nvPr/>
        </p:nvGrpSpPr>
        <p:grpSpPr>
          <a:xfrm>
            <a:off x="1785722" y="5072819"/>
            <a:ext cx="738792" cy="756000"/>
            <a:chOff x="1785722" y="5072819"/>
            <a:chExt cx="738792" cy="756000"/>
          </a:xfrm>
        </p:grpSpPr>
        <p:cxnSp>
          <p:nvCxnSpPr>
            <p:cNvPr id="13" name="直接连接符 12"/>
            <p:cNvCxnSpPr/>
            <p:nvPr/>
          </p:nvCxnSpPr>
          <p:spPr bwMode="auto">
            <a:xfrm rot="10800000" flipV="1">
              <a:off x="1795915" y="5072819"/>
              <a:ext cx="0" cy="756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任意多边形 5"/>
            <p:cNvSpPr/>
            <p:nvPr/>
          </p:nvSpPr>
          <p:spPr bwMode="auto">
            <a:xfrm>
              <a:off x="1795346" y="5073805"/>
              <a:ext cx="289932" cy="278780"/>
            </a:xfrm>
            <a:custGeom>
              <a:avLst/>
              <a:gdLst>
                <a:gd name="connsiteX0" fmla="*/ 289932 w 289932"/>
                <a:gd name="connsiteY0" fmla="*/ 0 h 278780"/>
                <a:gd name="connsiteX1" fmla="*/ 200722 w 289932"/>
                <a:gd name="connsiteY1" fmla="*/ 200722 h 278780"/>
                <a:gd name="connsiteX2" fmla="*/ 0 w 289932"/>
                <a:gd name="connsiteY2" fmla="*/ 278780 h 27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932" h="278780">
                  <a:moveTo>
                    <a:pt x="289932" y="0"/>
                  </a:moveTo>
                  <a:cubicBezTo>
                    <a:pt x="269488" y="77129"/>
                    <a:pt x="249044" y="154259"/>
                    <a:pt x="200722" y="200722"/>
                  </a:cubicBezTo>
                  <a:cubicBezTo>
                    <a:pt x="152400" y="247185"/>
                    <a:pt x="76200" y="262982"/>
                    <a:pt x="0" y="278780"/>
                  </a:cubicBezTo>
                </a:path>
              </a:pathLst>
            </a:custGeom>
            <a:noFill/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1C1C1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785722" y="5085184"/>
                  <a:ext cx="738792" cy="6221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−</m:t>
                      </m:r>
                      <m:f>
                        <m:fPr>
                          <m:ctrlPr>
                            <a:rPr lang="en-US" altLang="zh-CN" sz="2600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zh-CN" altLang="en-US" sz="2600" dirty="0" smtClean="0">
                      <a:ea typeface="华文楷体" panose="02010600040101010101" pitchFamily="2" charset="-122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5722" y="5085184"/>
                  <a:ext cx="738792" cy="62215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9547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245A9E6-0CF2-4D2B-8611-5BF5970B6EC1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26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980728"/>
                <a:ext cx="3125471" cy="783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𝒚</m:t>
                      </m:r>
                      <m:d>
                        <m:d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𝒙</m:t>
                          </m:r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,</m:t>
                          </m:r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𝒕</m:t>
                          </m:r>
                        </m:e>
                      </m:d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600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𝒕</m:t>
                          </m:r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600" b="1" i="1" smtClean="0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2600" b="1" i="1" smtClean="0">
                                  <a:latin typeface="Cambria Math"/>
                                  <a:ea typeface="华文楷体" panose="02010600040101010101" pitchFamily="2" charset="-122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altLang="zh-CN" sz="2600" b="1" i="1" smtClean="0">
                                  <a:latin typeface="Cambria Math"/>
                                  <a:ea typeface="华文楷体" panose="02010600040101010101" pitchFamily="2" charset="-122"/>
                                </a:rPr>
                                <m:t>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3125471" cy="7833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34393" y="1926142"/>
                <a:ext cx="5943229" cy="783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𝒚</m:t>
                      </m:r>
                      <m:d>
                        <m:d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𝒙</m:t>
                          </m:r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,</m:t>
                          </m:r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𝒕</m:t>
                          </m:r>
                        </m:e>
                      </m:d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𝟎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.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𝟏</m:t>
                      </m:r>
                      <m:func>
                        <m:func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600" b="0" i="0" smtClean="0">
                              <a:latin typeface="Cambria Math"/>
                              <a:ea typeface="华文楷体" panose="02010600040101010101" pitchFamily="2" charset="-12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600" b="0" i="1" smtClean="0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i="1">
                                  <a:latin typeface="Cambria Math"/>
                                  <a:ea typeface="华文楷体" panose="02010600040101010101" pitchFamily="2" charset="-122"/>
                                </a:rPr>
                                <m:t>𝟐𝟎𝟎</m:t>
                              </m:r>
                              <m: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d>
                                <m:dPr>
                                  <m:ctrlPr>
                                    <a:rPr lang="en-US" altLang="zh-CN" sz="2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600" b="1" i="1" smtClean="0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  <m:r>
                                    <a:rPr lang="en-US" altLang="zh-CN" sz="2600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6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1" i="1" smtClean="0"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altLang="zh-CN" sz="2600" b="1" i="1" smtClean="0">
                                          <a:latin typeface="Cambria Math"/>
                                          <a:ea typeface="Cambria Math"/>
                                        </a:rPr>
                                        <m:t>𝟒𝟎𝟎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altLang="zh-CN" sz="2600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393" y="1926142"/>
                <a:ext cx="5943229" cy="7833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7504" y="2924944"/>
            <a:ext cx="23230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dirty="0" smtClean="0">
                <a:ea typeface="华文楷体" panose="02010600040101010101" pitchFamily="2" charset="-122"/>
              </a:rPr>
              <a:t>(2) </a:t>
            </a:r>
            <a:r>
              <a:rPr lang="zh-CN" altLang="en-US" sz="2600" dirty="0" smtClean="0">
                <a:ea typeface="华文楷体" panose="02010600040101010101" pitchFamily="2" charset="-122"/>
              </a:rPr>
              <a:t>振动方程：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9592" y="3578386"/>
                <a:ext cx="260859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600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𝑷</m:t>
                          </m:r>
                        </m:sub>
                      </m:sSub>
                      <m:d>
                        <m:d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𝒕</m:t>
                          </m:r>
                        </m:e>
                      </m:d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𝒚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𝑷</m:t>
                          </m:r>
                        </m:sub>
                      </m:sSub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,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𝒕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78386"/>
                <a:ext cx="2608599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91197" y="3373742"/>
                <a:ext cx="4986878" cy="991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𝟎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.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𝟏</m:t>
                      </m:r>
                      <m:func>
                        <m:funcPr>
                          <m:ctrlPr>
                            <a:rPr lang="en-US" altLang="zh-CN" sz="2600" i="1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600" b="0">
                              <a:latin typeface="Cambria Math"/>
                              <a:ea typeface="华文楷体" panose="02010600040101010101" pitchFamily="2" charset="-12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600" b="0" i="1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i="1">
                                  <a:latin typeface="Cambria Math"/>
                                  <a:ea typeface="华文楷体" panose="02010600040101010101" pitchFamily="2" charset="-122"/>
                                </a:rPr>
                                <m:t>𝟐𝟎𝟎</m:t>
                              </m:r>
                              <m: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d>
                                <m:dPr>
                                  <m:ctrlP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  <m: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altLang="zh-CN" sz="2600" i="1">
                                          <a:latin typeface="Cambria Math"/>
                                          <a:ea typeface="Cambria Math"/>
                                        </a:rPr>
                                        <m:t>𝟒𝟎𝟎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197" y="3373742"/>
                <a:ext cx="4986878" cy="9913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91197" y="4590438"/>
                <a:ext cx="3806747" cy="85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𝟎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.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𝟏</m:t>
                      </m:r>
                      <m:func>
                        <m:funcPr>
                          <m:ctrlPr>
                            <a:rPr lang="en-US" altLang="zh-CN" sz="2600" i="1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600" b="0">
                              <a:latin typeface="Cambria Math"/>
                              <a:ea typeface="华文楷体" panose="02010600040101010101" pitchFamily="2" charset="-12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600" b="0" i="1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i="1">
                                  <a:latin typeface="Cambria Math"/>
                                  <a:ea typeface="华文楷体" panose="02010600040101010101" pitchFamily="2" charset="-122"/>
                                </a:rPr>
                                <m:t>𝟐𝟎𝟎</m:t>
                              </m:r>
                              <m: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en-US" altLang="zh-CN" sz="2600" b="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197" y="4590438"/>
                <a:ext cx="3806747" cy="8547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7443" y="548680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 smtClean="0">
                <a:ea typeface="华文楷体" panose="02010600040101010101" pitchFamily="2" charset="-122"/>
              </a:rPr>
              <a:t>波函数：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07904" y="5888885"/>
                <a:ext cx="470340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600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𝒕</m:t>
                          </m:r>
                        </m:e>
                      </m:d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𝟎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.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𝟏</m:t>
                      </m:r>
                      <m:func>
                        <m:func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600" b="0" i="0" smtClean="0">
                              <a:latin typeface="Cambria Math"/>
                              <a:ea typeface="华文楷体" panose="02010600040101010101" pitchFamily="2" charset="-12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600" b="0" i="1" smtClean="0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i="1">
                                  <a:latin typeface="Cambria Math"/>
                                  <a:ea typeface="华文楷体" panose="02010600040101010101" pitchFamily="2" charset="-122"/>
                                </a:rPr>
                                <m:t>𝟐𝟎𝟎</m:t>
                              </m:r>
                              <m: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en-US" altLang="zh-CN" sz="2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0" i="1" smtClean="0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26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888885"/>
                <a:ext cx="4703403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连接符 11"/>
          <p:cNvCxnSpPr/>
          <p:nvPr/>
        </p:nvCxnSpPr>
        <p:spPr bwMode="auto">
          <a:xfrm>
            <a:off x="17443" y="5805264"/>
            <a:ext cx="912655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274587" y="954214"/>
                <a:ext cx="5041829" cy="836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i="1">
                          <a:latin typeface="Cambria Math"/>
                          <a:ea typeface="华文楷体" panose="02010600040101010101" pitchFamily="2" charset="-122"/>
                        </a:rPr>
                        <m:t>𝟎</m:t>
                      </m:r>
                      <m:r>
                        <a:rPr lang="en-US" altLang="zh-CN" i="1">
                          <a:latin typeface="Cambria Math"/>
                          <a:ea typeface="华文楷体" panose="02010600040101010101" pitchFamily="2" charset="-122"/>
                        </a:rPr>
                        <m:t>.</m:t>
                      </m:r>
                      <m:r>
                        <a:rPr lang="en-US" altLang="zh-CN" i="1">
                          <a:latin typeface="Cambria Math"/>
                          <a:ea typeface="华文楷体" panose="02010600040101010101" pitchFamily="2" charset="-122"/>
                        </a:rPr>
                        <m:t>𝟏</m:t>
                      </m:r>
                      <m:func>
                        <m:funcPr>
                          <m:ctrlPr>
                            <a:rPr lang="en-US" altLang="zh-CN" i="1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>
                              <a:latin typeface="Cambria Math"/>
                              <a:ea typeface="华文楷体" panose="02010600040101010101" pitchFamily="2" charset="-12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华文楷体" panose="02010600040101010101" pitchFamily="2" charset="-122"/>
                                </a:rPr>
                                <m:t>𝟐𝟎𝟎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</a:rPr>
                                        <m:t>𝒖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b="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b="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587" y="954214"/>
                <a:ext cx="5041829" cy="8363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2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3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245A9E6-0CF2-4D2B-8611-5BF5970B6EC1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27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512" y="1412776"/>
            <a:ext cx="5725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dirty="0" smtClean="0">
                <a:ea typeface="华文楷体" panose="02010600040101010101" pitchFamily="2" charset="-122"/>
              </a:rPr>
              <a:t>(3)</a:t>
            </a:r>
            <a:endParaRPr lang="zh-CN" altLang="en-US" sz="2600" dirty="0" smtClean="0"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2162" y="1440319"/>
                <a:ext cx="189058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𝒕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𝟎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.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𝟎𝟎𝟓</m:t>
                    </m:r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 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s</a:t>
                </a:r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62" y="1440319"/>
                <a:ext cx="1890582" cy="492443"/>
              </a:xfrm>
              <a:prstGeom prst="rect">
                <a:avLst/>
              </a:prstGeom>
              <a:blipFill rotWithShape="1">
                <a:blip r:embed="rId2"/>
                <a:stretch>
                  <a:fillRect t="-11111" r="-5145" b="-29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75656" y="1844824"/>
                <a:ext cx="4440831" cy="778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𝒚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(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𝒙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)=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𝟎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.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𝟏</m:t>
                      </m:r>
                      <m:func>
                        <m:funcPr>
                          <m:ctrlPr>
                            <a:rPr lang="en-US" altLang="zh-CN" sz="2600" i="1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600" b="0">
                              <a:latin typeface="Cambria Math"/>
                              <a:ea typeface="华文楷体" panose="02010600040101010101" pitchFamily="2" charset="-12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600" b="0" i="1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r>
                                <a:rPr lang="en-US" altLang="zh-CN" sz="2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 smtClean="0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altLang="zh-CN" sz="2600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altLang="zh-CN" sz="2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844824"/>
                <a:ext cx="4440831" cy="7781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331640" y="476672"/>
                <a:ext cx="6624736" cy="836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/>
                          <a:ea typeface="华文楷体" panose="02010600040101010101" pitchFamily="2" charset="-122"/>
                        </a:rPr>
                        <m:t>𝒚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𝒙</m:t>
                          </m:r>
                          <m:r>
                            <a:rPr lang="en-US" altLang="zh-CN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,</m:t>
                          </m:r>
                          <m:r>
                            <a:rPr lang="en-US" altLang="zh-CN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i="1">
                          <a:latin typeface="Cambria Math"/>
                          <a:ea typeface="华文楷体" panose="02010600040101010101" pitchFamily="2" charset="-122"/>
                        </a:rPr>
                        <m:t>𝟎</m:t>
                      </m:r>
                      <m:r>
                        <a:rPr lang="en-US" altLang="zh-CN" i="1">
                          <a:latin typeface="Cambria Math"/>
                          <a:ea typeface="华文楷体" panose="02010600040101010101" pitchFamily="2" charset="-122"/>
                        </a:rPr>
                        <m:t>.</m:t>
                      </m:r>
                      <m:r>
                        <a:rPr lang="en-US" altLang="zh-CN" i="1">
                          <a:latin typeface="Cambria Math"/>
                          <a:ea typeface="华文楷体" panose="02010600040101010101" pitchFamily="2" charset="-122"/>
                        </a:rPr>
                        <m:t>𝟏</m:t>
                      </m:r>
                      <m:func>
                        <m:funcPr>
                          <m:ctrlPr>
                            <a:rPr lang="en-US" altLang="zh-CN" i="1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>
                              <a:latin typeface="Cambria Math"/>
                              <a:ea typeface="华文楷体" panose="02010600040101010101" pitchFamily="2" charset="-12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华文楷体" panose="02010600040101010101" pitchFamily="2" charset="-122"/>
                                </a:rPr>
                                <m:t>𝟐𝟎𝟎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</a:rPr>
                                        <m:t>𝟒𝟎𝟎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76672"/>
                <a:ext cx="6624736" cy="8363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915381" y="1844824"/>
                <a:ext cx="3277885" cy="83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i="1">
                          <a:latin typeface="Cambria Math"/>
                          <a:ea typeface="华文楷体" panose="02010600040101010101" pitchFamily="2" charset="-122"/>
                        </a:rPr>
                        <m:t>𝟎</m:t>
                      </m:r>
                      <m:r>
                        <a:rPr lang="en-US" altLang="zh-CN" i="1">
                          <a:latin typeface="Cambria Math"/>
                          <a:ea typeface="华文楷体" panose="02010600040101010101" pitchFamily="2" charset="-122"/>
                        </a:rPr>
                        <m:t>.</m:t>
                      </m:r>
                      <m:r>
                        <a:rPr lang="en-US" altLang="zh-CN" i="1">
                          <a:latin typeface="Cambria Math"/>
                          <a:ea typeface="华文楷体" panose="02010600040101010101" pitchFamily="2" charset="-122"/>
                        </a:rPr>
                        <m:t>𝟏</m:t>
                      </m:r>
                      <m:func>
                        <m:funcPr>
                          <m:ctrlPr>
                            <a:rPr lang="en-US" altLang="zh-CN" i="1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>
                              <a:latin typeface="Cambria Math"/>
                              <a:ea typeface="华文楷体" panose="02010600040101010101" pitchFamily="2" charset="-12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/>
                                      <a:ea typeface="华文楷体" panose="02010600040101010101" pitchFamily="2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/>
                                      <a:ea typeface="华文楷体" panose="02010600040101010101" pitchFamily="2" charset="-122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b="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381" y="1844824"/>
                <a:ext cx="3277885" cy="8308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1560" y="2673765"/>
                <a:ext cx="208935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𝒕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𝟎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.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𝟎𝟎𝟕𝟓</m:t>
                    </m:r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 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s</a:t>
                </a:r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73765"/>
                <a:ext cx="2089355" cy="492443"/>
              </a:xfrm>
              <a:prstGeom prst="rect">
                <a:avLst/>
              </a:prstGeom>
              <a:blipFill rotWithShape="1">
                <a:blip r:embed="rId6"/>
                <a:stretch>
                  <a:fillRect t="-11250" r="-4665" b="-3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99592" y="3222286"/>
                <a:ext cx="4704300" cy="85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𝒚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(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𝒙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)=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𝟎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.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𝟏</m:t>
                      </m:r>
                      <m:func>
                        <m:funcPr>
                          <m:ctrlPr>
                            <a:rPr lang="en-US" altLang="zh-CN" sz="2600" i="1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600" b="0">
                              <a:latin typeface="Cambria Math"/>
                              <a:ea typeface="华文楷体" panose="02010600040101010101" pitchFamily="2" charset="-12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600" b="0" i="1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600" i="1" smtClean="0">
                                      <a:latin typeface="Cambria Math"/>
                                      <a:ea typeface="华文楷体" panose="02010600040101010101" pitchFamily="2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 smtClean="0">
                                      <a:latin typeface="Cambria Math"/>
                                      <a:ea typeface="华文楷体" panose="02010600040101010101" pitchFamily="2" charset="-122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altLang="zh-CN" sz="2600" b="1" i="1" smtClean="0">
                                      <a:latin typeface="Cambria Math"/>
                                      <a:ea typeface="华文楷体" panose="02010600040101010101" pitchFamily="2" charset="-122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r>
                                <a:rPr lang="en-US" altLang="zh-CN" sz="2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 smtClean="0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altLang="zh-CN" sz="2600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altLang="zh-CN" sz="2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222286"/>
                <a:ext cx="4704300" cy="8547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652120" y="3284984"/>
                <a:ext cx="3251916" cy="83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i="1">
                          <a:latin typeface="Cambria Math"/>
                          <a:ea typeface="华文楷体" panose="02010600040101010101" pitchFamily="2" charset="-122"/>
                        </a:rPr>
                        <m:t>𝟎</m:t>
                      </m:r>
                      <m:r>
                        <a:rPr lang="en-US" altLang="zh-CN" i="1">
                          <a:latin typeface="Cambria Math"/>
                          <a:ea typeface="华文楷体" panose="02010600040101010101" pitchFamily="2" charset="-122"/>
                        </a:rPr>
                        <m:t>.</m:t>
                      </m:r>
                      <m:r>
                        <a:rPr lang="en-US" altLang="zh-CN" i="1">
                          <a:latin typeface="Cambria Math"/>
                          <a:ea typeface="华文楷体" panose="02010600040101010101" pitchFamily="2" charset="-122"/>
                        </a:rPr>
                        <m:t>𝟏</m:t>
                      </m:r>
                      <m:func>
                        <m:funcPr>
                          <m:ctrlPr>
                            <a:rPr lang="en-US" altLang="zh-CN" i="1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>
                              <a:latin typeface="Cambria Math"/>
                              <a:ea typeface="华文楷体" panose="02010600040101010101" pitchFamily="2" charset="-12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altLang="zh-CN" b="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284984"/>
                <a:ext cx="3251916" cy="8308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/>
          <p:cNvGrpSpPr/>
          <p:nvPr/>
        </p:nvGrpSpPr>
        <p:grpSpPr>
          <a:xfrm>
            <a:off x="1697532" y="4448725"/>
            <a:ext cx="5034708" cy="1863961"/>
            <a:chOff x="1697532" y="4448725"/>
            <a:chExt cx="5034708" cy="1863961"/>
          </a:xfrm>
        </p:grpSpPr>
        <p:sp>
          <p:nvSpPr>
            <p:cNvPr id="20" name="任意多边形 19"/>
            <p:cNvSpPr/>
            <p:nvPr/>
          </p:nvSpPr>
          <p:spPr bwMode="auto">
            <a:xfrm>
              <a:off x="1697532" y="4869428"/>
              <a:ext cx="5034708" cy="1443258"/>
            </a:xfrm>
            <a:custGeom>
              <a:avLst/>
              <a:gdLst>
                <a:gd name="connsiteX0" fmla="*/ 0 w 5034708"/>
                <a:gd name="connsiteY0" fmla="*/ 716124 h 1443258"/>
                <a:gd name="connsiteX1" fmla="*/ 716096 w 5034708"/>
                <a:gd name="connsiteY1" fmla="*/ 27 h 1443258"/>
                <a:gd name="connsiteX2" fmla="*/ 1443209 w 5034708"/>
                <a:gd name="connsiteY2" fmla="*/ 738158 h 1443258"/>
                <a:gd name="connsiteX3" fmla="*/ 2159306 w 5034708"/>
                <a:gd name="connsiteY3" fmla="*/ 1443237 h 1443258"/>
                <a:gd name="connsiteX4" fmla="*/ 2864385 w 5034708"/>
                <a:gd name="connsiteY4" fmla="*/ 716124 h 1443258"/>
                <a:gd name="connsiteX5" fmla="*/ 3591499 w 5034708"/>
                <a:gd name="connsiteY5" fmla="*/ 27 h 1443258"/>
                <a:gd name="connsiteX6" fmla="*/ 4329629 w 5034708"/>
                <a:gd name="connsiteY6" fmla="*/ 716124 h 1443258"/>
                <a:gd name="connsiteX7" fmla="*/ 5034708 w 5034708"/>
                <a:gd name="connsiteY7" fmla="*/ 1421203 h 144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4708" h="1443258">
                  <a:moveTo>
                    <a:pt x="0" y="716124"/>
                  </a:moveTo>
                  <a:cubicBezTo>
                    <a:pt x="237780" y="356239"/>
                    <a:pt x="475561" y="-3645"/>
                    <a:pt x="716096" y="27"/>
                  </a:cubicBezTo>
                  <a:cubicBezTo>
                    <a:pt x="956631" y="3699"/>
                    <a:pt x="1202674" y="497623"/>
                    <a:pt x="1443209" y="738158"/>
                  </a:cubicBezTo>
                  <a:cubicBezTo>
                    <a:pt x="1683744" y="978693"/>
                    <a:pt x="1922443" y="1446909"/>
                    <a:pt x="2159306" y="1443237"/>
                  </a:cubicBezTo>
                  <a:cubicBezTo>
                    <a:pt x="2396169" y="1439565"/>
                    <a:pt x="2625686" y="956659"/>
                    <a:pt x="2864385" y="716124"/>
                  </a:cubicBezTo>
                  <a:cubicBezTo>
                    <a:pt x="3103084" y="475589"/>
                    <a:pt x="3347292" y="27"/>
                    <a:pt x="3591499" y="27"/>
                  </a:cubicBezTo>
                  <a:cubicBezTo>
                    <a:pt x="3835706" y="27"/>
                    <a:pt x="4089094" y="479261"/>
                    <a:pt x="4329629" y="716124"/>
                  </a:cubicBezTo>
                  <a:cubicBezTo>
                    <a:pt x="4570164" y="952987"/>
                    <a:pt x="4802436" y="1187095"/>
                    <a:pt x="5034708" y="1421203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1C1C1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197426" y="4448725"/>
                  <a:ext cx="1890582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600" b="1" i="1" smtClean="0">
                          <a:solidFill>
                            <a:srgbClr val="C00000"/>
                          </a:solidFill>
                          <a:latin typeface="Cambria Math"/>
                          <a:ea typeface="华文楷体" panose="02010600040101010101" pitchFamily="2" charset="-122"/>
                        </a:rPr>
                        <m:t>𝒕</m:t>
                      </m:r>
                      <m:r>
                        <a:rPr lang="en-US" altLang="zh-CN" sz="2600" b="1" i="1" smtClean="0">
                          <a:solidFill>
                            <a:srgbClr val="C00000"/>
                          </a:solidFill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solidFill>
                            <a:srgbClr val="C00000"/>
                          </a:solidFill>
                          <a:latin typeface="Cambria Math"/>
                          <a:ea typeface="华文楷体" panose="02010600040101010101" pitchFamily="2" charset="-122"/>
                        </a:rPr>
                        <m:t>𝟎</m:t>
                      </m:r>
                      <m:r>
                        <a:rPr lang="en-US" altLang="zh-CN" sz="2600" b="1" i="1" smtClean="0">
                          <a:solidFill>
                            <a:srgbClr val="C00000"/>
                          </a:solidFill>
                          <a:latin typeface="Cambria Math"/>
                          <a:ea typeface="华文楷体" panose="02010600040101010101" pitchFamily="2" charset="-122"/>
                        </a:rPr>
                        <m:t>.</m:t>
                      </m:r>
                      <m:r>
                        <a:rPr lang="en-US" altLang="zh-CN" sz="2600" b="1" i="1" smtClean="0">
                          <a:solidFill>
                            <a:srgbClr val="C00000"/>
                          </a:solidFill>
                          <a:latin typeface="Cambria Math"/>
                          <a:ea typeface="华文楷体" panose="02010600040101010101" pitchFamily="2" charset="-122"/>
                        </a:rPr>
                        <m:t>𝟎𝟎𝟓</m:t>
                      </m:r>
                    </m:oMath>
                  </a14:m>
                  <a:r>
                    <a:rPr lang="zh-CN" altLang="en-US" sz="2600" dirty="0" smtClean="0">
                      <a:solidFill>
                        <a:srgbClr val="C00000"/>
                      </a:solidFill>
                      <a:ea typeface="华文楷体" panose="02010600040101010101" pitchFamily="2" charset="-122"/>
                    </a:rPr>
                    <a:t> </a:t>
                  </a:r>
                  <a:r>
                    <a:rPr lang="en-US" altLang="zh-CN" sz="2600" dirty="0" smtClean="0">
                      <a:solidFill>
                        <a:srgbClr val="C00000"/>
                      </a:solidFill>
                      <a:ea typeface="华文楷体" panose="02010600040101010101" pitchFamily="2" charset="-122"/>
                    </a:rPr>
                    <a:t>s</a:t>
                  </a:r>
                  <a:endParaRPr lang="zh-CN" altLang="en-US" sz="2600" dirty="0" smtClean="0">
                    <a:solidFill>
                      <a:srgbClr val="C00000"/>
                    </a:solidFill>
                    <a:ea typeface="华文楷体" panose="02010600040101010101" pitchFamily="2" charset="-122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426" y="4448725"/>
                  <a:ext cx="1890582" cy="49244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11111" r="-5161" b="-296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组合 5"/>
          <p:cNvGrpSpPr/>
          <p:nvPr/>
        </p:nvGrpSpPr>
        <p:grpSpPr>
          <a:xfrm>
            <a:off x="1685581" y="4869449"/>
            <a:ext cx="5023691" cy="1674611"/>
            <a:chOff x="1685581" y="4869449"/>
            <a:chExt cx="5023691" cy="1674611"/>
          </a:xfrm>
        </p:grpSpPr>
        <p:sp>
          <p:nvSpPr>
            <p:cNvPr id="21" name="任意多边形 20"/>
            <p:cNvSpPr/>
            <p:nvPr/>
          </p:nvSpPr>
          <p:spPr bwMode="auto">
            <a:xfrm>
              <a:off x="1685581" y="4869449"/>
              <a:ext cx="5023691" cy="1443219"/>
            </a:xfrm>
            <a:custGeom>
              <a:avLst/>
              <a:gdLst>
                <a:gd name="connsiteX0" fmla="*/ 0 w 5023691"/>
                <a:gd name="connsiteY0" fmla="*/ 1432199 h 1443219"/>
                <a:gd name="connsiteX1" fmla="*/ 705079 w 5023691"/>
                <a:gd name="connsiteY1" fmla="*/ 716103 h 1443219"/>
                <a:gd name="connsiteX2" fmla="*/ 1410159 w 5023691"/>
                <a:gd name="connsiteY2" fmla="*/ 6 h 1443219"/>
                <a:gd name="connsiteX3" fmla="*/ 2181339 w 5023691"/>
                <a:gd name="connsiteY3" fmla="*/ 727120 h 1443219"/>
                <a:gd name="connsiteX4" fmla="*/ 2886419 w 5023691"/>
                <a:gd name="connsiteY4" fmla="*/ 1443216 h 1443219"/>
                <a:gd name="connsiteX5" fmla="*/ 3580482 w 5023691"/>
                <a:gd name="connsiteY5" fmla="*/ 738137 h 1443219"/>
                <a:gd name="connsiteX6" fmla="*/ 4318612 w 5023691"/>
                <a:gd name="connsiteY6" fmla="*/ 6 h 1443219"/>
                <a:gd name="connsiteX7" fmla="*/ 5023691 w 5023691"/>
                <a:gd name="connsiteY7" fmla="*/ 727120 h 14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3691" h="1443219">
                  <a:moveTo>
                    <a:pt x="0" y="1432199"/>
                  </a:moveTo>
                  <a:lnTo>
                    <a:pt x="705079" y="716103"/>
                  </a:lnTo>
                  <a:cubicBezTo>
                    <a:pt x="940105" y="477404"/>
                    <a:pt x="1164116" y="-1830"/>
                    <a:pt x="1410159" y="6"/>
                  </a:cubicBezTo>
                  <a:cubicBezTo>
                    <a:pt x="1656202" y="1842"/>
                    <a:pt x="1935296" y="486585"/>
                    <a:pt x="2181339" y="727120"/>
                  </a:cubicBezTo>
                  <a:cubicBezTo>
                    <a:pt x="2427382" y="967655"/>
                    <a:pt x="2653229" y="1441380"/>
                    <a:pt x="2886419" y="1443216"/>
                  </a:cubicBezTo>
                  <a:cubicBezTo>
                    <a:pt x="3119609" y="1445052"/>
                    <a:pt x="3580482" y="738137"/>
                    <a:pt x="3580482" y="738137"/>
                  </a:cubicBezTo>
                  <a:cubicBezTo>
                    <a:pt x="3819181" y="497602"/>
                    <a:pt x="4078077" y="1842"/>
                    <a:pt x="4318612" y="6"/>
                  </a:cubicBezTo>
                  <a:cubicBezTo>
                    <a:pt x="4559147" y="-1830"/>
                    <a:pt x="4791419" y="362645"/>
                    <a:pt x="5023691" y="727120"/>
                  </a:cubicBezTo>
                </a:path>
              </a:pathLst>
            </a:custGeom>
            <a:noFill/>
            <a:ln w="28575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1C1C1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427984" y="6051617"/>
                  <a:ext cx="2089355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600" b="1" i="1" smtClean="0">
                          <a:solidFill>
                            <a:srgbClr val="33CCFF"/>
                          </a:solidFill>
                          <a:latin typeface="Cambria Math"/>
                          <a:ea typeface="华文楷体" panose="02010600040101010101" pitchFamily="2" charset="-122"/>
                        </a:rPr>
                        <m:t>𝒕</m:t>
                      </m:r>
                      <m:r>
                        <a:rPr lang="en-US" altLang="zh-CN" sz="2600" b="1" i="1" smtClean="0">
                          <a:solidFill>
                            <a:srgbClr val="33CCFF"/>
                          </a:solidFill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solidFill>
                            <a:srgbClr val="33CCFF"/>
                          </a:solidFill>
                          <a:latin typeface="Cambria Math"/>
                          <a:ea typeface="华文楷体" panose="02010600040101010101" pitchFamily="2" charset="-122"/>
                        </a:rPr>
                        <m:t>𝟎</m:t>
                      </m:r>
                      <m:r>
                        <a:rPr lang="en-US" altLang="zh-CN" sz="2600" b="1" i="1" smtClean="0">
                          <a:solidFill>
                            <a:srgbClr val="33CCFF"/>
                          </a:solidFill>
                          <a:latin typeface="Cambria Math"/>
                          <a:ea typeface="华文楷体" panose="02010600040101010101" pitchFamily="2" charset="-122"/>
                        </a:rPr>
                        <m:t>.</m:t>
                      </m:r>
                      <m:r>
                        <a:rPr lang="en-US" altLang="zh-CN" sz="2600" b="1" i="1" smtClean="0">
                          <a:solidFill>
                            <a:srgbClr val="33CCFF"/>
                          </a:solidFill>
                          <a:latin typeface="Cambria Math"/>
                          <a:ea typeface="华文楷体" panose="02010600040101010101" pitchFamily="2" charset="-122"/>
                        </a:rPr>
                        <m:t>𝟎𝟎𝟕𝟓</m:t>
                      </m:r>
                    </m:oMath>
                  </a14:m>
                  <a:r>
                    <a:rPr lang="zh-CN" altLang="en-US" sz="2600" dirty="0" smtClean="0">
                      <a:solidFill>
                        <a:srgbClr val="33CCFF"/>
                      </a:solidFill>
                      <a:ea typeface="华文楷体" panose="02010600040101010101" pitchFamily="2" charset="-122"/>
                    </a:rPr>
                    <a:t> </a:t>
                  </a:r>
                  <a:r>
                    <a:rPr lang="en-US" altLang="zh-CN" sz="2600" dirty="0" smtClean="0">
                      <a:solidFill>
                        <a:srgbClr val="33CCFF"/>
                      </a:solidFill>
                      <a:ea typeface="华文楷体" panose="02010600040101010101" pitchFamily="2" charset="-122"/>
                    </a:rPr>
                    <a:t>s</a:t>
                  </a:r>
                  <a:endParaRPr lang="zh-CN" altLang="en-US" sz="2600" dirty="0" smtClean="0">
                    <a:solidFill>
                      <a:srgbClr val="33CCFF"/>
                    </a:solidFill>
                    <a:ea typeface="华文楷体" panose="02010600040101010101" pitchFamily="2" charset="-122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984" y="6051617"/>
                  <a:ext cx="2089355" cy="49244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1111" r="-4665" b="-296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/>
          <p:cNvGrpSpPr/>
          <p:nvPr/>
        </p:nvGrpSpPr>
        <p:grpSpPr>
          <a:xfrm>
            <a:off x="1259632" y="4448725"/>
            <a:ext cx="6040010" cy="1932411"/>
            <a:chOff x="1259632" y="4448725"/>
            <a:chExt cx="6040010" cy="1932411"/>
          </a:xfrm>
        </p:grpSpPr>
        <p:cxnSp>
          <p:nvCxnSpPr>
            <p:cNvPr id="17" name="直接箭头连接符 16"/>
            <p:cNvCxnSpPr/>
            <p:nvPr/>
          </p:nvCxnSpPr>
          <p:spPr bwMode="auto">
            <a:xfrm>
              <a:off x="1259632" y="5589240"/>
              <a:ext cx="583264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直接箭头连接符 18"/>
            <p:cNvCxnSpPr/>
            <p:nvPr/>
          </p:nvCxnSpPr>
          <p:spPr bwMode="auto">
            <a:xfrm flipV="1">
              <a:off x="1680663" y="4653136"/>
              <a:ext cx="0" cy="1728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" name="TextBox 2"/>
            <p:cNvSpPr txBox="1"/>
            <p:nvPr/>
          </p:nvSpPr>
          <p:spPr>
            <a:xfrm>
              <a:off x="6948264" y="5445224"/>
              <a:ext cx="3513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00" i="1" dirty="0" smtClean="0">
                  <a:ea typeface="华文楷体" panose="02010600040101010101" pitchFamily="2" charset="-122"/>
                </a:rPr>
                <a:t>x</a:t>
              </a:r>
              <a:endParaRPr lang="zh-CN" altLang="en-US" sz="2600" i="1" dirty="0" smtClean="0">
                <a:ea typeface="华文楷体" panose="02010600040101010101" pitchFamily="2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59632" y="4448725"/>
              <a:ext cx="33214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00" i="1" dirty="0">
                  <a:ea typeface="华文楷体" panose="02010600040101010101" pitchFamily="2" charset="-122"/>
                </a:rPr>
                <a:t>y</a:t>
              </a:r>
              <a:endParaRPr lang="zh-CN" altLang="en-US" sz="2600" i="1" dirty="0" smtClean="0">
                <a:ea typeface="华文楷体" panose="02010600040101010101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88666" y="4406914"/>
                <a:ext cx="2530180" cy="693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600" i="1" smtClean="0">
                        <a:latin typeface="Cambria Math"/>
                        <a:ea typeface="华文楷体" panose="02010600040101010101" pitchFamily="2" charset="-122"/>
                      </a:rPr>
                      <m:t>∆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𝒙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𝟎</m:t>
                        </m:r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.</m:t>
                        </m:r>
                        <m:r>
                          <a:rPr lang="en-US" altLang="zh-CN" sz="2600" i="1">
                            <a:latin typeface="Cambria Math"/>
                            <a:ea typeface="华文楷体" panose="02010600040101010101" pitchFamily="2" charset="-122"/>
                          </a:rPr>
                          <m:t>𝟎𝟎𝟐𝟓</m:t>
                        </m:r>
                      </m:num>
                      <m:den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𝟎</m:t>
                        </m:r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.</m:t>
                        </m:r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𝟎𝟏</m:t>
                        </m:r>
                      </m:den>
                    </m:f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𝝀</m:t>
                    </m:r>
                  </m:oMath>
                </a14:m>
                <a:r>
                  <a:rPr lang="en-US" altLang="zh-CN" sz="2600" dirty="0" smtClean="0">
                    <a:ea typeface="华文楷体" panose="0201060004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600" i="1" dirty="0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2600" i="1" dirty="0" smtClean="0">
                            <a:latin typeface="Cambria Math"/>
                            <a:ea typeface="Cambria Math"/>
                          </a:rPr>
                          <m:t>𝝀</m:t>
                        </m:r>
                      </m:num>
                      <m:den>
                        <m:r>
                          <a:rPr lang="en-US" altLang="zh-CN" sz="2600" b="1" i="1" dirty="0" smtClean="0">
                            <a:latin typeface="Cambria Math"/>
                            <a:ea typeface="华文楷体" panose="02010600040101010101" pitchFamily="2" charset="-122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666" y="4406914"/>
                <a:ext cx="2530180" cy="693588"/>
              </a:xfrm>
              <a:prstGeom prst="rect">
                <a:avLst/>
              </a:prstGeom>
              <a:blipFill rotWithShape="1">
                <a:blip r:embed="rId11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/>
          <p:cNvGrpSpPr/>
          <p:nvPr/>
        </p:nvGrpSpPr>
        <p:grpSpPr>
          <a:xfrm>
            <a:off x="1702831" y="4445359"/>
            <a:ext cx="5034708" cy="1863961"/>
            <a:chOff x="1697532" y="4448725"/>
            <a:chExt cx="5034708" cy="1863961"/>
          </a:xfrm>
        </p:grpSpPr>
        <p:sp>
          <p:nvSpPr>
            <p:cNvPr id="25" name="任意多边形 24"/>
            <p:cNvSpPr/>
            <p:nvPr/>
          </p:nvSpPr>
          <p:spPr bwMode="auto">
            <a:xfrm>
              <a:off x="1697532" y="4869428"/>
              <a:ext cx="5034708" cy="1443258"/>
            </a:xfrm>
            <a:custGeom>
              <a:avLst/>
              <a:gdLst>
                <a:gd name="connsiteX0" fmla="*/ 0 w 5034708"/>
                <a:gd name="connsiteY0" fmla="*/ 716124 h 1443258"/>
                <a:gd name="connsiteX1" fmla="*/ 716096 w 5034708"/>
                <a:gd name="connsiteY1" fmla="*/ 27 h 1443258"/>
                <a:gd name="connsiteX2" fmla="*/ 1443209 w 5034708"/>
                <a:gd name="connsiteY2" fmla="*/ 738158 h 1443258"/>
                <a:gd name="connsiteX3" fmla="*/ 2159306 w 5034708"/>
                <a:gd name="connsiteY3" fmla="*/ 1443237 h 1443258"/>
                <a:gd name="connsiteX4" fmla="*/ 2864385 w 5034708"/>
                <a:gd name="connsiteY4" fmla="*/ 716124 h 1443258"/>
                <a:gd name="connsiteX5" fmla="*/ 3591499 w 5034708"/>
                <a:gd name="connsiteY5" fmla="*/ 27 h 1443258"/>
                <a:gd name="connsiteX6" fmla="*/ 4329629 w 5034708"/>
                <a:gd name="connsiteY6" fmla="*/ 716124 h 1443258"/>
                <a:gd name="connsiteX7" fmla="*/ 5034708 w 5034708"/>
                <a:gd name="connsiteY7" fmla="*/ 1421203 h 144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4708" h="1443258">
                  <a:moveTo>
                    <a:pt x="0" y="716124"/>
                  </a:moveTo>
                  <a:cubicBezTo>
                    <a:pt x="237780" y="356239"/>
                    <a:pt x="475561" y="-3645"/>
                    <a:pt x="716096" y="27"/>
                  </a:cubicBezTo>
                  <a:cubicBezTo>
                    <a:pt x="956631" y="3699"/>
                    <a:pt x="1202674" y="497623"/>
                    <a:pt x="1443209" y="738158"/>
                  </a:cubicBezTo>
                  <a:cubicBezTo>
                    <a:pt x="1683744" y="978693"/>
                    <a:pt x="1922443" y="1446909"/>
                    <a:pt x="2159306" y="1443237"/>
                  </a:cubicBezTo>
                  <a:cubicBezTo>
                    <a:pt x="2396169" y="1439565"/>
                    <a:pt x="2625686" y="956659"/>
                    <a:pt x="2864385" y="716124"/>
                  </a:cubicBezTo>
                  <a:cubicBezTo>
                    <a:pt x="3103084" y="475589"/>
                    <a:pt x="3347292" y="27"/>
                    <a:pt x="3591499" y="27"/>
                  </a:cubicBezTo>
                  <a:cubicBezTo>
                    <a:pt x="3835706" y="27"/>
                    <a:pt x="4089094" y="479261"/>
                    <a:pt x="4329629" y="716124"/>
                  </a:cubicBezTo>
                  <a:cubicBezTo>
                    <a:pt x="4570164" y="952987"/>
                    <a:pt x="4802436" y="1187095"/>
                    <a:pt x="5034708" y="1421203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1C1C1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197426" y="4448725"/>
                  <a:ext cx="1890582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600" b="1" i="1" smtClean="0">
                          <a:solidFill>
                            <a:srgbClr val="C00000"/>
                          </a:solidFill>
                          <a:latin typeface="Cambria Math"/>
                          <a:ea typeface="华文楷体" panose="02010600040101010101" pitchFamily="2" charset="-122"/>
                        </a:rPr>
                        <m:t>𝒕</m:t>
                      </m:r>
                      <m:r>
                        <a:rPr lang="en-US" altLang="zh-CN" sz="2600" b="1" i="1" smtClean="0">
                          <a:solidFill>
                            <a:srgbClr val="C00000"/>
                          </a:solidFill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solidFill>
                            <a:srgbClr val="C00000"/>
                          </a:solidFill>
                          <a:latin typeface="Cambria Math"/>
                          <a:ea typeface="华文楷体" panose="02010600040101010101" pitchFamily="2" charset="-122"/>
                        </a:rPr>
                        <m:t>𝟎</m:t>
                      </m:r>
                      <m:r>
                        <a:rPr lang="en-US" altLang="zh-CN" sz="2600" b="1" i="1" smtClean="0">
                          <a:solidFill>
                            <a:srgbClr val="C00000"/>
                          </a:solidFill>
                          <a:latin typeface="Cambria Math"/>
                          <a:ea typeface="华文楷体" panose="02010600040101010101" pitchFamily="2" charset="-122"/>
                        </a:rPr>
                        <m:t>.</m:t>
                      </m:r>
                      <m:r>
                        <a:rPr lang="en-US" altLang="zh-CN" sz="2600" b="1" i="1" smtClean="0">
                          <a:solidFill>
                            <a:srgbClr val="C00000"/>
                          </a:solidFill>
                          <a:latin typeface="Cambria Math"/>
                          <a:ea typeface="华文楷体" panose="02010600040101010101" pitchFamily="2" charset="-122"/>
                        </a:rPr>
                        <m:t>𝟎𝟎𝟓</m:t>
                      </m:r>
                    </m:oMath>
                  </a14:m>
                  <a:r>
                    <a:rPr lang="zh-CN" altLang="en-US" sz="2600" dirty="0" smtClean="0">
                      <a:solidFill>
                        <a:srgbClr val="C00000"/>
                      </a:solidFill>
                      <a:ea typeface="华文楷体" panose="02010600040101010101" pitchFamily="2" charset="-122"/>
                    </a:rPr>
                    <a:t> </a:t>
                  </a:r>
                  <a:r>
                    <a:rPr lang="en-US" altLang="zh-CN" sz="2600" dirty="0" smtClean="0">
                      <a:solidFill>
                        <a:srgbClr val="C00000"/>
                      </a:solidFill>
                      <a:ea typeface="华文楷体" panose="02010600040101010101" pitchFamily="2" charset="-122"/>
                    </a:rPr>
                    <a:t>s</a:t>
                  </a:r>
                  <a:endParaRPr lang="zh-CN" altLang="en-US" sz="2600" dirty="0" smtClean="0">
                    <a:solidFill>
                      <a:srgbClr val="C00000"/>
                    </a:solidFill>
                    <a:ea typeface="华文楷体" panose="02010600040101010101" pitchFamily="2" charset="-122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426" y="4448725"/>
                  <a:ext cx="1890582" cy="492443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11111" r="-5145" b="-296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6546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07118 0.000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245A9E6-0CF2-4D2B-8611-5BF5970B6EC1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28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800" y="2132856"/>
            <a:ext cx="36455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dirty="0" smtClean="0">
                <a:ea typeface="华文楷体" panose="02010600040101010101" pitchFamily="2" charset="-122"/>
              </a:rPr>
              <a:t>(4) </a:t>
            </a:r>
            <a:r>
              <a:rPr lang="en-US" altLang="zh-CN" sz="2600" dirty="0">
                <a:ea typeface="华文楷体" panose="02010600040101010101" pitchFamily="2" charset="-122"/>
              </a:rPr>
              <a:t>	</a:t>
            </a:r>
            <a:r>
              <a:rPr lang="zh-CN" altLang="en-US" sz="2600" dirty="0" smtClean="0">
                <a:ea typeface="华文楷体" panose="02010600040101010101" pitchFamily="2" charset="-122"/>
              </a:rPr>
              <a:t>以</a:t>
            </a:r>
            <a:r>
              <a:rPr lang="en-US" altLang="zh-CN" sz="2600" i="1" dirty="0" smtClean="0">
                <a:ea typeface="华文楷体" panose="02010600040101010101" pitchFamily="2" charset="-122"/>
              </a:rPr>
              <a:t>P</a:t>
            </a:r>
            <a:r>
              <a:rPr lang="zh-CN" altLang="en-US" sz="2600" dirty="0" smtClean="0">
                <a:ea typeface="华文楷体" panose="02010600040101010101" pitchFamily="2" charset="-122"/>
              </a:rPr>
              <a:t>点为坐标原点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02845" y="3034201"/>
                <a:ext cx="3806747" cy="85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𝟎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.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𝟏</m:t>
                      </m:r>
                      <m:func>
                        <m:funcPr>
                          <m:ctrlPr>
                            <a:rPr lang="en-US" altLang="zh-CN" sz="2600" i="1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600" b="0">
                              <a:latin typeface="Cambria Math"/>
                              <a:ea typeface="华文楷体" panose="02010600040101010101" pitchFamily="2" charset="-12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600" b="0" i="1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i="1">
                                  <a:latin typeface="Cambria Math"/>
                                  <a:ea typeface="华文楷体" panose="02010600040101010101" pitchFamily="2" charset="-122"/>
                                </a:rPr>
                                <m:t>𝟐𝟎𝟎</m:t>
                              </m:r>
                              <m: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en-US" altLang="zh-CN" sz="2600" b="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845" y="3034201"/>
                <a:ext cx="3806747" cy="8547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7664" y="3204356"/>
                <a:ext cx="226985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600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bSup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𝟎</m:t>
                          </m:r>
                        </m:sub>
                        <m:sup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′</m:t>
                          </m:r>
                        </m:sup>
                      </m:sSubSup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(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𝒕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)=</m:t>
                      </m:r>
                      <m:sSub>
                        <m:sSub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𝑷</m:t>
                          </m:r>
                        </m:sub>
                      </m:sSub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(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𝒕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204356"/>
                <a:ext cx="2269852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8952" y="4258337"/>
                <a:ext cx="6466514" cy="991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600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𝒚</m:t>
                          </m:r>
                        </m:e>
                        <m:sup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600" b="1" i="1" smtClean="0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600" b="1" i="1" smtClean="0">
                                  <a:latin typeface="Cambria Math"/>
                                  <a:ea typeface="华文楷体" panose="02010600040101010101" pitchFamily="2" charset="-12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zh-CN" sz="2600" b="1" i="1" smtClean="0">
                                  <a:latin typeface="Cambria Math"/>
                                  <a:ea typeface="华文楷体" panose="02010600040101010101" pitchFamily="2" charset="-122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,</m:t>
                          </m:r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𝒕</m:t>
                          </m:r>
                        </m:e>
                      </m:d>
                      <m:r>
                        <a:rPr lang="en-US" altLang="zh-CN" sz="2600" i="1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i="1">
                          <a:latin typeface="Cambria Math"/>
                          <a:ea typeface="华文楷体" panose="02010600040101010101" pitchFamily="2" charset="-122"/>
                        </a:rPr>
                        <m:t>𝟎</m:t>
                      </m:r>
                      <m:r>
                        <a:rPr lang="en-US" altLang="zh-CN" sz="2600" i="1">
                          <a:latin typeface="Cambria Math"/>
                          <a:ea typeface="华文楷体" panose="02010600040101010101" pitchFamily="2" charset="-122"/>
                        </a:rPr>
                        <m:t>.</m:t>
                      </m:r>
                      <m:r>
                        <a:rPr lang="en-US" altLang="zh-CN" sz="2600" i="1">
                          <a:latin typeface="Cambria Math"/>
                          <a:ea typeface="华文楷体" panose="02010600040101010101" pitchFamily="2" charset="-122"/>
                        </a:rPr>
                        <m:t>𝟏</m:t>
                      </m:r>
                      <m:func>
                        <m:funcPr>
                          <m:ctrlPr>
                            <a:rPr lang="en-US" altLang="zh-CN" sz="2600" i="1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600" b="0">
                              <a:latin typeface="Cambria Math"/>
                              <a:ea typeface="华文楷体" panose="02010600040101010101" pitchFamily="2" charset="-12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600" b="0" i="1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i="1">
                                  <a:latin typeface="Cambria Math"/>
                                  <a:ea typeface="华文楷体" panose="02010600040101010101" pitchFamily="2" charset="-122"/>
                                </a:rPr>
                                <m:t>𝟐𝟎𝟎</m:t>
                              </m:r>
                              <m: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d>
                                <m:dPr>
                                  <m:ctrlPr>
                                    <a:rPr lang="en-US" altLang="zh-CN" sz="2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  <m:r>
                                    <a:rPr lang="en-US" altLang="zh-CN" sz="2600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6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sz="26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6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6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CN" sz="2600" b="1" i="1" smtClean="0">
                                          <a:latin typeface="Cambria Math"/>
                                          <a:ea typeface="Cambria Math"/>
                                        </a:rPr>
                                        <m:t>𝟒𝟎𝟎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600" b="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52" y="4258337"/>
                <a:ext cx="6466514" cy="9913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5536" y="4511394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 smtClean="0">
                <a:ea typeface="华文楷体" panose="02010600040101010101" pitchFamily="2" charset="-122"/>
              </a:rPr>
              <a:t>波函数：</a:t>
            </a:r>
          </a:p>
        </p:txBody>
      </p:sp>
    </p:spTree>
    <p:extLst>
      <p:ext uri="{BB962C8B-B14F-4D97-AF65-F5344CB8AC3E}">
        <p14:creationId xmlns:p14="http://schemas.microsoft.com/office/powerpoint/2010/main" val="274036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245A9E6-0CF2-4D2B-8611-5BF5970B6EC1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29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548680"/>
            <a:ext cx="9144000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5143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kumimoji="1" lang="zh-CN" altLang="en-US" sz="2600" dirty="0" smtClean="0">
                <a:solidFill>
                  <a:srgbClr val="C00000"/>
                </a:solidFill>
                <a:latin typeface="楷体_GB2312" pitchFamily="49" charset="-122"/>
              </a:rPr>
              <a:t>例</a:t>
            </a:r>
            <a:r>
              <a:rPr kumimoji="1" lang="en-US" altLang="zh-CN" sz="2600" dirty="0" smtClean="0">
                <a:solidFill>
                  <a:srgbClr val="C00000"/>
                </a:solidFill>
                <a:latin typeface="楷体_GB2312" pitchFamily="49" charset="-122"/>
              </a:rPr>
              <a:t>6.</a:t>
            </a:r>
            <a:r>
              <a:rPr kumimoji="1" lang="zh-CN" altLang="en-US" sz="2600" dirty="0" smtClean="0">
                <a:solidFill>
                  <a:srgbClr val="C00000"/>
                </a:solidFill>
                <a:latin typeface="楷体_GB2312" pitchFamily="49" charset="-122"/>
              </a:rPr>
              <a:t>附加</a:t>
            </a:r>
            <a:r>
              <a:rPr kumimoji="1" lang="en-US" altLang="zh-CN" sz="2600" dirty="0" smtClean="0">
                <a:solidFill>
                  <a:srgbClr val="C00000"/>
                </a:solidFill>
                <a:latin typeface="楷体_GB2312" pitchFamily="49" charset="-122"/>
              </a:rPr>
              <a:t>2</a:t>
            </a:r>
            <a:r>
              <a:rPr kumimoji="1" lang="zh-CN" altLang="en-US" sz="2600" dirty="0" smtClean="0">
                <a:solidFill>
                  <a:srgbClr val="C00000"/>
                </a:solidFill>
                <a:latin typeface="楷体_GB2312" pitchFamily="49" charset="-122"/>
              </a:rPr>
              <a:t> </a:t>
            </a:r>
            <a:r>
              <a:rPr kumimoji="1" lang="zh-CN" altLang="en-US" sz="2600" dirty="0" smtClean="0">
                <a:solidFill>
                  <a:srgbClr val="000066"/>
                </a:solidFill>
                <a:latin typeface="楷体_GB2312" pitchFamily="49" charset="-122"/>
              </a:rPr>
              <a:t>已知</a:t>
            </a:r>
            <a:r>
              <a:rPr kumimoji="1" lang="en-US" altLang="zh-CN" sz="26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CN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kumimoji="1" lang="zh-CN" altLang="en-US" sz="2600" dirty="0" smtClean="0">
                <a:solidFill>
                  <a:srgbClr val="000066"/>
                </a:solidFill>
                <a:latin typeface="楷体_GB2312" pitchFamily="49" charset="-122"/>
              </a:rPr>
              <a:t>时刻的波形曲线为</a:t>
            </a:r>
            <a:r>
              <a:rPr kumimoji="1" lang="en-US" altLang="zh-CN" sz="2600" dirty="0" smtClean="0">
                <a:solidFill>
                  <a:srgbClr val="000066"/>
                </a:solidFill>
                <a:latin typeface="楷体_GB2312" pitchFamily="49" charset="-122"/>
              </a:rPr>
              <a:t>I，</a:t>
            </a:r>
            <a:r>
              <a:rPr kumimoji="1" lang="zh-CN" altLang="en-US" sz="2600" dirty="0" smtClean="0">
                <a:solidFill>
                  <a:srgbClr val="000066"/>
                </a:solidFill>
                <a:latin typeface="楷体_GB2312" pitchFamily="49" charset="-122"/>
              </a:rPr>
              <a:t>波沿</a:t>
            </a:r>
            <a:r>
              <a:rPr kumimoji="1" lang="en-US" altLang="zh-CN" sz="26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kumimoji="1" lang="zh-CN" altLang="en-US" sz="2600" dirty="0" smtClean="0">
                <a:solidFill>
                  <a:srgbClr val="000066"/>
                </a:solidFill>
                <a:latin typeface="楷体_GB2312" pitchFamily="49" charset="-122"/>
              </a:rPr>
              <a:t>方向传播，经</a:t>
            </a:r>
            <a:r>
              <a:rPr kumimoji="1" lang="en-US" altLang="zh-CN" sz="26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CN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=0.5s</a:t>
            </a:r>
            <a:r>
              <a:rPr kumimoji="1" lang="zh-CN" altLang="en-US" sz="2600" dirty="0" smtClean="0">
                <a:solidFill>
                  <a:srgbClr val="000066"/>
                </a:solidFill>
                <a:latin typeface="楷体_GB2312" pitchFamily="49" charset="-122"/>
              </a:rPr>
              <a:t>后变为曲线</a:t>
            </a:r>
            <a:r>
              <a:rPr kumimoji="1" lang="en-US" altLang="zh-CN" sz="2600" dirty="0" smtClean="0">
                <a:solidFill>
                  <a:srgbClr val="000066"/>
                </a:solidFill>
                <a:latin typeface="楷体_GB2312" pitchFamily="49" charset="-122"/>
              </a:rPr>
              <a:t>Ⅱ,</a:t>
            </a:r>
            <a:r>
              <a:rPr kumimoji="1" lang="zh-CN" altLang="en-US" sz="2600" dirty="0" smtClean="0">
                <a:solidFill>
                  <a:srgbClr val="000066"/>
                </a:solidFill>
                <a:latin typeface="楷体_GB2312" pitchFamily="49" charset="-122"/>
              </a:rPr>
              <a:t>已知波的周期 </a:t>
            </a:r>
            <a:r>
              <a:rPr kumimoji="1" lang="en-US" altLang="zh-CN" sz="26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CN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&gt;1s</a:t>
            </a:r>
            <a:r>
              <a:rPr kumimoji="1" lang="en-US" altLang="zh-CN" sz="2600" dirty="0" smtClean="0">
                <a:solidFill>
                  <a:srgbClr val="000066"/>
                </a:solidFill>
                <a:latin typeface="楷体_GB2312" pitchFamily="49" charset="-122"/>
              </a:rPr>
              <a:t>，</a:t>
            </a:r>
            <a:r>
              <a:rPr kumimoji="1" lang="zh-CN" altLang="en-US" sz="2600" dirty="0" smtClean="0">
                <a:solidFill>
                  <a:srgbClr val="000066"/>
                </a:solidFill>
                <a:latin typeface="楷体_GB2312" pitchFamily="49" charset="-122"/>
              </a:rPr>
              <a:t>试根据图中绘出的条件求出波的表达式，并求</a:t>
            </a:r>
            <a:r>
              <a:rPr kumimoji="1" lang="en-US" altLang="zh-CN" sz="26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zh-CN" altLang="en-US" sz="2600" dirty="0" smtClean="0">
                <a:solidFill>
                  <a:srgbClr val="000066"/>
                </a:solidFill>
                <a:latin typeface="楷体_GB2312" pitchFamily="49" charset="-122"/>
              </a:rPr>
              <a:t>点的振动式。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2938" y="3933056"/>
            <a:ext cx="76438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dirty="0">
                <a:solidFill>
                  <a:srgbClr val="000066"/>
                </a:solidFill>
                <a:latin typeface="Times New Roman"/>
              </a:rPr>
              <a:t>解：（</a:t>
            </a:r>
            <a:r>
              <a:rPr kumimoji="1" lang="en-US" altLang="zh-CN" dirty="0">
                <a:solidFill>
                  <a:srgbClr val="000066"/>
                </a:solidFill>
                <a:latin typeface="Times New Roman"/>
              </a:rPr>
              <a:t>1）</a:t>
            </a:r>
            <a:endParaRPr kumimoji="1" lang="zh-CN" altLang="en-US" dirty="0">
              <a:solidFill>
                <a:srgbClr val="000066"/>
              </a:solidFill>
              <a:latin typeface="Times New Roman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971164"/>
              </p:ext>
            </p:extLst>
          </p:nvPr>
        </p:nvGraphicFramePr>
        <p:xfrm>
          <a:off x="2559050" y="3990975"/>
          <a:ext cx="19367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8" name="Equation" r:id="rId3" imgW="660240" imgH="164880" progId="Equation.DSMT4">
                  <p:embed/>
                </p:oleObj>
              </mc:Choice>
              <mc:Fallback>
                <p:oleObj name="Equation" r:id="rId3" imgW="660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3990975"/>
                        <a:ext cx="193675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003356"/>
              </p:ext>
            </p:extLst>
          </p:nvPr>
        </p:nvGraphicFramePr>
        <p:xfrm>
          <a:off x="4830763" y="3990975"/>
          <a:ext cx="19367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9" name="Equation" r:id="rId5" imgW="660240" imgH="164880" progId="Equation.DSMT4">
                  <p:embed/>
                </p:oleObj>
              </mc:Choice>
              <mc:Fallback>
                <p:oleObj name="Equation" r:id="rId5" imgW="660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0763" y="3990975"/>
                        <a:ext cx="193675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85813" y="4653136"/>
            <a:ext cx="76438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dirty="0">
                <a:solidFill>
                  <a:srgbClr val="000066"/>
                </a:solidFill>
                <a:latin typeface="Times New Roman"/>
              </a:rPr>
              <a:t>波速：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079344"/>
              </p:ext>
            </p:extLst>
          </p:nvPr>
        </p:nvGraphicFramePr>
        <p:xfrm>
          <a:off x="1951038" y="4505325"/>
          <a:ext cx="4135437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0" name="Equation" r:id="rId7" imgW="1409400" imgH="368280" progId="Equation.DSMT4">
                  <p:embed/>
                </p:oleObj>
              </mc:Choice>
              <mc:Fallback>
                <p:oleObj name="Equation" r:id="rId7" imgW="1409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4505325"/>
                        <a:ext cx="4135437" cy="108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433025"/>
              </p:ext>
            </p:extLst>
          </p:nvPr>
        </p:nvGraphicFramePr>
        <p:xfrm>
          <a:off x="6503988" y="4509120"/>
          <a:ext cx="2012950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1" name="Equation" r:id="rId9" imgW="685800" imgH="368280" progId="Equation.DSMT4">
                  <p:embed/>
                </p:oleObj>
              </mc:Choice>
              <mc:Fallback>
                <p:oleObj name="Equation" r:id="rId9" imgW="685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4509120"/>
                        <a:ext cx="2012950" cy="108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470028"/>
              </p:ext>
            </p:extLst>
          </p:nvPr>
        </p:nvGraphicFramePr>
        <p:xfrm>
          <a:off x="1608138" y="5475288"/>
          <a:ext cx="4060825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2" name="Equation" r:id="rId11" imgW="1384200" imgH="368280" progId="Equation.DSMT4">
                  <p:embed/>
                </p:oleObj>
              </mc:Choice>
              <mc:Fallback>
                <p:oleObj name="Equation" r:id="rId11" imgW="1384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5475288"/>
                        <a:ext cx="4060825" cy="108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540926"/>
              </p:ext>
            </p:extLst>
          </p:nvPr>
        </p:nvGraphicFramePr>
        <p:xfrm>
          <a:off x="6151563" y="5475288"/>
          <a:ext cx="2309812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3" name="Equation" r:id="rId13" imgW="787320" imgH="368280" progId="Equation.DSMT4">
                  <p:embed/>
                </p:oleObj>
              </mc:Choice>
              <mc:Fallback>
                <p:oleObj name="Equation" r:id="rId13" imgW="787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563" y="5475288"/>
                        <a:ext cx="2309812" cy="108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5" descr="未标题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06401"/>
            <a:ext cx="6769100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2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383A1976-B1E5-4E5D-B0D9-0E5B9E4B6EC1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3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grpSp>
        <p:nvGrpSpPr>
          <p:cNvPr id="293912" name="Group 24"/>
          <p:cNvGrpSpPr>
            <a:grpSpLocks/>
          </p:cNvGrpSpPr>
          <p:nvPr/>
        </p:nvGrpSpPr>
        <p:grpSpPr bwMode="auto">
          <a:xfrm>
            <a:off x="1836738" y="3689350"/>
            <a:ext cx="3216275" cy="1016000"/>
            <a:chOff x="555" y="2317"/>
            <a:chExt cx="2026" cy="640"/>
          </a:xfrm>
        </p:grpSpPr>
        <p:sp>
          <p:nvSpPr>
            <p:cNvPr id="1043" name="Rectangle 23"/>
            <p:cNvSpPr>
              <a:spLocks noChangeArrowheads="1"/>
            </p:cNvSpPr>
            <p:nvPr/>
          </p:nvSpPr>
          <p:spPr bwMode="auto">
            <a:xfrm>
              <a:off x="555" y="2317"/>
              <a:ext cx="1838" cy="625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100000">
                  <a:srgbClr val="FFFFFF"/>
                </a:gs>
              </a:gsLst>
              <a:lin ang="5400000" scaled="1"/>
            </a:gradFill>
            <a:ln w="12700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pSp>
          <p:nvGrpSpPr>
            <p:cNvPr id="1044" name="Group 3"/>
            <p:cNvGrpSpPr>
              <a:grpSpLocks/>
            </p:cNvGrpSpPr>
            <p:nvPr/>
          </p:nvGrpSpPr>
          <p:grpSpPr bwMode="auto">
            <a:xfrm>
              <a:off x="653" y="2328"/>
              <a:ext cx="1928" cy="629"/>
              <a:chOff x="341" y="2531"/>
              <a:chExt cx="1928" cy="629"/>
            </a:xfrm>
          </p:grpSpPr>
          <p:sp>
            <p:nvSpPr>
              <p:cNvPr id="1045" name="Text Box 4"/>
              <p:cNvSpPr txBox="1">
                <a:spLocks noChangeArrowheads="1"/>
              </p:cNvSpPr>
              <p:nvPr/>
            </p:nvSpPr>
            <p:spPr bwMode="auto">
              <a:xfrm>
                <a:off x="341" y="2531"/>
                <a:ext cx="19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zh-CN" altLang="en-US" smtClean="0">
                    <a:solidFill>
                      <a:srgbClr val="000000"/>
                    </a:solidFill>
                  </a:rPr>
                  <a:t>点</a:t>
                </a:r>
                <a:r>
                  <a:rPr kumimoji="1" lang="en-US" altLang="zh-CN" i="1" smtClean="0">
                    <a:solidFill>
                      <a:srgbClr val="CC0000"/>
                    </a:solidFill>
                  </a:rPr>
                  <a:t>O</a:t>
                </a:r>
                <a:r>
                  <a:rPr kumimoji="1" lang="en-US" altLang="zh-CN" i="1" smtClean="0">
                    <a:solidFill>
                      <a:srgbClr val="000000"/>
                    </a:solidFill>
                  </a:rPr>
                  <a:t> </a:t>
                </a:r>
                <a:r>
                  <a:rPr kumimoji="1" lang="zh-CN" altLang="en-US" smtClean="0">
                    <a:solidFill>
                      <a:srgbClr val="000000"/>
                    </a:solidFill>
                  </a:rPr>
                  <a:t>的振动状态</a:t>
                </a:r>
              </a:p>
            </p:txBody>
          </p:sp>
          <p:graphicFrame>
            <p:nvGraphicFramePr>
              <p:cNvPr id="104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47630156"/>
                  </p:ext>
                </p:extLst>
              </p:nvPr>
            </p:nvGraphicFramePr>
            <p:xfrm>
              <a:off x="356" y="2762"/>
              <a:ext cx="1604" cy="3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81" name="Equation" r:id="rId4" imgW="799920" imgH="203040" progId="Equation.DSMT4">
                      <p:embed/>
                    </p:oleObj>
                  </mc:Choice>
                  <mc:Fallback>
                    <p:oleObj name="Equation" r:id="rId4" imgW="79992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6" y="2762"/>
                            <a:ext cx="1604" cy="3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93894" name="Group 6"/>
          <p:cNvGrpSpPr>
            <a:grpSpLocks/>
          </p:cNvGrpSpPr>
          <p:nvPr/>
        </p:nvGrpSpPr>
        <p:grpSpPr bwMode="auto">
          <a:xfrm>
            <a:off x="4835525" y="3894138"/>
            <a:ext cx="4443413" cy="579437"/>
            <a:chOff x="2299" y="2670"/>
            <a:chExt cx="2799" cy="365"/>
          </a:xfrm>
        </p:grpSpPr>
        <p:sp>
          <p:nvSpPr>
            <p:cNvPr id="1041" name="AutoShape 7"/>
            <p:cNvSpPr>
              <a:spLocks noChangeArrowheads="1"/>
            </p:cNvSpPr>
            <p:nvPr/>
          </p:nvSpPr>
          <p:spPr bwMode="auto">
            <a:xfrm>
              <a:off x="2299" y="2726"/>
              <a:ext cx="1807" cy="205"/>
            </a:xfrm>
            <a:prstGeom prst="rightArrow">
              <a:avLst>
                <a:gd name="adj1" fmla="val 50000"/>
                <a:gd name="adj2" fmla="val 22036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1042" name="Text Box 8"/>
            <p:cNvSpPr txBox="1">
              <a:spLocks noChangeArrowheads="1"/>
            </p:cNvSpPr>
            <p:nvPr/>
          </p:nvSpPr>
          <p:spPr bwMode="auto">
            <a:xfrm>
              <a:off x="4234" y="2670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mtClean="0">
                  <a:solidFill>
                    <a:srgbClr val="000000"/>
                  </a:solidFill>
                </a:rPr>
                <a:t>点 </a:t>
              </a:r>
              <a:r>
                <a:rPr kumimoji="1" lang="en-US" altLang="zh-CN" sz="3200" i="1" smtClean="0">
                  <a:solidFill>
                    <a:srgbClr val="CC0000"/>
                  </a:solidFill>
                </a:rPr>
                <a:t>P</a:t>
              </a:r>
            </a:p>
          </p:txBody>
        </p:sp>
      </p:grpSp>
      <p:graphicFrame>
        <p:nvGraphicFramePr>
          <p:cNvPr id="293897" name="Object 9"/>
          <p:cNvGraphicFramePr>
            <a:graphicFrameLocks noChangeAspect="1"/>
          </p:cNvGraphicFramePr>
          <p:nvPr/>
        </p:nvGraphicFramePr>
        <p:xfrm>
          <a:off x="5289550" y="3441700"/>
          <a:ext cx="1547813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2" name="Equation" r:id="rId6" imgW="438262" imgH="381041" progId="Equation.3">
                  <p:embed/>
                </p:oleObj>
              </mc:Choice>
              <mc:Fallback>
                <p:oleObj name="Equation" r:id="rId6" imgW="438262" imgH="38104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50" y="3441700"/>
                        <a:ext cx="1547813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5370513" y="4829175"/>
            <a:ext cx="3370262" cy="711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CN" sz="4000" b="0" i="1" dirty="0">
                <a:solidFill>
                  <a:srgbClr val="000000"/>
                </a:solidFill>
              </a:rPr>
              <a:t>t </a:t>
            </a:r>
            <a:r>
              <a:rPr kumimoji="1" lang="zh-CN" altLang="en-US" dirty="0">
                <a:solidFill>
                  <a:srgbClr val="000000"/>
                </a:solidFill>
              </a:rPr>
              <a:t>时刻点 </a:t>
            </a:r>
            <a:r>
              <a:rPr kumimoji="1" lang="en-US" altLang="zh-CN" i="1" dirty="0">
                <a:solidFill>
                  <a:srgbClr val="CC0000"/>
                </a:solidFill>
              </a:rPr>
              <a:t>P </a:t>
            </a:r>
            <a:r>
              <a:rPr kumimoji="1" lang="zh-CN" altLang="en-US" dirty="0">
                <a:solidFill>
                  <a:srgbClr val="000000"/>
                </a:solidFill>
              </a:rPr>
              <a:t>的运动</a:t>
            </a:r>
          </a:p>
        </p:txBody>
      </p:sp>
      <p:sp>
        <p:nvSpPr>
          <p:cNvPr id="293899" name="Text Box 11"/>
          <p:cNvSpPr txBox="1">
            <a:spLocks noChangeArrowheads="1"/>
          </p:cNvSpPr>
          <p:nvPr/>
        </p:nvSpPr>
        <p:spPr bwMode="auto">
          <a:xfrm>
            <a:off x="427038" y="4878040"/>
            <a:ext cx="3917950" cy="711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CN" sz="4000" b="0" i="1">
                <a:solidFill>
                  <a:srgbClr val="CC0000"/>
                </a:solidFill>
              </a:rPr>
              <a:t>t-x/u</a:t>
            </a:r>
            <a:r>
              <a:rPr kumimoji="1" lang="zh-CN" altLang="en-US">
                <a:solidFill>
                  <a:srgbClr val="000000"/>
                </a:solidFill>
              </a:rPr>
              <a:t>时刻点</a:t>
            </a:r>
            <a:r>
              <a:rPr kumimoji="1" lang="en-US" altLang="zh-CN" i="1">
                <a:solidFill>
                  <a:srgbClr val="CC0000"/>
                </a:solidFill>
              </a:rPr>
              <a:t>O </a:t>
            </a:r>
            <a:r>
              <a:rPr kumimoji="1" lang="zh-CN" altLang="en-US">
                <a:solidFill>
                  <a:srgbClr val="000000"/>
                </a:solidFill>
              </a:rPr>
              <a:t>的运动</a:t>
            </a:r>
          </a:p>
        </p:txBody>
      </p:sp>
      <p:grpSp>
        <p:nvGrpSpPr>
          <p:cNvPr id="1033" name="Group 27"/>
          <p:cNvGrpSpPr>
            <a:grpSpLocks/>
          </p:cNvGrpSpPr>
          <p:nvPr/>
        </p:nvGrpSpPr>
        <p:grpSpPr bwMode="auto">
          <a:xfrm>
            <a:off x="55563" y="547688"/>
            <a:ext cx="2927350" cy="2992438"/>
            <a:chOff x="35" y="345"/>
            <a:chExt cx="1844" cy="1885"/>
          </a:xfrm>
        </p:grpSpPr>
        <p:sp>
          <p:nvSpPr>
            <p:cNvPr id="1039" name="Text Box 13"/>
            <p:cNvSpPr txBox="1">
              <a:spLocks noChangeArrowheads="1"/>
            </p:cNvSpPr>
            <p:nvPr/>
          </p:nvSpPr>
          <p:spPr bwMode="auto">
            <a:xfrm>
              <a:off x="35" y="345"/>
              <a:ext cx="1844" cy="1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000000"/>
                  </a:solidFill>
                </a:rPr>
                <a:t>        </a:t>
              </a:r>
              <a:r>
                <a:rPr lang="zh-CN" altLang="en-US" dirty="0" smtClean="0">
                  <a:solidFill>
                    <a:srgbClr val="000000"/>
                  </a:solidFill>
                </a:rPr>
                <a:t>以速度</a:t>
              </a:r>
              <a:r>
                <a:rPr lang="en-US" altLang="zh-CN" sz="4000" b="0" i="1" dirty="0" smtClean="0">
                  <a:solidFill>
                    <a:srgbClr val="000000"/>
                  </a:solidFill>
                </a:rPr>
                <a:t>u </a:t>
              </a:r>
              <a:r>
                <a:rPr lang="zh-CN" altLang="en-US" dirty="0" smtClean="0">
                  <a:solidFill>
                    <a:srgbClr val="000000"/>
                  </a:solidFill>
                </a:rPr>
                <a:t>沿       </a:t>
              </a:r>
              <a:r>
                <a:rPr lang="en-US" altLang="zh-CN" sz="3600" b="0" i="1" dirty="0" smtClean="0">
                  <a:solidFill>
                    <a:srgbClr val="000000"/>
                  </a:solidFill>
                </a:rPr>
                <a:t>x </a:t>
              </a:r>
              <a:r>
                <a:rPr lang="zh-CN" altLang="en-US" dirty="0" smtClean="0">
                  <a:solidFill>
                    <a:srgbClr val="000000"/>
                  </a:solidFill>
                </a:rPr>
                <a:t>轴正向传播的平面简谐波 </a:t>
              </a:r>
              <a:r>
                <a:rPr lang="en-US" altLang="zh-CN" dirty="0" smtClean="0">
                  <a:solidFill>
                    <a:srgbClr val="000000"/>
                  </a:solidFill>
                </a:rPr>
                <a:t>. </a:t>
              </a:r>
              <a:r>
                <a:rPr lang="zh-CN" altLang="en-US" dirty="0" smtClean="0">
                  <a:solidFill>
                    <a:srgbClr val="000000"/>
                  </a:solidFill>
                </a:rPr>
                <a:t>令原点</a:t>
              </a:r>
              <a:r>
                <a:rPr lang="en-US" altLang="zh-CN" i="1" dirty="0" smtClean="0">
                  <a:solidFill>
                    <a:srgbClr val="CC0000"/>
                  </a:solidFill>
                </a:rPr>
                <a:t>O </a:t>
              </a:r>
              <a:r>
                <a:rPr lang="zh-CN" altLang="en-US" dirty="0" smtClean="0">
                  <a:solidFill>
                    <a:srgbClr val="000000"/>
                  </a:solidFill>
                </a:rPr>
                <a:t>的初相位为零，其振动方程 </a:t>
              </a:r>
            </a:p>
          </p:txBody>
        </p:sp>
        <p:graphicFrame>
          <p:nvGraphicFramePr>
            <p:cNvPr id="1040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5829596"/>
                </p:ext>
              </p:extLst>
            </p:nvPr>
          </p:nvGraphicFramePr>
          <p:xfrm>
            <a:off x="267" y="1842"/>
            <a:ext cx="1549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83" name="Equation" r:id="rId8" imgW="799920" imgH="203040" progId="Equation.DSMT4">
                    <p:embed/>
                  </p:oleObj>
                </mc:Choice>
                <mc:Fallback>
                  <p:oleObj name="Equation" r:id="rId8" imgW="7999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" y="1842"/>
                          <a:ext cx="1549" cy="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39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493361"/>
              </p:ext>
            </p:extLst>
          </p:nvPr>
        </p:nvGraphicFramePr>
        <p:xfrm>
          <a:off x="4139952" y="4653136"/>
          <a:ext cx="1292225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4" name="Equation" r:id="rId10" imgW="114442" imgH="95260" progId="Equation.3">
                  <p:embed/>
                </p:oleObj>
              </mc:Choice>
              <mc:Fallback>
                <p:oleObj name="Equation" r:id="rId10" imgW="114442" imgH="952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653136"/>
                        <a:ext cx="1292225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3917" name="Group 29"/>
          <p:cNvGrpSpPr>
            <a:grpSpLocks/>
          </p:cNvGrpSpPr>
          <p:nvPr/>
        </p:nvGrpSpPr>
        <p:grpSpPr bwMode="auto">
          <a:xfrm>
            <a:off x="34924" y="5492750"/>
            <a:ext cx="9093203" cy="1146175"/>
            <a:chOff x="22" y="3460"/>
            <a:chExt cx="5728" cy="722"/>
          </a:xfrm>
        </p:grpSpPr>
        <p:graphicFrame>
          <p:nvGraphicFramePr>
            <p:cNvPr id="103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0034708"/>
                </p:ext>
              </p:extLst>
            </p:nvPr>
          </p:nvGraphicFramePr>
          <p:xfrm>
            <a:off x="2398" y="3460"/>
            <a:ext cx="3352" cy="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85" name="Equation" r:id="rId12" imgW="1828800" imgH="393480" progId="Equation.DSMT4">
                    <p:embed/>
                  </p:oleObj>
                </mc:Choice>
                <mc:Fallback>
                  <p:oleObj name="Equation" r:id="rId12" imgW="18288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8" y="3460"/>
                          <a:ext cx="3352" cy="7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8" name="Text Box 18"/>
            <p:cNvSpPr txBox="1">
              <a:spLocks noChangeArrowheads="1"/>
            </p:cNvSpPr>
            <p:nvPr/>
          </p:nvSpPr>
          <p:spPr bwMode="auto">
            <a:xfrm>
              <a:off x="22" y="3669"/>
              <a:ext cx="264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0" i="1" dirty="0" smtClean="0">
                  <a:solidFill>
                    <a:srgbClr val="CC0000"/>
                  </a:solidFill>
                </a:rPr>
                <a:t>P</a:t>
              </a:r>
              <a:r>
                <a:rPr lang="zh-CN" altLang="en-US" dirty="0" smtClean="0">
                  <a:solidFill>
                    <a:srgbClr val="000000"/>
                  </a:solidFill>
                </a:rPr>
                <a:t>点在</a:t>
              </a:r>
              <a:r>
                <a:rPr lang="en-US" altLang="zh-CN" i="1" dirty="0" smtClean="0">
                  <a:solidFill>
                    <a:srgbClr val="000000"/>
                  </a:solidFill>
                </a:rPr>
                <a:t>t </a:t>
              </a:r>
              <a:r>
                <a:rPr lang="zh-CN" altLang="en-US" dirty="0" smtClean="0">
                  <a:solidFill>
                    <a:srgbClr val="000000"/>
                  </a:solidFill>
                </a:rPr>
                <a:t>时刻的振动方程</a:t>
              </a:r>
            </a:p>
          </p:txBody>
        </p:sp>
      </p:grpSp>
      <p:sp>
        <p:nvSpPr>
          <p:cNvPr id="293916" name="Text Box 28"/>
          <p:cNvSpPr txBox="1">
            <a:spLocks noChangeArrowheads="1"/>
          </p:cNvSpPr>
          <p:nvPr/>
        </p:nvSpPr>
        <p:spPr bwMode="auto">
          <a:xfrm>
            <a:off x="344488" y="3716338"/>
            <a:ext cx="1401762" cy="95885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mtClean="0"/>
              <a:t>时间推迟方法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070" name="ShockwaveFlash1" r:id="rId2" imgW="6117522" imgH="2767029"/>
        </mc:Choice>
        <mc:Fallback>
          <p:control name="ShockwaveFlash1" r:id="rId2" imgW="6117522" imgH="27670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3050" y="755650"/>
                  <a:ext cx="6118225" cy="27670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905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213157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9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9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8" grpId="0" animBg="1" autoUpdateAnimBg="0"/>
      <p:bldP spid="293899" grpId="0" animBg="1" autoUpdateAnimBg="0"/>
      <p:bldP spid="293916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245A9E6-0CF2-4D2B-8611-5BF5970B6EC1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30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323528" y="548680"/>
                <a:ext cx="8358188" cy="592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514350" indent="-514350" algn="just">
                  <a:lnSpc>
                    <a:spcPct val="125000"/>
                  </a:lnSpc>
                  <a:spcBef>
                    <a:spcPts val="0"/>
                  </a:spcBef>
                  <a:defRPr/>
                </a:pPr>
                <a:r>
                  <a:rPr kumimoji="1" lang="zh-CN" altLang="en-US" sz="2600" dirty="0" smtClean="0">
                    <a:solidFill>
                      <a:srgbClr val="000066"/>
                    </a:solidFill>
                    <a:latin typeface="Times New Roman"/>
                    <a:ea typeface="华文楷体" panose="02010600040101010101" pitchFamily="2" charset="-122"/>
                  </a:rPr>
                  <a:t>因为 </a:t>
                </a:r>
                <a:r>
                  <a:rPr kumimoji="1" lang="en-US" altLang="zh-CN" sz="2600" i="1" dirty="0" smtClean="0">
                    <a:solidFill>
                      <a:srgbClr val="000066"/>
                    </a:solidFill>
                    <a:latin typeface="Times New Roman"/>
                    <a:ea typeface="华文楷体" panose="02010600040101010101" pitchFamily="2" charset="-122"/>
                  </a:rPr>
                  <a:t>T </a:t>
                </a:r>
                <a:r>
                  <a:rPr kumimoji="1" lang="en-US" altLang="zh-CN" sz="2600" dirty="0" smtClean="0">
                    <a:solidFill>
                      <a:srgbClr val="000066"/>
                    </a:solidFill>
                    <a:latin typeface="Times New Roman"/>
                    <a:ea typeface="华文楷体" panose="02010600040101010101" pitchFamily="2" charset="-122"/>
                  </a:rPr>
                  <a:t>&gt;</a:t>
                </a:r>
                <a:r>
                  <a:rPr kumimoji="1" lang="en-US" altLang="zh-CN" sz="2600" dirty="0">
                    <a:solidFill>
                      <a:srgbClr val="000066"/>
                    </a:solidFill>
                    <a:latin typeface="Times New Roman"/>
                    <a:ea typeface="华文楷体" panose="02010600040101010101" pitchFamily="2" charset="-122"/>
                  </a:rPr>
                  <a:t>1</a:t>
                </a:r>
                <a:r>
                  <a:rPr kumimoji="1" lang="en-US" altLang="zh-CN" sz="2600" i="1" dirty="0">
                    <a:solidFill>
                      <a:srgbClr val="000066"/>
                    </a:solidFill>
                    <a:latin typeface="Times New Roman"/>
                    <a:ea typeface="华文楷体" panose="02010600040101010101" pitchFamily="2" charset="-122"/>
                  </a:rPr>
                  <a:t> </a:t>
                </a:r>
                <a:r>
                  <a:rPr kumimoji="1" lang="en-US" altLang="zh-CN" sz="2600" dirty="0">
                    <a:solidFill>
                      <a:srgbClr val="000066"/>
                    </a:solidFill>
                    <a:latin typeface="Times New Roman"/>
                    <a:ea typeface="华文楷体" panose="02010600040101010101" pitchFamily="2" charset="-122"/>
                  </a:rPr>
                  <a:t>s，</a:t>
                </a:r>
                <a:r>
                  <a:rPr kumimoji="1" lang="zh-CN" altLang="en-US" sz="2600" dirty="0">
                    <a:solidFill>
                      <a:srgbClr val="000066"/>
                    </a:solidFill>
                    <a:latin typeface="Times New Roman"/>
                    <a:ea typeface="华文楷体" panose="02010600040101010101" pitchFamily="2" charset="-122"/>
                  </a:rPr>
                  <a:t>舍去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600" i="1" smtClean="0">
                            <a:solidFill>
                              <a:srgbClr val="000066"/>
                            </a:solidFill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sSupPr>
                      <m:e>
                        <m:r>
                          <a:rPr kumimoji="1" lang="en-US" altLang="zh-CN" sz="2600" b="1" i="1" smtClean="0">
                            <a:solidFill>
                              <a:srgbClr val="000066"/>
                            </a:solidFill>
                            <a:latin typeface="Cambria Math"/>
                            <a:ea typeface="华文楷体" panose="02010600040101010101" pitchFamily="2" charset="-122"/>
                          </a:rPr>
                          <m:t>𝒖</m:t>
                        </m:r>
                      </m:e>
                      <m:sup>
                        <m:r>
                          <a:rPr kumimoji="1" lang="en-US" altLang="zh-CN" sz="2600" b="1" i="1" smtClean="0">
                            <a:solidFill>
                              <a:srgbClr val="000066"/>
                            </a:solidFill>
                            <a:latin typeface="Cambria Math"/>
                            <a:ea typeface="华文楷体" panose="02010600040101010101" pitchFamily="2" charset="-122"/>
                          </a:rPr>
                          <m:t>′</m:t>
                        </m:r>
                      </m:sup>
                    </m:sSup>
                  </m:oMath>
                </a14:m>
                <a:endParaRPr kumimoji="1" lang="zh-CN" altLang="en-US" sz="2600" i="1" dirty="0">
                  <a:solidFill>
                    <a:srgbClr val="000066"/>
                  </a:solidFill>
                  <a:latin typeface="Times New Roman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48680"/>
                <a:ext cx="8358188" cy="592470"/>
              </a:xfrm>
              <a:prstGeom prst="rect">
                <a:avLst/>
              </a:prstGeom>
              <a:blipFill rotWithShape="1">
                <a:blip r:embed="rId3"/>
                <a:stretch>
                  <a:fillRect l="-1240" b="-1958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161484"/>
              </p:ext>
            </p:extLst>
          </p:nvPr>
        </p:nvGraphicFramePr>
        <p:xfrm>
          <a:off x="3851920" y="526254"/>
          <a:ext cx="40259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98" name="公式" r:id="rId4" imgW="1362248" imgH="381077" progId="Equation.3">
                  <p:embed/>
                </p:oleObj>
              </mc:Choice>
              <mc:Fallback>
                <p:oleObj name="公式" r:id="rId4" imgW="1362248" imgH="38107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526254"/>
                        <a:ext cx="402590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64"/>
          <p:cNvCxnSpPr>
            <a:cxnSpLocks noChangeShapeType="1"/>
          </p:cNvCxnSpPr>
          <p:nvPr/>
        </p:nvCxnSpPr>
        <p:spPr bwMode="auto">
          <a:xfrm>
            <a:off x="181099" y="2132856"/>
            <a:ext cx="7713663" cy="1587"/>
          </a:xfrm>
          <a:prstGeom prst="line">
            <a:avLst/>
          </a:prstGeom>
          <a:noFill/>
          <a:ln w="38100" algn="ctr">
            <a:solidFill>
              <a:srgbClr val="000066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4022194"/>
            <a:ext cx="764381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sz="2600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初始条件</a:t>
            </a:r>
            <a:r>
              <a:rPr kumimoji="1" lang="zh-CN" altLang="en-US" b="1" dirty="0">
                <a:solidFill>
                  <a:srgbClr val="000066"/>
                </a:solidFill>
                <a:latin typeface="+mn-lt"/>
                <a:ea typeface="宋体" pitchFamily="2" charset="-122"/>
              </a:rPr>
              <a:t>：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273956"/>
              </p:ext>
            </p:extLst>
          </p:nvPr>
        </p:nvGraphicFramePr>
        <p:xfrm>
          <a:off x="2179762" y="4059039"/>
          <a:ext cx="20034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99" name="公式" r:id="rId6" imgW="711000" imgH="203040" progId="Equation.3">
                  <p:embed/>
                </p:oleObj>
              </mc:Choice>
              <mc:Fallback>
                <p:oleObj name="公式" r:id="rId6" imgW="711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762" y="4059039"/>
                        <a:ext cx="20034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22966"/>
              </p:ext>
            </p:extLst>
          </p:nvPr>
        </p:nvGraphicFramePr>
        <p:xfrm>
          <a:off x="4139952" y="3789040"/>
          <a:ext cx="2003425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00" name="公式" r:id="rId8" imgW="711000" imgH="393480" progId="Equation.3">
                  <p:embed/>
                </p:oleObj>
              </mc:Choice>
              <mc:Fallback>
                <p:oleObj name="公式" r:id="rId8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789040"/>
                        <a:ext cx="2003425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499362"/>
              </p:ext>
            </p:extLst>
          </p:nvPr>
        </p:nvGraphicFramePr>
        <p:xfrm>
          <a:off x="1393949" y="4724946"/>
          <a:ext cx="30765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01" name="公式" r:id="rId10" imgW="1091880" imgH="203040" progId="Equation.3">
                  <p:embed/>
                </p:oleObj>
              </mc:Choice>
              <mc:Fallback>
                <p:oleObj name="公式" r:id="rId10" imgW="1091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949" y="4724946"/>
                        <a:ext cx="307657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96198"/>
              </p:ext>
            </p:extLst>
          </p:nvPr>
        </p:nvGraphicFramePr>
        <p:xfrm>
          <a:off x="4869408" y="4725144"/>
          <a:ext cx="1574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02" name="公式" r:id="rId12" imgW="558720" imgH="203040" progId="Equation.3">
                  <p:embed/>
                </p:oleObj>
              </mc:Choice>
              <mc:Fallback>
                <p:oleObj name="公式" r:id="rId12" imgW="558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408" y="4725144"/>
                        <a:ext cx="15748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885233"/>
              </p:ext>
            </p:extLst>
          </p:nvPr>
        </p:nvGraphicFramePr>
        <p:xfrm>
          <a:off x="6600329" y="4005064"/>
          <a:ext cx="171608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03" name="公式" r:id="rId14" imgW="609480" imgH="393480" progId="Equation.3">
                  <p:embed/>
                </p:oleObj>
              </mc:Choice>
              <mc:Fallback>
                <p:oleObj name="公式" r:id="rId14" imgW="60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329" y="4005064"/>
                        <a:ext cx="1716087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594096"/>
              </p:ext>
            </p:extLst>
          </p:nvPr>
        </p:nvGraphicFramePr>
        <p:xfrm>
          <a:off x="1430462" y="5301208"/>
          <a:ext cx="376078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04" name="公式" r:id="rId16" imgW="1333440" imgH="393480" progId="Equation.3">
                  <p:embed/>
                </p:oleObj>
              </mc:Choice>
              <mc:Fallback>
                <p:oleObj name="公式" r:id="rId16" imgW="1333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462" y="5301208"/>
                        <a:ext cx="3760787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9512" y="1489546"/>
            <a:ext cx="2643187" cy="56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sz="2600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求原点振动：</a:t>
            </a: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163091"/>
              </p:ext>
            </p:extLst>
          </p:nvPr>
        </p:nvGraphicFramePr>
        <p:xfrm>
          <a:off x="2608387" y="1484784"/>
          <a:ext cx="32591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05" name="公式" r:id="rId18" imgW="1155600" imgH="228600" progId="Equation.3">
                  <p:embed/>
                </p:oleObj>
              </mc:Choice>
              <mc:Fallback>
                <p:oleObj name="公式" r:id="rId18" imgW="115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387" y="1484784"/>
                        <a:ext cx="32591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4" descr="未标题-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7" y="2132856"/>
            <a:ext cx="6769100" cy="19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321977"/>
              </p:ext>
            </p:extLst>
          </p:nvPr>
        </p:nvGraphicFramePr>
        <p:xfrm>
          <a:off x="5148064" y="5375423"/>
          <a:ext cx="2986088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06" name="Equation" r:id="rId21" imgW="1054080" imgH="368280" progId="Equation.DSMT4">
                  <p:embed/>
                </p:oleObj>
              </mc:Choice>
              <mc:Fallback>
                <p:oleObj name="Equation" r:id="rId21" imgW="1054080" imgH="368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375423"/>
                        <a:ext cx="2986088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29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245A9E6-0CF2-4D2B-8611-5BF5970B6EC1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31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466739"/>
              </p:ext>
            </p:extLst>
          </p:nvPr>
        </p:nvGraphicFramePr>
        <p:xfrm>
          <a:off x="2791941" y="548680"/>
          <a:ext cx="37242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99" name="公式" r:id="rId3" imgW="1314450" imgH="381077" progId="Equation.3">
                  <p:embed/>
                </p:oleObj>
              </mc:Choice>
              <mc:Fallback>
                <p:oleObj name="公式" r:id="rId3" imgW="1314450" imgH="38107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1941" y="548680"/>
                        <a:ext cx="372427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00125" y="3585046"/>
            <a:ext cx="7643813" cy="56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sz="2600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波动式：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371129"/>
              </p:ext>
            </p:extLst>
          </p:nvPr>
        </p:nvGraphicFramePr>
        <p:xfrm>
          <a:off x="2571750" y="3315171"/>
          <a:ext cx="51212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00" name="公式" r:id="rId5" imgW="1815840" imgH="393480" progId="Equation.3">
                  <p:embed/>
                </p:oleObj>
              </mc:Choice>
              <mc:Fallback>
                <p:oleObj name="公式" r:id="rId5" imgW="1815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3315171"/>
                        <a:ext cx="512127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0125" y="4656609"/>
            <a:ext cx="7643813" cy="55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en-US" altLang="zh-CN" sz="2600" b="1" dirty="0">
                <a:solidFill>
                  <a:srgbClr val="000066"/>
                </a:solidFill>
                <a:ea typeface="华文楷体" panose="02010600040101010101" pitchFamily="2" charset="-122"/>
              </a:rPr>
              <a:t>A</a:t>
            </a:r>
            <a:r>
              <a:rPr kumimoji="1" lang="zh-CN" altLang="en-US" sz="2600" b="1" dirty="0">
                <a:solidFill>
                  <a:srgbClr val="000066"/>
                </a:solidFill>
                <a:ea typeface="华文楷体" panose="02010600040101010101" pitchFamily="2" charset="-122"/>
              </a:rPr>
              <a:t>点振动式：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855584"/>
              </p:ext>
            </p:extLst>
          </p:nvPr>
        </p:nvGraphicFramePr>
        <p:xfrm>
          <a:off x="3057525" y="4386734"/>
          <a:ext cx="53006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01" name="公式" r:id="rId7" imgW="1879560" imgH="393480" progId="Equation.3">
                  <p:embed/>
                </p:oleObj>
              </mc:Choice>
              <mc:Fallback>
                <p:oleObj name="公式" r:id="rId7" imgW="1879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4386734"/>
                        <a:ext cx="530066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414623"/>
              </p:ext>
            </p:extLst>
          </p:nvPr>
        </p:nvGraphicFramePr>
        <p:xfrm>
          <a:off x="3101975" y="5715471"/>
          <a:ext cx="27559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02" name="公式" r:id="rId9" imgW="977760" imgH="215640" progId="Equation.3">
                  <p:embed/>
                </p:oleObj>
              </mc:Choice>
              <mc:Fallback>
                <p:oleObj name="公式" r:id="rId9" imgW="977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5715471"/>
                        <a:ext cx="27559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未标题-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784"/>
            <a:ext cx="6769100" cy="19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3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245A9E6-0CF2-4D2B-8611-5BF5970B6EC1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32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780928"/>
            <a:ext cx="41923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dirty="0" smtClean="0">
                <a:solidFill>
                  <a:srgbClr val="C00000"/>
                </a:solidFill>
                <a:ea typeface="华文楷体" panose="02010600040101010101" pitchFamily="2" charset="-122"/>
              </a:rPr>
              <a:t>作业：</a:t>
            </a:r>
            <a:endParaRPr lang="en-US" altLang="zh-CN" sz="4500" dirty="0" smtClean="0">
              <a:solidFill>
                <a:srgbClr val="C00000"/>
              </a:solidFill>
              <a:ea typeface="华文楷体" panose="02010600040101010101" pitchFamily="2" charset="-122"/>
            </a:endParaRPr>
          </a:p>
          <a:p>
            <a:r>
              <a:rPr lang="en-US" altLang="zh-CN" sz="4500" dirty="0">
                <a:ea typeface="华文楷体" panose="02010600040101010101" pitchFamily="2" charset="-122"/>
              </a:rPr>
              <a:t> </a:t>
            </a:r>
            <a:r>
              <a:rPr lang="en-US" altLang="zh-CN" sz="4500" dirty="0" smtClean="0">
                <a:solidFill>
                  <a:srgbClr val="00B050"/>
                </a:solidFill>
                <a:ea typeface="华文楷体" panose="02010600040101010101" pitchFamily="2" charset="-122"/>
              </a:rPr>
              <a:t>6.9</a:t>
            </a:r>
            <a:r>
              <a:rPr lang="zh-CN" altLang="en-US" sz="4500" dirty="0" smtClean="0">
                <a:solidFill>
                  <a:srgbClr val="00B050"/>
                </a:solidFill>
                <a:ea typeface="华文楷体" panose="02010600040101010101" pitchFamily="2" charset="-122"/>
              </a:rPr>
              <a:t>、</a:t>
            </a:r>
            <a:r>
              <a:rPr lang="en-US" altLang="zh-CN" sz="4500" dirty="0" smtClean="0">
                <a:solidFill>
                  <a:srgbClr val="00B050"/>
                </a:solidFill>
                <a:ea typeface="华文楷体" panose="02010600040101010101" pitchFamily="2" charset="-122"/>
              </a:rPr>
              <a:t>6.11</a:t>
            </a:r>
            <a:r>
              <a:rPr lang="zh-CN" altLang="en-US" sz="4500" dirty="0" smtClean="0">
                <a:solidFill>
                  <a:srgbClr val="00B050"/>
                </a:solidFill>
                <a:ea typeface="华文楷体" panose="02010600040101010101" pitchFamily="2" charset="-122"/>
              </a:rPr>
              <a:t>、</a:t>
            </a:r>
            <a:r>
              <a:rPr lang="en-US" altLang="zh-CN" sz="4500" dirty="0" smtClean="0">
                <a:solidFill>
                  <a:srgbClr val="00B050"/>
                </a:solidFill>
                <a:ea typeface="华文楷体" panose="02010600040101010101" pitchFamily="2" charset="-122"/>
              </a:rPr>
              <a:t>6.13</a:t>
            </a:r>
            <a:endParaRPr lang="zh-CN" altLang="en-US" sz="4500" dirty="0" smtClean="0">
              <a:solidFill>
                <a:srgbClr val="00B050"/>
              </a:solidFill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09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D57486-551C-4CA5-AC2A-1ED056A1AD2E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33</a:t>
            </a:fld>
            <a:endParaRPr lang="en-US" altLang="zh-CN" dirty="0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0687" y="1700808"/>
            <a:ext cx="335861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 smtClean="0">
                <a:ea typeface="华文楷体" panose="02010600040101010101" pitchFamily="2" charset="-122"/>
              </a:rPr>
              <a:t>6.3 </a:t>
            </a:r>
            <a:r>
              <a:rPr lang="zh-CN" altLang="en-US" sz="4500" dirty="0" smtClean="0">
                <a:ea typeface="华文楷体" panose="02010600040101010101" pitchFamily="2" charset="-122"/>
              </a:rPr>
              <a:t>波的能量</a:t>
            </a:r>
            <a:endParaRPr lang="zh-CN" altLang="en-US" sz="4500" dirty="0">
              <a:ea typeface="华文楷体" panose="020106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1" y="2852936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600" dirty="0" smtClean="0">
                <a:ea typeface="华文楷体" panose="02010600040101010101" pitchFamily="2" charset="-122"/>
              </a:rPr>
              <a:t>在波的传播中，载波的介质并不随波向前移动，波源的振动能量通过介质间的相互作用传播出去</a:t>
            </a:r>
            <a:r>
              <a:rPr lang="en-US" altLang="zh-CN" sz="2600" dirty="0">
                <a:ea typeface="华文楷体" panose="02010600040101010101" pitchFamily="2" charset="-122"/>
              </a:rPr>
              <a:t>.</a:t>
            </a:r>
            <a:endParaRPr lang="zh-CN" altLang="en-US" sz="2600" dirty="0">
              <a:ea typeface="华文楷体" panose="020106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9987" y="4307939"/>
            <a:ext cx="61863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 smtClean="0">
                <a:ea typeface="华文楷体" panose="02010600040101010101" pitchFamily="2" charset="-122"/>
              </a:rPr>
              <a:t>各质元在各自平衡位置附近振动</a:t>
            </a:r>
            <a:r>
              <a:rPr lang="en-US" altLang="zh-CN" sz="2600" dirty="0" smtClean="0">
                <a:ea typeface="华文楷体" panose="02010600040101010101" pitchFamily="2" charset="-122"/>
              </a:rPr>
              <a:t>——</a:t>
            </a:r>
            <a:r>
              <a:rPr lang="zh-CN" altLang="en-US" sz="2600" dirty="0" smtClean="0">
                <a:ea typeface="华文楷体" panose="02010600040101010101" pitchFamily="2" charset="-122"/>
              </a:rPr>
              <a:t>动能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7110" y="4952780"/>
            <a:ext cx="51860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 smtClean="0">
                <a:ea typeface="华文楷体" panose="02010600040101010101" pitchFamily="2" charset="-122"/>
              </a:rPr>
              <a:t>介质会产生弹性形变</a:t>
            </a:r>
            <a:r>
              <a:rPr lang="en-US" altLang="zh-CN" sz="2600" dirty="0" smtClean="0">
                <a:ea typeface="华文楷体" panose="02010600040101010101" pitchFamily="2" charset="-122"/>
              </a:rPr>
              <a:t>——</a:t>
            </a:r>
            <a:r>
              <a:rPr lang="zh-CN" altLang="en-US" sz="2600" dirty="0" smtClean="0">
                <a:ea typeface="华文楷体" panose="02010600040101010101" pitchFamily="2" charset="-122"/>
              </a:rPr>
              <a:t>弹性势能</a:t>
            </a:r>
          </a:p>
        </p:txBody>
      </p:sp>
    </p:spTree>
    <p:extLst>
      <p:ext uri="{BB962C8B-B14F-4D97-AF65-F5344CB8AC3E}">
        <p14:creationId xmlns:p14="http://schemas.microsoft.com/office/powerpoint/2010/main" val="27984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58D443AF-BD74-4352-8B48-E01D8CDF0624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34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74675" y="548680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dirty="0" smtClean="0">
                <a:solidFill>
                  <a:srgbClr val="CC0000"/>
                </a:solidFill>
              </a:rPr>
              <a:t>一    波的能量和能量密度</a:t>
            </a:r>
          </a:p>
        </p:txBody>
      </p:sp>
      <p:grpSp>
        <p:nvGrpSpPr>
          <p:cNvPr id="278623" name="Group 95"/>
          <p:cNvGrpSpPr>
            <a:grpSpLocks/>
          </p:cNvGrpSpPr>
          <p:nvPr/>
        </p:nvGrpSpPr>
        <p:grpSpPr bwMode="auto">
          <a:xfrm>
            <a:off x="609600" y="2924175"/>
            <a:ext cx="7634288" cy="1441450"/>
            <a:chOff x="384" y="1842"/>
            <a:chExt cx="4809" cy="908"/>
          </a:xfrm>
        </p:grpSpPr>
        <p:sp>
          <p:nvSpPr>
            <p:cNvPr id="2059" name="Text Box 90"/>
            <p:cNvSpPr txBox="1">
              <a:spLocks noChangeArrowheads="1"/>
            </p:cNvSpPr>
            <p:nvPr/>
          </p:nvSpPr>
          <p:spPr bwMode="auto">
            <a:xfrm>
              <a:off x="384" y="1842"/>
              <a:ext cx="42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/>
              <a:r>
                <a:rPr kumimoji="1" lang="zh-CN" altLang="en-US" dirty="0">
                  <a:solidFill>
                    <a:srgbClr val="FF5050"/>
                  </a:solidFill>
                </a:rPr>
                <a:t>质</a:t>
              </a:r>
              <a:r>
                <a:rPr kumimoji="1" lang="zh-CN" altLang="en-US" dirty="0" smtClean="0">
                  <a:solidFill>
                    <a:srgbClr val="FF5050"/>
                  </a:solidFill>
                </a:rPr>
                <a:t>元的动能 </a:t>
              </a:r>
            </a:p>
          </p:txBody>
        </p:sp>
        <p:graphicFrame>
          <p:nvGraphicFramePr>
            <p:cNvPr id="2060" name="Object 91"/>
            <p:cNvGraphicFramePr>
              <a:graphicFrameLocks noChangeAspect="1"/>
            </p:cNvGraphicFramePr>
            <p:nvPr/>
          </p:nvGraphicFramePr>
          <p:xfrm>
            <a:off x="747" y="2160"/>
            <a:ext cx="4446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23" name="Equation" r:id="rId3" imgW="2971800" imgH="393480" progId="Equation.DSMT4">
                    <p:embed/>
                  </p:oleObj>
                </mc:Choice>
                <mc:Fallback>
                  <p:oleObj name="Equation" r:id="rId3" imgW="29718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" y="2160"/>
                          <a:ext cx="4446" cy="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8624" name="Group 96"/>
          <p:cNvGrpSpPr>
            <a:grpSpLocks/>
          </p:cNvGrpSpPr>
          <p:nvPr/>
        </p:nvGrpSpPr>
        <p:grpSpPr bwMode="auto">
          <a:xfrm>
            <a:off x="684213" y="4365625"/>
            <a:ext cx="6940550" cy="1439863"/>
            <a:chOff x="431" y="2750"/>
            <a:chExt cx="4372" cy="907"/>
          </a:xfrm>
        </p:grpSpPr>
        <p:sp>
          <p:nvSpPr>
            <p:cNvPr id="2057" name="Text Box 92"/>
            <p:cNvSpPr txBox="1">
              <a:spLocks noChangeArrowheads="1"/>
            </p:cNvSpPr>
            <p:nvPr/>
          </p:nvSpPr>
          <p:spPr bwMode="auto">
            <a:xfrm>
              <a:off x="431" y="2750"/>
              <a:ext cx="42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/>
              <a:r>
                <a:rPr kumimoji="1" lang="zh-CN" altLang="en-US" dirty="0">
                  <a:solidFill>
                    <a:srgbClr val="FF5050"/>
                  </a:solidFill>
                </a:rPr>
                <a:t>质</a:t>
              </a:r>
              <a:r>
                <a:rPr kumimoji="1" lang="zh-CN" altLang="en-US" dirty="0" smtClean="0">
                  <a:solidFill>
                    <a:srgbClr val="FF5050"/>
                  </a:solidFill>
                </a:rPr>
                <a:t>元的弹性势能</a:t>
              </a:r>
              <a:r>
                <a:rPr kumimoji="1" lang="en-US" altLang="zh-CN" sz="2400" i="1" dirty="0" smtClean="0">
                  <a:solidFill>
                    <a:schemeClr val="tx1"/>
                  </a:solidFill>
                </a:rPr>
                <a:t>(</a:t>
              </a:r>
              <a:r>
                <a:rPr kumimoji="1" lang="zh-CN" altLang="en-US" sz="2400" i="1" dirty="0" smtClean="0">
                  <a:solidFill>
                    <a:schemeClr val="tx1"/>
                  </a:solidFill>
                </a:rPr>
                <a:t>证明见后</a:t>
              </a:r>
              <a:r>
                <a:rPr kumimoji="1" lang="en-US" altLang="zh-CN" sz="2400" i="1" dirty="0" smtClean="0">
                  <a:solidFill>
                    <a:schemeClr val="tx1"/>
                  </a:solidFill>
                </a:rPr>
                <a:t>)</a:t>
              </a:r>
              <a:r>
                <a:rPr kumimoji="1" lang="zh-CN" altLang="en-US" sz="2400" i="1" dirty="0" smtClean="0">
                  <a:solidFill>
                    <a:schemeClr val="tx1"/>
                  </a:solidFill>
                </a:rPr>
                <a:t> </a:t>
              </a:r>
            </a:p>
          </p:txBody>
        </p:sp>
        <p:graphicFrame>
          <p:nvGraphicFramePr>
            <p:cNvPr id="2058" name="Object 93"/>
            <p:cNvGraphicFramePr>
              <a:graphicFrameLocks noChangeAspect="1"/>
            </p:cNvGraphicFramePr>
            <p:nvPr/>
          </p:nvGraphicFramePr>
          <p:xfrm>
            <a:off x="1383" y="3067"/>
            <a:ext cx="3420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24" name="Equation" r:id="rId5" imgW="2286000" imgH="393700" progId="Equation.DSMT4">
                    <p:embed/>
                  </p:oleObj>
                </mc:Choice>
                <mc:Fallback>
                  <p:oleObj name="Equation" r:id="rId5" imgW="2286000" imgH="393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3067"/>
                          <a:ext cx="3420" cy="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8622" name="Object 94"/>
          <p:cNvGraphicFramePr>
            <a:graphicFrameLocks noChangeAspect="1"/>
          </p:cNvGraphicFramePr>
          <p:nvPr/>
        </p:nvGraphicFramePr>
        <p:xfrm>
          <a:off x="1201738" y="5661025"/>
          <a:ext cx="67865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5" name="Equation" r:id="rId7" imgW="2857500" imgH="393700" progId="Equation.DSMT4">
                  <p:embed/>
                </p:oleObj>
              </mc:Choice>
              <mc:Fallback>
                <p:oleObj name="Equation" r:id="rId7" imgW="2857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5661025"/>
                        <a:ext cx="678656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0" y="1042680"/>
            <a:ext cx="9144000" cy="730136"/>
            <a:chOff x="0" y="1042680"/>
            <a:chExt cx="9144000" cy="730136"/>
          </a:xfrm>
        </p:grpSpPr>
        <p:sp>
          <p:nvSpPr>
            <p:cNvPr id="2" name="TextBox 1"/>
            <p:cNvSpPr txBox="1"/>
            <p:nvPr/>
          </p:nvSpPr>
          <p:spPr>
            <a:xfrm>
              <a:off x="0" y="1196301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ea typeface="华文楷体" panose="02010600040101010101" pitchFamily="2" charset="-122"/>
                </a:rPr>
                <a:t>平面简谐波                                                         在密度</a:t>
              </a:r>
              <a:r>
                <a:rPr lang="en-US" altLang="zh-CN" sz="2400" i="1" dirty="0" smtClean="0">
                  <a:latin typeface="Symbol" panose="05050102010706020507" pitchFamily="18" charset="2"/>
                  <a:ea typeface="华文楷体" panose="02010600040101010101" pitchFamily="2" charset="-122"/>
                </a:rPr>
                <a:t>r</a:t>
              </a:r>
              <a:r>
                <a:rPr lang="zh-CN" altLang="en-US" sz="2400" dirty="0" smtClean="0">
                  <a:ea typeface="华文楷体" panose="02010600040101010101" pitchFamily="2" charset="-122"/>
                </a:rPr>
                <a:t>的介质中传播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530741" y="1042680"/>
                  <a:ext cx="4527457" cy="7301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𝒚</m:t>
                        </m:r>
                        <m:d>
                          <m:dPr>
                            <m:ctrlPr>
                              <a:rPr lang="en-US" altLang="zh-CN" sz="24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  <m:t>𝒙</m:t>
                            </m:r>
                            <m:r>
                              <a:rPr lang="en-US" altLang="zh-CN" sz="24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  <m:t>,</m:t>
                            </m:r>
                            <m:r>
                              <a:rPr lang="en-US" altLang="zh-CN" sz="24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  <m:t>𝒕</m:t>
                            </m:r>
                          </m:e>
                        </m:d>
                        <m:r>
                          <a:rPr lang="en-US" altLang="zh-CN" sz="24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=</m:t>
                        </m:r>
                        <m:r>
                          <a:rPr lang="en-US" altLang="zh-CN" sz="24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𝑨</m:t>
                        </m:r>
                        <m:func>
                          <m:funcPr>
                            <m:ctrlPr>
                              <a:rPr lang="en-US" altLang="zh-CN" sz="24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/>
                                <a:ea typeface="华文楷体" panose="02010600040101010101" pitchFamily="2" charset="-122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400" i="1" smtClean="0">
                                    <a:latin typeface="Cambria Math"/>
                                    <a:ea typeface="华文楷体" panose="0201060004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1" i="1" smtClean="0">
                                    <a:latin typeface="Cambria Math"/>
                                    <a:ea typeface="Cambria Math"/>
                                  </a:rPr>
                                  <m:t>𝝎</m:t>
                                </m:r>
                                <m:d>
                                  <m:dPr>
                                    <m:ctrlPr>
                                      <a:rPr lang="en-US" altLang="zh-CN" sz="24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1" i="1" smtClean="0">
                                        <a:latin typeface="Cambria Math"/>
                                        <a:ea typeface="Cambria Math"/>
                                      </a:rPr>
                                      <m:t>𝒕</m:t>
                                    </m:r>
                                    <m:r>
                                      <a:rPr lang="en-US" altLang="zh-CN" sz="2400" b="1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sz="24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𝒖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altLang="zh-CN" sz="2400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1" smtClean="0">
                                        <a:latin typeface="Cambria Math"/>
                                        <a:ea typeface="Cambria Math"/>
                                      </a:rPr>
                                      <m:t>𝝋</m:t>
                                    </m:r>
                                  </m:e>
                                  <m:sub>
                                    <m:r>
                                      <a:rPr lang="en-US" altLang="zh-CN" sz="2400" b="1" i="1" smtClean="0"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zh-CN" altLang="en-US" sz="2400" dirty="0" smtClean="0">
                    <a:ea typeface="华文楷体" panose="02010600040101010101" pitchFamily="2" charset="-122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0741" y="1042680"/>
                  <a:ext cx="4527457" cy="73013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395536" y="1712421"/>
            <a:ext cx="77428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 smtClean="0">
                <a:ea typeface="华文楷体" panose="02010600040101010101" pitchFamily="2" charset="-122"/>
              </a:rPr>
              <a:t>在</a:t>
            </a:r>
            <a:r>
              <a:rPr lang="en-US" altLang="zh-CN" sz="2600" i="1" dirty="0" smtClean="0">
                <a:ea typeface="华文楷体" panose="02010600040101010101" pitchFamily="2" charset="-122"/>
              </a:rPr>
              <a:t>x</a:t>
            </a:r>
            <a:r>
              <a:rPr lang="zh-CN" altLang="en-US" sz="2600" dirty="0" smtClean="0">
                <a:ea typeface="华文楷体" panose="02010600040101010101" pitchFamily="2" charset="-122"/>
              </a:rPr>
              <a:t>处取一质元</a:t>
            </a:r>
            <a:r>
              <a:rPr lang="en-US" altLang="zh-CN" sz="2600" i="1" dirty="0" err="1" smtClean="0">
                <a:ea typeface="华文楷体" panose="02010600040101010101" pitchFamily="2" charset="-122"/>
              </a:rPr>
              <a:t>dV</a:t>
            </a:r>
            <a:r>
              <a:rPr lang="zh-CN" altLang="en-US" sz="2600" dirty="0" smtClean="0">
                <a:ea typeface="华文楷体" panose="02010600040101010101" pitchFamily="2" charset="-122"/>
              </a:rPr>
              <a:t>，当波传播到该质元时其振动速度</a:t>
            </a:r>
            <a:endParaRPr lang="zh-CN" altLang="en-US" sz="2600" i="1" dirty="0" smtClean="0"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19872" y="2132856"/>
                <a:ext cx="5066515" cy="793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/>
                          <a:ea typeface="华文楷体" panose="02010600040101010101" pitchFamily="2" charset="-122"/>
                        </a:rPr>
                        <m:t>𝒗</m:t>
                      </m:r>
                      <m:r>
                        <a:rPr lang="en-US" altLang="zh-CN" sz="24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4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𝒅𝒚</m:t>
                          </m:r>
                        </m:num>
                        <m:den>
                          <m:r>
                            <a:rPr lang="en-US" altLang="zh-CN" sz="24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𝒅𝒕</m:t>
                          </m:r>
                        </m:den>
                      </m:f>
                      <m:r>
                        <a:rPr lang="en-US" altLang="zh-CN" sz="2400" b="1" i="1" smtClean="0">
                          <a:latin typeface="Cambria Math"/>
                          <a:ea typeface="华文楷体" panose="02010600040101010101" pitchFamily="2" charset="-122"/>
                        </a:rPr>
                        <m:t>=−</m:t>
                      </m:r>
                      <m:r>
                        <a:rPr lang="en-US" altLang="zh-CN" sz="2400" b="1" i="1" smtClean="0">
                          <a:latin typeface="Cambria Math"/>
                          <a:ea typeface="华文楷体" panose="02010600040101010101" pitchFamily="2" charset="-122"/>
                        </a:rPr>
                        <m:t>𝑨</m:t>
                      </m:r>
                      <m:r>
                        <a:rPr lang="en-US" altLang="zh-CN" sz="2400" b="1" i="1" smtClean="0">
                          <a:latin typeface="Cambria Math"/>
                          <a:ea typeface="Cambria Math"/>
                        </a:rPr>
                        <m:t>𝝎</m:t>
                      </m:r>
                      <m:func>
                        <m:funcPr>
                          <m:ctrlPr>
                            <a:rPr lang="en-US" altLang="zh-CN" sz="2400" b="1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  <m:r>
                                    <a:rPr lang="en-US" altLang="zh-CN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/>
                                          <a:ea typeface="Cambria Math"/>
                                        </a:rPr>
                                        <m:t>𝒖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  <a:ea typeface="Cambria Math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132856"/>
                <a:ext cx="5066515" cy="79387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71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7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0A8AEE7-DD26-4BFA-95BA-A33E541E4924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35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279740" name="Text Box 188"/>
          <p:cNvSpPr txBox="1">
            <a:spLocks noChangeArrowheads="1"/>
          </p:cNvSpPr>
          <p:nvPr/>
        </p:nvSpPr>
        <p:spPr bwMode="auto">
          <a:xfrm>
            <a:off x="914400" y="5075138"/>
            <a:ext cx="7689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buClr>
                <a:srgbClr val="FF0066"/>
              </a:buClr>
              <a:buSzPct val="90000"/>
              <a:buFont typeface="Wingdings" pitchFamily="2" charset="2"/>
              <a:buChar char="ü"/>
            </a:pPr>
            <a:r>
              <a:rPr kumimoji="1" lang="en-US" altLang="zh-CN" dirty="0" smtClean="0">
                <a:solidFill>
                  <a:srgbClr val="000000"/>
                </a:solidFill>
              </a:rPr>
              <a:t>   </a:t>
            </a:r>
            <a:r>
              <a:rPr kumimoji="1" lang="zh-CN" altLang="en-US" sz="2600" dirty="0" smtClean="0">
                <a:solidFill>
                  <a:srgbClr val="000000"/>
                </a:solidFill>
                <a:ea typeface="华文楷体" panose="02010600040101010101" pitchFamily="2" charset="-122"/>
              </a:rPr>
              <a:t>体积元在平衡位置（</a:t>
            </a:r>
            <a:r>
              <a:rPr kumimoji="1" lang="en-US" altLang="zh-CN" sz="2600" dirty="0" smtClean="0">
                <a:solidFill>
                  <a:srgbClr val="000000"/>
                </a:solidFill>
                <a:ea typeface="华文楷体" panose="02010600040101010101" pitchFamily="2" charset="-122"/>
              </a:rPr>
              <a:t>a</a:t>
            </a:r>
            <a:r>
              <a:rPr kumimoji="1" lang="zh-CN" altLang="en-US" sz="2600" dirty="0" smtClean="0">
                <a:solidFill>
                  <a:srgbClr val="000000"/>
                </a:solidFill>
                <a:ea typeface="华文楷体" panose="02010600040101010101" pitchFamily="2" charset="-122"/>
              </a:rPr>
              <a:t>）时，动能、势能和总机械能均最大</a:t>
            </a:r>
            <a:r>
              <a:rPr kumimoji="1" lang="en-US" altLang="zh-CN" sz="2600" dirty="0" smtClean="0">
                <a:solidFill>
                  <a:srgbClr val="000000"/>
                </a:solidFill>
                <a:ea typeface="华文楷体" panose="02010600040101010101" pitchFamily="2" charset="-122"/>
              </a:rPr>
              <a:t>.</a:t>
            </a:r>
          </a:p>
        </p:txBody>
      </p:sp>
      <p:sp>
        <p:nvSpPr>
          <p:cNvPr id="279741" name="Text Box 189"/>
          <p:cNvSpPr txBox="1">
            <a:spLocks noChangeArrowheads="1"/>
          </p:cNvSpPr>
          <p:nvPr/>
        </p:nvSpPr>
        <p:spPr bwMode="auto">
          <a:xfrm>
            <a:off x="755576" y="594928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buClr>
                <a:srgbClr val="FF0066"/>
              </a:buClr>
              <a:buSzPct val="90000"/>
              <a:buFont typeface="Wingdings" pitchFamily="2" charset="2"/>
              <a:buChar char="ü"/>
            </a:pPr>
            <a:r>
              <a:rPr kumimoji="1" lang="en-US" altLang="zh-CN" dirty="0" smtClean="0">
                <a:solidFill>
                  <a:srgbClr val="000000"/>
                </a:solidFill>
              </a:rPr>
              <a:t>  </a:t>
            </a:r>
            <a:r>
              <a:rPr kumimoji="1" lang="zh-CN" altLang="en-US" sz="2600" dirty="0" smtClean="0">
                <a:solidFill>
                  <a:srgbClr val="000000"/>
                </a:solidFill>
                <a:ea typeface="华文楷体" panose="02010600040101010101" pitchFamily="2" charset="-122"/>
              </a:rPr>
              <a:t>体积元在位移最大处（</a:t>
            </a:r>
            <a:r>
              <a:rPr kumimoji="1" lang="en-US" altLang="zh-CN" sz="2600" dirty="0" smtClean="0">
                <a:solidFill>
                  <a:srgbClr val="000000"/>
                </a:solidFill>
                <a:ea typeface="华文楷体" panose="02010600040101010101" pitchFamily="2" charset="-122"/>
              </a:rPr>
              <a:t>b</a:t>
            </a:r>
            <a:r>
              <a:rPr kumimoji="1" lang="zh-CN" altLang="en-US" sz="2600" dirty="0" smtClean="0">
                <a:solidFill>
                  <a:srgbClr val="000000"/>
                </a:solidFill>
                <a:ea typeface="华文楷体" panose="02010600040101010101" pitchFamily="2" charset="-122"/>
              </a:rPr>
              <a:t>）时，三者均为零</a:t>
            </a:r>
            <a:r>
              <a:rPr kumimoji="1" lang="en-US" altLang="zh-CN" sz="2600" dirty="0" smtClean="0">
                <a:solidFill>
                  <a:srgbClr val="000000"/>
                </a:solidFill>
                <a:ea typeface="华文楷体" panose="02010600040101010101" pitchFamily="2" charset="-122"/>
              </a:rPr>
              <a:t>.</a:t>
            </a:r>
          </a:p>
        </p:txBody>
      </p:sp>
      <p:grpSp>
        <p:nvGrpSpPr>
          <p:cNvPr id="3078" name="Group 221"/>
          <p:cNvGrpSpPr>
            <a:grpSpLocks/>
          </p:cNvGrpSpPr>
          <p:nvPr/>
        </p:nvGrpSpPr>
        <p:grpSpPr bwMode="auto">
          <a:xfrm>
            <a:off x="1752302" y="1969939"/>
            <a:ext cx="5772026" cy="3043237"/>
            <a:chOff x="864" y="2115"/>
            <a:chExt cx="3772" cy="2013"/>
          </a:xfrm>
        </p:grpSpPr>
        <p:sp>
          <p:nvSpPr>
            <p:cNvPr id="3079" name="Rectangle 222"/>
            <p:cNvSpPr>
              <a:spLocks noChangeArrowheads="1"/>
            </p:cNvSpPr>
            <p:nvPr/>
          </p:nvSpPr>
          <p:spPr bwMode="auto">
            <a:xfrm>
              <a:off x="864" y="2211"/>
              <a:ext cx="3772" cy="18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dirty="0" smtClean="0">
                <a:ea typeface="宋体" charset="-122"/>
              </a:endParaRPr>
            </a:p>
          </p:txBody>
        </p:sp>
        <p:sp>
          <p:nvSpPr>
            <p:cNvPr id="3080" name="Rectangle 223"/>
            <p:cNvSpPr>
              <a:spLocks noChangeArrowheads="1"/>
            </p:cNvSpPr>
            <p:nvPr/>
          </p:nvSpPr>
          <p:spPr bwMode="auto">
            <a:xfrm>
              <a:off x="1258" y="3018"/>
              <a:ext cx="1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0" i="1" smtClean="0">
                  <a:solidFill>
                    <a:srgbClr val="000000"/>
                  </a:solidFill>
                  <a:ea typeface="宋体" charset="-122"/>
                </a:rPr>
                <a:t>O</a:t>
              </a:r>
            </a:p>
          </p:txBody>
        </p:sp>
        <p:sp>
          <p:nvSpPr>
            <p:cNvPr id="3081" name="Rectangle 224"/>
            <p:cNvSpPr>
              <a:spLocks noChangeArrowheads="1"/>
            </p:cNvSpPr>
            <p:nvPr/>
          </p:nvSpPr>
          <p:spPr bwMode="auto">
            <a:xfrm>
              <a:off x="1612" y="2115"/>
              <a:ext cx="176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zh-CN" sz="3900" b="0" i="1" smtClean="0">
                  <a:solidFill>
                    <a:srgbClr val="000000"/>
                  </a:solidFill>
                  <a:ea typeface="宋体" charset="-122"/>
                </a:rPr>
                <a:t>y</a:t>
              </a:r>
              <a:endParaRPr lang="en-US" altLang="zh-CN" sz="2400" smtClean="0">
                <a:solidFill>
                  <a:srgbClr val="000000"/>
                </a:solidFill>
                <a:ea typeface="宋体" charset="-122"/>
              </a:endParaRPr>
            </a:p>
          </p:txBody>
        </p:sp>
        <p:graphicFrame>
          <p:nvGraphicFramePr>
            <p:cNvPr id="3082" name="Object 225"/>
            <p:cNvGraphicFramePr>
              <a:graphicFrameLocks noChangeAspect="1"/>
            </p:cNvGraphicFramePr>
            <p:nvPr/>
          </p:nvGraphicFramePr>
          <p:xfrm>
            <a:off x="2752" y="3795"/>
            <a:ext cx="382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44" name="Equation" r:id="rId3" imgW="190520" imgH="171338" progId="Equation.DSMT4">
                    <p:embed/>
                  </p:oleObj>
                </mc:Choice>
                <mc:Fallback>
                  <p:oleObj name="Equation" r:id="rId3" imgW="190520" imgH="17133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2" y="3795"/>
                          <a:ext cx="382" cy="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3" name="Line 226"/>
            <p:cNvSpPr>
              <a:spLocks noChangeShapeType="1"/>
            </p:cNvSpPr>
            <p:nvPr/>
          </p:nvSpPr>
          <p:spPr bwMode="auto">
            <a:xfrm>
              <a:off x="2476" y="3843"/>
              <a:ext cx="35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aphicFrame>
          <p:nvGraphicFramePr>
            <p:cNvPr id="3084" name="Object 227"/>
            <p:cNvGraphicFramePr>
              <a:graphicFrameLocks noChangeAspect="1"/>
            </p:cNvGraphicFramePr>
            <p:nvPr/>
          </p:nvGraphicFramePr>
          <p:xfrm>
            <a:off x="2657" y="2902"/>
            <a:ext cx="299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45" name="Equation" r:id="rId5" imgW="228501" imgH="203112" progId="Equation.3">
                    <p:embed/>
                  </p:oleObj>
                </mc:Choice>
                <mc:Fallback>
                  <p:oleObj name="Equation" r:id="rId5" imgW="22850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7" y="2902"/>
                          <a:ext cx="299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5" name="Object 228"/>
            <p:cNvGraphicFramePr>
              <a:graphicFrameLocks noChangeAspect="1"/>
            </p:cNvGraphicFramePr>
            <p:nvPr/>
          </p:nvGraphicFramePr>
          <p:xfrm>
            <a:off x="4206" y="2909"/>
            <a:ext cx="22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46" name="公式" r:id="rId7" imgW="177646" imgH="190335" progId="Equation.3">
                    <p:embed/>
                  </p:oleObj>
                </mc:Choice>
                <mc:Fallback>
                  <p:oleObj name="公式" r:id="rId7" imgW="177646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6" y="2909"/>
                          <a:ext cx="22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6" name="Line 229"/>
            <p:cNvSpPr>
              <a:spLocks noChangeShapeType="1"/>
            </p:cNvSpPr>
            <p:nvPr/>
          </p:nvSpPr>
          <p:spPr bwMode="auto">
            <a:xfrm flipV="1">
              <a:off x="1502" y="2385"/>
              <a:ext cx="0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3087" name="Line 230"/>
            <p:cNvSpPr>
              <a:spLocks noChangeShapeType="1"/>
            </p:cNvSpPr>
            <p:nvPr/>
          </p:nvSpPr>
          <p:spPr bwMode="auto">
            <a:xfrm>
              <a:off x="1525" y="3171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3088" name="Line 231"/>
            <p:cNvSpPr>
              <a:spLocks noChangeShapeType="1"/>
            </p:cNvSpPr>
            <p:nvPr/>
          </p:nvSpPr>
          <p:spPr bwMode="auto">
            <a:xfrm>
              <a:off x="1968" y="2355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3089" name="Line 232"/>
            <p:cNvSpPr>
              <a:spLocks noChangeShapeType="1"/>
            </p:cNvSpPr>
            <p:nvPr/>
          </p:nvSpPr>
          <p:spPr bwMode="auto">
            <a:xfrm>
              <a:off x="2860" y="3301"/>
              <a:ext cx="0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3090" name="Line 233"/>
            <p:cNvSpPr>
              <a:spLocks noChangeShapeType="1"/>
            </p:cNvSpPr>
            <p:nvPr/>
          </p:nvSpPr>
          <p:spPr bwMode="auto">
            <a:xfrm>
              <a:off x="3004" y="3049"/>
              <a:ext cx="0" cy="8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3091" name="Line 234"/>
            <p:cNvSpPr>
              <a:spLocks noChangeShapeType="1"/>
            </p:cNvSpPr>
            <p:nvPr/>
          </p:nvSpPr>
          <p:spPr bwMode="auto">
            <a:xfrm>
              <a:off x="3504" y="2592"/>
              <a:ext cx="0" cy="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3092" name="Line 235"/>
            <p:cNvSpPr>
              <a:spLocks noChangeShapeType="1"/>
            </p:cNvSpPr>
            <p:nvPr/>
          </p:nvSpPr>
          <p:spPr bwMode="auto">
            <a:xfrm>
              <a:off x="3888" y="2355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3093" name="Freeform 236"/>
            <p:cNvSpPr>
              <a:spLocks/>
            </p:cNvSpPr>
            <p:nvPr/>
          </p:nvSpPr>
          <p:spPr bwMode="auto">
            <a:xfrm>
              <a:off x="1488" y="2568"/>
              <a:ext cx="2749" cy="1237"/>
            </a:xfrm>
            <a:custGeom>
              <a:avLst/>
              <a:gdLst>
                <a:gd name="T0" fmla="*/ 28 w 2749"/>
                <a:gd name="T1" fmla="*/ 2 h 1237"/>
                <a:gd name="T2" fmla="*/ 84 w 2749"/>
                <a:gd name="T3" fmla="*/ 22 h 1237"/>
                <a:gd name="T4" fmla="*/ 139 w 2749"/>
                <a:gd name="T5" fmla="*/ 63 h 1237"/>
                <a:gd name="T6" fmla="*/ 194 w 2749"/>
                <a:gd name="T7" fmla="*/ 121 h 1237"/>
                <a:gd name="T8" fmla="*/ 250 w 2749"/>
                <a:gd name="T9" fmla="*/ 195 h 1237"/>
                <a:gd name="T10" fmla="*/ 306 w 2749"/>
                <a:gd name="T11" fmla="*/ 285 h 1237"/>
                <a:gd name="T12" fmla="*/ 361 w 2749"/>
                <a:gd name="T13" fmla="*/ 384 h 1237"/>
                <a:gd name="T14" fmla="*/ 417 w 2749"/>
                <a:gd name="T15" fmla="*/ 492 h 1237"/>
                <a:gd name="T16" fmla="*/ 473 w 2749"/>
                <a:gd name="T17" fmla="*/ 602 h 1237"/>
                <a:gd name="T18" fmla="*/ 528 w 2749"/>
                <a:gd name="T19" fmla="*/ 715 h 1237"/>
                <a:gd name="T20" fmla="*/ 583 w 2749"/>
                <a:gd name="T21" fmla="*/ 824 h 1237"/>
                <a:gd name="T22" fmla="*/ 639 w 2749"/>
                <a:gd name="T23" fmla="*/ 926 h 1237"/>
                <a:gd name="T24" fmla="*/ 695 w 2749"/>
                <a:gd name="T25" fmla="*/ 1018 h 1237"/>
                <a:gd name="T26" fmla="*/ 750 w 2749"/>
                <a:gd name="T27" fmla="*/ 1097 h 1237"/>
                <a:gd name="T28" fmla="*/ 805 w 2749"/>
                <a:gd name="T29" fmla="*/ 1160 h 1237"/>
                <a:gd name="T30" fmla="*/ 861 w 2749"/>
                <a:gd name="T31" fmla="*/ 1205 h 1237"/>
                <a:gd name="T32" fmla="*/ 917 w 2749"/>
                <a:gd name="T33" fmla="*/ 1231 h 1237"/>
                <a:gd name="T34" fmla="*/ 972 w 2749"/>
                <a:gd name="T35" fmla="*/ 1237 h 1237"/>
                <a:gd name="T36" fmla="*/ 1028 w 2749"/>
                <a:gd name="T37" fmla="*/ 1222 h 1237"/>
                <a:gd name="T38" fmla="*/ 1083 w 2749"/>
                <a:gd name="T39" fmla="*/ 1188 h 1237"/>
                <a:gd name="T40" fmla="*/ 1139 w 2749"/>
                <a:gd name="T41" fmla="*/ 1134 h 1237"/>
                <a:gd name="T42" fmla="*/ 1194 w 2749"/>
                <a:gd name="T43" fmla="*/ 1063 h 1237"/>
                <a:gd name="T44" fmla="*/ 1250 w 2749"/>
                <a:gd name="T45" fmla="*/ 978 h 1237"/>
                <a:gd name="T46" fmla="*/ 1306 w 2749"/>
                <a:gd name="T47" fmla="*/ 882 h 1237"/>
                <a:gd name="T48" fmla="*/ 1361 w 2749"/>
                <a:gd name="T49" fmla="*/ 776 h 1237"/>
                <a:gd name="T50" fmla="*/ 1416 w 2749"/>
                <a:gd name="T51" fmla="*/ 666 h 1237"/>
                <a:gd name="T52" fmla="*/ 1472 w 2749"/>
                <a:gd name="T53" fmla="*/ 553 h 1237"/>
                <a:gd name="T54" fmla="*/ 1528 w 2749"/>
                <a:gd name="T55" fmla="*/ 443 h 1237"/>
                <a:gd name="T56" fmla="*/ 1583 w 2749"/>
                <a:gd name="T57" fmla="*/ 338 h 1237"/>
                <a:gd name="T58" fmla="*/ 1639 w 2749"/>
                <a:gd name="T59" fmla="*/ 244 h 1237"/>
                <a:gd name="T60" fmla="*/ 1694 w 2749"/>
                <a:gd name="T61" fmla="*/ 161 h 1237"/>
                <a:gd name="T62" fmla="*/ 1750 w 2749"/>
                <a:gd name="T63" fmla="*/ 93 h 1237"/>
                <a:gd name="T64" fmla="*/ 1805 w 2749"/>
                <a:gd name="T65" fmla="*/ 43 h 1237"/>
                <a:gd name="T66" fmla="*/ 1861 w 2749"/>
                <a:gd name="T67" fmla="*/ 12 h 1237"/>
                <a:gd name="T68" fmla="*/ 1916 w 2749"/>
                <a:gd name="T69" fmla="*/ 0 h 1237"/>
                <a:gd name="T70" fmla="*/ 1972 w 2749"/>
                <a:gd name="T71" fmla="*/ 8 h 1237"/>
                <a:gd name="T72" fmla="*/ 2027 w 2749"/>
                <a:gd name="T73" fmla="*/ 39 h 1237"/>
                <a:gd name="T74" fmla="*/ 2083 w 2749"/>
                <a:gd name="T75" fmla="*/ 86 h 1237"/>
                <a:gd name="T76" fmla="*/ 2139 w 2749"/>
                <a:gd name="T77" fmla="*/ 152 h 1237"/>
                <a:gd name="T78" fmla="*/ 2194 w 2749"/>
                <a:gd name="T79" fmla="*/ 233 h 1237"/>
                <a:gd name="T80" fmla="*/ 2250 w 2749"/>
                <a:gd name="T81" fmla="*/ 327 h 1237"/>
                <a:gd name="T82" fmla="*/ 2305 w 2749"/>
                <a:gd name="T83" fmla="*/ 431 h 1237"/>
                <a:gd name="T84" fmla="*/ 2361 w 2749"/>
                <a:gd name="T85" fmla="*/ 540 h 1237"/>
                <a:gd name="T86" fmla="*/ 2416 w 2749"/>
                <a:gd name="T87" fmla="*/ 653 h 1237"/>
                <a:gd name="T88" fmla="*/ 2472 w 2749"/>
                <a:gd name="T89" fmla="*/ 764 h 1237"/>
                <a:gd name="T90" fmla="*/ 2527 w 2749"/>
                <a:gd name="T91" fmla="*/ 870 h 1237"/>
                <a:gd name="T92" fmla="*/ 2583 w 2749"/>
                <a:gd name="T93" fmla="*/ 969 h 1237"/>
                <a:gd name="T94" fmla="*/ 2638 w 2749"/>
                <a:gd name="T95" fmla="*/ 1055 h 1237"/>
                <a:gd name="T96" fmla="*/ 2694 w 2749"/>
                <a:gd name="T97" fmla="*/ 1127 h 1237"/>
                <a:gd name="T98" fmla="*/ 2749 w 2749"/>
                <a:gd name="T99" fmla="*/ 1182 h 12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49" h="1237">
                  <a:moveTo>
                    <a:pt x="0" y="0"/>
                  </a:moveTo>
                  <a:lnTo>
                    <a:pt x="28" y="2"/>
                  </a:lnTo>
                  <a:lnTo>
                    <a:pt x="55" y="11"/>
                  </a:lnTo>
                  <a:lnTo>
                    <a:pt x="84" y="22"/>
                  </a:lnTo>
                  <a:lnTo>
                    <a:pt x="112" y="41"/>
                  </a:lnTo>
                  <a:lnTo>
                    <a:pt x="139" y="63"/>
                  </a:lnTo>
                  <a:lnTo>
                    <a:pt x="167" y="90"/>
                  </a:lnTo>
                  <a:lnTo>
                    <a:pt x="194" y="121"/>
                  </a:lnTo>
                  <a:lnTo>
                    <a:pt x="222" y="157"/>
                  </a:lnTo>
                  <a:lnTo>
                    <a:pt x="250" y="195"/>
                  </a:lnTo>
                  <a:lnTo>
                    <a:pt x="277" y="238"/>
                  </a:lnTo>
                  <a:lnTo>
                    <a:pt x="306" y="285"/>
                  </a:lnTo>
                  <a:lnTo>
                    <a:pt x="334" y="333"/>
                  </a:lnTo>
                  <a:lnTo>
                    <a:pt x="361" y="384"/>
                  </a:lnTo>
                  <a:lnTo>
                    <a:pt x="389" y="437"/>
                  </a:lnTo>
                  <a:lnTo>
                    <a:pt x="417" y="492"/>
                  </a:lnTo>
                  <a:lnTo>
                    <a:pt x="444" y="547"/>
                  </a:lnTo>
                  <a:lnTo>
                    <a:pt x="473" y="602"/>
                  </a:lnTo>
                  <a:lnTo>
                    <a:pt x="499" y="659"/>
                  </a:lnTo>
                  <a:lnTo>
                    <a:pt x="528" y="715"/>
                  </a:lnTo>
                  <a:lnTo>
                    <a:pt x="556" y="770"/>
                  </a:lnTo>
                  <a:lnTo>
                    <a:pt x="583" y="824"/>
                  </a:lnTo>
                  <a:lnTo>
                    <a:pt x="611" y="876"/>
                  </a:lnTo>
                  <a:lnTo>
                    <a:pt x="639" y="926"/>
                  </a:lnTo>
                  <a:lnTo>
                    <a:pt x="666" y="973"/>
                  </a:lnTo>
                  <a:lnTo>
                    <a:pt x="695" y="1018"/>
                  </a:lnTo>
                  <a:lnTo>
                    <a:pt x="723" y="1059"/>
                  </a:lnTo>
                  <a:lnTo>
                    <a:pt x="750" y="1097"/>
                  </a:lnTo>
                  <a:lnTo>
                    <a:pt x="778" y="1131"/>
                  </a:lnTo>
                  <a:lnTo>
                    <a:pt x="805" y="1160"/>
                  </a:lnTo>
                  <a:lnTo>
                    <a:pt x="833" y="1185"/>
                  </a:lnTo>
                  <a:lnTo>
                    <a:pt x="861" y="1205"/>
                  </a:lnTo>
                  <a:lnTo>
                    <a:pt x="888" y="1221"/>
                  </a:lnTo>
                  <a:lnTo>
                    <a:pt x="917" y="1231"/>
                  </a:lnTo>
                  <a:lnTo>
                    <a:pt x="945" y="1236"/>
                  </a:lnTo>
                  <a:lnTo>
                    <a:pt x="972" y="1237"/>
                  </a:lnTo>
                  <a:lnTo>
                    <a:pt x="1000" y="1232"/>
                  </a:lnTo>
                  <a:lnTo>
                    <a:pt x="1028" y="1222"/>
                  </a:lnTo>
                  <a:lnTo>
                    <a:pt x="1055" y="1207"/>
                  </a:lnTo>
                  <a:lnTo>
                    <a:pt x="1083" y="1188"/>
                  </a:lnTo>
                  <a:lnTo>
                    <a:pt x="1110" y="1163"/>
                  </a:lnTo>
                  <a:lnTo>
                    <a:pt x="1139" y="1134"/>
                  </a:lnTo>
                  <a:lnTo>
                    <a:pt x="1167" y="1101"/>
                  </a:lnTo>
                  <a:lnTo>
                    <a:pt x="1194" y="1063"/>
                  </a:lnTo>
                  <a:lnTo>
                    <a:pt x="1222" y="1022"/>
                  </a:lnTo>
                  <a:lnTo>
                    <a:pt x="1250" y="978"/>
                  </a:lnTo>
                  <a:lnTo>
                    <a:pt x="1277" y="931"/>
                  </a:lnTo>
                  <a:lnTo>
                    <a:pt x="1306" y="882"/>
                  </a:lnTo>
                  <a:lnTo>
                    <a:pt x="1334" y="830"/>
                  </a:lnTo>
                  <a:lnTo>
                    <a:pt x="1361" y="776"/>
                  </a:lnTo>
                  <a:lnTo>
                    <a:pt x="1389" y="722"/>
                  </a:lnTo>
                  <a:lnTo>
                    <a:pt x="1416" y="666"/>
                  </a:lnTo>
                  <a:lnTo>
                    <a:pt x="1444" y="609"/>
                  </a:lnTo>
                  <a:lnTo>
                    <a:pt x="1472" y="553"/>
                  </a:lnTo>
                  <a:lnTo>
                    <a:pt x="1499" y="497"/>
                  </a:lnTo>
                  <a:lnTo>
                    <a:pt x="1528" y="443"/>
                  </a:lnTo>
                  <a:lnTo>
                    <a:pt x="1556" y="390"/>
                  </a:lnTo>
                  <a:lnTo>
                    <a:pt x="1583" y="338"/>
                  </a:lnTo>
                  <a:lnTo>
                    <a:pt x="1611" y="290"/>
                  </a:lnTo>
                  <a:lnTo>
                    <a:pt x="1639" y="244"/>
                  </a:lnTo>
                  <a:lnTo>
                    <a:pt x="1666" y="201"/>
                  </a:lnTo>
                  <a:lnTo>
                    <a:pt x="1694" y="161"/>
                  </a:lnTo>
                  <a:lnTo>
                    <a:pt x="1721" y="124"/>
                  </a:lnTo>
                  <a:lnTo>
                    <a:pt x="1750" y="93"/>
                  </a:lnTo>
                  <a:lnTo>
                    <a:pt x="1778" y="65"/>
                  </a:lnTo>
                  <a:lnTo>
                    <a:pt x="1805" y="43"/>
                  </a:lnTo>
                  <a:lnTo>
                    <a:pt x="1833" y="25"/>
                  </a:lnTo>
                  <a:lnTo>
                    <a:pt x="1861" y="12"/>
                  </a:lnTo>
                  <a:lnTo>
                    <a:pt x="1888" y="3"/>
                  </a:lnTo>
                  <a:lnTo>
                    <a:pt x="1916" y="0"/>
                  </a:lnTo>
                  <a:lnTo>
                    <a:pt x="1945" y="2"/>
                  </a:lnTo>
                  <a:lnTo>
                    <a:pt x="1972" y="8"/>
                  </a:lnTo>
                  <a:lnTo>
                    <a:pt x="2000" y="21"/>
                  </a:lnTo>
                  <a:lnTo>
                    <a:pt x="2027" y="39"/>
                  </a:lnTo>
                  <a:lnTo>
                    <a:pt x="2055" y="60"/>
                  </a:lnTo>
                  <a:lnTo>
                    <a:pt x="2083" y="86"/>
                  </a:lnTo>
                  <a:lnTo>
                    <a:pt x="2110" y="117"/>
                  </a:lnTo>
                  <a:lnTo>
                    <a:pt x="2139" y="152"/>
                  </a:lnTo>
                  <a:lnTo>
                    <a:pt x="2167" y="191"/>
                  </a:lnTo>
                  <a:lnTo>
                    <a:pt x="2194" y="233"/>
                  </a:lnTo>
                  <a:lnTo>
                    <a:pt x="2222" y="279"/>
                  </a:lnTo>
                  <a:lnTo>
                    <a:pt x="2250" y="327"/>
                  </a:lnTo>
                  <a:lnTo>
                    <a:pt x="2277" y="378"/>
                  </a:lnTo>
                  <a:lnTo>
                    <a:pt x="2305" y="431"/>
                  </a:lnTo>
                  <a:lnTo>
                    <a:pt x="2332" y="485"/>
                  </a:lnTo>
                  <a:lnTo>
                    <a:pt x="2361" y="540"/>
                  </a:lnTo>
                  <a:lnTo>
                    <a:pt x="2389" y="596"/>
                  </a:lnTo>
                  <a:lnTo>
                    <a:pt x="2416" y="653"/>
                  </a:lnTo>
                  <a:lnTo>
                    <a:pt x="2444" y="709"/>
                  </a:lnTo>
                  <a:lnTo>
                    <a:pt x="2472" y="764"/>
                  </a:lnTo>
                  <a:lnTo>
                    <a:pt x="2499" y="817"/>
                  </a:lnTo>
                  <a:lnTo>
                    <a:pt x="2527" y="870"/>
                  </a:lnTo>
                  <a:lnTo>
                    <a:pt x="2556" y="920"/>
                  </a:lnTo>
                  <a:lnTo>
                    <a:pt x="2583" y="969"/>
                  </a:lnTo>
                  <a:lnTo>
                    <a:pt x="2611" y="1013"/>
                  </a:lnTo>
                  <a:lnTo>
                    <a:pt x="2638" y="1055"/>
                  </a:lnTo>
                  <a:lnTo>
                    <a:pt x="2666" y="1092"/>
                  </a:lnTo>
                  <a:lnTo>
                    <a:pt x="2694" y="1127"/>
                  </a:lnTo>
                  <a:lnTo>
                    <a:pt x="2721" y="1157"/>
                  </a:lnTo>
                  <a:lnTo>
                    <a:pt x="2749" y="1182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3094" name="Line 237"/>
            <p:cNvSpPr>
              <a:spLocks noChangeShapeType="1"/>
            </p:cNvSpPr>
            <p:nvPr/>
          </p:nvSpPr>
          <p:spPr bwMode="auto">
            <a:xfrm>
              <a:off x="1996" y="2484"/>
              <a:ext cx="1920" cy="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aphicFrame>
          <p:nvGraphicFramePr>
            <p:cNvPr id="3095" name="Object 238"/>
            <p:cNvGraphicFramePr>
              <a:graphicFrameLocks noChangeAspect="1"/>
            </p:cNvGraphicFramePr>
            <p:nvPr/>
          </p:nvGraphicFramePr>
          <p:xfrm>
            <a:off x="2729" y="2211"/>
            <a:ext cx="343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47" name="Equation" r:id="rId9" imgW="133299" imgH="171338" progId="Equation.3">
                    <p:embed/>
                  </p:oleObj>
                </mc:Choice>
                <mc:Fallback>
                  <p:oleObj name="Equation" r:id="rId9" imgW="133299" imgH="17133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9" y="2211"/>
                          <a:ext cx="343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6" name="Object 239"/>
            <p:cNvGraphicFramePr>
              <a:graphicFrameLocks noChangeAspect="1"/>
            </p:cNvGraphicFramePr>
            <p:nvPr/>
          </p:nvGraphicFramePr>
          <p:xfrm>
            <a:off x="1132" y="2355"/>
            <a:ext cx="409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48" name="Equation" r:id="rId11" imgW="190520" imgH="209702" progId="Equation.3">
                    <p:embed/>
                  </p:oleObj>
                </mc:Choice>
                <mc:Fallback>
                  <p:oleObj name="Equation" r:id="rId11" imgW="190520" imgH="2097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2" y="2355"/>
                          <a:ext cx="409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7" name="Object 240"/>
            <p:cNvGraphicFramePr>
              <a:graphicFrameLocks noChangeAspect="1"/>
            </p:cNvGraphicFramePr>
            <p:nvPr/>
          </p:nvGraphicFramePr>
          <p:xfrm>
            <a:off x="3231" y="3411"/>
            <a:ext cx="410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49" name="Equation" r:id="rId13" imgW="190520" imgH="171338" progId="Equation.DSMT4">
                    <p:embed/>
                  </p:oleObj>
                </mc:Choice>
                <mc:Fallback>
                  <p:oleObj name="Equation" r:id="rId13" imgW="190520" imgH="17133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1" y="3411"/>
                          <a:ext cx="410" cy="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8" name="Line 241"/>
            <p:cNvSpPr>
              <a:spLocks noChangeShapeType="1"/>
            </p:cNvSpPr>
            <p:nvPr/>
          </p:nvSpPr>
          <p:spPr bwMode="auto">
            <a:xfrm>
              <a:off x="3340" y="2595"/>
              <a:ext cx="0" cy="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3099" name="Line 242"/>
            <p:cNvSpPr>
              <a:spLocks noChangeShapeType="1"/>
            </p:cNvSpPr>
            <p:nvPr/>
          </p:nvSpPr>
          <p:spPr bwMode="auto">
            <a:xfrm flipH="1">
              <a:off x="3024" y="3843"/>
              <a:ext cx="35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3100" name="Rectangle 243"/>
            <p:cNvSpPr>
              <a:spLocks noChangeArrowheads="1"/>
            </p:cNvSpPr>
            <p:nvPr/>
          </p:nvSpPr>
          <p:spPr bwMode="auto">
            <a:xfrm rot="-98557">
              <a:off x="3330" y="2547"/>
              <a:ext cx="172" cy="79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3101" name="Line 244"/>
            <p:cNvSpPr>
              <a:spLocks noChangeShapeType="1"/>
            </p:cNvSpPr>
            <p:nvPr/>
          </p:nvSpPr>
          <p:spPr bwMode="auto">
            <a:xfrm>
              <a:off x="3072" y="3411"/>
              <a:ext cx="25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3102" name="Line 245"/>
            <p:cNvSpPr>
              <a:spLocks noChangeShapeType="1"/>
            </p:cNvSpPr>
            <p:nvPr/>
          </p:nvSpPr>
          <p:spPr bwMode="auto">
            <a:xfrm flipH="1">
              <a:off x="3514" y="3411"/>
              <a:ext cx="25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aphicFrame>
          <p:nvGraphicFramePr>
            <p:cNvPr id="3103" name="Object 246"/>
            <p:cNvGraphicFramePr>
              <a:graphicFrameLocks noChangeAspect="1"/>
            </p:cNvGraphicFramePr>
            <p:nvPr/>
          </p:nvGraphicFramePr>
          <p:xfrm>
            <a:off x="3532" y="2470"/>
            <a:ext cx="299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50" name="Equation" r:id="rId15" imgW="228501" imgH="203112" progId="Equation.3">
                    <p:embed/>
                  </p:oleObj>
                </mc:Choice>
                <mc:Fallback>
                  <p:oleObj name="Equation" r:id="rId15" imgW="22850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2" y="2470"/>
                          <a:ext cx="299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4" name="AutoShape 247"/>
            <p:cNvSpPr>
              <a:spLocks noChangeArrowheads="1"/>
            </p:cNvSpPr>
            <p:nvPr/>
          </p:nvSpPr>
          <p:spPr bwMode="auto">
            <a:xfrm rot="7014515">
              <a:off x="2682" y="3136"/>
              <a:ext cx="464" cy="85"/>
            </a:xfrm>
            <a:prstGeom prst="parallelogram">
              <a:avLst>
                <a:gd name="adj" fmla="val 136471"/>
              </a:avLst>
            </a:prstGeom>
            <a:solidFill>
              <a:srgbClr val="CC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zh-CN" altLang="zh-CN" smtClean="0">
                <a:solidFill>
                  <a:srgbClr val="006666"/>
                </a:solidFill>
                <a:ea typeface="宋体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209" y="548680"/>
            <a:ext cx="91643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i="1" dirty="0">
                <a:solidFill>
                  <a:schemeClr val="tx1"/>
                </a:solidFill>
                <a:ea typeface="华文楷体" panose="02010600040101010101" pitchFamily="2" charset="-122"/>
              </a:rPr>
              <a:t>x</a:t>
            </a:r>
            <a:r>
              <a:rPr lang="zh-CN" altLang="en-US" sz="2600" dirty="0" smtClean="0">
                <a:solidFill>
                  <a:schemeClr val="tx1"/>
                </a:solidFill>
                <a:ea typeface="华文楷体" panose="02010600040101010101" pitchFamily="2" charset="-122"/>
              </a:rPr>
              <a:t>不变，</a:t>
            </a:r>
            <a:r>
              <a:rPr lang="zh-CN" altLang="en-US" sz="2600" dirty="0" smtClean="0">
                <a:solidFill>
                  <a:srgbClr val="FF0000"/>
                </a:solidFill>
                <a:ea typeface="华文楷体" panose="02010600040101010101" pitchFamily="2" charset="-122"/>
              </a:rPr>
              <a:t>从变</a:t>
            </a:r>
            <a:r>
              <a:rPr lang="en-US" altLang="zh-CN" sz="2600" i="1" dirty="0" smtClean="0">
                <a:solidFill>
                  <a:srgbClr val="FF0000"/>
                </a:solidFill>
                <a:ea typeface="华文楷体" panose="02010600040101010101" pitchFamily="2" charset="-122"/>
              </a:rPr>
              <a:t>t</a:t>
            </a:r>
            <a:r>
              <a:rPr lang="zh-CN" altLang="en-US" sz="2600" dirty="0" smtClean="0">
                <a:solidFill>
                  <a:srgbClr val="FF0000"/>
                </a:solidFill>
                <a:ea typeface="华文楷体" panose="02010600040101010101" pitchFamily="2" charset="-122"/>
              </a:rPr>
              <a:t>看</a:t>
            </a:r>
            <a:r>
              <a:rPr lang="zh-CN" altLang="en-US" sz="2600" dirty="0" smtClean="0">
                <a:ea typeface="华文楷体" panose="02010600040101010101" pitchFamily="2" charset="-122"/>
              </a:rPr>
              <a:t>：介质中任一质元的总能量随时间周期性变化</a:t>
            </a:r>
            <a:r>
              <a:rPr lang="en-US" altLang="zh-CN" sz="2600" dirty="0" smtClean="0">
                <a:ea typeface="华文楷体" panose="02010600040101010101" pitchFamily="2" charset="-122"/>
              </a:rPr>
              <a:t>. </a:t>
            </a:r>
            <a:r>
              <a:rPr lang="zh-CN" altLang="en-US" sz="2600" dirty="0" smtClean="0">
                <a:ea typeface="华文楷体" panose="02010600040101010101" pitchFamily="2" charset="-122"/>
              </a:rPr>
              <a:t>质元能量增加时，它从相邻介质中吸收能量；</a:t>
            </a:r>
            <a:r>
              <a:rPr lang="zh-CN" altLang="en-US" sz="2600" dirty="0">
                <a:ea typeface="华文楷体" panose="02010600040101010101" pitchFamily="2" charset="-122"/>
              </a:rPr>
              <a:t>质元</a:t>
            </a:r>
            <a:r>
              <a:rPr lang="zh-CN" altLang="en-US" sz="2600" dirty="0" smtClean="0">
                <a:ea typeface="华文楷体" panose="02010600040101010101" pitchFamily="2" charset="-122"/>
              </a:rPr>
              <a:t>能量</a:t>
            </a:r>
            <a:r>
              <a:rPr lang="zh-CN" altLang="en-US" sz="2600" dirty="0">
                <a:ea typeface="华文楷体" panose="02010600040101010101" pitchFamily="2" charset="-122"/>
              </a:rPr>
              <a:t>减少</a:t>
            </a:r>
            <a:r>
              <a:rPr lang="zh-CN" altLang="en-US" sz="2600" dirty="0" smtClean="0">
                <a:ea typeface="华文楷体" panose="02010600040101010101" pitchFamily="2" charset="-122"/>
              </a:rPr>
              <a:t>时</a:t>
            </a:r>
            <a:r>
              <a:rPr lang="zh-CN" altLang="en-US" sz="2600" dirty="0">
                <a:ea typeface="华文楷体" panose="02010600040101010101" pitchFamily="2" charset="-122"/>
              </a:rPr>
              <a:t>，</a:t>
            </a:r>
            <a:r>
              <a:rPr lang="zh-CN" altLang="en-US" sz="2600" dirty="0" smtClean="0">
                <a:ea typeface="华文楷体" panose="02010600040101010101" pitchFamily="2" charset="-122"/>
              </a:rPr>
              <a:t>它向相邻介质释放能量</a:t>
            </a:r>
            <a:r>
              <a:rPr lang="en-US" altLang="zh-CN" sz="2600" dirty="0" smtClean="0">
                <a:ea typeface="华文楷体" panose="02010600040101010101" pitchFamily="2" charset="-122"/>
              </a:rPr>
              <a:t>.</a:t>
            </a:r>
            <a:endParaRPr lang="zh-CN" altLang="en-US" sz="2600" dirty="0" smtClean="0">
              <a:ea typeface="华文楷体" panose="02010600040101010101" pitchFamily="2" charset="-122"/>
            </a:endParaRPr>
          </a:p>
        </p:txBody>
      </p:sp>
      <p:sp>
        <p:nvSpPr>
          <p:cNvPr id="34" name="Text Box 193"/>
          <p:cNvSpPr txBox="1">
            <a:spLocks noChangeArrowheads="1"/>
          </p:cNvSpPr>
          <p:nvPr/>
        </p:nvSpPr>
        <p:spPr bwMode="auto">
          <a:xfrm>
            <a:off x="3578696" y="1408736"/>
            <a:ext cx="488173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buClr>
                <a:srgbClr val="FF0066"/>
              </a:buClr>
              <a:buSzPct val="90000"/>
              <a:buFont typeface="Wingdings" pitchFamily="2" charset="2"/>
              <a:buChar char="ü"/>
            </a:pPr>
            <a:r>
              <a:rPr kumimoji="1" lang="en-US" altLang="zh-CN" dirty="0" smtClean="0">
                <a:solidFill>
                  <a:srgbClr val="000000"/>
                </a:solidFill>
              </a:rPr>
              <a:t>  </a:t>
            </a:r>
            <a:r>
              <a:rPr kumimoji="1" lang="zh-CN" altLang="en-US" sz="2600" dirty="0" smtClean="0">
                <a:solidFill>
                  <a:srgbClr val="000000"/>
                </a:solidFill>
                <a:ea typeface="华文楷体" panose="02010600040101010101" pitchFamily="2" charset="-122"/>
              </a:rPr>
              <a:t>波动是能量传递的一种方式 </a:t>
            </a:r>
            <a:r>
              <a:rPr kumimoji="1" lang="en-US" altLang="zh-CN" sz="2600" dirty="0" smtClean="0">
                <a:solidFill>
                  <a:srgbClr val="000000"/>
                </a:solidFill>
                <a:ea typeface="华文楷体" panose="02010600040101010101" pitchFamily="2" charset="-122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3080573"/>
            <a:ext cx="168507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i="1" dirty="0" smtClean="0">
                <a:solidFill>
                  <a:schemeClr val="tx1"/>
                </a:solidFill>
                <a:ea typeface="华文楷体" panose="02010600040101010101" pitchFamily="2" charset="-122"/>
              </a:rPr>
              <a:t>t</a:t>
            </a:r>
            <a:r>
              <a:rPr lang="zh-CN" altLang="en-US" sz="2600" dirty="0" smtClean="0">
                <a:solidFill>
                  <a:schemeClr val="tx1"/>
                </a:solidFill>
                <a:ea typeface="华文楷体" panose="02010600040101010101" pitchFamily="2" charset="-122"/>
              </a:rPr>
              <a:t>不变</a:t>
            </a:r>
            <a:endParaRPr lang="en-US" altLang="zh-CN" sz="2600" dirty="0" smtClean="0">
              <a:solidFill>
                <a:schemeClr val="tx1"/>
              </a:solidFill>
              <a:ea typeface="华文楷体" panose="02010600040101010101" pitchFamily="2" charset="-122"/>
            </a:endParaRPr>
          </a:p>
          <a:p>
            <a:r>
              <a:rPr lang="zh-CN" altLang="en-US" sz="2600" dirty="0" smtClean="0">
                <a:solidFill>
                  <a:srgbClr val="FF0000"/>
                </a:solidFill>
                <a:ea typeface="华文楷体" panose="02010600040101010101" pitchFamily="2" charset="-122"/>
              </a:rPr>
              <a:t>从变</a:t>
            </a:r>
            <a:r>
              <a:rPr lang="en-US" altLang="zh-CN" sz="2600" i="1" dirty="0" smtClean="0">
                <a:solidFill>
                  <a:srgbClr val="FF0000"/>
                </a:solidFill>
                <a:ea typeface="华文楷体" panose="02010600040101010101" pitchFamily="2" charset="-122"/>
              </a:rPr>
              <a:t>x</a:t>
            </a:r>
            <a:r>
              <a:rPr lang="zh-CN" altLang="en-US" sz="2600" dirty="0" smtClean="0">
                <a:solidFill>
                  <a:srgbClr val="FF0000"/>
                </a:solidFill>
                <a:ea typeface="华文楷体" panose="02010600040101010101" pitchFamily="2" charset="-122"/>
              </a:rPr>
              <a:t>看</a:t>
            </a:r>
            <a:r>
              <a:rPr lang="zh-CN" altLang="en-US" sz="2600" dirty="0" smtClean="0">
                <a:ea typeface="华文楷体" panose="02010600040101010101" pitchFamily="2" charset="-122"/>
              </a:rPr>
              <a:t>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1274" y="4452702"/>
            <a:ext cx="8515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 smtClean="0">
                <a:ea typeface="华文楷体" panose="02010600040101010101" pitchFamily="2" charset="-122"/>
              </a:rPr>
              <a:t>横波</a:t>
            </a:r>
          </a:p>
        </p:txBody>
      </p:sp>
    </p:spTree>
    <p:extLst>
      <p:ext uri="{BB962C8B-B14F-4D97-AF65-F5344CB8AC3E}">
        <p14:creationId xmlns:p14="http://schemas.microsoft.com/office/powerpoint/2010/main" val="10433229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9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9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9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9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9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740" grpId="0" autoUpdateAnimBg="0"/>
      <p:bldP spid="279741" grpId="0" autoUpdateAnimBg="0"/>
      <p:bldP spid="34" grpId="0" autoUpdateAnimBg="0"/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D57486-551C-4CA5-AC2A-1ED056A1AD2E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36</a:t>
            </a:fld>
            <a:endParaRPr lang="en-US" altLang="zh-CN" dirty="0">
              <a:solidFill>
                <a:srgbClr val="FFFFCC">
                  <a:lumMod val="75000"/>
                </a:srgbClr>
              </a:solidFill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69875" y="927894"/>
            <a:ext cx="2590800" cy="1066800"/>
            <a:chOff x="2832" y="2256"/>
            <a:chExt cx="1632" cy="672"/>
          </a:xfrm>
        </p:grpSpPr>
        <p:sp>
          <p:nvSpPr>
            <p:cNvPr id="5" name="AutoShape 21"/>
            <p:cNvSpPr>
              <a:spLocks noChangeArrowheads="1"/>
            </p:cNvSpPr>
            <p:nvPr/>
          </p:nvSpPr>
          <p:spPr bwMode="auto">
            <a:xfrm>
              <a:off x="2832" y="2256"/>
              <a:ext cx="1152" cy="67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B5B5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3120" y="2400"/>
              <a:ext cx="13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rgbClr val="000000"/>
                  </a:solidFill>
                </a:rPr>
                <a:t>注意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11760" y="1215072"/>
            <a:ext cx="66479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宋体" panose="02010600030101010101" pitchFamily="2" charset="-122"/>
              <a:buChar char="※"/>
            </a:pPr>
            <a:r>
              <a:rPr lang="zh-CN" altLang="en-US" sz="2600" dirty="0" smtClean="0">
                <a:ea typeface="华文楷体" panose="02010600040101010101" pitchFamily="2" charset="-122"/>
              </a:rPr>
              <a:t>波动的能量与谐振动的能量有明显的区别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4275" y="2163053"/>
            <a:ext cx="71321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zh-CN" altLang="en-US" sz="2600" dirty="0" smtClean="0">
                <a:ea typeface="华文楷体" panose="02010600040101010101" pitchFamily="2" charset="-122"/>
              </a:rPr>
              <a:t>孤立的谐振动系统中机械能守恒，动能、势能在不断地相互转换</a:t>
            </a:r>
            <a:r>
              <a:rPr lang="en-US" altLang="zh-CN" sz="2600" dirty="0" smtClean="0">
                <a:ea typeface="华文楷体" panose="02010600040101010101" pitchFamily="2" charset="-122"/>
              </a:rPr>
              <a:t>.</a:t>
            </a:r>
            <a:endParaRPr lang="zh-CN" altLang="en-US" sz="2600" dirty="0" smtClean="0">
              <a:ea typeface="华文楷体" panose="0201060004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004" y="3169890"/>
            <a:ext cx="71321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zh-CN" altLang="en-US" sz="2600" dirty="0">
                <a:ea typeface="华文楷体" panose="02010600040101010101" pitchFamily="2" charset="-122"/>
              </a:rPr>
              <a:t>波动</a:t>
            </a:r>
            <a:r>
              <a:rPr lang="zh-CN" altLang="en-US" sz="2600" dirty="0" smtClean="0">
                <a:ea typeface="华文楷体" panose="02010600040101010101" pitchFamily="2" charset="-122"/>
              </a:rPr>
              <a:t>中，体积内总能量不守恒，同一体积元内的动能</a:t>
            </a:r>
            <a:r>
              <a:rPr lang="zh-CN" altLang="en-US" sz="2600" dirty="0">
                <a:ea typeface="华文楷体" panose="02010600040101010101" pitchFamily="2" charset="-122"/>
              </a:rPr>
              <a:t>和</a:t>
            </a:r>
            <a:r>
              <a:rPr lang="zh-CN" altLang="en-US" sz="2600" dirty="0" smtClean="0">
                <a:ea typeface="华文楷体" panose="02010600040101010101" pitchFamily="2" charset="-122"/>
              </a:rPr>
              <a:t>势能是同步变化的</a:t>
            </a:r>
            <a:r>
              <a:rPr lang="en-US" altLang="zh-CN" sz="2600" dirty="0" smtClean="0">
                <a:ea typeface="华文楷体" panose="02010600040101010101" pitchFamily="2" charset="-122"/>
              </a:rPr>
              <a:t>.</a:t>
            </a:r>
            <a:endParaRPr lang="zh-CN" altLang="en-US" sz="2600" dirty="0" smtClean="0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214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141" y="973957"/>
            <a:ext cx="4256035" cy="170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D57486-551C-4CA5-AC2A-1ED056A1AD2E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37</a:t>
            </a:fld>
            <a:endParaRPr lang="en-US" altLang="zh-CN" dirty="0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5056"/>
            <a:ext cx="46858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 smtClean="0">
                <a:ea typeface="华文楷体" panose="02010600040101010101" pitchFamily="2" charset="-122"/>
              </a:rPr>
              <a:t>*弹性势能公式的推导（纵波）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67544" y="2492896"/>
            <a:ext cx="8386453" cy="849784"/>
            <a:chOff x="467544" y="2074671"/>
            <a:chExt cx="8386453" cy="849784"/>
          </a:xfrm>
        </p:grpSpPr>
        <p:sp>
          <p:nvSpPr>
            <p:cNvPr id="4" name="TextBox 3"/>
            <p:cNvSpPr txBox="1"/>
            <p:nvPr/>
          </p:nvSpPr>
          <p:spPr>
            <a:xfrm>
              <a:off x="467544" y="2264359"/>
              <a:ext cx="789190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 smtClean="0">
                  <a:ea typeface="华文楷体" panose="02010600040101010101" pitchFamily="2" charset="-122"/>
                </a:rPr>
                <a:t>质元的原长为</a:t>
              </a:r>
              <a:r>
                <a:rPr lang="en-US" altLang="zh-CN" sz="2600" i="1" dirty="0" smtClean="0">
                  <a:ea typeface="华文楷体" panose="02010600040101010101" pitchFamily="2" charset="-122"/>
                </a:rPr>
                <a:t>dx</a:t>
              </a:r>
              <a:r>
                <a:rPr lang="zh-CN" altLang="en-US" sz="2600" dirty="0" smtClean="0">
                  <a:ea typeface="华文楷体" panose="02010600040101010101" pitchFamily="2" charset="-122"/>
                </a:rPr>
                <a:t>，设其绝对伸长量为</a:t>
              </a:r>
              <a:r>
                <a:rPr lang="en-US" altLang="zh-CN" sz="2600" i="1" dirty="0" err="1" smtClean="0">
                  <a:ea typeface="华文楷体" panose="02010600040101010101" pitchFamily="2" charset="-122"/>
                </a:rPr>
                <a:t>dy</a:t>
              </a:r>
              <a:r>
                <a:rPr lang="zh-CN" altLang="en-US" sz="2600" dirty="0" smtClean="0">
                  <a:ea typeface="华文楷体" panose="02010600040101010101" pitchFamily="2" charset="-122"/>
                </a:rPr>
                <a:t>，则线应变为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172400" y="2074671"/>
                  <a:ext cx="681597" cy="8497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600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sz="26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  <m:t>𝒅𝒚</m:t>
                            </m:r>
                          </m:num>
                          <m:den>
                            <m:r>
                              <a:rPr lang="en-US" altLang="zh-CN" sz="26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  <m:t>𝒅𝒙</m:t>
                            </m:r>
                          </m:den>
                        </m:f>
                      </m:oMath>
                    </m:oMathPara>
                  </a14:m>
                  <a:endParaRPr lang="zh-CN" altLang="en-US" sz="2600" dirty="0" smtClean="0">
                    <a:ea typeface="华文楷体" panose="02010600040101010101" pitchFamily="2" charset="-122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2400" y="2074671"/>
                  <a:ext cx="681597" cy="84978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3479" y="3375281"/>
                <a:ext cx="1550168" cy="917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600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𝑭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𝑺</m:t>
                          </m:r>
                        </m:den>
                      </m:f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𝑬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600" b="1" i="1" smtClean="0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600" b="1" i="1" smtClean="0">
                                  <a:latin typeface="Cambria Math"/>
                                  <a:ea typeface="华文楷体" panose="02010600040101010101" pitchFamily="2" charset="-122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altLang="zh-CN" sz="2600" b="1" i="1" smtClean="0">
                                  <a:latin typeface="Cambria Math"/>
                                  <a:ea typeface="华文楷体" panose="02010600040101010101" pitchFamily="2" charset="-122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79" y="3375281"/>
                <a:ext cx="1550168" cy="9178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/>
          <p:cNvGrpSpPr/>
          <p:nvPr/>
        </p:nvGrpSpPr>
        <p:grpSpPr>
          <a:xfrm>
            <a:off x="2944073" y="3443312"/>
            <a:ext cx="4468889" cy="849784"/>
            <a:chOff x="2944073" y="3443312"/>
            <a:chExt cx="4468889" cy="849784"/>
          </a:xfrm>
        </p:grpSpPr>
        <p:sp>
          <p:nvSpPr>
            <p:cNvPr id="8" name="TextBox 7"/>
            <p:cNvSpPr txBox="1"/>
            <p:nvPr/>
          </p:nvSpPr>
          <p:spPr>
            <a:xfrm>
              <a:off x="2944073" y="3621983"/>
              <a:ext cx="285206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>
                  <a:ea typeface="华文楷体" panose="02010600040101010101" pitchFamily="2" charset="-122"/>
                </a:rPr>
                <a:t>质</a:t>
              </a:r>
              <a:r>
                <a:rPr lang="zh-CN" altLang="en-US" sz="2600" dirty="0" smtClean="0">
                  <a:ea typeface="华文楷体" panose="02010600040101010101" pitchFamily="2" charset="-122"/>
                </a:rPr>
                <a:t>元所受的弹性力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621766" y="3443312"/>
                  <a:ext cx="1791196" cy="8497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𝑭</m:t>
                        </m:r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=</m:t>
                        </m:r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𝑬𝑺</m:t>
                        </m:r>
                        <m:f>
                          <m:fPr>
                            <m:ctrlPr>
                              <a:rPr lang="en-US" altLang="zh-CN" sz="26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sz="26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  <m:t>𝒅𝒚</m:t>
                            </m:r>
                          </m:num>
                          <m:den>
                            <m:r>
                              <a:rPr lang="en-US" altLang="zh-CN" sz="2600" b="1" i="1" smtClean="0">
                                <a:latin typeface="Cambria Math"/>
                                <a:ea typeface="华文楷体" panose="02010600040101010101" pitchFamily="2" charset="-122"/>
                              </a:rPr>
                              <m:t>𝒅𝒙</m:t>
                            </m:r>
                          </m:den>
                        </m:f>
                      </m:oMath>
                    </m:oMathPara>
                  </a14:m>
                  <a:endParaRPr lang="zh-CN" altLang="en-US" sz="2600" dirty="0" smtClean="0">
                    <a:ea typeface="华文楷体" panose="02010600040101010101" pitchFamily="2" charset="-122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1766" y="3443312"/>
                  <a:ext cx="1791196" cy="84978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62191" y="3635424"/>
                <a:ext cx="12262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𝒌𝒅𝒚</m:t>
                      </m:r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191" y="3635424"/>
                <a:ext cx="1226233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51677" y="4099719"/>
                <a:ext cx="1312411" cy="841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𝒌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𝑬𝑺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677" y="4099719"/>
                <a:ext cx="1312411" cy="8414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-36512" y="4941168"/>
            <a:ext cx="25186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ea typeface="华文楷体" panose="02010600040101010101" pitchFamily="2" charset="-122"/>
              </a:rPr>
              <a:t>质</a:t>
            </a:r>
            <a:r>
              <a:rPr lang="zh-CN" altLang="en-US" sz="2600" dirty="0" smtClean="0">
                <a:ea typeface="华文楷体" panose="02010600040101010101" pitchFamily="2" charset="-122"/>
              </a:rPr>
              <a:t>元的弹性势能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7584" y="5563495"/>
                <a:ext cx="2605393" cy="841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𝒅</m:t>
                      </m:r>
                      <m:sSub>
                        <m:sSubPr>
                          <m:ctrlPr>
                            <a:rPr lang="en-US" altLang="zh-CN" sz="2600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𝑬</m:t>
                          </m:r>
                        </m:e>
                        <m:sub>
                          <m:r>
                            <a:rPr lang="en-US" altLang="zh-CN" sz="2600" b="1" i="0" smtClean="0">
                              <a:latin typeface="Cambria Math"/>
                              <a:ea typeface="华文楷体" panose="02010600040101010101" pitchFamily="2" charset="-122"/>
                            </a:rPr>
                            <m:t>𝐩</m:t>
                          </m:r>
                        </m:sub>
                      </m:sSub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𝟐</m:t>
                          </m:r>
                        </m:den>
                      </m:f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𝒌</m:t>
                      </m:r>
                      <m:sSup>
                        <m:sSup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600" b="1" i="1" smtClean="0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b="1" i="1" smtClean="0">
                                  <a:latin typeface="Cambria Math"/>
                                  <a:ea typeface="华文楷体" panose="02010600040101010101" pitchFamily="2" charset="-122"/>
                                </a:rPr>
                                <m:t>𝒅𝒚</m:t>
                              </m:r>
                            </m:e>
                          </m:d>
                        </m:e>
                        <m:sup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563495"/>
                <a:ext cx="2605393" cy="8414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45438" y="5563495"/>
                <a:ext cx="2550698" cy="844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𝟐</m:t>
                          </m:r>
                        </m:den>
                      </m:f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𝑬𝑺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𝒅𝒙</m:t>
                          </m:r>
                        </m:den>
                      </m:f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zh-CN" sz="2600" i="1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600" i="1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i="1">
                                  <a:latin typeface="Cambria Math"/>
                                  <a:ea typeface="华文楷体" panose="02010600040101010101" pitchFamily="2" charset="-122"/>
                                </a:rPr>
                                <m:t>𝒅𝒚</m:t>
                              </m:r>
                            </m:e>
                          </m:d>
                        </m:e>
                        <m:sup>
                          <m:r>
                            <a:rPr lang="en-US" altLang="zh-CN" sz="2600" i="1">
                              <a:latin typeface="Cambria Math"/>
                              <a:ea typeface="华文楷体" panose="02010600040101010101" pitchFamily="2" charset="-12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438" y="5563495"/>
                <a:ext cx="2550698" cy="8440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59199" y="5445224"/>
                <a:ext cx="3306483" cy="1080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𝟐</m:t>
                          </m:r>
                        </m:den>
                      </m:f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CN" sz="2600" i="1">
                          <a:latin typeface="Cambria Math"/>
                          <a:ea typeface="Cambria Math"/>
                        </a:rPr>
                        <m:t>𝑬𝑺</m:t>
                      </m:r>
                      <m:r>
                        <a:rPr lang="en-US" altLang="zh-CN" sz="26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CN" sz="2600" i="1">
                          <a:latin typeface="Cambria Math"/>
                          <a:ea typeface="Cambria Math"/>
                        </a:rPr>
                        <m:t>𝒅𝒙</m:t>
                      </m:r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zh-CN" sz="2600" i="1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600" i="1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600" i="1" smtClean="0">
                                      <a:latin typeface="Cambria Math"/>
                                      <a:ea typeface="华文楷体" panose="02010600040101010101" pitchFamily="2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 smtClean="0">
                                      <a:latin typeface="Cambria Math"/>
                                      <a:ea typeface="华文楷体" panose="02010600040101010101" pitchFamily="2" charset="-122"/>
                                    </a:rPr>
                                    <m:t>𝒅𝒚</m:t>
                                  </m:r>
                                </m:num>
                                <m:den>
                                  <m:r>
                                    <a:rPr lang="en-US" altLang="zh-CN" sz="2600" b="1" i="1" smtClean="0">
                                      <a:latin typeface="Cambria Math"/>
                                      <a:ea typeface="华文楷体" panose="02010600040101010101" pitchFamily="2" charset="-122"/>
                                    </a:rPr>
                                    <m:t>𝒅𝒙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600" i="1">
                              <a:latin typeface="Cambria Math"/>
                              <a:ea typeface="华文楷体" panose="02010600040101010101" pitchFamily="2" charset="-12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199" y="5445224"/>
                <a:ext cx="3306483" cy="108061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右箭头 16"/>
          <p:cNvSpPr/>
          <p:nvPr/>
        </p:nvSpPr>
        <p:spPr bwMode="auto">
          <a:xfrm>
            <a:off x="2303647" y="3717032"/>
            <a:ext cx="640426" cy="288032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1C1C1C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617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D57486-551C-4CA5-AC2A-1ED056A1AD2E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38</a:t>
            </a:fld>
            <a:endParaRPr lang="en-US" altLang="zh-CN" dirty="0">
              <a:solidFill>
                <a:srgbClr val="FFFFCC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24" y="548680"/>
                <a:ext cx="4984441" cy="777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𝒚</m:t>
                      </m:r>
                      <m:d>
                        <m:d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𝒙</m:t>
                          </m:r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,</m:t>
                          </m:r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𝒕</m:t>
                          </m:r>
                        </m:e>
                      </m:d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𝑨</m:t>
                      </m:r>
                      <m:func>
                        <m:func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600" b="0" i="0" smtClean="0">
                              <a:latin typeface="Cambria Math"/>
                              <a:ea typeface="华文楷体" panose="02010600040101010101" pitchFamily="2" charset="-12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600" b="0" i="1" smtClean="0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b="1" i="1" smtClean="0"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  <m:d>
                                <m:dPr>
                                  <m:ctrlPr>
                                    <a:rPr lang="en-US" altLang="zh-CN" sz="2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600" b="1" i="1" smtClean="0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  <m:r>
                                    <a:rPr lang="en-US" altLang="zh-CN" sz="2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1" i="1" smtClean="0"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altLang="zh-CN" sz="2600" b="1" i="1" smtClean="0">
                                          <a:latin typeface="Cambria Math"/>
                                          <a:ea typeface="Cambria Math"/>
                                        </a:rPr>
                                        <m:t>𝒖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 smtClean="0">
                                      <a:latin typeface="Cambria Math"/>
                                      <a:ea typeface="Cambria Math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altLang="zh-CN" sz="2600" b="1" i="1" smtClean="0"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4" y="548680"/>
                <a:ext cx="4984441" cy="7776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7670" y="1208435"/>
                <a:ext cx="4642105" cy="852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600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𝒅𝒚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𝒅𝒙</m:t>
                          </m:r>
                        </m:den>
                      </m:f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𝑨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𝝎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𝒖</m:t>
                          </m:r>
                        </m:den>
                      </m:f>
                      <m:func>
                        <m:func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600" b="0" i="0" smtClean="0">
                              <a:latin typeface="Cambria Math"/>
                              <a:ea typeface="华文楷体" panose="02010600040101010101" pitchFamily="2" charset="-122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600" b="0" i="1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  <m:d>
                                <m:dPr>
                                  <m:ctrlPr>
                                    <a:rPr lang="en-US" altLang="zh-CN" sz="2600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  <m:r>
                                    <a:rPr lang="en-US" altLang="zh-CN" sz="2600" b="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600" b="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i="1"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altLang="zh-CN" sz="2600" i="1">
                                          <a:latin typeface="Cambria Math"/>
                                          <a:ea typeface="Cambria Math"/>
                                        </a:rPr>
                                        <m:t>𝒖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600" b="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670" y="1208435"/>
                <a:ext cx="4642105" cy="8524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680" y="2082476"/>
                <a:ext cx="1389418" cy="1274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𝒖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2600" b="1" i="1" smtClean="0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2600" b="1" i="1" smtClean="0">
                                  <a:latin typeface="Cambria Math"/>
                                  <a:ea typeface="华文楷体" panose="02010600040101010101" pitchFamily="2" charset="-122"/>
                                </a:rPr>
                                <m:t>𝑬</m:t>
                              </m:r>
                            </m:num>
                            <m:den>
                              <m:r>
                                <a:rPr lang="en-US" altLang="zh-CN" sz="2600" b="1" i="1" smtClean="0">
                                  <a:latin typeface="Cambria Math"/>
                                  <a:ea typeface="Cambria Math"/>
                                </a:rPr>
                                <m:t>𝝆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0" y="2082476"/>
                <a:ext cx="1389418" cy="1274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67744" y="2468992"/>
                <a:ext cx="1500988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𝑬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𝒖</m:t>
                          </m:r>
                        </m:e>
                        <m:sup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𝟐</m:t>
                          </m:r>
                        </m:sup>
                      </m:sSup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𝝆</m:t>
                      </m:r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468992"/>
                <a:ext cx="1500988" cy="5014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0112" y="2478033"/>
                <a:ext cx="172919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𝒅𝑽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𝑺𝒅𝒙</m:t>
                      </m:r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478033"/>
                <a:ext cx="1729191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7680" y="3284984"/>
                <a:ext cx="3994812" cy="1080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𝒅</m:t>
                      </m:r>
                      <m:sSub>
                        <m:sSub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𝑬</m:t>
                          </m:r>
                        </m:e>
                        <m:sub>
                          <m:r>
                            <a:rPr lang="en-US" altLang="zh-CN" sz="2600" b="1" i="0" smtClean="0">
                              <a:latin typeface="Cambria Math"/>
                              <a:ea typeface="华文楷体" panose="02010600040101010101" pitchFamily="2" charset="-122"/>
                            </a:rPr>
                            <m:t>𝐩</m:t>
                          </m:r>
                        </m:sub>
                      </m:sSub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𝟐</m:t>
                          </m:r>
                        </m:den>
                      </m:f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CN" sz="2600" i="1">
                          <a:latin typeface="Cambria Math"/>
                          <a:ea typeface="Cambria Math"/>
                        </a:rPr>
                        <m:t>𝑬𝑺</m:t>
                      </m:r>
                      <m:r>
                        <a:rPr lang="en-US" altLang="zh-CN" sz="26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CN" sz="2600" i="1">
                          <a:latin typeface="Cambria Math"/>
                          <a:ea typeface="Cambria Math"/>
                        </a:rPr>
                        <m:t>𝒅𝒙</m:t>
                      </m:r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zh-CN" sz="2600" i="1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600" i="1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600" i="1" smtClean="0">
                                      <a:latin typeface="Cambria Math"/>
                                      <a:ea typeface="华文楷体" panose="02010600040101010101" pitchFamily="2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 smtClean="0">
                                      <a:latin typeface="Cambria Math"/>
                                      <a:ea typeface="华文楷体" panose="02010600040101010101" pitchFamily="2" charset="-122"/>
                                    </a:rPr>
                                    <m:t>𝒅𝒚</m:t>
                                  </m:r>
                                </m:num>
                                <m:den>
                                  <m:r>
                                    <a:rPr lang="en-US" altLang="zh-CN" sz="2600" b="1" i="1" smtClean="0">
                                      <a:latin typeface="Cambria Math"/>
                                      <a:ea typeface="华文楷体" panose="02010600040101010101" pitchFamily="2" charset="-122"/>
                                    </a:rPr>
                                    <m:t>𝒅𝒙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600" i="1">
                              <a:latin typeface="Cambria Math"/>
                              <a:ea typeface="华文楷体" panose="02010600040101010101" pitchFamily="2" charset="-12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0" y="3284984"/>
                <a:ext cx="3994812" cy="108061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26185" y="4437112"/>
                <a:ext cx="6994287" cy="87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𝟐</m:t>
                          </m:r>
                        </m:den>
                      </m:f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𝒖</m:t>
                          </m:r>
                        </m:e>
                        <m:sup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𝝆</m:t>
                      </m:r>
                      <m:r>
                        <a:rPr lang="en-US" altLang="zh-CN" sz="26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CN" sz="2600" i="1">
                          <a:latin typeface="Cambria Math"/>
                          <a:ea typeface="Cambria Math"/>
                        </a:rPr>
                        <m:t>𝑺</m:t>
                      </m:r>
                      <m:r>
                        <a:rPr lang="en-US" altLang="zh-CN" sz="2600" i="1" smtClean="0">
                          <a:latin typeface="Cambria Math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altLang="zh-CN" sz="26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𝒅𝑽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den>
                      </m:f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zh-CN" sz="2600" i="1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600" i="1">
                                  <a:latin typeface="Cambria Math"/>
                                  <a:ea typeface="华文楷体" panose="0201060004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i="1">
                                  <a:latin typeface="Cambria Math"/>
                                  <a:ea typeface="华文楷体" panose="02010600040101010101" pitchFamily="2" charset="-122"/>
                                </a:rPr>
                                <m:t>𝑨</m:t>
                              </m:r>
                              <m:f>
                                <m:fPr>
                                  <m:ctrlPr>
                                    <a:rPr lang="en-US" altLang="zh-CN" sz="2600" i="1">
                                      <a:latin typeface="Cambria Math"/>
                                      <a:ea typeface="华文楷体" panose="02010600040101010101" pitchFamily="2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  <m:t>𝝎</m:t>
                                  </m:r>
                                </m:num>
                                <m:den>
                                  <m:r>
                                    <a:rPr lang="en-US" altLang="zh-CN" sz="2600" i="1">
                                      <a:latin typeface="Cambria Math"/>
                                      <a:ea typeface="华文楷体" panose="02010600040101010101" pitchFamily="2" charset="-122"/>
                                    </a:rPr>
                                    <m:t>𝒖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altLang="zh-CN" sz="2600" i="1">
                                      <a:latin typeface="Cambria Math"/>
                                      <a:ea typeface="华文楷体" panose="02010600040101010101" pitchFamily="2" charset="-122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600" b="0">
                                      <a:latin typeface="Cambria Math"/>
                                      <a:ea typeface="华文楷体" panose="02010600040101010101" pitchFamily="2" charset="-122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sz="2600" b="0" i="1">
                                          <a:latin typeface="Cambria Math"/>
                                          <a:ea typeface="华文楷体" panose="02010600040101010101" pitchFamily="2" charset="-12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600" i="1">
                                          <a:latin typeface="Cambria Math"/>
                                          <a:ea typeface="Cambria Math"/>
                                        </a:rPr>
                                        <m:t>𝝎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600" b="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600" i="1">
                                              <a:latin typeface="Cambria Math"/>
                                              <a:ea typeface="Cambria Math"/>
                                            </a:rPr>
                                            <m:t>𝒕</m:t>
                                          </m:r>
                                          <m:r>
                                            <a:rPr lang="en-US" altLang="zh-CN" sz="2600" b="0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CN" sz="2600" b="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CN" sz="2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𝒙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CN" sz="2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𝒖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altLang="zh-CN" sz="2600" b="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6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600" i="1">
                                              <a:latin typeface="Cambria Math"/>
                                              <a:ea typeface="Cambria Math"/>
                                            </a:rPr>
                                            <m:t>𝝋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600" i="1">
                                              <a:latin typeface="Cambria Math"/>
                                              <a:ea typeface="Cambria Math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zh-CN" sz="2600" i="1">
                              <a:latin typeface="Cambria Math"/>
                              <a:ea typeface="华文楷体" panose="02010600040101010101" pitchFamily="2" charset="-12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185" y="4437112"/>
                <a:ext cx="6994287" cy="8729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63688" y="5589240"/>
                <a:ext cx="6362767" cy="844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𝟐</m:t>
                          </m:r>
                        </m:den>
                      </m:f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𝝆</m:t>
                      </m:r>
                      <m:r>
                        <a:rPr lang="en-US" altLang="zh-CN" sz="2600" i="1" smtClean="0"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zh-CN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sz="2600" i="1">
                              <a:latin typeface="Cambria Math"/>
                              <a:ea typeface="Cambria Math"/>
                            </a:rPr>
                            <m:t>𝝎</m:t>
                          </m:r>
                        </m:e>
                        <m:sup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zh-CN" sz="26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CN" sz="2600" i="1">
                          <a:latin typeface="Cambria Math"/>
                          <a:ea typeface="Cambria Math"/>
                        </a:rPr>
                        <m:t>𝒅𝑽</m:t>
                      </m:r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⋅</m:t>
                      </m:r>
                      <m:func>
                        <m:funcPr>
                          <m:ctrlP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CN" sz="26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600" b="1" i="1" smtClean="0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altLang="zh-CN" sz="26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sSup>
                            <m:sSupPr>
                              <m:ctrlPr>
                                <a:rPr lang="en-US" altLang="zh-CN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 b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zh-CN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sz="2600" i="1">
                              <a:latin typeface="Cambria Math"/>
                              <a:ea typeface="Cambria Math"/>
                            </a:rPr>
                            <m:t>𝝎</m:t>
                          </m:r>
                          <m:d>
                            <m:dPr>
                              <m:ctrlPr>
                                <a:rPr lang="en-US" altLang="zh-CN" sz="2600" b="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en-US" altLang="zh-CN" sz="2600" b="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600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altLang="zh-CN" sz="2600" i="1">
                                      <a:latin typeface="Cambria Math"/>
                                      <a:ea typeface="Cambria Math"/>
                                    </a:rPr>
                                    <m:t>𝒖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sz="2600" b="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589240"/>
                <a:ext cx="6362767" cy="8440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箭头 11"/>
          <p:cNvSpPr/>
          <p:nvPr/>
        </p:nvSpPr>
        <p:spPr bwMode="auto">
          <a:xfrm>
            <a:off x="1586872" y="2580238"/>
            <a:ext cx="640426" cy="288032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1C1C1C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54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000EB90-4261-494C-9A4E-5759153D3701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39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grpSp>
        <p:nvGrpSpPr>
          <p:cNvPr id="4099" name="Group 10"/>
          <p:cNvGrpSpPr>
            <a:grpSpLocks/>
          </p:cNvGrpSpPr>
          <p:nvPr/>
        </p:nvGrpSpPr>
        <p:grpSpPr bwMode="auto">
          <a:xfrm>
            <a:off x="468313" y="765175"/>
            <a:ext cx="7175500" cy="1800225"/>
            <a:chOff x="295" y="482"/>
            <a:chExt cx="4520" cy="1134"/>
          </a:xfrm>
        </p:grpSpPr>
        <p:sp>
          <p:nvSpPr>
            <p:cNvPr id="4103" name="Text Box 4"/>
            <p:cNvSpPr txBox="1">
              <a:spLocks noChangeArrowheads="1"/>
            </p:cNvSpPr>
            <p:nvPr/>
          </p:nvSpPr>
          <p:spPr bwMode="auto">
            <a:xfrm>
              <a:off x="295" y="482"/>
              <a:ext cx="42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/>
              <a:r>
                <a:rPr kumimoji="1" lang="zh-CN" altLang="en-US" smtClean="0">
                  <a:solidFill>
                    <a:srgbClr val="FF5050"/>
                  </a:solidFill>
                  <a:latin typeface="宋体" charset="-122"/>
                </a:rPr>
                <a:t>能量密度 </a:t>
              </a:r>
            </a:p>
          </p:txBody>
        </p:sp>
        <p:graphicFrame>
          <p:nvGraphicFramePr>
            <p:cNvPr id="410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7350313"/>
                </p:ext>
              </p:extLst>
            </p:nvPr>
          </p:nvGraphicFramePr>
          <p:xfrm>
            <a:off x="851" y="913"/>
            <a:ext cx="3964" cy="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98" name="Equation" r:id="rId3" imgW="2222280" imgH="393480" progId="Equation.DSMT4">
                    <p:embed/>
                  </p:oleObj>
                </mc:Choice>
                <mc:Fallback>
                  <p:oleObj name="Equation" r:id="rId3" imgW="222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1" y="913"/>
                          <a:ext cx="3964" cy="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3593" name="Group 9"/>
          <p:cNvGrpSpPr>
            <a:grpSpLocks/>
          </p:cNvGrpSpPr>
          <p:nvPr/>
        </p:nvGrpSpPr>
        <p:grpSpPr bwMode="auto">
          <a:xfrm>
            <a:off x="178246" y="4039964"/>
            <a:ext cx="8858250" cy="1765300"/>
            <a:chOff x="113" y="1833"/>
            <a:chExt cx="5580" cy="1112"/>
          </a:xfrm>
        </p:grpSpPr>
        <p:sp>
          <p:nvSpPr>
            <p:cNvPr id="4101" name="Text Box 6"/>
            <p:cNvSpPr txBox="1">
              <a:spLocks noChangeArrowheads="1"/>
            </p:cNvSpPr>
            <p:nvPr/>
          </p:nvSpPr>
          <p:spPr bwMode="auto">
            <a:xfrm>
              <a:off x="340" y="1833"/>
              <a:ext cx="42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/>
              <a:r>
                <a:rPr kumimoji="1" lang="zh-CN" altLang="en-US" dirty="0" smtClean="0">
                  <a:solidFill>
                    <a:srgbClr val="FF5050"/>
                  </a:solidFill>
                  <a:latin typeface="宋体" charset="-122"/>
                </a:rPr>
                <a:t>平均能量密度 </a:t>
              </a:r>
            </a:p>
          </p:txBody>
        </p:sp>
        <p:graphicFrame>
          <p:nvGraphicFramePr>
            <p:cNvPr id="410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9476192"/>
                </p:ext>
              </p:extLst>
            </p:nvPr>
          </p:nvGraphicFramePr>
          <p:xfrm>
            <a:off x="113" y="2341"/>
            <a:ext cx="5580" cy="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99" name="Equation" r:id="rId5" imgW="3644640" imgH="393480" progId="Equation.DSMT4">
                    <p:embed/>
                  </p:oleObj>
                </mc:Choice>
                <mc:Fallback>
                  <p:oleObj name="Equation" r:id="rId5" imgW="3644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2341"/>
                          <a:ext cx="5580" cy="6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2267743" y="791845"/>
            <a:ext cx="54072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dirty="0" smtClean="0">
                <a:solidFill>
                  <a:srgbClr val="FF3300"/>
                </a:solidFill>
                <a:ea typeface="华文楷体" panose="02010600040101010101" pitchFamily="2" charset="-122"/>
              </a:rPr>
              <a:t>(</a:t>
            </a:r>
            <a:r>
              <a:rPr lang="zh-CN" altLang="en-US" sz="2600" dirty="0" smtClean="0">
                <a:solidFill>
                  <a:srgbClr val="FF3300"/>
                </a:solidFill>
                <a:ea typeface="华文楷体" panose="02010600040101010101" pitchFamily="2" charset="-122"/>
              </a:rPr>
              <a:t>单位体积介质中所具有的波的能量</a:t>
            </a:r>
            <a:r>
              <a:rPr lang="en-US" altLang="zh-CN" sz="2600" dirty="0" smtClean="0">
                <a:solidFill>
                  <a:srgbClr val="FF3300"/>
                </a:solidFill>
                <a:ea typeface="华文楷体" panose="02010600040101010101" pitchFamily="2" charset="-122"/>
              </a:rPr>
              <a:t>)</a:t>
            </a:r>
            <a:endParaRPr lang="zh-CN" altLang="en-US" sz="2600" dirty="0" smtClean="0">
              <a:solidFill>
                <a:srgbClr val="FF3300"/>
              </a:solidFill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843" y="2924944"/>
            <a:ext cx="86036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 smtClean="0">
                <a:ea typeface="华文楷体" panose="02010600040101010101" pitchFamily="2" charset="-122"/>
              </a:rPr>
              <a:t>能量密度是随时间作周期性变化，实际应用中取其平均值</a:t>
            </a:r>
            <a:r>
              <a:rPr lang="en-US" altLang="zh-CN" sz="2600" dirty="0" smtClean="0">
                <a:ea typeface="华文楷体" panose="02010600040101010101" pitchFamily="2" charset="-122"/>
              </a:rPr>
              <a:t>.</a:t>
            </a:r>
            <a:endParaRPr lang="zh-CN" altLang="en-US" sz="2600" dirty="0" smtClean="0">
              <a:ea typeface="华文楷体" panose="020106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8535" y="4074153"/>
            <a:ext cx="50738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dirty="0" smtClean="0">
                <a:solidFill>
                  <a:srgbClr val="FF3300"/>
                </a:solidFill>
                <a:ea typeface="华文楷体" panose="02010600040101010101" pitchFamily="2" charset="-122"/>
              </a:rPr>
              <a:t>(</a:t>
            </a:r>
            <a:r>
              <a:rPr lang="zh-CN" altLang="en-US" sz="2600" dirty="0" smtClean="0">
                <a:solidFill>
                  <a:srgbClr val="FF3300"/>
                </a:solidFill>
                <a:ea typeface="华文楷体" panose="02010600040101010101" pitchFamily="2" charset="-122"/>
              </a:rPr>
              <a:t>能量密度在一个周期内的平均值</a:t>
            </a:r>
            <a:r>
              <a:rPr lang="en-US" altLang="zh-CN" sz="2600" dirty="0" smtClean="0">
                <a:solidFill>
                  <a:srgbClr val="FF3300"/>
                </a:solidFill>
                <a:ea typeface="华文楷体" panose="02010600040101010101" pitchFamily="2" charset="-122"/>
              </a:rPr>
              <a:t>)</a:t>
            </a:r>
            <a:endParaRPr lang="zh-CN" altLang="en-US" sz="2600" dirty="0" smtClean="0">
              <a:solidFill>
                <a:srgbClr val="FF3300"/>
              </a:solidFill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991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F9B9BDB-B8A5-47C7-952B-40162E375393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4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grpSp>
        <p:nvGrpSpPr>
          <p:cNvPr id="298028" name="Group 1068"/>
          <p:cNvGrpSpPr>
            <a:grpSpLocks/>
          </p:cNvGrpSpPr>
          <p:nvPr/>
        </p:nvGrpSpPr>
        <p:grpSpPr bwMode="auto">
          <a:xfrm>
            <a:off x="465138" y="3717032"/>
            <a:ext cx="7932737" cy="1060450"/>
            <a:chOff x="237" y="2343"/>
            <a:chExt cx="4997" cy="668"/>
          </a:xfrm>
        </p:grpSpPr>
        <p:sp>
          <p:nvSpPr>
            <p:cNvPr id="5159" name="Text Box 1027"/>
            <p:cNvSpPr txBox="1">
              <a:spLocks noChangeArrowheads="1"/>
            </p:cNvSpPr>
            <p:nvPr/>
          </p:nvSpPr>
          <p:spPr bwMode="auto">
            <a:xfrm>
              <a:off x="237" y="2514"/>
              <a:ext cx="499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i="1" dirty="0" smtClean="0">
                  <a:latin typeface="宋体" charset="-122"/>
                </a:rPr>
                <a:t>P</a:t>
              </a:r>
              <a:r>
                <a:rPr lang="zh-CN" altLang="en-US" dirty="0" smtClean="0">
                  <a:latin typeface="宋体" charset="-122"/>
                </a:rPr>
                <a:t>点的振动</a:t>
              </a:r>
              <a:r>
                <a:rPr lang="zh-CN" altLang="en-US" dirty="0" smtClean="0">
                  <a:solidFill>
                    <a:srgbClr val="FF0000"/>
                  </a:solidFill>
                  <a:latin typeface="宋体" charset="-122"/>
                </a:rPr>
                <a:t>落后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charset="-122"/>
                </a:rPr>
                <a:t>于</a:t>
              </a:r>
              <a:r>
                <a:rPr lang="en-US" altLang="zh-CN" i="1" dirty="0" smtClean="0">
                  <a:cs typeface="Times New Roman" panose="02020603050405020304" pitchFamily="18" charset="0"/>
                </a:rPr>
                <a:t>O</a:t>
              </a:r>
              <a:r>
                <a:rPr lang="zh-CN" altLang="en-US" dirty="0" smtClean="0">
                  <a:latin typeface="宋体" charset="-122"/>
                </a:rPr>
                <a:t>点的振动，滞后时间为 </a:t>
              </a:r>
            </a:p>
          </p:txBody>
        </p:sp>
        <p:graphicFrame>
          <p:nvGraphicFramePr>
            <p:cNvPr id="5160" name="Object 10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2641145"/>
                </p:ext>
              </p:extLst>
            </p:nvPr>
          </p:nvGraphicFramePr>
          <p:xfrm>
            <a:off x="4457" y="2343"/>
            <a:ext cx="372" cy="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39" name="Equation" r:id="rId3" imgW="253890" imgH="393529" progId="Equation.DSMT4">
                    <p:embed/>
                  </p:oleObj>
                </mc:Choice>
                <mc:Fallback>
                  <p:oleObj name="Equation" r:id="rId3" imgW="253890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7" y="2343"/>
                          <a:ext cx="372" cy="6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8027" name="Group 1067"/>
          <p:cNvGrpSpPr>
            <a:grpSpLocks/>
          </p:cNvGrpSpPr>
          <p:nvPr/>
        </p:nvGrpSpPr>
        <p:grpSpPr bwMode="auto">
          <a:xfrm>
            <a:off x="323528" y="4653136"/>
            <a:ext cx="8443912" cy="993775"/>
            <a:chOff x="241" y="3572"/>
            <a:chExt cx="5319" cy="626"/>
          </a:xfrm>
        </p:grpSpPr>
        <p:graphicFrame>
          <p:nvGraphicFramePr>
            <p:cNvPr id="5157" name="Object 10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8412084"/>
                </p:ext>
              </p:extLst>
            </p:nvPr>
          </p:nvGraphicFramePr>
          <p:xfrm>
            <a:off x="1904" y="3572"/>
            <a:ext cx="3656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40" name="Equation" r:id="rId5" imgW="2298600" imgH="393480" progId="Equation.DSMT4">
                    <p:embed/>
                  </p:oleObj>
                </mc:Choice>
                <mc:Fallback>
                  <p:oleObj name="Equation" r:id="rId5" imgW="2298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4" y="3572"/>
                          <a:ext cx="3656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8" name="Text Box 1033"/>
            <p:cNvSpPr txBox="1">
              <a:spLocks noChangeArrowheads="1"/>
            </p:cNvSpPr>
            <p:nvPr/>
          </p:nvSpPr>
          <p:spPr bwMode="auto">
            <a:xfrm>
              <a:off x="241" y="3680"/>
              <a:ext cx="17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mtClean="0">
                  <a:solidFill>
                    <a:srgbClr val="CC0000"/>
                  </a:solidFill>
                </a:rPr>
                <a:t>点 </a:t>
              </a:r>
              <a:r>
                <a:rPr lang="en-US" altLang="zh-CN" sz="3200" b="0" i="1" smtClean="0">
                  <a:solidFill>
                    <a:srgbClr val="CC0000"/>
                  </a:solidFill>
                </a:rPr>
                <a:t>P</a:t>
              </a:r>
              <a:r>
                <a:rPr lang="en-US" altLang="zh-CN" smtClean="0">
                  <a:solidFill>
                    <a:srgbClr val="CC0000"/>
                  </a:solidFill>
                </a:rPr>
                <a:t> </a:t>
              </a:r>
              <a:r>
                <a:rPr lang="zh-CN" altLang="en-US" smtClean="0">
                  <a:solidFill>
                    <a:srgbClr val="CC0000"/>
                  </a:solidFill>
                </a:rPr>
                <a:t>振动方程</a:t>
              </a:r>
            </a:p>
          </p:txBody>
        </p:sp>
      </p:grpSp>
      <p:grpSp>
        <p:nvGrpSpPr>
          <p:cNvPr id="297994" name="Group 1034"/>
          <p:cNvGrpSpPr>
            <a:grpSpLocks/>
          </p:cNvGrpSpPr>
          <p:nvPr/>
        </p:nvGrpSpPr>
        <p:grpSpPr bwMode="auto">
          <a:xfrm>
            <a:off x="4954588" y="1866900"/>
            <a:ext cx="3411537" cy="1778001"/>
            <a:chOff x="3017" y="1002"/>
            <a:chExt cx="2149" cy="1120"/>
          </a:xfrm>
        </p:grpSpPr>
        <p:graphicFrame>
          <p:nvGraphicFramePr>
            <p:cNvPr id="5154" name="Object 10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0466456"/>
                </p:ext>
              </p:extLst>
            </p:nvPr>
          </p:nvGraphicFramePr>
          <p:xfrm>
            <a:off x="3320" y="1327"/>
            <a:ext cx="1609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41" name="Equation" r:id="rId7" imgW="774360" imgH="203040" progId="Equation.DSMT4">
                    <p:embed/>
                  </p:oleObj>
                </mc:Choice>
                <mc:Fallback>
                  <p:oleObj name="Equation" r:id="rId7" imgW="7743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0" y="1327"/>
                          <a:ext cx="1609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5" name="Text Box 1036"/>
            <p:cNvSpPr txBox="1">
              <a:spLocks noChangeArrowheads="1"/>
            </p:cNvSpPr>
            <p:nvPr/>
          </p:nvSpPr>
          <p:spPr bwMode="auto">
            <a:xfrm>
              <a:off x="3017" y="1002"/>
              <a:ext cx="214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mtClean="0">
                  <a:solidFill>
                    <a:srgbClr val="CC0000"/>
                  </a:solidFill>
                </a:rPr>
                <a:t>点 </a:t>
              </a:r>
              <a:r>
                <a:rPr lang="en-US" altLang="zh-CN" b="0" i="1" smtClean="0">
                  <a:solidFill>
                    <a:srgbClr val="CC0000"/>
                  </a:solidFill>
                </a:rPr>
                <a:t>O </a:t>
              </a:r>
              <a:r>
                <a:rPr lang="zh-CN" altLang="en-US" smtClean="0">
                  <a:solidFill>
                    <a:srgbClr val="CC0000"/>
                  </a:solidFill>
                </a:rPr>
                <a:t>振动方程</a:t>
              </a:r>
            </a:p>
          </p:txBody>
        </p:sp>
        <p:graphicFrame>
          <p:nvGraphicFramePr>
            <p:cNvPr id="5156" name="Object 10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5687650"/>
                </p:ext>
              </p:extLst>
            </p:nvPr>
          </p:nvGraphicFramePr>
          <p:xfrm>
            <a:off x="3305" y="1758"/>
            <a:ext cx="1609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42" name="Equation" r:id="rId9" imgW="1193282" imgH="317362" progId="Equation.DSMT4">
                    <p:embed/>
                  </p:oleObj>
                </mc:Choice>
                <mc:Fallback>
                  <p:oleObj name="Equation" r:id="rId9" imgW="1193282" imgH="31736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5" y="1758"/>
                          <a:ext cx="1609" cy="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26" name="Group 1038"/>
          <p:cNvGrpSpPr>
            <a:grpSpLocks/>
          </p:cNvGrpSpPr>
          <p:nvPr/>
        </p:nvGrpSpPr>
        <p:grpSpPr bwMode="auto">
          <a:xfrm>
            <a:off x="530225" y="490538"/>
            <a:ext cx="6611938" cy="1089025"/>
            <a:chOff x="278" y="277"/>
            <a:chExt cx="4165" cy="686"/>
          </a:xfrm>
        </p:grpSpPr>
        <p:sp>
          <p:nvSpPr>
            <p:cNvPr id="5152" name="Rectangle 1039"/>
            <p:cNvSpPr>
              <a:spLocks noChangeArrowheads="1"/>
            </p:cNvSpPr>
            <p:nvPr/>
          </p:nvSpPr>
          <p:spPr bwMode="auto">
            <a:xfrm>
              <a:off x="278" y="504"/>
              <a:ext cx="1540" cy="333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 w="19050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FF"/>
                </a:buClr>
                <a:buFont typeface="Wingdings" pitchFamily="2" charset="2"/>
                <a:buChar char="Ø"/>
              </a:pPr>
              <a:r>
                <a:rPr lang="en-US" altLang="zh-CN" smtClean="0">
                  <a:solidFill>
                    <a:srgbClr val="CC0000"/>
                  </a:solidFill>
                  <a:ea typeface="宋体" charset="-122"/>
                </a:rPr>
                <a:t>    </a:t>
              </a:r>
              <a:r>
                <a:rPr lang="zh-CN" altLang="en-US" smtClean="0">
                  <a:solidFill>
                    <a:srgbClr val="CC0000"/>
                  </a:solidFill>
                  <a:ea typeface="宋体" charset="-122"/>
                </a:rPr>
                <a:t>波动方程</a:t>
              </a:r>
            </a:p>
          </p:txBody>
        </p:sp>
        <p:graphicFrame>
          <p:nvGraphicFramePr>
            <p:cNvPr id="5153" name="Object 10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2790117"/>
                </p:ext>
              </p:extLst>
            </p:nvPr>
          </p:nvGraphicFramePr>
          <p:xfrm>
            <a:off x="2325" y="277"/>
            <a:ext cx="2118" cy="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43" name="Equation" r:id="rId11" imgW="2171700" imgH="723900" progId="Equation.3">
                    <p:embed/>
                  </p:oleObj>
                </mc:Choice>
                <mc:Fallback>
                  <p:oleObj name="Equation" r:id="rId11" imgW="2171700" imgH="723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5" y="277"/>
                          <a:ext cx="2118" cy="6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27" name="Group 1041"/>
          <p:cNvGrpSpPr>
            <a:grpSpLocks/>
          </p:cNvGrpSpPr>
          <p:nvPr/>
        </p:nvGrpSpPr>
        <p:grpSpPr bwMode="auto">
          <a:xfrm>
            <a:off x="546100" y="1641475"/>
            <a:ext cx="4083050" cy="2219325"/>
            <a:chOff x="344" y="1034"/>
            <a:chExt cx="2572" cy="1398"/>
          </a:xfrm>
        </p:grpSpPr>
        <p:sp>
          <p:nvSpPr>
            <p:cNvPr id="5128" name="Rectangle 1042"/>
            <p:cNvSpPr>
              <a:spLocks noChangeArrowheads="1"/>
            </p:cNvSpPr>
            <p:nvPr/>
          </p:nvSpPr>
          <p:spPr bwMode="auto">
            <a:xfrm>
              <a:off x="344" y="1034"/>
              <a:ext cx="2572" cy="13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5129" name="Line 1043"/>
            <p:cNvSpPr>
              <a:spLocks noChangeShapeType="1"/>
            </p:cNvSpPr>
            <p:nvPr/>
          </p:nvSpPr>
          <p:spPr bwMode="auto">
            <a:xfrm flipH="1">
              <a:off x="1735" y="1783"/>
              <a:ext cx="5" cy="4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5130" name="Text Box 1044"/>
            <p:cNvSpPr txBox="1">
              <a:spLocks noChangeArrowheads="1"/>
            </p:cNvSpPr>
            <p:nvPr/>
          </p:nvSpPr>
          <p:spPr bwMode="auto">
            <a:xfrm>
              <a:off x="1636" y="1468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0" i="1" smtClean="0">
                  <a:solidFill>
                    <a:srgbClr val="CC0000"/>
                  </a:solidFill>
                </a:rPr>
                <a:t>P</a:t>
              </a:r>
              <a:endParaRPr lang="en-US" altLang="zh-CN" sz="3200" b="0" i="1" smtClean="0">
                <a:solidFill>
                  <a:srgbClr val="000000"/>
                </a:solidFill>
              </a:endParaRPr>
            </a:p>
          </p:txBody>
        </p:sp>
        <p:sp>
          <p:nvSpPr>
            <p:cNvPr id="5131" name="Line 1045"/>
            <p:cNvSpPr>
              <a:spLocks noChangeShapeType="1"/>
            </p:cNvSpPr>
            <p:nvPr/>
          </p:nvSpPr>
          <p:spPr bwMode="auto">
            <a:xfrm flipV="1">
              <a:off x="855" y="2021"/>
              <a:ext cx="880" cy="7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prstDash val="dash"/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aphicFrame>
          <p:nvGraphicFramePr>
            <p:cNvPr id="5132" name="Object 1046"/>
            <p:cNvGraphicFramePr>
              <a:graphicFrameLocks noChangeAspect="1"/>
            </p:cNvGraphicFramePr>
            <p:nvPr/>
          </p:nvGraphicFramePr>
          <p:xfrm>
            <a:off x="1097" y="1840"/>
            <a:ext cx="200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44" name="公式" r:id="rId13" imgW="177646" imgH="190335" progId="Equation.3">
                    <p:embed/>
                  </p:oleObj>
                </mc:Choice>
                <mc:Fallback>
                  <p:oleObj name="公式" r:id="rId13" imgW="177646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7" y="1840"/>
                          <a:ext cx="200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3" name="Text Box 1047"/>
            <p:cNvSpPr txBox="1">
              <a:spLocks noChangeArrowheads="1"/>
            </p:cNvSpPr>
            <p:nvPr/>
          </p:nvSpPr>
          <p:spPr bwMode="auto">
            <a:xfrm>
              <a:off x="1652" y="165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smtClean="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5134" name="Line 1048"/>
            <p:cNvSpPr>
              <a:spLocks noChangeShapeType="1"/>
            </p:cNvSpPr>
            <p:nvPr/>
          </p:nvSpPr>
          <p:spPr bwMode="auto">
            <a:xfrm flipV="1">
              <a:off x="443" y="1753"/>
              <a:ext cx="2397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5135" name="Line 1049"/>
            <p:cNvSpPr>
              <a:spLocks noChangeShapeType="1"/>
            </p:cNvSpPr>
            <p:nvPr/>
          </p:nvSpPr>
          <p:spPr bwMode="auto">
            <a:xfrm flipV="1">
              <a:off x="853" y="1111"/>
              <a:ext cx="0" cy="1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aphicFrame>
          <p:nvGraphicFramePr>
            <p:cNvPr id="5136" name="Object 1050"/>
            <p:cNvGraphicFramePr>
              <a:graphicFrameLocks noChangeAspect="1"/>
            </p:cNvGraphicFramePr>
            <p:nvPr/>
          </p:nvGraphicFramePr>
          <p:xfrm>
            <a:off x="885" y="1117"/>
            <a:ext cx="228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45" name="公式" r:id="rId15" imgW="190417" imgH="241195" progId="Equation.3">
                    <p:embed/>
                  </p:oleObj>
                </mc:Choice>
                <mc:Fallback>
                  <p:oleObj name="公式" r:id="rId15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" y="1117"/>
                          <a:ext cx="228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7" name="Object 1051"/>
            <p:cNvGraphicFramePr>
              <a:graphicFrameLocks noChangeAspect="1"/>
            </p:cNvGraphicFramePr>
            <p:nvPr/>
          </p:nvGraphicFramePr>
          <p:xfrm>
            <a:off x="2629" y="1522"/>
            <a:ext cx="25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46" name="公式" r:id="rId17" imgW="177646" imgH="190335" progId="Equation.3">
                    <p:embed/>
                  </p:oleObj>
                </mc:Choice>
                <mc:Fallback>
                  <p:oleObj name="公式" r:id="rId17" imgW="177646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9" y="1522"/>
                          <a:ext cx="257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8" name="Line 1052"/>
            <p:cNvSpPr>
              <a:spLocks noChangeShapeType="1"/>
            </p:cNvSpPr>
            <p:nvPr/>
          </p:nvSpPr>
          <p:spPr bwMode="auto">
            <a:xfrm flipV="1">
              <a:off x="482" y="1389"/>
              <a:ext cx="2164" cy="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5139" name="Line 1053"/>
            <p:cNvSpPr>
              <a:spLocks noChangeShapeType="1"/>
            </p:cNvSpPr>
            <p:nvPr/>
          </p:nvSpPr>
          <p:spPr bwMode="auto">
            <a:xfrm>
              <a:off x="520" y="2188"/>
              <a:ext cx="2126" cy="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5140" name="Line 1054"/>
            <p:cNvSpPr>
              <a:spLocks noChangeShapeType="1"/>
            </p:cNvSpPr>
            <p:nvPr/>
          </p:nvSpPr>
          <p:spPr bwMode="auto">
            <a:xfrm>
              <a:off x="1192" y="1381"/>
              <a:ext cx="0" cy="8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5141" name="Line 1055"/>
            <p:cNvSpPr>
              <a:spLocks noChangeShapeType="1"/>
            </p:cNvSpPr>
            <p:nvPr/>
          </p:nvSpPr>
          <p:spPr bwMode="auto">
            <a:xfrm>
              <a:off x="2236" y="1367"/>
              <a:ext cx="0" cy="8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5142" name="Line 1056"/>
            <p:cNvSpPr>
              <a:spLocks noChangeShapeType="1"/>
            </p:cNvSpPr>
            <p:nvPr/>
          </p:nvSpPr>
          <p:spPr bwMode="auto">
            <a:xfrm>
              <a:off x="1890" y="1367"/>
              <a:ext cx="0" cy="8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5143" name="Line 1057"/>
            <p:cNvSpPr>
              <a:spLocks noChangeShapeType="1"/>
            </p:cNvSpPr>
            <p:nvPr/>
          </p:nvSpPr>
          <p:spPr bwMode="auto">
            <a:xfrm>
              <a:off x="1544" y="1367"/>
              <a:ext cx="0" cy="8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5144" name="Line 1058"/>
            <p:cNvSpPr>
              <a:spLocks noChangeShapeType="1"/>
            </p:cNvSpPr>
            <p:nvPr/>
          </p:nvSpPr>
          <p:spPr bwMode="auto">
            <a:xfrm>
              <a:off x="2584" y="1367"/>
              <a:ext cx="0" cy="8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aphicFrame>
          <p:nvGraphicFramePr>
            <p:cNvPr id="5145" name="Object 1059"/>
            <p:cNvGraphicFramePr>
              <a:graphicFrameLocks noChangeAspect="1"/>
            </p:cNvGraphicFramePr>
            <p:nvPr/>
          </p:nvGraphicFramePr>
          <p:xfrm>
            <a:off x="2113" y="1769"/>
            <a:ext cx="235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47" name="公式" r:id="rId18" imgW="190417" imgH="241195" progId="Equation.3">
                    <p:embed/>
                  </p:oleObj>
                </mc:Choice>
                <mc:Fallback>
                  <p:oleObj name="公式" r:id="rId18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3" y="1769"/>
                          <a:ext cx="235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6" name="Line 1060"/>
            <p:cNvSpPr>
              <a:spLocks noChangeShapeType="1"/>
            </p:cNvSpPr>
            <p:nvPr/>
          </p:nvSpPr>
          <p:spPr bwMode="auto">
            <a:xfrm>
              <a:off x="1598" y="1272"/>
              <a:ext cx="46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aphicFrame>
          <p:nvGraphicFramePr>
            <p:cNvPr id="5147" name="Object 1061"/>
            <p:cNvGraphicFramePr>
              <a:graphicFrameLocks noChangeAspect="1"/>
            </p:cNvGraphicFramePr>
            <p:nvPr/>
          </p:nvGraphicFramePr>
          <p:xfrm>
            <a:off x="1392" y="1116"/>
            <a:ext cx="201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48" name="Equation" r:id="rId20" imgW="203024" imgH="253780" progId="Equation.3">
                    <p:embed/>
                  </p:oleObj>
                </mc:Choice>
                <mc:Fallback>
                  <p:oleObj name="Equation" r:id="rId20" imgW="203024" imgH="253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116"/>
                          <a:ext cx="201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48" name="Object 1062"/>
            <p:cNvGraphicFramePr>
              <a:graphicFrameLocks noChangeAspect="1"/>
            </p:cNvGraphicFramePr>
            <p:nvPr/>
          </p:nvGraphicFramePr>
          <p:xfrm>
            <a:off x="624" y="1191"/>
            <a:ext cx="199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49" name="公式" r:id="rId22" imgW="215806" imgH="228501" progId="Equation.3">
                    <p:embed/>
                  </p:oleObj>
                </mc:Choice>
                <mc:Fallback>
                  <p:oleObj name="公式" r:id="rId22" imgW="215806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1191"/>
                          <a:ext cx="199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49" name="Object 1063"/>
            <p:cNvGraphicFramePr>
              <a:graphicFrameLocks noChangeAspect="1"/>
            </p:cNvGraphicFramePr>
            <p:nvPr/>
          </p:nvGraphicFramePr>
          <p:xfrm>
            <a:off x="504" y="2085"/>
            <a:ext cx="303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50" name="公式" r:id="rId24" imgW="393529" imgH="228501" progId="Equation.3">
                    <p:embed/>
                  </p:oleObj>
                </mc:Choice>
                <mc:Fallback>
                  <p:oleObj name="公式" r:id="rId24" imgW="393529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" y="2085"/>
                          <a:ext cx="303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0" name="Freeform 1064"/>
            <p:cNvSpPr>
              <a:spLocks/>
            </p:cNvSpPr>
            <p:nvPr/>
          </p:nvSpPr>
          <p:spPr bwMode="auto">
            <a:xfrm>
              <a:off x="509" y="1394"/>
              <a:ext cx="2116" cy="795"/>
            </a:xfrm>
            <a:custGeom>
              <a:avLst/>
              <a:gdLst>
                <a:gd name="T0" fmla="*/ 0 w 2533"/>
                <a:gd name="T1" fmla="*/ 377 h 853"/>
                <a:gd name="T2" fmla="*/ 182 w 2533"/>
                <a:gd name="T3" fmla="*/ 104 h 853"/>
                <a:gd name="T4" fmla="*/ 346 w 2533"/>
                <a:gd name="T5" fmla="*/ 3 h 853"/>
                <a:gd name="T6" fmla="*/ 505 w 2533"/>
                <a:gd name="T7" fmla="*/ 104 h 853"/>
                <a:gd name="T8" fmla="*/ 693 w 2533"/>
                <a:gd name="T9" fmla="*/ 377 h 853"/>
                <a:gd name="T10" fmla="*/ 863 w 2533"/>
                <a:gd name="T11" fmla="*/ 663 h 853"/>
                <a:gd name="T12" fmla="*/ 1038 w 2533"/>
                <a:gd name="T13" fmla="*/ 794 h 853"/>
                <a:gd name="T14" fmla="*/ 1215 w 2533"/>
                <a:gd name="T15" fmla="*/ 668 h 853"/>
                <a:gd name="T16" fmla="*/ 1385 w 2533"/>
                <a:gd name="T17" fmla="*/ 377 h 853"/>
                <a:gd name="T18" fmla="*/ 1567 w 2533"/>
                <a:gd name="T19" fmla="*/ 104 h 853"/>
                <a:gd name="T20" fmla="*/ 1731 w 2533"/>
                <a:gd name="T21" fmla="*/ 3 h 853"/>
                <a:gd name="T22" fmla="*/ 1885 w 2533"/>
                <a:gd name="T23" fmla="*/ 121 h 853"/>
                <a:gd name="T24" fmla="*/ 2039 w 2533"/>
                <a:gd name="T25" fmla="*/ 377 h 853"/>
                <a:gd name="T26" fmla="*/ 2116 w 2533"/>
                <a:gd name="T27" fmla="*/ 502 h 8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33" h="853">
                  <a:moveTo>
                    <a:pt x="0" y="405"/>
                  </a:moveTo>
                  <a:cubicBezTo>
                    <a:pt x="36" y="357"/>
                    <a:pt x="149" y="179"/>
                    <a:pt x="218" y="112"/>
                  </a:cubicBezTo>
                  <a:cubicBezTo>
                    <a:pt x="287" y="45"/>
                    <a:pt x="350" y="3"/>
                    <a:pt x="414" y="3"/>
                  </a:cubicBezTo>
                  <a:cubicBezTo>
                    <a:pt x="479" y="3"/>
                    <a:pt x="536" y="45"/>
                    <a:pt x="605" y="112"/>
                  </a:cubicBezTo>
                  <a:cubicBezTo>
                    <a:pt x="675" y="179"/>
                    <a:pt x="758" y="305"/>
                    <a:pt x="829" y="405"/>
                  </a:cubicBezTo>
                  <a:cubicBezTo>
                    <a:pt x="900" y="505"/>
                    <a:pt x="964" y="637"/>
                    <a:pt x="1033" y="711"/>
                  </a:cubicBezTo>
                  <a:cubicBezTo>
                    <a:pt x="1102" y="786"/>
                    <a:pt x="1173" y="851"/>
                    <a:pt x="1243" y="852"/>
                  </a:cubicBezTo>
                  <a:cubicBezTo>
                    <a:pt x="1313" y="853"/>
                    <a:pt x="1386" y="791"/>
                    <a:pt x="1455" y="717"/>
                  </a:cubicBezTo>
                  <a:cubicBezTo>
                    <a:pt x="1524" y="643"/>
                    <a:pt x="1588" y="506"/>
                    <a:pt x="1658" y="405"/>
                  </a:cubicBezTo>
                  <a:cubicBezTo>
                    <a:pt x="1728" y="304"/>
                    <a:pt x="1807" y="179"/>
                    <a:pt x="1876" y="112"/>
                  </a:cubicBezTo>
                  <a:cubicBezTo>
                    <a:pt x="1945" y="45"/>
                    <a:pt x="2009" y="0"/>
                    <a:pt x="2072" y="3"/>
                  </a:cubicBezTo>
                  <a:cubicBezTo>
                    <a:pt x="2136" y="6"/>
                    <a:pt x="2195" y="63"/>
                    <a:pt x="2257" y="130"/>
                  </a:cubicBezTo>
                  <a:cubicBezTo>
                    <a:pt x="2318" y="197"/>
                    <a:pt x="2395" y="337"/>
                    <a:pt x="2441" y="405"/>
                  </a:cubicBezTo>
                  <a:cubicBezTo>
                    <a:pt x="2487" y="473"/>
                    <a:pt x="2525" y="517"/>
                    <a:pt x="2533" y="539"/>
                  </a:cubicBezTo>
                </a:path>
              </a:pathLst>
            </a:custGeom>
            <a:noFill/>
            <a:ln w="28575" cmpd="sng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5151" name="Text Box 1065"/>
            <p:cNvSpPr txBox="1">
              <a:spLocks noChangeArrowheads="1"/>
            </p:cNvSpPr>
            <p:nvPr/>
          </p:nvSpPr>
          <p:spPr bwMode="auto">
            <a:xfrm>
              <a:off x="589" y="1721"/>
              <a:ext cx="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0" i="1" smtClean="0"/>
                <a:t>O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452320" y="868998"/>
            <a:ext cx="11849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 smtClean="0">
                <a:solidFill>
                  <a:srgbClr val="C00000"/>
                </a:solidFill>
                <a:ea typeface="华文楷体" panose="02010600040101010101" pitchFamily="2" charset="-122"/>
              </a:rPr>
              <a:t>波函数</a:t>
            </a:r>
          </a:p>
        </p:txBody>
      </p:sp>
      <p:grpSp>
        <p:nvGrpSpPr>
          <p:cNvPr id="42" name="Group 1068"/>
          <p:cNvGrpSpPr>
            <a:grpSpLocks/>
          </p:cNvGrpSpPr>
          <p:nvPr/>
        </p:nvGrpSpPr>
        <p:grpSpPr bwMode="auto">
          <a:xfrm>
            <a:off x="467544" y="5423000"/>
            <a:ext cx="7932737" cy="1060450"/>
            <a:chOff x="237" y="2329"/>
            <a:chExt cx="4997" cy="668"/>
          </a:xfrm>
        </p:grpSpPr>
        <p:sp>
          <p:nvSpPr>
            <p:cNvPr id="43" name="Text Box 1027"/>
            <p:cNvSpPr txBox="1">
              <a:spLocks noChangeArrowheads="1"/>
            </p:cNvSpPr>
            <p:nvPr/>
          </p:nvSpPr>
          <p:spPr bwMode="auto">
            <a:xfrm>
              <a:off x="237" y="2514"/>
              <a:ext cx="499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i="1" dirty="0" smtClean="0">
                  <a:latin typeface="宋体" charset="-122"/>
                </a:rPr>
                <a:t>P</a:t>
              </a:r>
              <a:r>
                <a:rPr lang="zh-CN" altLang="en-US" dirty="0" smtClean="0">
                  <a:latin typeface="宋体" charset="-122"/>
                </a:rPr>
                <a:t>点的振动</a:t>
              </a:r>
              <a:r>
                <a:rPr lang="zh-CN" altLang="en-US" dirty="0" smtClean="0">
                  <a:solidFill>
                    <a:srgbClr val="FF0000"/>
                  </a:solidFill>
                  <a:latin typeface="宋体" charset="-122"/>
                </a:rPr>
                <a:t>超前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charset="-122"/>
                </a:rPr>
                <a:t>于</a:t>
              </a:r>
              <a:r>
                <a:rPr lang="en-US" altLang="zh-CN" i="1" dirty="0" smtClean="0">
                  <a:cs typeface="Times New Roman" panose="02020603050405020304" pitchFamily="18" charset="0"/>
                </a:rPr>
                <a:t>O</a:t>
              </a:r>
              <a:r>
                <a:rPr lang="zh-CN" altLang="en-US" dirty="0" smtClean="0">
                  <a:latin typeface="宋体" charset="-122"/>
                </a:rPr>
                <a:t>点的振动，超前时间为 </a:t>
              </a:r>
            </a:p>
          </p:txBody>
        </p:sp>
        <p:graphicFrame>
          <p:nvGraphicFramePr>
            <p:cNvPr id="44" name="Object 10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8006870"/>
                </p:ext>
              </p:extLst>
            </p:nvPr>
          </p:nvGraphicFramePr>
          <p:xfrm>
            <a:off x="4410" y="2329"/>
            <a:ext cx="372" cy="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51" name="Equation" r:id="rId26" imgW="253890" imgH="393529" progId="Equation.DSMT4">
                    <p:embed/>
                  </p:oleObj>
                </mc:Choice>
                <mc:Fallback>
                  <p:oleObj name="Equation" r:id="rId26" imgW="253890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0" y="2329"/>
                          <a:ext cx="372" cy="6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2923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9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98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4E39D92-B46C-49B8-B62B-A9AE5E4C2552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40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65125" y="776288"/>
            <a:ext cx="5197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smtClean="0">
                <a:solidFill>
                  <a:srgbClr val="CC0000"/>
                </a:solidFill>
                <a:latin typeface="宋体" charset="-122"/>
              </a:rPr>
              <a:t>二  波的能流和能流密度</a:t>
            </a:r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35496" y="1385888"/>
            <a:ext cx="8702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</a:pPr>
            <a:r>
              <a:rPr kumimoji="1" lang="en-US" altLang="zh-CN" dirty="0" smtClean="0">
                <a:solidFill>
                  <a:srgbClr val="000000"/>
                </a:solidFill>
              </a:rPr>
              <a:t>      </a:t>
            </a:r>
            <a:r>
              <a:rPr kumimoji="1" lang="zh-CN" altLang="en-US" sz="2600" dirty="0" smtClean="0">
                <a:solidFill>
                  <a:srgbClr val="000000"/>
                </a:solidFill>
                <a:ea typeface="华文楷体" panose="02010600040101010101" pitchFamily="2" charset="-122"/>
              </a:rPr>
              <a:t>能流：单位时间内垂直通过某一面积的能量</a:t>
            </a:r>
            <a:r>
              <a:rPr kumimoji="1" lang="en-US" altLang="zh-CN" sz="2600" dirty="0" smtClean="0">
                <a:solidFill>
                  <a:srgbClr val="000000"/>
                </a:solidFill>
                <a:ea typeface="华文楷体" panose="02010600040101010101" pitchFamily="2" charset="-122"/>
              </a:rPr>
              <a:t>.</a:t>
            </a:r>
          </a:p>
        </p:txBody>
      </p:sp>
      <p:grpSp>
        <p:nvGrpSpPr>
          <p:cNvPr id="312324" name="Group 4"/>
          <p:cNvGrpSpPr>
            <a:grpSpLocks/>
          </p:cNvGrpSpPr>
          <p:nvPr/>
        </p:nvGrpSpPr>
        <p:grpSpPr bwMode="auto">
          <a:xfrm>
            <a:off x="35496" y="2038350"/>
            <a:ext cx="6115050" cy="723900"/>
            <a:chOff x="288" y="1062"/>
            <a:chExt cx="3852" cy="456"/>
          </a:xfrm>
        </p:grpSpPr>
        <p:sp>
          <p:nvSpPr>
            <p:cNvPr id="5144" name="Text Box 5"/>
            <p:cNvSpPr txBox="1">
              <a:spLocks noChangeArrowheads="1"/>
            </p:cNvSpPr>
            <p:nvPr/>
          </p:nvSpPr>
          <p:spPr bwMode="auto">
            <a:xfrm>
              <a:off x="288" y="1104"/>
              <a:ext cx="19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00FF"/>
                </a:buClr>
                <a:buFont typeface="Wingdings" pitchFamily="2" charset="2"/>
                <a:buChar char="Ø"/>
              </a:pPr>
              <a:r>
                <a:rPr kumimoji="1" lang="en-US" altLang="zh-CN" dirty="0" smtClean="0">
                  <a:solidFill>
                    <a:srgbClr val="000000"/>
                  </a:solidFill>
                </a:rPr>
                <a:t>      </a:t>
              </a:r>
              <a:r>
                <a:rPr kumimoji="1" lang="zh-CN" altLang="en-US" sz="2600" dirty="0" smtClean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平均能流：</a:t>
              </a:r>
            </a:p>
          </p:txBody>
        </p:sp>
        <p:graphicFrame>
          <p:nvGraphicFramePr>
            <p:cNvPr id="5145" name="Object 6"/>
            <p:cNvGraphicFramePr>
              <a:graphicFrameLocks noChangeAspect="1"/>
            </p:cNvGraphicFramePr>
            <p:nvPr/>
          </p:nvGraphicFramePr>
          <p:xfrm>
            <a:off x="2868" y="1062"/>
            <a:ext cx="1272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70" name="Equation" r:id="rId3" imgW="672808" imgH="241195" progId="Equation.DSMT4">
                    <p:embed/>
                  </p:oleObj>
                </mc:Choice>
                <mc:Fallback>
                  <p:oleObj name="Equation" r:id="rId3" imgW="672808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8" y="1062"/>
                          <a:ext cx="1272" cy="456"/>
                        </a:xfrm>
                        <a:prstGeom prst="rect">
                          <a:avLst/>
                        </a:prstGeom>
                        <a:gradFill rotWithShape="0">
                          <a:gsLst>
                            <a:gs pos="0">
                              <a:srgbClr val="FAE2CE"/>
                            </a:gs>
                            <a:gs pos="50000">
                              <a:srgbClr val="FFFFFF"/>
                            </a:gs>
                            <a:gs pos="100000">
                              <a:srgbClr val="FAE2CE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2327" name="Object 7"/>
          <p:cNvGraphicFramePr>
            <a:graphicFrameLocks noChangeAspect="1"/>
          </p:cNvGraphicFramePr>
          <p:nvPr/>
        </p:nvGraphicFramePr>
        <p:xfrm>
          <a:off x="4679950" y="4552950"/>
          <a:ext cx="30607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71" name="Equation" r:id="rId5" imgW="965200" imgH="241300" progId="Equation.DSMT4">
                  <p:embed/>
                </p:oleObj>
              </mc:Choice>
              <mc:Fallback>
                <p:oleObj name="Equation" r:id="rId5" imgW="965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4552950"/>
                        <a:ext cx="30607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29" name="Text Box 9"/>
          <p:cNvSpPr txBox="1">
            <a:spLocks noChangeArrowheads="1"/>
          </p:cNvSpPr>
          <p:nvPr/>
        </p:nvSpPr>
        <p:spPr bwMode="auto">
          <a:xfrm>
            <a:off x="4114800" y="2819400"/>
            <a:ext cx="48006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kumimoji="1" lang="en-US" altLang="zh-CN" dirty="0" smtClean="0">
                <a:solidFill>
                  <a:srgbClr val="000000"/>
                </a:solidFill>
              </a:rPr>
              <a:t>   </a:t>
            </a:r>
            <a:r>
              <a:rPr kumimoji="1" lang="zh-CN" altLang="en-US" dirty="0" smtClean="0">
                <a:solidFill>
                  <a:srgbClr val="CC0000"/>
                </a:solidFill>
              </a:rPr>
              <a:t>能流密度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( </a:t>
            </a:r>
            <a:r>
              <a:rPr kumimoji="1" lang="zh-CN" altLang="en-US" dirty="0" smtClean="0">
                <a:solidFill>
                  <a:srgbClr val="000000"/>
                </a:solidFill>
              </a:rPr>
              <a:t>波的强度 </a:t>
            </a:r>
            <a:r>
              <a:rPr kumimoji="1" lang="en-US" altLang="zh-CN" dirty="0" smtClean="0">
                <a:solidFill>
                  <a:srgbClr val="000000"/>
                </a:solidFill>
              </a:rPr>
              <a:t>) </a:t>
            </a:r>
            <a:r>
              <a:rPr kumimoji="1" lang="en-US" altLang="zh-CN" sz="3200" i="1" dirty="0" smtClean="0">
                <a:solidFill>
                  <a:srgbClr val="000000"/>
                </a:solidFill>
              </a:rPr>
              <a:t>I</a:t>
            </a:r>
            <a:r>
              <a:rPr kumimoji="1" lang="en-US" altLang="zh-CN" dirty="0" smtClean="0">
                <a:solidFill>
                  <a:srgbClr val="000000"/>
                </a:solidFill>
              </a:rPr>
              <a:t> :       </a:t>
            </a:r>
            <a:r>
              <a:rPr kumimoji="1" lang="zh-CN" altLang="en-US" dirty="0" smtClean="0">
                <a:solidFill>
                  <a:srgbClr val="000000"/>
                </a:solidFill>
              </a:rPr>
              <a:t>通过垂直于波传播方向的单位面积的平均能流</a:t>
            </a:r>
            <a:r>
              <a:rPr kumimoji="1" lang="en-US" altLang="zh-CN" dirty="0" smtClean="0">
                <a:solidFill>
                  <a:srgbClr val="000000"/>
                </a:solidFill>
              </a:rPr>
              <a:t>.                    </a:t>
            </a:r>
          </a:p>
        </p:txBody>
      </p:sp>
      <p:grpSp>
        <p:nvGrpSpPr>
          <p:cNvPr id="312350" name="Group 30"/>
          <p:cNvGrpSpPr>
            <a:grpSpLocks/>
          </p:cNvGrpSpPr>
          <p:nvPr/>
        </p:nvGrpSpPr>
        <p:grpSpPr bwMode="auto">
          <a:xfrm>
            <a:off x="533400" y="3048000"/>
            <a:ext cx="3276600" cy="2971800"/>
            <a:chOff x="336" y="1920"/>
            <a:chExt cx="2064" cy="1872"/>
          </a:xfrm>
        </p:grpSpPr>
        <p:sp>
          <p:nvSpPr>
            <p:cNvPr id="5130" name="Rectangle 12"/>
            <p:cNvSpPr>
              <a:spLocks noChangeArrowheads="1"/>
            </p:cNvSpPr>
            <p:nvPr/>
          </p:nvSpPr>
          <p:spPr bwMode="auto">
            <a:xfrm>
              <a:off x="336" y="1920"/>
              <a:ext cx="2064" cy="18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5131" name="AutoShape 13"/>
            <p:cNvSpPr>
              <a:spLocks noChangeArrowheads="1"/>
            </p:cNvSpPr>
            <p:nvPr/>
          </p:nvSpPr>
          <p:spPr bwMode="auto">
            <a:xfrm>
              <a:off x="624" y="2560"/>
              <a:ext cx="1152" cy="720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A2F8DF"/>
                </a:gs>
                <a:gs pos="100000">
                  <a:srgbClr val="5B8B7D"/>
                </a:gs>
              </a:gsLst>
              <a:lin ang="0" scaled="1"/>
            </a:gra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zh-CN" altLang="zh-CN" sz="4800" smtClean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5132" name="Line 14"/>
            <p:cNvSpPr>
              <a:spLocks noChangeShapeType="1"/>
            </p:cNvSpPr>
            <p:nvPr/>
          </p:nvSpPr>
          <p:spPr bwMode="auto">
            <a:xfrm>
              <a:off x="768" y="2160"/>
              <a:ext cx="6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5133" name="Line 15"/>
            <p:cNvSpPr>
              <a:spLocks noChangeShapeType="1"/>
            </p:cNvSpPr>
            <p:nvPr/>
          </p:nvSpPr>
          <p:spPr bwMode="auto">
            <a:xfrm>
              <a:off x="1584" y="328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5134" name="Line 16"/>
            <p:cNvSpPr>
              <a:spLocks noChangeShapeType="1"/>
            </p:cNvSpPr>
            <p:nvPr/>
          </p:nvSpPr>
          <p:spPr bwMode="auto">
            <a:xfrm>
              <a:off x="624" y="3424"/>
              <a:ext cx="960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5135" name="Text Box 17"/>
            <p:cNvSpPr txBox="1">
              <a:spLocks noChangeArrowheads="1"/>
            </p:cNvSpPr>
            <p:nvPr/>
          </p:nvSpPr>
          <p:spPr bwMode="auto">
            <a:xfrm>
              <a:off x="864" y="3350"/>
              <a:ext cx="52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/>
              <a:r>
                <a:rPr kumimoji="1" lang="en-US" altLang="zh-CN" sz="4000" b="0" i="1" smtClean="0">
                  <a:solidFill>
                    <a:srgbClr val="000000"/>
                  </a:solidFill>
                </a:rPr>
                <a:t>u</a:t>
              </a:r>
              <a:r>
                <a:rPr kumimoji="1" lang="en-US" altLang="zh-CN" sz="4000" b="0" smtClean="0">
                  <a:solidFill>
                    <a:srgbClr val="000000"/>
                  </a:solidFill>
                </a:rPr>
                <a:t>d</a:t>
              </a:r>
              <a:r>
                <a:rPr kumimoji="1" lang="en-US" altLang="zh-CN" sz="4000" b="0" i="1" smtClean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5136" name="Line 18"/>
            <p:cNvSpPr>
              <a:spLocks noChangeShapeType="1"/>
            </p:cNvSpPr>
            <p:nvPr/>
          </p:nvSpPr>
          <p:spPr bwMode="auto">
            <a:xfrm>
              <a:off x="1632" y="2848"/>
              <a:ext cx="33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5137" name="AutoShape 20"/>
            <p:cNvSpPr>
              <a:spLocks noChangeArrowheads="1"/>
            </p:cNvSpPr>
            <p:nvPr/>
          </p:nvSpPr>
          <p:spPr bwMode="auto">
            <a:xfrm>
              <a:off x="1872" y="3312"/>
              <a:ext cx="384" cy="336"/>
            </a:xfrm>
            <a:prstGeom prst="wedgeRoundRectCallout">
              <a:avLst>
                <a:gd name="adj1" fmla="val -107032"/>
                <a:gd name="adj2" fmla="val -110417"/>
                <a:gd name="adj3" fmla="val 16667"/>
              </a:avLst>
            </a:prstGeom>
            <a:gradFill rotWithShape="0">
              <a:gsLst>
                <a:gs pos="0">
                  <a:srgbClr val="FAE2CE"/>
                </a:gs>
                <a:gs pos="50000">
                  <a:srgbClr val="FFFFFF"/>
                </a:gs>
                <a:gs pos="100000">
                  <a:srgbClr val="FAE2CE"/>
                </a:gs>
              </a:gsLst>
              <a:lin ang="5400000" scaled="1"/>
            </a:gradFill>
            <a:ln w="127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mtClean="0">
                <a:ea typeface="宋体" charset="-122"/>
              </a:endParaRPr>
            </a:p>
          </p:txBody>
        </p:sp>
        <p:sp>
          <p:nvSpPr>
            <p:cNvPr id="5138" name="Text Box 21"/>
            <p:cNvSpPr txBox="1">
              <a:spLocks noChangeArrowheads="1"/>
            </p:cNvSpPr>
            <p:nvPr/>
          </p:nvSpPr>
          <p:spPr bwMode="auto">
            <a:xfrm>
              <a:off x="1882" y="3330"/>
              <a:ext cx="4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/>
              <a:r>
                <a:rPr kumimoji="1" lang="el-GR" altLang="zh-CN" b="0" i="1" dirty="0" smtClean="0">
                  <a:solidFill>
                    <a:srgbClr val="000000"/>
                  </a:solidFill>
                  <a:cs typeface="Times New Roman" pitchFamily="18" charset="0"/>
                </a:rPr>
                <a:t>Δ</a:t>
              </a:r>
              <a:r>
                <a:rPr kumimoji="1" lang="en-US" altLang="zh-CN" b="0" i="1" dirty="0" smtClean="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5139" name="Line 22"/>
            <p:cNvSpPr>
              <a:spLocks noChangeShapeType="1"/>
            </p:cNvSpPr>
            <p:nvPr/>
          </p:nvSpPr>
          <p:spPr bwMode="auto">
            <a:xfrm>
              <a:off x="1728" y="2784"/>
              <a:ext cx="33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5140" name="Line 23"/>
            <p:cNvSpPr>
              <a:spLocks noChangeShapeType="1"/>
            </p:cNvSpPr>
            <p:nvPr/>
          </p:nvSpPr>
          <p:spPr bwMode="auto">
            <a:xfrm>
              <a:off x="1728" y="2944"/>
              <a:ext cx="33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5141" name="Line 24"/>
            <p:cNvSpPr>
              <a:spLocks noChangeShapeType="1"/>
            </p:cNvSpPr>
            <p:nvPr/>
          </p:nvSpPr>
          <p:spPr bwMode="auto">
            <a:xfrm>
              <a:off x="1632" y="3040"/>
              <a:ext cx="33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aphicFrame>
          <p:nvGraphicFramePr>
            <p:cNvPr id="5142" name="Object 25"/>
            <p:cNvGraphicFramePr>
              <a:graphicFrameLocks noChangeAspect="1"/>
            </p:cNvGraphicFramePr>
            <p:nvPr/>
          </p:nvGraphicFramePr>
          <p:xfrm>
            <a:off x="1488" y="1968"/>
            <a:ext cx="262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72" name="Equation" r:id="rId7" imgW="177646" imgH="228402" progId="Equation.3">
                    <p:embed/>
                  </p:oleObj>
                </mc:Choice>
                <mc:Fallback>
                  <p:oleObj name="Equation" r:id="rId7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968"/>
                          <a:ext cx="262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3" name="Line 26"/>
            <p:cNvSpPr>
              <a:spLocks noChangeShapeType="1"/>
            </p:cNvSpPr>
            <p:nvPr/>
          </p:nvSpPr>
          <p:spPr bwMode="auto">
            <a:xfrm>
              <a:off x="624" y="326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</p:grpSp>
      <p:graphicFrame>
        <p:nvGraphicFramePr>
          <p:cNvPr id="31234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663951"/>
              </p:ext>
            </p:extLst>
          </p:nvPr>
        </p:nvGraphicFramePr>
        <p:xfrm>
          <a:off x="4139952" y="5410200"/>
          <a:ext cx="2362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73" name="Equation" r:id="rId9" imgW="1600200" imgH="723900" progId="Equation.3">
                  <p:embed/>
                </p:oleObj>
              </mc:Choice>
              <mc:Fallback>
                <p:oleObj name="Equation" r:id="rId9" imgW="16002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410200"/>
                        <a:ext cx="2362200" cy="10033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AE2CE"/>
                          </a:gs>
                          <a:gs pos="50000">
                            <a:srgbClr val="FFFFFF"/>
                          </a:gs>
                          <a:gs pos="100000">
                            <a:srgbClr val="FAE2CE"/>
                          </a:gs>
                        </a:gsLst>
                        <a:lin ang="5400000" scaled="1"/>
                      </a:gradFill>
                      <a:ln w="9525" algn="ctr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42006" y="6019800"/>
            <a:ext cx="26019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ea typeface="华文楷体" panose="02010600040101010101" pitchFamily="2" charset="-122"/>
              </a:rPr>
              <a:t>只</a:t>
            </a:r>
            <a:r>
              <a:rPr lang="zh-CN" altLang="en-US" sz="2600" dirty="0" smtClean="0">
                <a:ea typeface="华文楷体" panose="02010600040101010101" pitchFamily="2" charset="-122"/>
              </a:rPr>
              <a:t>对弹性波成立</a:t>
            </a:r>
            <a:r>
              <a:rPr lang="en-US" altLang="zh-CN" sz="2600" dirty="0" smtClean="0">
                <a:ea typeface="华文楷体" panose="02010600040101010101" pitchFamily="2" charset="-122"/>
              </a:rPr>
              <a:t>.</a:t>
            </a:r>
            <a:endParaRPr lang="zh-CN" altLang="en-US" sz="2600" dirty="0" smtClean="0"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52291" y="1385888"/>
                <a:ext cx="179170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𝒑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𝒘𝒖</m:t>
                      </m:r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𝚫</m:t>
                      </m:r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𝑺</m:t>
                      </m:r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291" y="1385888"/>
                <a:ext cx="1791709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55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autoUpdateAnimBg="0"/>
      <p:bldP spid="312329" grpId="0" autoUpdateAnimBg="0"/>
      <p:bldP spid="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3C68BF3C-1E99-411C-85AA-4C9107EB2D4B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41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65125" y="776288"/>
            <a:ext cx="5197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smtClean="0">
                <a:solidFill>
                  <a:srgbClr val="CC0000"/>
                </a:solidFill>
                <a:latin typeface="宋体" charset="-122"/>
              </a:rPr>
              <a:t>三  波的吸收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585788" y="1341438"/>
            <a:ext cx="8378825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FF"/>
              </a:buClr>
              <a:buFont typeface="Wingdings" pitchFamily="2" charset="2"/>
              <a:buNone/>
            </a:pPr>
            <a:r>
              <a:rPr kumimoji="1" lang="en-US" altLang="zh-CN" smtClean="0">
                <a:latin typeface="宋体" charset="-122"/>
              </a:rPr>
              <a:t>    </a:t>
            </a:r>
            <a:r>
              <a:rPr kumimoji="1" lang="zh-CN" altLang="zh-CN" smtClean="0">
                <a:latin typeface="宋体" charset="-122"/>
              </a:rPr>
              <a:t>波在实际介质中传播时，由于波动能量总有一部分会被介质吸收，所以波的机械能会不断地减少，波强亦逐渐减弱，这种现象称为</a:t>
            </a:r>
            <a:r>
              <a:rPr kumimoji="1" lang="zh-CN" altLang="zh-CN" smtClean="0">
                <a:solidFill>
                  <a:srgbClr val="FF5050"/>
                </a:solidFill>
                <a:latin typeface="宋体" charset="-122"/>
              </a:rPr>
              <a:t>波的吸收</a:t>
            </a:r>
            <a:r>
              <a:rPr kumimoji="1" lang="en-US" altLang="zh-CN" smtClean="0">
                <a:latin typeface="宋体" charset="-122"/>
              </a:rPr>
              <a:t>.</a:t>
            </a:r>
          </a:p>
        </p:txBody>
      </p:sp>
      <p:graphicFrame>
        <p:nvGraphicFramePr>
          <p:cNvPr id="324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565987"/>
              </p:ext>
            </p:extLst>
          </p:nvPr>
        </p:nvGraphicFramePr>
        <p:xfrm>
          <a:off x="3203575" y="3717032"/>
          <a:ext cx="2019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2" name="Equation" r:id="rId3" imgW="672808" imgH="241195" progId="Equation.DSMT4">
                  <p:embed/>
                </p:oleObj>
              </mc:Choice>
              <mc:Fallback>
                <p:oleObj name="Equation" r:id="rId3" imgW="67280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717032"/>
                        <a:ext cx="2019300" cy="7239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rgbClr val="FFFFFF"/>
                          </a:gs>
                          <a:gs pos="100000">
                            <a:srgbClr val="CCECFF"/>
                          </a:gs>
                        </a:gsLst>
                        <a:lin ang="5400000" scaled="1"/>
                      </a:gradFill>
                      <a:ln w="19050" algn="ctr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33" name="Text Box 25"/>
          <p:cNvSpPr txBox="1">
            <a:spLocks noChangeArrowheads="1"/>
          </p:cNvSpPr>
          <p:nvPr/>
        </p:nvSpPr>
        <p:spPr bwMode="auto">
          <a:xfrm>
            <a:off x="468313" y="4653136"/>
            <a:ext cx="83788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FF"/>
              </a:buClr>
              <a:buFont typeface="Wingdings" pitchFamily="2" charset="2"/>
              <a:buNone/>
            </a:pPr>
            <a:r>
              <a:rPr kumimoji="1" lang="en-US" altLang="zh-CN" i="1" dirty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kumimoji="1" lang="en-US" altLang="zh-CN" baseline="-30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kumimoji="1" lang="zh-CN" altLang="en-US" dirty="0" smtClean="0">
                <a:solidFill>
                  <a:srgbClr val="000000"/>
                </a:solidFill>
                <a:cs typeface="Times New Roman" pitchFamily="18" charset="0"/>
              </a:rPr>
              <a:t>和</a:t>
            </a:r>
            <a:r>
              <a:rPr kumimoji="1" lang="en-US" altLang="zh-CN" i="1" dirty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kumimoji="1" lang="zh-CN" altLang="en-US" dirty="0" smtClean="0">
                <a:solidFill>
                  <a:srgbClr val="000000"/>
                </a:solidFill>
                <a:cs typeface="Times New Roman" pitchFamily="18" charset="0"/>
              </a:rPr>
              <a:t>分别是</a:t>
            </a:r>
            <a:r>
              <a:rPr kumimoji="1" lang="en-US" altLang="zh-CN" i="1" dirty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kumimoji="1" lang="zh-CN" altLang="en-US" dirty="0" smtClean="0">
                <a:solidFill>
                  <a:srgbClr val="000000"/>
                </a:solidFill>
                <a:cs typeface="Times New Roman" pitchFamily="18" charset="0"/>
              </a:rPr>
              <a:t>＝</a:t>
            </a:r>
            <a:r>
              <a:rPr kumimoji="1"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kumimoji="1" lang="zh-CN" altLang="en-US" dirty="0" smtClean="0">
                <a:solidFill>
                  <a:srgbClr val="000000"/>
                </a:solidFill>
                <a:cs typeface="Times New Roman" pitchFamily="18" charset="0"/>
              </a:rPr>
              <a:t>和</a:t>
            </a:r>
            <a:r>
              <a:rPr kumimoji="1" lang="en-US" altLang="zh-CN" i="1" dirty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kumimoji="1" lang="zh-CN" altLang="en-US" dirty="0" smtClean="0">
                <a:solidFill>
                  <a:srgbClr val="000000"/>
                </a:solidFill>
                <a:cs typeface="Times New Roman" pitchFamily="18" charset="0"/>
              </a:rPr>
              <a:t>＝</a:t>
            </a:r>
            <a:r>
              <a:rPr kumimoji="1" lang="en-US" altLang="zh-CN" i="1" dirty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kumimoji="1" lang="zh-CN" altLang="en-US" dirty="0" smtClean="0">
                <a:solidFill>
                  <a:srgbClr val="000000"/>
                </a:solidFill>
                <a:cs typeface="Times New Roman" pitchFamily="18" charset="0"/>
              </a:rPr>
              <a:t>处的波振幅，</a:t>
            </a:r>
            <a:r>
              <a:rPr kumimoji="1"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kumimoji="1" lang="zh-CN" altLang="en-US" dirty="0" smtClean="0">
                <a:solidFill>
                  <a:srgbClr val="000000"/>
                </a:solidFill>
                <a:cs typeface="Times New Roman" pitchFamily="18" charset="0"/>
              </a:rPr>
              <a:t>是常量，称为介质的</a:t>
            </a:r>
            <a:r>
              <a:rPr kumimoji="1" lang="zh-CN" altLang="en-US" dirty="0" smtClean="0">
                <a:solidFill>
                  <a:srgbClr val="FF5050"/>
                </a:solidFill>
                <a:cs typeface="Times New Roman" pitchFamily="18" charset="0"/>
              </a:rPr>
              <a:t>吸收系数</a:t>
            </a:r>
            <a:r>
              <a:rPr kumimoji="1" lang="en-US" altLang="zh-CN" dirty="0" smtClean="0">
                <a:solidFill>
                  <a:srgbClr val="FF5050"/>
                </a:solidFill>
                <a:cs typeface="Times New Roman" pitchFamily="18" charset="0"/>
              </a:rPr>
              <a:t>.</a:t>
            </a:r>
            <a:r>
              <a:rPr kumimoji="1" lang="en-US" altLang="zh-CN" dirty="0" smtClean="0">
                <a:latin typeface="宋体" charset="-122"/>
              </a:rPr>
              <a:t> </a:t>
            </a:r>
          </a:p>
        </p:txBody>
      </p:sp>
      <p:graphicFrame>
        <p:nvGraphicFramePr>
          <p:cNvPr id="32463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6998"/>
              </p:ext>
            </p:extLst>
          </p:nvPr>
        </p:nvGraphicFramePr>
        <p:xfrm>
          <a:off x="3006725" y="5801444"/>
          <a:ext cx="1981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3" name="Equation" r:id="rId5" imgW="660113" imgH="241195" progId="Equation.DSMT4">
                  <p:embed/>
                </p:oleObj>
              </mc:Choice>
              <mc:Fallback>
                <p:oleObj name="Equation" r:id="rId5" imgW="660113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5801444"/>
                        <a:ext cx="1981200" cy="7239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rgbClr val="FFFFFF"/>
                          </a:gs>
                          <a:gs pos="100000">
                            <a:srgbClr val="CCECFF"/>
                          </a:gs>
                        </a:gsLst>
                        <a:lin ang="5400000" scaled="1"/>
                      </a:gradFill>
                      <a:ln w="19050" algn="ctr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23654" y="2974554"/>
                <a:ext cx="223894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−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𝒅𝑨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𝑨𝒅𝒙</m:t>
                      </m:r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654" y="2974554"/>
                <a:ext cx="2238946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3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utoUpdateAnimBg="0"/>
      <p:bldP spid="324633" grpId="0" autoUpdateAnimBg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F3F2792-B7D9-46C8-899E-E30E8A641459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42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grpSp>
        <p:nvGrpSpPr>
          <p:cNvPr id="10243" name="Group 22"/>
          <p:cNvGrpSpPr>
            <a:grpSpLocks/>
          </p:cNvGrpSpPr>
          <p:nvPr/>
        </p:nvGrpSpPr>
        <p:grpSpPr bwMode="auto">
          <a:xfrm>
            <a:off x="323850" y="781050"/>
            <a:ext cx="8529638" cy="2143125"/>
            <a:chOff x="204" y="663"/>
            <a:chExt cx="5373" cy="1350"/>
          </a:xfrm>
        </p:grpSpPr>
        <p:sp>
          <p:nvSpPr>
            <p:cNvPr id="10249" name="Rectangle 3"/>
            <p:cNvSpPr>
              <a:spLocks noChangeArrowheads="1"/>
            </p:cNvSpPr>
            <p:nvPr/>
          </p:nvSpPr>
          <p:spPr bwMode="auto">
            <a:xfrm>
              <a:off x="204" y="663"/>
              <a:ext cx="5373" cy="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6600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3D0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zh-CN" altLang="en-US" dirty="0" smtClean="0">
                  <a:solidFill>
                    <a:srgbClr val="CC0000"/>
                  </a:solidFill>
                  <a:latin typeface="宋体" charset="-122"/>
                  <a:ea typeface="宋体" charset="-122"/>
                </a:rPr>
                <a:t>例</a:t>
              </a:r>
              <a:r>
                <a:rPr kumimoji="1" lang="en-US" altLang="zh-CN" dirty="0" smtClean="0">
                  <a:solidFill>
                    <a:srgbClr val="CC0000"/>
                  </a:solidFill>
                  <a:latin typeface="宋体" charset="-122"/>
                  <a:ea typeface="宋体" charset="-122"/>
                </a:rPr>
                <a:t>6.4</a:t>
              </a:r>
              <a:r>
                <a:rPr kumimoji="1" lang="zh-CN" altLang="en-US" dirty="0" smtClean="0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　空气中声波的吸收系数为                       钢中的吸收系数为                ，式中</a:t>
              </a:r>
              <a:r>
                <a:rPr kumimoji="1" lang="en-US" altLang="zh-CN" i="1" dirty="0" smtClean="0">
                  <a:solidFill>
                    <a:srgbClr val="000000"/>
                  </a:solidFill>
                  <a:ea typeface="宋体" charset="-122"/>
                  <a:cs typeface="Times New Roman" panose="02020603050405020304" pitchFamily="18" charset="0"/>
                </a:rPr>
                <a:t>ν</a:t>
              </a:r>
              <a:r>
                <a:rPr kumimoji="1" lang="zh-CN" altLang="en-US" dirty="0" smtClean="0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代表声波的频率</a:t>
              </a:r>
              <a:r>
                <a:rPr kumimoji="1" lang="en-US" altLang="zh-CN" dirty="0" smtClean="0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.</a:t>
              </a:r>
              <a:r>
                <a:rPr kumimoji="1" lang="zh-CN" altLang="en-US" dirty="0" smtClean="0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问频率为</a:t>
              </a:r>
              <a:r>
                <a:rPr kumimoji="1" lang="en-US" altLang="zh-CN" dirty="0" smtClean="0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5 </a:t>
              </a:r>
              <a:r>
                <a:rPr kumimoji="1" lang="en-US" altLang="zh-CN" dirty="0" smtClean="0">
                  <a:solidFill>
                    <a:srgbClr val="000000"/>
                  </a:solidFill>
                  <a:ea typeface="宋体" charset="-122"/>
                </a:rPr>
                <a:t>MHz</a:t>
              </a:r>
              <a:r>
                <a:rPr kumimoji="1" lang="zh-CN" altLang="en-US" dirty="0" smtClean="0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的超声波透过多厚的空气或钢后其声强减为原来的</a:t>
              </a:r>
              <a:r>
                <a:rPr kumimoji="1" lang="en-US" altLang="zh-CN" dirty="0" smtClean="0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1%.</a:t>
              </a:r>
            </a:p>
          </p:txBody>
        </p:sp>
        <p:graphicFrame>
          <p:nvGraphicFramePr>
            <p:cNvPr id="10250" name="Object 4"/>
            <p:cNvGraphicFramePr>
              <a:graphicFrameLocks noChangeAspect="1"/>
            </p:cNvGraphicFramePr>
            <p:nvPr/>
          </p:nvGraphicFramePr>
          <p:xfrm>
            <a:off x="3605" y="707"/>
            <a:ext cx="1724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36" name="Equation" r:id="rId3" imgW="1143000" imgH="241300" progId="Equation.DSMT4">
                    <p:embed/>
                  </p:oleObj>
                </mc:Choice>
                <mc:Fallback>
                  <p:oleObj name="Equation" r:id="rId3" imgW="11430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5" y="707"/>
                          <a:ext cx="1724" cy="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1" name="Object 5"/>
            <p:cNvGraphicFramePr>
              <a:graphicFrameLocks noChangeAspect="1"/>
            </p:cNvGraphicFramePr>
            <p:nvPr/>
          </p:nvGraphicFramePr>
          <p:xfrm>
            <a:off x="2109" y="1026"/>
            <a:ext cx="1678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37" name="Equation" r:id="rId5" imgW="1066800" imgH="241300" progId="Equation.DSMT4">
                    <p:embed/>
                  </p:oleObj>
                </mc:Choice>
                <mc:Fallback>
                  <p:oleObj name="Equation" r:id="rId5" imgW="10668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1026"/>
                          <a:ext cx="1678" cy="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6680" name="Group 24"/>
          <p:cNvGrpSpPr>
            <a:grpSpLocks/>
          </p:cNvGrpSpPr>
          <p:nvPr/>
        </p:nvGrpSpPr>
        <p:grpSpPr bwMode="auto">
          <a:xfrm>
            <a:off x="1116013" y="3068638"/>
            <a:ext cx="6696075" cy="766762"/>
            <a:chOff x="703" y="1933"/>
            <a:chExt cx="4218" cy="483"/>
          </a:xfrm>
        </p:grpSpPr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703" y="1997"/>
              <a:ext cx="5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mtClean="0">
                  <a:solidFill>
                    <a:srgbClr val="FF0000"/>
                  </a:solidFill>
                </a:rPr>
                <a:t>解</a:t>
              </a:r>
              <a:r>
                <a:rPr kumimoji="1" lang="zh-CN" altLang="en-US" smtClean="0">
                  <a:solidFill>
                    <a:srgbClr val="000000"/>
                  </a:solidFill>
                </a:rPr>
                <a:t>：</a:t>
              </a:r>
            </a:p>
          </p:txBody>
        </p:sp>
        <p:graphicFrame>
          <p:nvGraphicFramePr>
            <p:cNvPr id="10248" name="Object 8"/>
            <p:cNvGraphicFramePr>
              <a:graphicFrameLocks noChangeAspect="1"/>
            </p:cNvGraphicFramePr>
            <p:nvPr/>
          </p:nvGraphicFramePr>
          <p:xfrm>
            <a:off x="1292" y="1933"/>
            <a:ext cx="3629" cy="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38" name="Equation" r:id="rId7" imgW="2082800" imgH="304800" progId="Equation.DSMT4">
                    <p:embed/>
                  </p:oleObj>
                </mc:Choice>
                <mc:Fallback>
                  <p:oleObj name="Equation" r:id="rId7" imgW="20828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" y="1933"/>
                          <a:ext cx="3629" cy="4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6665" name="Object 9"/>
          <p:cNvGraphicFramePr>
            <a:graphicFrameLocks noChangeAspect="1"/>
          </p:cNvGraphicFramePr>
          <p:nvPr/>
        </p:nvGraphicFramePr>
        <p:xfrm>
          <a:off x="2124075" y="4194175"/>
          <a:ext cx="48244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39" name="Equation" r:id="rId9" imgW="1727200" imgH="241300" progId="Equation.DSMT4">
                  <p:embed/>
                </p:oleObj>
              </mc:Choice>
              <mc:Fallback>
                <p:oleObj name="Equation" r:id="rId9" imgW="172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194175"/>
                        <a:ext cx="48244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8" name="Object 12"/>
          <p:cNvGraphicFramePr>
            <a:graphicFrameLocks noChangeAspect="1"/>
          </p:cNvGraphicFramePr>
          <p:nvPr/>
        </p:nvGraphicFramePr>
        <p:xfrm>
          <a:off x="2124075" y="5121275"/>
          <a:ext cx="496887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0" name="Equation" r:id="rId11" imgW="1752600" imgH="393700" progId="Equation.DSMT4">
                  <p:embed/>
                </p:oleObj>
              </mc:Choice>
              <mc:Fallback>
                <p:oleObj name="Equation" r:id="rId11" imgW="175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121275"/>
                        <a:ext cx="4968875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94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C7AF361-74A1-4A68-82F7-4FB2890B3CCB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43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grpSp>
        <p:nvGrpSpPr>
          <p:cNvPr id="327692" name="Group 12"/>
          <p:cNvGrpSpPr>
            <a:grpSpLocks/>
          </p:cNvGrpSpPr>
          <p:nvPr/>
        </p:nvGrpSpPr>
        <p:grpSpPr bwMode="auto">
          <a:xfrm>
            <a:off x="836613" y="2832100"/>
            <a:ext cx="5373687" cy="1793875"/>
            <a:chOff x="527" y="1784"/>
            <a:chExt cx="3385" cy="1130"/>
          </a:xfrm>
        </p:grpSpPr>
        <p:sp>
          <p:nvSpPr>
            <p:cNvPr id="11271" name="Text Box 2"/>
            <p:cNvSpPr txBox="1">
              <a:spLocks noChangeArrowheads="1"/>
            </p:cNvSpPr>
            <p:nvPr/>
          </p:nvSpPr>
          <p:spPr bwMode="auto">
            <a:xfrm>
              <a:off x="527" y="1784"/>
              <a:ext cx="15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b="0" smtClean="0">
                  <a:solidFill>
                    <a:srgbClr val="000000"/>
                  </a:solidFill>
                  <a:ea typeface="黑体" pitchFamily="2" charset="-122"/>
                </a:rPr>
                <a:t>钢的厚度为</a:t>
              </a:r>
            </a:p>
          </p:txBody>
        </p:sp>
        <p:graphicFrame>
          <p:nvGraphicFramePr>
            <p:cNvPr id="11272" name="Object 3"/>
            <p:cNvGraphicFramePr>
              <a:graphicFrameLocks noChangeAspect="1"/>
            </p:cNvGraphicFramePr>
            <p:nvPr/>
          </p:nvGraphicFramePr>
          <p:xfrm>
            <a:off x="1756" y="2266"/>
            <a:ext cx="2156" cy="6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12" name="Equation" r:id="rId3" imgW="1307532" imgH="393529" progId="Equation.DSMT4">
                    <p:embed/>
                  </p:oleObj>
                </mc:Choice>
                <mc:Fallback>
                  <p:oleObj name="Equation" r:id="rId3" imgW="1307532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6" y="2266"/>
                          <a:ext cx="2156" cy="6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755650" y="4868863"/>
            <a:ext cx="7785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mtClean="0">
                <a:solidFill>
                  <a:srgbClr val="000000"/>
                </a:solidFill>
                <a:latin typeface="宋体" charset="-122"/>
              </a:rPr>
              <a:t>可见高频超声波很难通过气体，但极易通过固体</a:t>
            </a:r>
            <a:r>
              <a:rPr kumimoji="1" lang="en-US" altLang="zh-CN" smtClean="0">
                <a:solidFill>
                  <a:srgbClr val="000000"/>
                </a:solidFill>
                <a:latin typeface="宋体" charset="-122"/>
              </a:rPr>
              <a:t>.</a:t>
            </a:r>
          </a:p>
        </p:txBody>
      </p:sp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2095500" y="1557338"/>
          <a:ext cx="46212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3" name="Equation" r:id="rId5" imgW="1854200" imgH="393700" progId="Equation.DSMT4">
                  <p:embed/>
                </p:oleObj>
              </mc:Choice>
              <mc:Fallback>
                <p:oleObj name="Equation" r:id="rId5" imgW="1854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1557338"/>
                        <a:ext cx="4621213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11"/>
          <p:cNvGraphicFramePr>
            <a:graphicFrameLocks noChangeAspect="1"/>
          </p:cNvGraphicFramePr>
          <p:nvPr/>
        </p:nvGraphicFramePr>
        <p:xfrm>
          <a:off x="2124075" y="836613"/>
          <a:ext cx="22320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4" name="Equation" r:id="rId7" imgW="787400" imgH="228600" progId="Equation.DSMT4">
                  <p:embed/>
                </p:oleObj>
              </mc:Choice>
              <mc:Fallback>
                <p:oleObj name="Equation" r:id="rId7" imgW="787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836613"/>
                        <a:ext cx="22320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3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D57486-551C-4CA5-AC2A-1ED056A1AD2E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44</a:t>
            </a:fld>
            <a:endParaRPr lang="en-US" altLang="zh-CN" dirty="0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2829807"/>
            <a:ext cx="19159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dirty="0" smtClean="0">
                <a:solidFill>
                  <a:srgbClr val="C00000"/>
                </a:solidFill>
                <a:ea typeface="华文楷体" panose="02010600040101010101" pitchFamily="2" charset="-122"/>
              </a:rPr>
              <a:t>作业：</a:t>
            </a:r>
            <a:endParaRPr lang="en-US" altLang="zh-CN" sz="4500" dirty="0" smtClean="0">
              <a:solidFill>
                <a:srgbClr val="C00000"/>
              </a:solidFill>
              <a:ea typeface="华文楷体" panose="02010600040101010101" pitchFamily="2" charset="-122"/>
            </a:endParaRPr>
          </a:p>
          <a:p>
            <a:r>
              <a:rPr lang="en-US" altLang="zh-CN" sz="4500" dirty="0" smtClean="0">
                <a:solidFill>
                  <a:srgbClr val="00B050"/>
                </a:solidFill>
                <a:ea typeface="华文楷体" panose="02010600040101010101" pitchFamily="2" charset="-122"/>
              </a:rPr>
              <a:t>6.17</a:t>
            </a:r>
            <a:endParaRPr lang="zh-CN" altLang="en-US" sz="4500" dirty="0" smtClean="0">
              <a:solidFill>
                <a:srgbClr val="00B050"/>
              </a:solidFill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26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A9D58A4-8F25-44EB-9085-F928772E86C8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45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153" y="548680"/>
            <a:ext cx="884088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 smtClean="0">
                <a:ea typeface="华文楷体" panose="02010600040101010101" pitchFamily="2" charset="-122"/>
              </a:rPr>
              <a:t>6.4 </a:t>
            </a:r>
            <a:r>
              <a:rPr lang="zh-CN" altLang="en-US" sz="4500" dirty="0" smtClean="0">
                <a:ea typeface="华文楷体" panose="02010600040101010101" pitchFamily="2" charset="-122"/>
              </a:rPr>
              <a:t>惠更斯原理</a:t>
            </a:r>
            <a:r>
              <a:rPr lang="en-US" altLang="zh-CN" sz="4500" dirty="0" smtClean="0">
                <a:ea typeface="华文楷体" panose="02010600040101010101" pitchFamily="2" charset="-122"/>
              </a:rPr>
              <a:t>	</a:t>
            </a:r>
            <a:r>
              <a:rPr lang="zh-CN" altLang="en-US" sz="4500" dirty="0" smtClean="0">
                <a:ea typeface="华文楷体" panose="02010600040101010101" pitchFamily="2" charset="-122"/>
              </a:rPr>
              <a:t>波的叠加和干涉</a:t>
            </a:r>
            <a:endParaRPr lang="zh-CN" altLang="en-US" sz="4500" dirty="0">
              <a:ea typeface="华文楷体" panose="020106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153" y="5160674"/>
            <a:ext cx="87493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600" dirty="0" smtClean="0">
                <a:ea typeface="华文楷体" panose="02010600040101010101" pitchFamily="2" charset="-122"/>
              </a:rPr>
              <a:t>当波在弹性介质中传播时，由于介质中质元之间的弹性力作用，介质中任何一点的振动都会引起邻近各质元的振动，因此，波动到达的任何一点都可以看作是新的波源</a:t>
            </a:r>
            <a:r>
              <a:rPr lang="en-US" altLang="zh-CN" sz="2600" dirty="0" smtClean="0">
                <a:ea typeface="华文楷体" panose="02010600040101010101" pitchFamily="2" charset="-122"/>
              </a:rPr>
              <a:t>.</a:t>
            </a:r>
            <a:endParaRPr lang="zh-CN" altLang="en-US" sz="2600" dirty="0">
              <a:ea typeface="华文楷体" panose="02010600040101010101" pitchFamily="2" charset="-122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214438" y="2348880"/>
            <a:ext cx="3500437" cy="2727325"/>
            <a:chOff x="528" y="41"/>
            <a:chExt cx="4804" cy="4509"/>
          </a:xfrm>
        </p:grpSpPr>
        <p:pic>
          <p:nvPicPr>
            <p:cNvPr id="6" name="Picture 3" descr="惠更斯原理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1"/>
              <a:ext cx="4608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26" y="3787"/>
              <a:ext cx="4706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rgbClr val="0000FF"/>
                  </a:solidFill>
                  <a:latin typeface="Times New Roman" pitchFamily="18" charset="0"/>
                </a:rPr>
                <a:t>水波通过窄缝时的衍射</a:t>
              </a: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5536" y="1328281"/>
            <a:ext cx="7920879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sz="2600" b="1" dirty="0">
                <a:solidFill>
                  <a:srgbClr val="000066"/>
                </a:solidFill>
                <a:latin typeface="Times" panose="02020603060405020304" pitchFamily="18" charset="0"/>
                <a:ea typeface="华文楷体" panose="02010600040101010101" pitchFamily="2" charset="-122"/>
              </a:rPr>
              <a:t>现象：水面波的传播如图</a:t>
            </a:r>
            <a:r>
              <a:rPr kumimoji="1" lang="zh-CN" altLang="en-US" sz="2600" b="1" dirty="0" smtClean="0">
                <a:solidFill>
                  <a:srgbClr val="000066"/>
                </a:solidFill>
                <a:latin typeface="Times" panose="02020603060405020304" pitchFamily="18" charset="0"/>
                <a:ea typeface="华文楷体" panose="02010600040101010101" pitchFamily="2" charset="-122"/>
              </a:rPr>
              <a:t>，通过小孔</a:t>
            </a:r>
            <a:r>
              <a:rPr kumimoji="1" lang="zh-CN" altLang="en-US" sz="2600" b="1" dirty="0">
                <a:solidFill>
                  <a:srgbClr val="000066"/>
                </a:solidFill>
                <a:latin typeface="Times" panose="02020603060405020304" pitchFamily="18" charset="0"/>
                <a:ea typeface="华文楷体" panose="02010600040101010101" pitchFamily="2" charset="-122"/>
              </a:rPr>
              <a:t>后的波形如同</a:t>
            </a:r>
            <a:r>
              <a:rPr kumimoji="1" lang="zh-CN" altLang="en-US" sz="2600" b="1" dirty="0" smtClean="0">
                <a:solidFill>
                  <a:srgbClr val="000066"/>
                </a:solidFill>
                <a:latin typeface="Times" panose="02020603060405020304" pitchFamily="18" charset="0"/>
                <a:ea typeface="华文楷体" panose="02010600040101010101" pitchFamily="2" charset="-122"/>
              </a:rPr>
              <a:t>是</a:t>
            </a:r>
            <a:r>
              <a:rPr kumimoji="1" lang="en-US" altLang="zh-CN" sz="2600" b="1" dirty="0" smtClean="0">
                <a:solidFill>
                  <a:srgbClr val="000066"/>
                </a:solidFill>
                <a:latin typeface="Times" panose="02020603060405020304" pitchFamily="18" charset="0"/>
                <a:ea typeface="华文楷体" panose="02010600040101010101" pitchFamily="2" charset="-122"/>
              </a:rPr>
              <a:t>		</a:t>
            </a:r>
            <a:r>
              <a:rPr kumimoji="1" lang="zh-CN" altLang="en-US" sz="2600" b="1" dirty="0" smtClean="0">
                <a:solidFill>
                  <a:srgbClr val="000066"/>
                </a:solidFill>
                <a:latin typeface="Times" panose="02020603060405020304" pitchFamily="18" charset="0"/>
                <a:ea typeface="华文楷体" panose="02010600040101010101" pitchFamily="2" charset="-122"/>
              </a:rPr>
              <a:t>位于</a:t>
            </a:r>
            <a:r>
              <a:rPr kumimoji="1" lang="zh-CN" altLang="en-US" sz="2600" b="1" dirty="0">
                <a:solidFill>
                  <a:srgbClr val="000066"/>
                </a:solidFill>
                <a:latin typeface="Times" panose="02020603060405020304" pitchFamily="18" charset="0"/>
                <a:ea typeface="华文楷体" panose="02010600040101010101" pitchFamily="2" charset="-122"/>
              </a:rPr>
              <a:t>小孔处有一个新的波源发出的波。</a:t>
            </a:r>
          </a:p>
        </p:txBody>
      </p:sp>
      <p:pic>
        <p:nvPicPr>
          <p:cNvPr id="9" name="Picture 10" descr="未标题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26860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6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7CCFFD9-1BE7-43D5-87B3-907D329572FC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46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grpSp>
        <p:nvGrpSpPr>
          <p:cNvPr id="307281" name="Group 81"/>
          <p:cNvGrpSpPr>
            <a:grpSpLocks/>
          </p:cNvGrpSpPr>
          <p:nvPr/>
        </p:nvGrpSpPr>
        <p:grpSpPr bwMode="auto">
          <a:xfrm>
            <a:off x="3733800" y="2590800"/>
            <a:ext cx="5029200" cy="3810000"/>
            <a:chOff x="2352" y="1632"/>
            <a:chExt cx="3168" cy="2400"/>
          </a:xfrm>
        </p:grpSpPr>
        <p:sp>
          <p:nvSpPr>
            <p:cNvPr id="4161" name="Rectangle 72"/>
            <p:cNvSpPr>
              <a:spLocks noChangeArrowheads="1"/>
            </p:cNvSpPr>
            <p:nvPr/>
          </p:nvSpPr>
          <p:spPr bwMode="auto">
            <a:xfrm>
              <a:off x="2352" y="1632"/>
              <a:ext cx="3168" cy="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62" name="Text Box 53"/>
            <p:cNvSpPr txBox="1">
              <a:spLocks noChangeArrowheads="1"/>
            </p:cNvSpPr>
            <p:nvPr/>
          </p:nvSpPr>
          <p:spPr bwMode="auto">
            <a:xfrm>
              <a:off x="2352" y="1632"/>
              <a:ext cx="431" cy="2400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50000">
                  <a:srgbClr val="FFFFFF"/>
                </a:gs>
                <a:gs pos="100000">
                  <a:srgbClr val="FFCC99"/>
                </a:gs>
              </a:gsLst>
              <a:lin ang="0" scaled="1"/>
            </a:gradFill>
            <a:ln w="127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200" smtClean="0">
                  <a:solidFill>
                    <a:srgbClr val="000000"/>
                  </a:solidFill>
                </a:rPr>
                <a:t>球  面  波</a:t>
              </a:r>
            </a:p>
          </p:txBody>
        </p:sp>
      </p:grpSp>
      <p:grpSp>
        <p:nvGrpSpPr>
          <p:cNvPr id="307282" name="Group 82"/>
          <p:cNvGrpSpPr>
            <a:grpSpLocks/>
          </p:cNvGrpSpPr>
          <p:nvPr/>
        </p:nvGrpSpPr>
        <p:grpSpPr bwMode="auto">
          <a:xfrm>
            <a:off x="457200" y="2590800"/>
            <a:ext cx="2971800" cy="3810000"/>
            <a:chOff x="288" y="1632"/>
            <a:chExt cx="1872" cy="2400"/>
          </a:xfrm>
        </p:grpSpPr>
        <p:sp>
          <p:nvSpPr>
            <p:cNvPr id="4159" name="Rectangle 71"/>
            <p:cNvSpPr>
              <a:spLocks noChangeArrowheads="1"/>
            </p:cNvSpPr>
            <p:nvPr/>
          </p:nvSpPr>
          <p:spPr bwMode="auto">
            <a:xfrm>
              <a:off x="288" y="1632"/>
              <a:ext cx="1872" cy="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60" name="Text Box 52"/>
            <p:cNvSpPr txBox="1">
              <a:spLocks noChangeArrowheads="1"/>
            </p:cNvSpPr>
            <p:nvPr/>
          </p:nvSpPr>
          <p:spPr bwMode="auto">
            <a:xfrm>
              <a:off x="288" y="1632"/>
              <a:ext cx="431" cy="2400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50000">
                  <a:srgbClr val="FFFFFF"/>
                </a:gs>
                <a:gs pos="100000">
                  <a:srgbClr val="FFCC99"/>
                </a:gs>
              </a:gsLst>
              <a:lin ang="0" scaled="1"/>
            </a:gradFill>
            <a:ln w="127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200" smtClean="0">
                  <a:solidFill>
                    <a:srgbClr val="000000"/>
                  </a:solidFill>
                </a:rPr>
                <a:t>平  面  波</a:t>
              </a:r>
            </a:p>
          </p:txBody>
        </p:sp>
      </p:grpSp>
      <p:grpSp>
        <p:nvGrpSpPr>
          <p:cNvPr id="307202" name="Group 2"/>
          <p:cNvGrpSpPr>
            <a:grpSpLocks/>
          </p:cNvGrpSpPr>
          <p:nvPr/>
        </p:nvGrpSpPr>
        <p:grpSpPr bwMode="auto">
          <a:xfrm>
            <a:off x="4876800" y="2971800"/>
            <a:ext cx="3429000" cy="3330575"/>
            <a:chOff x="1344" y="624"/>
            <a:chExt cx="2832" cy="2766"/>
          </a:xfrm>
        </p:grpSpPr>
        <p:sp>
          <p:nvSpPr>
            <p:cNvPr id="4147" name="Oval 3"/>
            <p:cNvSpPr>
              <a:spLocks noChangeArrowheads="1"/>
            </p:cNvSpPr>
            <p:nvPr/>
          </p:nvSpPr>
          <p:spPr bwMode="auto">
            <a:xfrm>
              <a:off x="2352" y="624"/>
              <a:ext cx="850" cy="864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48" name="Oval 4"/>
            <p:cNvSpPr>
              <a:spLocks noChangeArrowheads="1"/>
            </p:cNvSpPr>
            <p:nvPr/>
          </p:nvSpPr>
          <p:spPr bwMode="auto">
            <a:xfrm>
              <a:off x="1816" y="771"/>
              <a:ext cx="850" cy="84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49" name="Oval 5"/>
            <p:cNvSpPr>
              <a:spLocks noChangeArrowheads="1"/>
            </p:cNvSpPr>
            <p:nvPr/>
          </p:nvSpPr>
          <p:spPr bwMode="auto">
            <a:xfrm>
              <a:off x="1438" y="1169"/>
              <a:ext cx="850" cy="84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50" name="Oval 6"/>
            <p:cNvSpPr>
              <a:spLocks noChangeArrowheads="1"/>
            </p:cNvSpPr>
            <p:nvPr/>
          </p:nvSpPr>
          <p:spPr bwMode="auto">
            <a:xfrm>
              <a:off x="2784" y="768"/>
              <a:ext cx="864" cy="84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51" name="Oval 7"/>
            <p:cNvSpPr>
              <a:spLocks noChangeArrowheads="1"/>
            </p:cNvSpPr>
            <p:nvPr/>
          </p:nvSpPr>
          <p:spPr bwMode="auto">
            <a:xfrm>
              <a:off x="3185" y="1120"/>
              <a:ext cx="849" cy="84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52" name="Oval 8"/>
            <p:cNvSpPr>
              <a:spLocks noChangeArrowheads="1"/>
            </p:cNvSpPr>
            <p:nvPr/>
          </p:nvSpPr>
          <p:spPr bwMode="auto">
            <a:xfrm>
              <a:off x="3326" y="1617"/>
              <a:ext cx="850" cy="84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53" name="Oval 9"/>
            <p:cNvSpPr>
              <a:spLocks noChangeArrowheads="1"/>
            </p:cNvSpPr>
            <p:nvPr/>
          </p:nvSpPr>
          <p:spPr bwMode="auto">
            <a:xfrm>
              <a:off x="1344" y="1617"/>
              <a:ext cx="850" cy="84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54" name="Oval 10"/>
            <p:cNvSpPr>
              <a:spLocks noChangeArrowheads="1"/>
            </p:cNvSpPr>
            <p:nvPr/>
          </p:nvSpPr>
          <p:spPr bwMode="auto">
            <a:xfrm>
              <a:off x="1486" y="2115"/>
              <a:ext cx="849" cy="84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55" name="Oval 11"/>
            <p:cNvSpPr>
              <a:spLocks noChangeArrowheads="1"/>
            </p:cNvSpPr>
            <p:nvPr/>
          </p:nvSpPr>
          <p:spPr bwMode="auto">
            <a:xfrm>
              <a:off x="1824" y="2400"/>
              <a:ext cx="850" cy="84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56" name="Oval 12"/>
            <p:cNvSpPr>
              <a:spLocks noChangeArrowheads="1"/>
            </p:cNvSpPr>
            <p:nvPr/>
          </p:nvSpPr>
          <p:spPr bwMode="auto">
            <a:xfrm>
              <a:off x="2352" y="2544"/>
              <a:ext cx="850" cy="84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57" name="Oval 13"/>
            <p:cNvSpPr>
              <a:spLocks noChangeArrowheads="1"/>
            </p:cNvSpPr>
            <p:nvPr/>
          </p:nvSpPr>
          <p:spPr bwMode="auto">
            <a:xfrm>
              <a:off x="2807" y="2463"/>
              <a:ext cx="850" cy="84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58" name="Oval 14"/>
            <p:cNvSpPr>
              <a:spLocks noChangeArrowheads="1"/>
            </p:cNvSpPr>
            <p:nvPr/>
          </p:nvSpPr>
          <p:spPr bwMode="auto">
            <a:xfrm>
              <a:off x="3185" y="2065"/>
              <a:ext cx="849" cy="84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</p:grpSp>
      <p:grpSp>
        <p:nvGrpSpPr>
          <p:cNvPr id="307216" name="Group 16"/>
          <p:cNvGrpSpPr>
            <a:grpSpLocks/>
          </p:cNvGrpSpPr>
          <p:nvPr/>
        </p:nvGrpSpPr>
        <p:grpSpPr bwMode="auto">
          <a:xfrm>
            <a:off x="1981200" y="3048000"/>
            <a:ext cx="914400" cy="2895600"/>
            <a:chOff x="1200" y="1824"/>
            <a:chExt cx="576" cy="1824"/>
          </a:xfrm>
        </p:grpSpPr>
        <p:sp>
          <p:nvSpPr>
            <p:cNvPr id="4141" name="Oval 17"/>
            <p:cNvSpPr>
              <a:spLocks noChangeArrowheads="1"/>
            </p:cNvSpPr>
            <p:nvPr/>
          </p:nvSpPr>
          <p:spPr bwMode="auto">
            <a:xfrm>
              <a:off x="1200" y="2064"/>
              <a:ext cx="576" cy="528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42" name="Oval 18"/>
            <p:cNvSpPr>
              <a:spLocks noChangeArrowheads="1"/>
            </p:cNvSpPr>
            <p:nvPr/>
          </p:nvSpPr>
          <p:spPr bwMode="auto">
            <a:xfrm>
              <a:off x="1200" y="2352"/>
              <a:ext cx="576" cy="528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43" name="Oval 19"/>
            <p:cNvSpPr>
              <a:spLocks noChangeArrowheads="1"/>
            </p:cNvSpPr>
            <p:nvPr/>
          </p:nvSpPr>
          <p:spPr bwMode="auto">
            <a:xfrm>
              <a:off x="1200" y="2592"/>
              <a:ext cx="576" cy="528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44" name="Oval 20"/>
            <p:cNvSpPr>
              <a:spLocks noChangeArrowheads="1"/>
            </p:cNvSpPr>
            <p:nvPr/>
          </p:nvSpPr>
          <p:spPr bwMode="auto">
            <a:xfrm>
              <a:off x="1200" y="2880"/>
              <a:ext cx="576" cy="528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45" name="Oval 21"/>
            <p:cNvSpPr>
              <a:spLocks noChangeArrowheads="1"/>
            </p:cNvSpPr>
            <p:nvPr/>
          </p:nvSpPr>
          <p:spPr bwMode="auto">
            <a:xfrm>
              <a:off x="1200" y="3120"/>
              <a:ext cx="576" cy="528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46" name="Oval 22"/>
            <p:cNvSpPr>
              <a:spLocks noChangeArrowheads="1"/>
            </p:cNvSpPr>
            <p:nvPr/>
          </p:nvSpPr>
          <p:spPr bwMode="auto">
            <a:xfrm>
              <a:off x="1200" y="1824"/>
              <a:ext cx="576" cy="528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</p:grpSp>
      <p:grpSp>
        <p:nvGrpSpPr>
          <p:cNvPr id="307264" name="Group 64"/>
          <p:cNvGrpSpPr>
            <a:grpSpLocks/>
          </p:cNvGrpSpPr>
          <p:nvPr/>
        </p:nvGrpSpPr>
        <p:grpSpPr bwMode="auto">
          <a:xfrm>
            <a:off x="1676400" y="2895600"/>
            <a:ext cx="762000" cy="3276600"/>
            <a:chOff x="1152" y="1824"/>
            <a:chExt cx="480" cy="2064"/>
          </a:xfrm>
        </p:grpSpPr>
        <p:sp>
          <p:nvSpPr>
            <p:cNvPr id="4139" name="Rectangle 24"/>
            <p:cNvSpPr>
              <a:spLocks noChangeArrowheads="1"/>
            </p:cNvSpPr>
            <p:nvPr/>
          </p:nvSpPr>
          <p:spPr bwMode="auto">
            <a:xfrm>
              <a:off x="1152" y="1824"/>
              <a:ext cx="480" cy="2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40" name="Line 25"/>
            <p:cNvSpPr>
              <a:spLocks noChangeShapeType="1"/>
            </p:cNvSpPr>
            <p:nvPr/>
          </p:nvSpPr>
          <p:spPr bwMode="auto">
            <a:xfrm>
              <a:off x="1632" y="1824"/>
              <a:ext cx="0" cy="2064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</p:grpSp>
      <p:sp>
        <p:nvSpPr>
          <p:cNvPr id="307227" name="Rectangle 27"/>
          <p:cNvSpPr>
            <a:spLocks noChangeArrowheads="1"/>
          </p:cNvSpPr>
          <p:nvPr/>
        </p:nvSpPr>
        <p:spPr bwMode="auto">
          <a:xfrm>
            <a:off x="381000" y="1119188"/>
            <a:ext cx="84582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SzPct val="90000"/>
              <a:buFont typeface="Wingdings" pitchFamily="2" charset="2"/>
              <a:buChar char="ü"/>
            </a:pPr>
            <a:r>
              <a:rPr lang="en-US" altLang="zh-CN" dirty="0" smtClean="0">
                <a:solidFill>
                  <a:srgbClr val="000000"/>
                </a:solidFill>
                <a:ea typeface="宋体" charset="-122"/>
              </a:rPr>
              <a:t>     </a:t>
            </a:r>
            <a:r>
              <a:rPr lang="zh-CN" altLang="en-US" dirty="0" smtClean="0">
                <a:solidFill>
                  <a:srgbClr val="000000"/>
                </a:solidFill>
                <a:ea typeface="宋体" charset="-122"/>
              </a:rPr>
              <a:t>介质中波阵面</a:t>
            </a:r>
            <a:r>
              <a:rPr lang="en-US" altLang="zh-CN" dirty="0" smtClean="0">
                <a:solidFill>
                  <a:srgbClr val="000000"/>
                </a:solidFill>
                <a:ea typeface="宋体" charset="-122"/>
              </a:rPr>
              <a:t>(</a:t>
            </a:r>
            <a:r>
              <a:rPr lang="zh-CN" altLang="en-US" dirty="0" smtClean="0">
                <a:solidFill>
                  <a:srgbClr val="000000"/>
                </a:solidFill>
                <a:ea typeface="宋体" charset="-122"/>
              </a:rPr>
              <a:t>波前</a:t>
            </a:r>
            <a:r>
              <a:rPr lang="en-US" altLang="zh-CN" dirty="0" smtClean="0">
                <a:solidFill>
                  <a:srgbClr val="000000"/>
                </a:solidFill>
                <a:ea typeface="宋体" charset="-122"/>
              </a:rPr>
              <a:t>)</a:t>
            </a:r>
            <a:r>
              <a:rPr lang="zh-CN" altLang="en-US" dirty="0" smtClean="0">
                <a:solidFill>
                  <a:srgbClr val="000000"/>
                </a:solidFill>
                <a:ea typeface="宋体" charset="-122"/>
              </a:rPr>
              <a:t>上的各点，都可以看做是发射次波（子波）的波源，其后任一时刻这些次波的包迹就是新的波阵面</a:t>
            </a:r>
            <a:r>
              <a:rPr lang="en-US" altLang="zh-CN" dirty="0" smtClean="0">
                <a:solidFill>
                  <a:srgbClr val="000000"/>
                </a:solidFill>
                <a:ea typeface="宋体" charset="-122"/>
              </a:rPr>
              <a:t>. </a:t>
            </a:r>
            <a:r>
              <a:rPr lang="zh-CN" altLang="en-US" dirty="0" smtClean="0">
                <a:solidFill>
                  <a:srgbClr val="000000"/>
                </a:solidFill>
                <a:ea typeface="宋体" charset="-122"/>
              </a:rPr>
              <a:t>这就是</a:t>
            </a:r>
            <a:r>
              <a:rPr lang="zh-CN" altLang="en-US" dirty="0" smtClean="0">
                <a:solidFill>
                  <a:srgbClr val="FF3300"/>
                </a:solidFill>
                <a:ea typeface="宋体" charset="-122"/>
              </a:rPr>
              <a:t>惠更斯原理</a:t>
            </a:r>
            <a:r>
              <a:rPr lang="en-US" altLang="zh-CN" dirty="0" smtClean="0">
                <a:solidFill>
                  <a:srgbClr val="000000"/>
                </a:solidFill>
                <a:ea typeface="宋体" charset="-122"/>
              </a:rPr>
              <a:t>.</a:t>
            </a:r>
          </a:p>
        </p:txBody>
      </p:sp>
      <p:sp>
        <p:nvSpPr>
          <p:cNvPr id="307243" name="Oval 43"/>
          <p:cNvSpPr>
            <a:spLocks noChangeArrowheads="1"/>
          </p:cNvSpPr>
          <p:nvPr/>
        </p:nvSpPr>
        <p:spPr bwMode="auto">
          <a:xfrm>
            <a:off x="4876800" y="2971800"/>
            <a:ext cx="3429000" cy="33528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mtClean="0">
              <a:ea typeface="宋体" charset="-122"/>
            </a:endParaRPr>
          </a:p>
        </p:txBody>
      </p:sp>
      <p:grpSp>
        <p:nvGrpSpPr>
          <p:cNvPr id="307244" name="Group 44"/>
          <p:cNvGrpSpPr>
            <a:grpSpLocks/>
          </p:cNvGrpSpPr>
          <p:nvPr/>
        </p:nvGrpSpPr>
        <p:grpSpPr bwMode="auto">
          <a:xfrm>
            <a:off x="1676400" y="3429000"/>
            <a:ext cx="762000" cy="2133600"/>
            <a:chOff x="1008" y="2256"/>
            <a:chExt cx="480" cy="1200"/>
          </a:xfrm>
        </p:grpSpPr>
        <p:sp>
          <p:nvSpPr>
            <p:cNvPr id="4133" name="Line 45"/>
            <p:cNvSpPr>
              <a:spLocks noChangeShapeType="1"/>
            </p:cNvSpPr>
            <p:nvPr/>
          </p:nvSpPr>
          <p:spPr bwMode="auto">
            <a:xfrm>
              <a:off x="1008" y="2256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34" name="Line 46"/>
            <p:cNvSpPr>
              <a:spLocks noChangeShapeType="1"/>
            </p:cNvSpPr>
            <p:nvPr/>
          </p:nvSpPr>
          <p:spPr bwMode="auto">
            <a:xfrm>
              <a:off x="1008" y="2496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35" name="Line 47"/>
            <p:cNvSpPr>
              <a:spLocks noChangeShapeType="1"/>
            </p:cNvSpPr>
            <p:nvPr/>
          </p:nvSpPr>
          <p:spPr bwMode="auto">
            <a:xfrm>
              <a:off x="1008" y="2736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36" name="Line 48"/>
            <p:cNvSpPr>
              <a:spLocks noChangeShapeType="1"/>
            </p:cNvSpPr>
            <p:nvPr/>
          </p:nvSpPr>
          <p:spPr bwMode="auto">
            <a:xfrm>
              <a:off x="1008" y="2976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37" name="Line 49"/>
            <p:cNvSpPr>
              <a:spLocks noChangeShapeType="1"/>
            </p:cNvSpPr>
            <p:nvPr/>
          </p:nvSpPr>
          <p:spPr bwMode="auto">
            <a:xfrm>
              <a:off x="1008" y="3216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38" name="Line 50"/>
            <p:cNvSpPr>
              <a:spLocks noChangeShapeType="1"/>
            </p:cNvSpPr>
            <p:nvPr/>
          </p:nvSpPr>
          <p:spPr bwMode="auto">
            <a:xfrm>
              <a:off x="1008" y="3456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</p:grpSp>
      <p:sp>
        <p:nvSpPr>
          <p:cNvPr id="307251" name="Line 51"/>
          <p:cNvSpPr>
            <a:spLocks noChangeShapeType="1"/>
          </p:cNvSpPr>
          <p:nvPr/>
        </p:nvSpPr>
        <p:spPr bwMode="auto">
          <a:xfrm>
            <a:off x="2895600" y="2895600"/>
            <a:ext cx="0" cy="32766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mtClean="0">
              <a:ea typeface="宋体" charset="-122"/>
            </a:endParaRPr>
          </a:p>
        </p:txBody>
      </p:sp>
      <p:sp>
        <p:nvSpPr>
          <p:cNvPr id="4108" name="Rectangle 62"/>
          <p:cNvSpPr>
            <a:spLocks noChangeArrowheads="1"/>
          </p:cNvSpPr>
          <p:nvPr/>
        </p:nvSpPr>
        <p:spPr bwMode="auto">
          <a:xfrm>
            <a:off x="377825" y="623888"/>
            <a:ext cx="3051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mtClean="0">
                <a:solidFill>
                  <a:srgbClr val="CC0000"/>
                </a:solidFill>
                <a:latin typeface="宋体" charset="-122"/>
                <a:ea typeface="宋体" charset="-122"/>
              </a:rPr>
              <a:t>一  惠更斯原理</a:t>
            </a:r>
          </a:p>
        </p:txBody>
      </p:sp>
      <p:sp>
        <p:nvSpPr>
          <p:cNvPr id="307215" name="Oval 15"/>
          <p:cNvSpPr>
            <a:spLocks noChangeArrowheads="1"/>
          </p:cNvSpPr>
          <p:nvPr/>
        </p:nvSpPr>
        <p:spPr bwMode="auto">
          <a:xfrm>
            <a:off x="5448300" y="3505200"/>
            <a:ext cx="2400300" cy="2311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mtClean="0">
              <a:ea typeface="宋体" charset="-122"/>
            </a:endParaRPr>
          </a:p>
        </p:txBody>
      </p:sp>
      <p:grpSp>
        <p:nvGrpSpPr>
          <p:cNvPr id="307285" name="Group 85"/>
          <p:cNvGrpSpPr>
            <a:grpSpLocks/>
          </p:cNvGrpSpPr>
          <p:nvPr/>
        </p:nvGrpSpPr>
        <p:grpSpPr bwMode="auto">
          <a:xfrm>
            <a:off x="5410200" y="3505200"/>
            <a:ext cx="2400300" cy="2311400"/>
            <a:chOff x="3408" y="2208"/>
            <a:chExt cx="1512" cy="1456"/>
          </a:xfrm>
        </p:grpSpPr>
        <p:sp>
          <p:nvSpPr>
            <p:cNvPr id="4119" name="Line 29"/>
            <p:cNvSpPr>
              <a:spLocks noChangeShapeType="1"/>
            </p:cNvSpPr>
            <p:nvPr/>
          </p:nvSpPr>
          <p:spPr bwMode="auto">
            <a:xfrm flipV="1">
              <a:off x="4164" y="2208"/>
              <a:ext cx="0" cy="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20" name="Line 30"/>
            <p:cNvSpPr>
              <a:spLocks noChangeShapeType="1"/>
            </p:cNvSpPr>
            <p:nvPr/>
          </p:nvSpPr>
          <p:spPr bwMode="auto">
            <a:xfrm flipV="1">
              <a:off x="4164" y="3264"/>
              <a:ext cx="0" cy="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21" name="Line 32"/>
            <p:cNvSpPr>
              <a:spLocks noChangeShapeType="1"/>
            </p:cNvSpPr>
            <p:nvPr/>
          </p:nvSpPr>
          <p:spPr bwMode="auto">
            <a:xfrm flipV="1">
              <a:off x="3408" y="2936"/>
              <a:ext cx="39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22" name="Line 33"/>
            <p:cNvSpPr>
              <a:spLocks noChangeShapeType="1"/>
            </p:cNvSpPr>
            <p:nvPr/>
          </p:nvSpPr>
          <p:spPr bwMode="auto">
            <a:xfrm>
              <a:off x="3768" y="2281"/>
              <a:ext cx="230" cy="3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23" name="Line 34"/>
            <p:cNvSpPr>
              <a:spLocks noChangeShapeType="1"/>
            </p:cNvSpPr>
            <p:nvPr/>
          </p:nvSpPr>
          <p:spPr bwMode="auto">
            <a:xfrm>
              <a:off x="4344" y="3227"/>
              <a:ext cx="216" cy="3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24" name="Line 35"/>
            <p:cNvSpPr>
              <a:spLocks noChangeShapeType="1"/>
            </p:cNvSpPr>
            <p:nvPr/>
          </p:nvSpPr>
          <p:spPr bwMode="auto">
            <a:xfrm>
              <a:off x="3516" y="2572"/>
              <a:ext cx="324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25" name="Line 36"/>
            <p:cNvSpPr>
              <a:spLocks noChangeShapeType="1"/>
            </p:cNvSpPr>
            <p:nvPr/>
          </p:nvSpPr>
          <p:spPr bwMode="auto">
            <a:xfrm>
              <a:off x="4488" y="3118"/>
              <a:ext cx="324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26" name="Line 37"/>
            <p:cNvSpPr>
              <a:spLocks noChangeShapeType="1"/>
            </p:cNvSpPr>
            <p:nvPr/>
          </p:nvSpPr>
          <p:spPr bwMode="auto">
            <a:xfrm flipV="1">
              <a:off x="3516" y="3118"/>
              <a:ext cx="324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27" name="Line 38"/>
            <p:cNvSpPr>
              <a:spLocks noChangeShapeType="1"/>
            </p:cNvSpPr>
            <p:nvPr/>
          </p:nvSpPr>
          <p:spPr bwMode="auto">
            <a:xfrm flipV="1">
              <a:off x="4488" y="2572"/>
              <a:ext cx="324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28" name="Line 39"/>
            <p:cNvSpPr>
              <a:spLocks noChangeShapeType="1"/>
            </p:cNvSpPr>
            <p:nvPr/>
          </p:nvSpPr>
          <p:spPr bwMode="auto">
            <a:xfrm flipV="1">
              <a:off x="3768" y="3227"/>
              <a:ext cx="216" cy="3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29" name="Line 40"/>
            <p:cNvSpPr>
              <a:spLocks noChangeShapeType="1"/>
            </p:cNvSpPr>
            <p:nvPr/>
          </p:nvSpPr>
          <p:spPr bwMode="auto">
            <a:xfrm flipV="1">
              <a:off x="4344" y="2281"/>
              <a:ext cx="216" cy="3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30" name="Text Box 42"/>
            <p:cNvSpPr txBox="1">
              <a:spLocks noChangeArrowheads="1"/>
            </p:cNvSpPr>
            <p:nvPr/>
          </p:nvSpPr>
          <p:spPr bwMode="auto">
            <a:xfrm>
              <a:off x="3984" y="2928"/>
              <a:ext cx="249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0" i="1" smtClean="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altLang="zh-CN" sz="2400" b="0" i="1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31" name="Oval 83"/>
            <p:cNvSpPr>
              <a:spLocks noChangeArrowheads="1"/>
            </p:cNvSpPr>
            <p:nvPr/>
          </p:nvSpPr>
          <p:spPr bwMode="auto">
            <a:xfrm>
              <a:off x="4150" y="2906"/>
              <a:ext cx="48" cy="4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32" name="Line 31"/>
            <p:cNvSpPr>
              <a:spLocks noChangeShapeType="1"/>
            </p:cNvSpPr>
            <p:nvPr/>
          </p:nvSpPr>
          <p:spPr bwMode="auto">
            <a:xfrm flipV="1">
              <a:off x="4524" y="2936"/>
              <a:ext cx="39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</p:grpSp>
      <p:grpSp>
        <p:nvGrpSpPr>
          <p:cNvPr id="307278" name="Group 78"/>
          <p:cNvGrpSpPr>
            <a:grpSpLocks/>
          </p:cNvGrpSpPr>
          <p:nvPr/>
        </p:nvGrpSpPr>
        <p:grpSpPr bwMode="auto">
          <a:xfrm>
            <a:off x="6400800" y="3657600"/>
            <a:ext cx="2354263" cy="1295400"/>
            <a:chOff x="4080" y="2304"/>
            <a:chExt cx="1435" cy="866"/>
          </a:xfrm>
        </p:grpSpPr>
        <p:sp>
          <p:nvSpPr>
            <p:cNvPr id="4115" name="Line 58"/>
            <p:cNvSpPr>
              <a:spLocks noChangeShapeType="1"/>
            </p:cNvSpPr>
            <p:nvPr/>
          </p:nvSpPr>
          <p:spPr bwMode="auto">
            <a:xfrm flipV="1">
              <a:off x="4224" y="2304"/>
              <a:ext cx="384" cy="6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4116" name="Line 59"/>
            <p:cNvSpPr>
              <a:spLocks noChangeShapeType="1"/>
            </p:cNvSpPr>
            <p:nvPr/>
          </p:nvSpPr>
          <p:spPr bwMode="auto">
            <a:xfrm>
              <a:off x="4224" y="2976"/>
              <a:ext cx="1043" cy="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aphicFrame>
          <p:nvGraphicFramePr>
            <p:cNvPr id="4117" name="Object 60"/>
            <p:cNvGraphicFramePr>
              <a:graphicFrameLocks noChangeAspect="1"/>
            </p:cNvGraphicFramePr>
            <p:nvPr/>
          </p:nvGraphicFramePr>
          <p:xfrm>
            <a:off x="4080" y="2446"/>
            <a:ext cx="256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36" name="公式" r:id="rId3" imgW="241091" imgH="317225" progId="Equation.3">
                    <p:embed/>
                  </p:oleObj>
                </mc:Choice>
                <mc:Fallback>
                  <p:oleObj name="公式" r:id="rId3" imgW="241091" imgH="31722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2446"/>
                          <a:ext cx="256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66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8" name="Object 61"/>
            <p:cNvGraphicFramePr>
              <a:graphicFrameLocks noChangeAspect="1"/>
            </p:cNvGraphicFramePr>
            <p:nvPr/>
          </p:nvGraphicFramePr>
          <p:xfrm>
            <a:off x="5232" y="2832"/>
            <a:ext cx="283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37" name="公式" r:id="rId5" imgW="266353" imgH="317087" progId="Equation.3">
                    <p:embed/>
                  </p:oleObj>
                </mc:Choice>
                <mc:Fallback>
                  <p:oleObj name="公式" r:id="rId5" imgW="266353" imgH="31708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2" y="2832"/>
                          <a:ext cx="283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66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7280" name="Group 80"/>
          <p:cNvGrpSpPr>
            <a:grpSpLocks/>
          </p:cNvGrpSpPr>
          <p:nvPr/>
        </p:nvGrpSpPr>
        <p:grpSpPr bwMode="auto">
          <a:xfrm>
            <a:off x="7467600" y="3048000"/>
            <a:ext cx="1143000" cy="838200"/>
            <a:chOff x="4704" y="1920"/>
            <a:chExt cx="720" cy="528"/>
          </a:xfrm>
        </p:grpSpPr>
        <p:sp>
          <p:nvSpPr>
            <p:cNvPr id="4113" name="Line 55"/>
            <p:cNvSpPr>
              <a:spLocks noChangeShapeType="1"/>
            </p:cNvSpPr>
            <p:nvPr/>
          </p:nvSpPr>
          <p:spPr bwMode="auto">
            <a:xfrm flipV="1">
              <a:off x="4704" y="2160"/>
              <a:ext cx="288" cy="2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aphicFrame>
          <p:nvGraphicFramePr>
            <p:cNvPr id="4114" name="Object 56"/>
            <p:cNvGraphicFramePr>
              <a:graphicFrameLocks noChangeAspect="1"/>
            </p:cNvGraphicFramePr>
            <p:nvPr/>
          </p:nvGraphicFramePr>
          <p:xfrm>
            <a:off x="4992" y="1920"/>
            <a:ext cx="432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38" name="公式" r:id="rId7" imgW="406224" imgH="241195" progId="Equation.3">
                    <p:embed/>
                  </p:oleObj>
                </mc:Choice>
                <mc:Fallback>
                  <p:oleObj name="公式" r:id="rId7" imgW="406224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920"/>
                          <a:ext cx="432" cy="256"/>
                        </a:xfrm>
                        <a:prstGeom prst="rect">
                          <a:avLst/>
                        </a:prstGeom>
                        <a:gradFill rotWithShape="0">
                          <a:gsLst>
                            <a:gs pos="0">
                              <a:schemeClr val="accent1"/>
                            </a:gs>
                            <a:gs pos="50000">
                              <a:srgbClr val="FFFFFF"/>
                            </a:gs>
                            <a:gs pos="100000">
                              <a:schemeClr val="accent1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044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0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0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30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0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0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30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30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0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7" grpId="0" autoUpdateAnimBg="0"/>
      <p:bldP spid="307243" grpId="0" animBg="1"/>
      <p:bldP spid="307251" grpId="0" animBg="1"/>
      <p:bldP spid="3072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A9D58A4-8F25-44EB-9085-F928772E86C8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47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60" y="885168"/>
            <a:ext cx="31432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88802" y="4969806"/>
            <a:ext cx="464343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sz="2400" b="1" dirty="0">
                <a:solidFill>
                  <a:srgbClr val="000066"/>
                </a:solidFill>
                <a:latin typeface="+mn-lt"/>
                <a:ea typeface="宋体" pitchFamily="2" charset="-122"/>
              </a:rPr>
              <a:t>荷兰物理学家（</a:t>
            </a:r>
            <a:r>
              <a:rPr kumimoji="1" lang="en-US" altLang="zh-CN" sz="2400" b="1" dirty="0">
                <a:solidFill>
                  <a:srgbClr val="000066"/>
                </a:solidFill>
                <a:latin typeface="+mn-lt"/>
                <a:ea typeface="宋体" pitchFamily="2" charset="-122"/>
              </a:rPr>
              <a:t>1629-1695</a:t>
            </a:r>
            <a:r>
              <a:rPr kumimoji="1" lang="zh-CN" altLang="en-US" sz="2400" b="1" dirty="0">
                <a:solidFill>
                  <a:srgbClr val="000066"/>
                </a:solidFill>
                <a:latin typeface="+mn-lt"/>
                <a:ea typeface="宋体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46324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A9D58A4-8F25-44EB-9085-F928772E86C8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48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5564" name="obj1" r:id="rId2" imgW="7811590" imgH="5831657"/>
        </mc:Choice>
        <mc:Fallback>
          <p:control name="obj1" r:id="rId2" imgW="7811590" imgH="5831657">
            <p:pic>
              <p:nvPicPr>
                <p:cNvPr id="0" name="obj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549275"/>
                  <a:ext cx="7812087" cy="5832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9050">
                      <a:noFill/>
                      <a:miter lim="800000"/>
                      <a:headEnd/>
                      <a:tailEnd type="none" w="sm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386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A9D58A4-8F25-44EB-9085-F928772E86C8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49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1000" y="594655"/>
            <a:ext cx="3965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 smtClean="0">
                <a:solidFill>
                  <a:srgbClr val="CC0000"/>
                </a:solidFill>
                <a:latin typeface="宋体" charset="-122"/>
              </a:rPr>
              <a:t>二  波的折射和反射</a:t>
            </a:r>
            <a:r>
              <a:rPr lang="zh-CN" altLang="en-US" dirty="0" smtClean="0">
                <a:latin typeface="宋体" charset="-122"/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9288" y="1392957"/>
            <a:ext cx="3494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kumimoji="1" lang="zh-CN" altLang="en-US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波的反射与折射现象</a:t>
            </a:r>
            <a:r>
              <a:rPr kumimoji="1" lang="zh-CN" altLang="en-US" sz="1800" b="0" dirty="0" smtClean="0">
                <a:solidFill>
                  <a:srgbClr val="402000"/>
                </a:solidFill>
                <a:latin typeface="Arial" charset="0"/>
                <a:ea typeface="宋体" charset="-122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2645038"/>
            <a:ext cx="4119563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algn="just" eaLnBrk="1" hangingPunct="1"/>
            <a:r>
              <a:rPr kumimoji="1" lang="zh-CN" altLang="en-US" dirty="0" smtClean="0">
                <a:solidFill>
                  <a:srgbClr val="000066"/>
                </a:solidFill>
                <a:latin typeface="宋体" charset="-122"/>
                <a:ea typeface="宋体" charset="-122"/>
              </a:rPr>
              <a:t>    </a:t>
            </a:r>
            <a:r>
              <a:rPr kumimoji="1" lang="zh-CN" altLang="en-US" sz="2700" dirty="0" smtClean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波传播到两种介质的</a:t>
            </a:r>
            <a:r>
              <a:rPr kumimoji="1" lang="zh-CN" altLang="en-US" sz="27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界面</a:t>
            </a:r>
            <a:r>
              <a:rPr kumimoji="1" lang="zh-CN" altLang="en-US" sz="2700" dirty="0" smtClean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时，一列波被分成两部分，一部分反射回来，形成</a:t>
            </a:r>
            <a:r>
              <a:rPr kumimoji="1" lang="zh-CN" altLang="en-US" sz="27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反射波</a:t>
            </a:r>
            <a:r>
              <a:rPr kumimoji="1" lang="zh-CN" altLang="en-US" sz="2700" dirty="0" smtClean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，另一部分进入另一种介质，形成</a:t>
            </a:r>
            <a:r>
              <a:rPr kumimoji="1" lang="zh-CN" altLang="en-US" sz="27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折射波</a:t>
            </a:r>
            <a:r>
              <a:rPr kumimoji="1" lang="zh-CN" altLang="en-US" sz="2700" dirty="0" smtClean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，这种现象称为波的反射与折射现象。</a:t>
            </a:r>
          </a:p>
        </p:txBody>
      </p:sp>
      <p:pic>
        <p:nvPicPr>
          <p:cNvPr id="6" name="Picture 7" descr="E:\桌面\200000030136126909094782571_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38" y="855240"/>
            <a:ext cx="324326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64163" y="5679653"/>
            <a:ext cx="2305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kumimoji="1" lang="zh-CN" altLang="en-US" sz="2000" smtClean="0">
                <a:solidFill>
                  <a:srgbClr val="000066"/>
                </a:solidFill>
                <a:latin typeface="黑体" pitchFamily="2" charset="-122"/>
                <a:ea typeface="楷体_GB2312" pitchFamily="49" charset="-122"/>
              </a:rPr>
              <a:t>光波的反射与折射</a:t>
            </a:r>
          </a:p>
          <a:p>
            <a:r>
              <a:rPr kumimoji="1" lang="en-US" altLang="zh-CN" sz="2000" smtClean="0">
                <a:solidFill>
                  <a:srgbClr val="000066"/>
                </a:solidFill>
                <a:ea typeface="楷体_GB2312" pitchFamily="49" charset="-122"/>
              </a:rPr>
              <a:t>—— </a:t>
            </a:r>
            <a:r>
              <a:rPr kumimoji="1" lang="en-US" altLang="zh-CN" sz="2000" i="1" smtClean="0">
                <a:solidFill>
                  <a:srgbClr val="000066"/>
                </a:solidFill>
                <a:ea typeface="楷体_GB2312" pitchFamily="49" charset="-122"/>
              </a:rPr>
              <a:t>M.C.Escher</a:t>
            </a:r>
            <a:endParaRPr kumimoji="1" lang="en-US" altLang="zh-CN" sz="2000" b="0" i="1" smtClean="0">
              <a:solidFill>
                <a:srgbClr val="000066"/>
              </a:solidFill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817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8B77843-9BA3-4D5F-9365-A18E0F8C5880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5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281602" name="Rectangle 2050"/>
          <p:cNvSpPr>
            <a:spLocks noChangeArrowheads="1"/>
          </p:cNvSpPr>
          <p:nvPr/>
        </p:nvSpPr>
        <p:spPr bwMode="auto">
          <a:xfrm>
            <a:off x="6264275" y="3733800"/>
            <a:ext cx="495300" cy="596900"/>
          </a:xfrm>
          <a:prstGeom prst="rect">
            <a:avLst/>
          </a:prstGeom>
          <a:gradFill rotWithShape="0">
            <a:gsLst>
              <a:gs pos="0">
                <a:srgbClr val="FFDDFF"/>
              </a:gs>
              <a:gs pos="50000">
                <a:srgbClr val="FFFFFF"/>
              </a:gs>
              <a:gs pos="100000">
                <a:srgbClr val="FFDDFF"/>
              </a:gs>
            </a:gsLst>
            <a:lin ang="5400000" scaled="1"/>
          </a:gra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mtClean="0">
              <a:ea typeface="宋体" charset="-122"/>
            </a:endParaRPr>
          </a:p>
        </p:txBody>
      </p:sp>
      <p:sp>
        <p:nvSpPr>
          <p:cNvPr id="281604" name="Rectangle 2052"/>
          <p:cNvSpPr>
            <a:spLocks noChangeArrowheads="1"/>
          </p:cNvSpPr>
          <p:nvPr/>
        </p:nvSpPr>
        <p:spPr bwMode="auto">
          <a:xfrm>
            <a:off x="4697413" y="5659438"/>
            <a:ext cx="419100" cy="571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mtClean="0">
              <a:ea typeface="宋体" charset="-122"/>
            </a:endParaRPr>
          </a:p>
        </p:txBody>
      </p:sp>
      <p:graphicFrame>
        <p:nvGraphicFramePr>
          <p:cNvPr id="6149" name="Object 2054"/>
          <p:cNvGraphicFramePr>
            <a:graphicFrameLocks noChangeAspect="1"/>
          </p:cNvGraphicFramePr>
          <p:nvPr/>
        </p:nvGraphicFramePr>
        <p:xfrm>
          <a:off x="420688" y="2500313"/>
          <a:ext cx="230663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0" name="Equation" r:id="rId3" imgW="800100" imgH="228600" progId="Equation.DSMT4">
                  <p:embed/>
                </p:oleObj>
              </mc:Choice>
              <mc:Fallback>
                <p:oleObj name="Equation" r:id="rId3" imgW="800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500313"/>
                        <a:ext cx="230663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1676" name="Group 2124"/>
          <p:cNvGrpSpPr>
            <a:grpSpLocks/>
          </p:cNvGrpSpPr>
          <p:nvPr/>
        </p:nvGrpSpPr>
        <p:grpSpPr bwMode="auto">
          <a:xfrm>
            <a:off x="1477963" y="5387975"/>
            <a:ext cx="7031037" cy="1028700"/>
            <a:chOff x="931" y="3394"/>
            <a:chExt cx="4429" cy="648"/>
          </a:xfrm>
        </p:grpSpPr>
        <p:graphicFrame>
          <p:nvGraphicFramePr>
            <p:cNvPr id="6184" name="Object 2053"/>
            <p:cNvGraphicFramePr>
              <a:graphicFrameLocks noChangeAspect="1"/>
            </p:cNvGraphicFramePr>
            <p:nvPr/>
          </p:nvGraphicFramePr>
          <p:xfrm>
            <a:off x="931" y="3394"/>
            <a:ext cx="2421" cy="6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921" name="Equation" r:id="rId5" imgW="1497950" imgH="393529" progId="Equation.DSMT4">
                    <p:embed/>
                  </p:oleObj>
                </mc:Choice>
                <mc:Fallback>
                  <p:oleObj name="Equation" r:id="rId5" imgW="1497950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1" y="3394"/>
                          <a:ext cx="2421" cy="6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85" name="Group 2060"/>
            <p:cNvGrpSpPr>
              <a:grpSpLocks/>
            </p:cNvGrpSpPr>
            <p:nvPr/>
          </p:nvGrpSpPr>
          <p:grpSpPr bwMode="auto">
            <a:xfrm>
              <a:off x="3744" y="3559"/>
              <a:ext cx="1616" cy="327"/>
              <a:chOff x="3744" y="3397"/>
              <a:chExt cx="1616" cy="327"/>
            </a:xfrm>
          </p:grpSpPr>
          <p:sp>
            <p:nvSpPr>
              <p:cNvPr id="6186" name="Text Box 2061"/>
              <p:cNvSpPr txBox="1">
                <a:spLocks noChangeArrowheads="1"/>
              </p:cNvSpPr>
              <p:nvPr/>
            </p:nvSpPr>
            <p:spPr bwMode="auto">
              <a:xfrm>
                <a:off x="3744" y="3397"/>
                <a:ext cx="16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mtClean="0">
                    <a:solidFill>
                      <a:srgbClr val="000000"/>
                    </a:solidFill>
                  </a:rPr>
                  <a:t>     </a:t>
                </a:r>
                <a:r>
                  <a:rPr lang="zh-CN" altLang="en-US" smtClean="0">
                    <a:solidFill>
                      <a:srgbClr val="000000"/>
                    </a:solidFill>
                  </a:rPr>
                  <a:t>沿 </a:t>
                </a:r>
                <a:r>
                  <a:rPr lang="zh-CN" altLang="zh-CN" smtClean="0">
                    <a:solidFill>
                      <a:srgbClr val="000000"/>
                    </a:solidFill>
                  </a:rPr>
                  <a:t>  </a:t>
                </a:r>
                <a:r>
                  <a:rPr lang="zh-CN" altLang="en-US" smtClean="0">
                    <a:solidFill>
                      <a:srgbClr val="000000"/>
                    </a:solidFill>
                  </a:rPr>
                  <a:t> </a:t>
                </a:r>
                <a:r>
                  <a:rPr lang="zh-CN" altLang="zh-CN" smtClean="0">
                    <a:solidFill>
                      <a:srgbClr val="000000"/>
                    </a:solidFill>
                  </a:rPr>
                  <a:t>轴</a:t>
                </a:r>
                <a:r>
                  <a:rPr lang="zh-CN" altLang="en-US" smtClean="0">
                    <a:solidFill>
                      <a:srgbClr val="0000FF"/>
                    </a:solidFill>
                  </a:rPr>
                  <a:t>负</a:t>
                </a:r>
                <a:r>
                  <a:rPr lang="zh-CN" altLang="en-US" smtClean="0">
                    <a:solidFill>
                      <a:srgbClr val="000000"/>
                    </a:solidFill>
                  </a:rPr>
                  <a:t>向</a:t>
                </a:r>
                <a:r>
                  <a:rPr lang="zh-CN" altLang="en-US" sz="2400" smtClean="0">
                    <a:solidFill>
                      <a:srgbClr val="000000"/>
                    </a:solidFill>
                  </a:rPr>
                  <a:t>  </a:t>
                </a:r>
              </a:p>
            </p:txBody>
          </p:sp>
          <p:graphicFrame>
            <p:nvGraphicFramePr>
              <p:cNvPr id="6187" name="Object 2062"/>
              <p:cNvGraphicFramePr>
                <a:graphicFrameLocks noChangeAspect="1"/>
              </p:cNvGraphicFramePr>
              <p:nvPr/>
            </p:nvGraphicFramePr>
            <p:xfrm>
              <a:off x="3840" y="3444"/>
              <a:ext cx="233" cy="2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922" name="公式" r:id="rId7" imgW="177646" imgH="190335" progId="Equation.3">
                      <p:embed/>
                    </p:oleObj>
                  </mc:Choice>
                  <mc:Fallback>
                    <p:oleObj name="公式" r:id="rId7" imgW="177646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0" y="3444"/>
                            <a:ext cx="233" cy="2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88" name="Object 2063"/>
              <p:cNvGraphicFramePr>
                <a:graphicFrameLocks noChangeAspect="1"/>
              </p:cNvGraphicFramePr>
              <p:nvPr/>
            </p:nvGraphicFramePr>
            <p:xfrm>
              <a:off x="4289" y="3445"/>
              <a:ext cx="223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923" name="Equation" r:id="rId9" imgW="171338" imgH="181092" progId="Equation.3">
                      <p:embed/>
                    </p:oleObj>
                  </mc:Choice>
                  <mc:Fallback>
                    <p:oleObj name="Equation" r:id="rId9" imgW="171338" imgH="18109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89" y="3445"/>
                            <a:ext cx="223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81675" name="Group 2123"/>
          <p:cNvGrpSpPr>
            <a:grpSpLocks/>
          </p:cNvGrpSpPr>
          <p:nvPr/>
        </p:nvGrpSpPr>
        <p:grpSpPr bwMode="auto">
          <a:xfrm>
            <a:off x="565150" y="3643313"/>
            <a:ext cx="6432550" cy="693737"/>
            <a:chOff x="356" y="2295"/>
            <a:chExt cx="4052" cy="437"/>
          </a:xfrm>
        </p:grpSpPr>
        <p:graphicFrame>
          <p:nvGraphicFramePr>
            <p:cNvPr id="6182" name="Object 2051"/>
            <p:cNvGraphicFramePr>
              <a:graphicFrameLocks noChangeAspect="1"/>
            </p:cNvGraphicFramePr>
            <p:nvPr/>
          </p:nvGraphicFramePr>
          <p:xfrm>
            <a:off x="2112" y="2295"/>
            <a:ext cx="2296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924" name="Equation" r:id="rId11" imgW="1206500" imgH="228600" progId="Equation.DSMT4">
                    <p:embed/>
                  </p:oleObj>
                </mc:Choice>
                <mc:Fallback>
                  <p:oleObj name="Equation" r:id="rId11" imgW="12065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2295"/>
                          <a:ext cx="2296" cy="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83" name="Text Box 2085"/>
            <p:cNvSpPr txBox="1">
              <a:spLocks noChangeArrowheads="1"/>
            </p:cNvSpPr>
            <p:nvPr/>
          </p:nvSpPr>
          <p:spPr bwMode="auto">
            <a:xfrm>
              <a:off x="356" y="2354"/>
              <a:ext cx="237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mtClean="0">
                  <a:solidFill>
                    <a:srgbClr val="000000"/>
                  </a:solidFill>
                </a:rPr>
                <a:t>点 </a:t>
              </a:r>
              <a:r>
                <a:rPr lang="en-US" altLang="zh-CN" b="0" i="1" smtClean="0">
                  <a:solidFill>
                    <a:srgbClr val="CC0000"/>
                  </a:solidFill>
                </a:rPr>
                <a:t>O</a:t>
              </a:r>
              <a:r>
                <a:rPr lang="en-US" altLang="zh-CN" b="0" i="1" smtClean="0">
                  <a:solidFill>
                    <a:srgbClr val="000000"/>
                  </a:solidFill>
                </a:rPr>
                <a:t> </a:t>
              </a:r>
              <a:r>
                <a:rPr lang="en-US" altLang="zh-CN" smtClean="0">
                  <a:solidFill>
                    <a:srgbClr val="000000"/>
                  </a:solidFill>
                </a:rPr>
                <a:t> </a:t>
              </a:r>
              <a:r>
                <a:rPr lang="zh-CN" altLang="en-US" smtClean="0">
                  <a:solidFill>
                    <a:srgbClr val="000000"/>
                  </a:solidFill>
                </a:rPr>
                <a:t>振动方程</a:t>
              </a:r>
              <a:r>
                <a:rPr lang="zh-CN" altLang="en-US" sz="2400" smtClean="0">
                  <a:solidFill>
                    <a:srgbClr val="CC0000"/>
                  </a:solidFill>
                </a:rPr>
                <a:t> </a:t>
              </a:r>
            </a:p>
          </p:txBody>
        </p:sp>
      </p:grpSp>
      <p:grpSp>
        <p:nvGrpSpPr>
          <p:cNvPr id="281677" name="Group 2125"/>
          <p:cNvGrpSpPr>
            <a:grpSpLocks/>
          </p:cNvGrpSpPr>
          <p:nvPr/>
        </p:nvGrpSpPr>
        <p:grpSpPr bwMode="auto">
          <a:xfrm>
            <a:off x="533400" y="4386263"/>
            <a:ext cx="7964488" cy="1739900"/>
            <a:chOff x="336" y="2763"/>
            <a:chExt cx="5017" cy="1096"/>
          </a:xfrm>
        </p:grpSpPr>
        <p:sp>
          <p:nvSpPr>
            <p:cNvPr id="281611" name="Text Box 2059"/>
            <p:cNvSpPr txBox="1">
              <a:spLocks noChangeArrowheads="1"/>
            </p:cNvSpPr>
            <p:nvPr/>
          </p:nvSpPr>
          <p:spPr bwMode="auto">
            <a:xfrm>
              <a:off x="336" y="2872"/>
              <a:ext cx="384" cy="98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0" scaled="1"/>
            </a:gra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CC0000"/>
                  </a:solidFill>
                </a:rPr>
                <a:t>波函数</a:t>
              </a:r>
              <a:endParaRPr lang="zh-CN" altLang="en-US" sz="2400">
                <a:solidFill>
                  <a:srgbClr val="CC0000"/>
                </a:solidFill>
              </a:endParaRPr>
            </a:p>
          </p:txBody>
        </p:sp>
        <p:grpSp>
          <p:nvGrpSpPr>
            <p:cNvPr id="6177" name="Group 2055"/>
            <p:cNvGrpSpPr>
              <a:grpSpLocks/>
            </p:cNvGrpSpPr>
            <p:nvPr/>
          </p:nvGrpSpPr>
          <p:grpSpPr bwMode="auto">
            <a:xfrm>
              <a:off x="3737" y="2917"/>
              <a:ext cx="1616" cy="327"/>
              <a:chOff x="3744" y="2773"/>
              <a:chExt cx="1616" cy="327"/>
            </a:xfrm>
          </p:grpSpPr>
          <p:sp>
            <p:nvSpPr>
              <p:cNvPr id="6179" name="Text Box 2056"/>
              <p:cNvSpPr txBox="1">
                <a:spLocks noChangeArrowheads="1"/>
              </p:cNvSpPr>
              <p:nvPr/>
            </p:nvSpPr>
            <p:spPr bwMode="auto">
              <a:xfrm>
                <a:off x="3744" y="2773"/>
                <a:ext cx="16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mtClean="0">
                    <a:solidFill>
                      <a:srgbClr val="000000"/>
                    </a:solidFill>
                  </a:rPr>
                  <a:t>     </a:t>
                </a:r>
                <a:r>
                  <a:rPr lang="zh-CN" altLang="en-US" smtClean="0">
                    <a:solidFill>
                      <a:srgbClr val="000000"/>
                    </a:solidFill>
                  </a:rPr>
                  <a:t>沿 </a:t>
                </a:r>
                <a:r>
                  <a:rPr lang="zh-CN" altLang="zh-CN" smtClean="0">
                    <a:solidFill>
                      <a:srgbClr val="000000"/>
                    </a:solidFill>
                  </a:rPr>
                  <a:t>   轴</a:t>
                </a:r>
                <a:r>
                  <a:rPr lang="zh-CN" altLang="en-US" smtClean="0">
                    <a:solidFill>
                      <a:srgbClr val="CC0000"/>
                    </a:solidFill>
                  </a:rPr>
                  <a:t>正</a:t>
                </a:r>
                <a:r>
                  <a:rPr lang="zh-CN" altLang="en-US" smtClean="0">
                    <a:solidFill>
                      <a:srgbClr val="000000"/>
                    </a:solidFill>
                  </a:rPr>
                  <a:t>向</a:t>
                </a:r>
                <a:r>
                  <a:rPr lang="zh-CN" altLang="en-US" sz="2400" smtClean="0">
                    <a:solidFill>
                      <a:srgbClr val="000000"/>
                    </a:solidFill>
                  </a:rPr>
                  <a:t>  </a:t>
                </a:r>
              </a:p>
            </p:txBody>
          </p:sp>
          <p:graphicFrame>
            <p:nvGraphicFramePr>
              <p:cNvPr id="6180" name="Object 2057"/>
              <p:cNvGraphicFramePr>
                <a:graphicFrameLocks noChangeAspect="1"/>
              </p:cNvGraphicFramePr>
              <p:nvPr/>
            </p:nvGraphicFramePr>
            <p:xfrm>
              <a:off x="3847" y="2821"/>
              <a:ext cx="233" cy="2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925" name="公式" r:id="rId13" imgW="177646" imgH="190335" progId="Equation.3">
                      <p:embed/>
                    </p:oleObj>
                  </mc:Choice>
                  <mc:Fallback>
                    <p:oleObj name="公式" r:id="rId13" imgW="177646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7" y="2821"/>
                            <a:ext cx="233" cy="2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81" name="Object 2058"/>
              <p:cNvGraphicFramePr>
                <a:graphicFrameLocks noChangeAspect="1"/>
              </p:cNvGraphicFramePr>
              <p:nvPr/>
            </p:nvGraphicFramePr>
            <p:xfrm>
              <a:off x="4289" y="2821"/>
              <a:ext cx="223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926" name="公式" r:id="rId14" imgW="171338" imgH="181092" progId="Equation.3">
                      <p:embed/>
                    </p:oleObj>
                  </mc:Choice>
                  <mc:Fallback>
                    <p:oleObj name="公式" r:id="rId14" imgW="171338" imgH="18109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89" y="2821"/>
                            <a:ext cx="223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178" name="Object 2086"/>
            <p:cNvGraphicFramePr>
              <a:graphicFrameLocks noChangeAspect="1"/>
            </p:cNvGraphicFramePr>
            <p:nvPr/>
          </p:nvGraphicFramePr>
          <p:xfrm>
            <a:off x="910" y="2763"/>
            <a:ext cx="2515" cy="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927" name="Equation" r:id="rId16" imgW="1485900" imgH="393700" progId="Equation.DSMT4">
                    <p:embed/>
                  </p:oleObj>
                </mc:Choice>
                <mc:Fallback>
                  <p:oleObj name="Equation" r:id="rId16" imgW="1485900" imgH="393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0" y="2763"/>
                          <a:ext cx="2515" cy="6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53" name="Group 2114"/>
          <p:cNvGrpSpPr>
            <a:grpSpLocks/>
          </p:cNvGrpSpPr>
          <p:nvPr/>
        </p:nvGrpSpPr>
        <p:grpSpPr bwMode="auto">
          <a:xfrm>
            <a:off x="3006725" y="879475"/>
            <a:ext cx="5349875" cy="2524125"/>
            <a:chOff x="533" y="422"/>
            <a:chExt cx="3370" cy="1590"/>
          </a:xfrm>
        </p:grpSpPr>
        <p:sp>
          <p:nvSpPr>
            <p:cNvPr id="6155" name="Rectangle 2106"/>
            <p:cNvSpPr>
              <a:spLocks noChangeArrowheads="1"/>
            </p:cNvSpPr>
            <p:nvPr/>
          </p:nvSpPr>
          <p:spPr bwMode="auto">
            <a:xfrm>
              <a:off x="533" y="422"/>
              <a:ext cx="3370" cy="15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pSp>
          <p:nvGrpSpPr>
            <p:cNvPr id="6156" name="Group 2111"/>
            <p:cNvGrpSpPr>
              <a:grpSpLocks/>
            </p:cNvGrpSpPr>
            <p:nvPr/>
          </p:nvGrpSpPr>
          <p:grpSpPr bwMode="auto">
            <a:xfrm>
              <a:off x="562" y="481"/>
              <a:ext cx="3275" cy="1458"/>
              <a:chOff x="562" y="481"/>
              <a:chExt cx="3275" cy="1458"/>
            </a:xfrm>
          </p:grpSpPr>
          <p:sp>
            <p:nvSpPr>
              <p:cNvPr id="6157" name="Line 2068"/>
              <p:cNvSpPr>
                <a:spLocks noChangeShapeType="1"/>
              </p:cNvSpPr>
              <p:nvPr/>
            </p:nvSpPr>
            <p:spPr bwMode="auto">
              <a:xfrm flipV="1">
                <a:off x="809" y="1267"/>
                <a:ext cx="29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sp>
            <p:nvSpPr>
              <p:cNvPr id="6158" name="Line 2069"/>
              <p:cNvSpPr>
                <a:spLocks noChangeShapeType="1"/>
              </p:cNvSpPr>
              <p:nvPr/>
            </p:nvSpPr>
            <p:spPr bwMode="auto">
              <a:xfrm flipV="1">
                <a:off x="1224" y="547"/>
                <a:ext cx="0" cy="13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graphicFrame>
            <p:nvGraphicFramePr>
              <p:cNvPr id="6159" name="Object 2070"/>
              <p:cNvGraphicFramePr>
                <a:graphicFrameLocks noChangeAspect="1"/>
              </p:cNvGraphicFramePr>
              <p:nvPr/>
            </p:nvGraphicFramePr>
            <p:xfrm>
              <a:off x="1245" y="481"/>
              <a:ext cx="251" cy="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928" name="公式" r:id="rId18" imgW="190417" imgH="241195" progId="Equation.3">
                      <p:embed/>
                    </p:oleObj>
                  </mc:Choice>
                  <mc:Fallback>
                    <p:oleObj name="公式" r:id="rId18" imgW="190417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5" y="481"/>
                            <a:ext cx="251" cy="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60" name="Object 2071"/>
              <p:cNvGraphicFramePr>
                <a:graphicFrameLocks noChangeAspect="1"/>
              </p:cNvGraphicFramePr>
              <p:nvPr/>
            </p:nvGraphicFramePr>
            <p:xfrm>
              <a:off x="3574" y="1027"/>
              <a:ext cx="263" cy="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929" name="公式" r:id="rId20" imgW="177646" imgH="190335" progId="Equation.3">
                      <p:embed/>
                    </p:oleObj>
                  </mc:Choice>
                  <mc:Fallback>
                    <p:oleObj name="公式" r:id="rId20" imgW="177646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4" y="1027"/>
                            <a:ext cx="263" cy="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61" name="Line 2072"/>
              <p:cNvSpPr>
                <a:spLocks noChangeShapeType="1"/>
              </p:cNvSpPr>
              <p:nvPr/>
            </p:nvSpPr>
            <p:spPr bwMode="auto">
              <a:xfrm flipV="1">
                <a:off x="953" y="820"/>
                <a:ext cx="2508" cy="9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sp>
            <p:nvSpPr>
              <p:cNvPr id="6162" name="Line 2073"/>
              <p:cNvSpPr>
                <a:spLocks noChangeShapeType="1"/>
              </p:cNvSpPr>
              <p:nvPr/>
            </p:nvSpPr>
            <p:spPr bwMode="auto">
              <a:xfrm>
                <a:off x="971" y="1710"/>
                <a:ext cx="2508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sp>
            <p:nvSpPr>
              <p:cNvPr id="6163" name="Line 2074"/>
              <p:cNvSpPr>
                <a:spLocks noChangeShapeType="1"/>
              </p:cNvSpPr>
              <p:nvPr/>
            </p:nvSpPr>
            <p:spPr bwMode="auto">
              <a:xfrm>
                <a:off x="1656" y="806"/>
                <a:ext cx="0" cy="92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sp>
            <p:nvSpPr>
              <p:cNvPr id="6164" name="Line 2075"/>
              <p:cNvSpPr>
                <a:spLocks noChangeShapeType="1"/>
              </p:cNvSpPr>
              <p:nvPr/>
            </p:nvSpPr>
            <p:spPr bwMode="auto">
              <a:xfrm>
                <a:off x="2950" y="806"/>
                <a:ext cx="0" cy="92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sp>
            <p:nvSpPr>
              <p:cNvPr id="6165" name="Line 2076"/>
              <p:cNvSpPr>
                <a:spLocks noChangeShapeType="1"/>
              </p:cNvSpPr>
              <p:nvPr/>
            </p:nvSpPr>
            <p:spPr bwMode="auto">
              <a:xfrm>
                <a:off x="2518" y="806"/>
                <a:ext cx="0" cy="92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sp>
            <p:nvSpPr>
              <p:cNvPr id="6166" name="Line 2077"/>
              <p:cNvSpPr>
                <a:spLocks noChangeShapeType="1"/>
              </p:cNvSpPr>
              <p:nvPr/>
            </p:nvSpPr>
            <p:spPr bwMode="auto">
              <a:xfrm>
                <a:off x="2087" y="806"/>
                <a:ext cx="0" cy="92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sp>
            <p:nvSpPr>
              <p:cNvPr id="6167" name="Line 2078"/>
              <p:cNvSpPr>
                <a:spLocks noChangeShapeType="1"/>
              </p:cNvSpPr>
              <p:nvPr/>
            </p:nvSpPr>
            <p:spPr bwMode="auto">
              <a:xfrm>
                <a:off x="3383" y="800"/>
                <a:ext cx="0" cy="92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graphicFrame>
            <p:nvGraphicFramePr>
              <p:cNvPr id="6168" name="Object 2079"/>
              <p:cNvGraphicFramePr>
                <a:graphicFrameLocks noChangeAspect="1"/>
              </p:cNvGraphicFramePr>
              <p:nvPr/>
            </p:nvGraphicFramePr>
            <p:xfrm>
              <a:off x="2855" y="1300"/>
              <a:ext cx="174" cy="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930" name="公式" r:id="rId22" imgW="190417" imgH="241195" progId="Equation.3">
                      <p:embed/>
                    </p:oleObj>
                  </mc:Choice>
                  <mc:Fallback>
                    <p:oleObj name="公式" r:id="rId22" imgW="190417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5" y="1300"/>
                            <a:ext cx="174" cy="219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69" name="Line 2080"/>
              <p:cNvSpPr>
                <a:spLocks noChangeShapeType="1"/>
              </p:cNvSpPr>
              <p:nvPr/>
            </p:nvSpPr>
            <p:spPr bwMode="auto">
              <a:xfrm>
                <a:off x="2153" y="691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graphicFrame>
            <p:nvGraphicFramePr>
              <p:cNvPr id="6170" name="Object 2081"/>
              <p:cNvGraphicFramePr>
                <a:graphicFrameLocks noChangeAspect="1"/>
              </p:cNvGraphicFramePr>
              <p:nvPr/>
            </p:nvGraphicFramePr>
            <p:xfrm>
              <a:off x="1913" y="547"/>
              <a:ext cx="233" cy="2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931" name="公式" r:id="rId24" imgW="177646" imgH="190335" progId="Equation.3">
                      <p:embed/>
                    </p:oleObj>
                  </mc:Choice>
                  <mc:Fallback>
                    <p:oleObj name="公式" r:id="rId24" imgW="177646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3" y="547"/>
                            <a:ext cx="233" cy="2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71" name="Object 2082"/>
              <p:cNvGraphicFramePr>
                <a:graphicFrameLocks noChangeAspect="1"/>
              </p:cNvGraphicFramePr>
              <p:nvPr/>
            </p:nvGraphicFramePr>
            <p:xfrm>
              <a:off x="713" y="691"/>
              <a:ext cx="225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932" name="公式" r:id="rId25" imgW="215806" imgH="228501" progId="Equation.3">
                      <p:embed/>
                    </p:oleObj>
                  </mc:Choice>
                  <mc:Fallback>
                    <p:oleObj name="公式" r:id="rId25" imgW="215806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3" y="691"/>
                            <a:ext cx="225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72" name="Object 2083"/>
              <p:cNvGraphicFramePr>
                <a:graphicFrameLocks noChangeAspect="1"/>
              </p:cNvGraphicFramePr>
              <p:nvPr/>
            </p:nvGraphicFramePr>
            <p:xfrm>
              <a:off x="562" y="1587"/>
              <a:ext cx="439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933" name="公式" r:id="rId27" imgW="393529" imgH="228501" progId="Equation.3">
                      <p:embed/>
                    </p:oleObj>
                  </mc:Choice>
                  <mc:Fallback>
                    <p:oleObj name="公式" r:id="rId27" imgW="393529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2" y="1587"/>
                            <a:ext cx="439" cy="2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73" name="Text Box 2084"/>
              <p:cNvSpPr txBox="1">
                <a:spLocks noChangeArrowheads="1"/>
              </p:cNvSpPr>
              <p:nvPr/>
            </p:nvSpPr>
            <p:spPr bwMode="auto">
              <a:xfrm>
                <a:off x="963" y="1219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zh-CN" b="0" i="1" smtClean="0"/>
                  <a:t>O</a:t>
                </a:r>
              </a:p>
            </p:txBody>
          </p:sp>
          <p:sp>
            <p:nvSpPr>
              <p:cNvPr id="6174" name="Line 2099"/>
              <p:cNvSpPr>
                <a:spLocks noChangeShapeType="1"/>
              </p:cNvSpPr>
              <p:nvPr/>
            </p:nvSpPr>
            <p:spPr bwMode="auto">
              <a:xfrm>
                <a:off x="1064" y="832"/>
                <a:ext cx="2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sp>
            <p:nvSpPr>
              <p:cNvPr id="6175" name="Freeform 2101"/>
              <p:cNvSpPr>
                <a:spLocks/>
              </p:cNvSpPr>
              <p:nvPr/>
            </p:nvSpPr>
            <p:spPr bwMode="auto">
              <a:xfrm>
                <a:off x="986" y="823"/>
                <a:ext cx="2765" cy="885"/>
              </a:xfrm>
              <a:custGeom>
                <a:avLst/>
                <a:gdLst>
                  <a:gd name="T0" fmla="*/ 28 w 2579"/>
                  <a:gd name="T1" fmla="*/ 398 h 1769"/>
                  <a:gd name="T2" fmla="*/ 84 w 2579"/>
                  <a:gd name="T3" fmla="*/ 310 h 1769"/>
                  <a:gd name="T4" fmla="*/ 139 w 2579"/>
                  <a:gd name="T5" fmla="*/ 228 h 1769"/>
                  <a:gd name="T6" fmla="*/ 194 w 2579"/>
                  <a:gd name="T7" fmla="*/ 155 h 1769"/>
                  <a:gd name="T8" fmla="*/ 251 w 2579"/>
                  <a:gd name="T9" fmla="*/ 94 h 1769"/>
                  <a:gd name="T10" fmla="*/ 307 w 2579"/>
                  <a:gd name="T11" fmla="*/ 46 h 1769"/>
                  <a:gd name="T12" fmla="*/ 362 w 2579"/>
                  <a:gd name="T13" fmla="*/ 15 h 1769"/>
                  <a:gd name="T14" fmla="*/ 419 w 2579"/>
                  <a:gd name="T15" fmla="*/ 1 h 1769"/>
                  <a:gd name="T16" fmla="*/ 475 w 2579"/>
                  <a:gd name="T17" fmla="*/ 5 h 1769"/>
                  <a:gd name="T18" fmla="*/ 531 w 2579"/>
                  <a:gd name="T19" fmla="*/ 27 h 1769"/>
                  <a:gd name="T20" fmla="*/ 585 w 2579"/>
                  <a:gd name="T21" fmla="*/ 65 h 1769"/>
                  <a:gd name="T22" fmla="*/ 642 w 2579"/>
                  <a:gd name="T23" fmla="*/ 120 h 1769"/>
                  <a:gd name="T24" fmla="*/ 698 w 2579"/>
                  <a:gd name="T25" fmla="*/ 187 h 1769"/>
                  <a:gd name="T26" fmla="*/ 754 w 2579"/>
                  <a:gd name="T27" fmla="*/ 264 h 1769"/>
                  <a:gd name="T28" fmla="*/ 809 w 2579"/>
                  <a:gd name="T29" fmla="*/ 349 h 1769"/>
                  <a:gd name="T30" fmla="*/ 866 w 2579"/>
                  <a:gd name="T31" fmla="*/ 438 h 1769"/>
                  <a:gd name="T32" fmla="*/ 921 w 2579"/>
                  <a:gd name="T33" fmla="*/ 527 h 1769"/>
                  <a:gd name="T34" fmla="*/ 977 w 2579"/>
                  <a:gd name="T35" fmla="*/ 612 h 1769"/>
                  <a:gd name="T36" fmla="*/ 1034 w 2579"/>
                  <a:gd name="T37" fmla="*/ 690 h 1769"/>
                  <a:gd name="T38" fmla="*/ 1089 w 2579"/>
                  <a:gd name="T39" fmla="*/ 759 h 1769"/>
                  <a:gd name="T40" fmla="*/ 1145 w 2579"/>
                  <a:gd name="T41" fmla="*/ 815 h 1769"/>
                  <a:gd name="T42" fmla="*/ 1201 w 2579"/>
                  <a:gd name="T43" fmla="*/ 855 h 1769"/>
                  <a:gd name="T44" fmla="*/ 1258 w 2579"/>
                  <a:gd name="T45" fmla="*/ 878 h 1769"/>
                  <a:gd name="T46" fmla="*/ 1312 w 2579"/>
                  <a:gd name="T47" fmla="*/ 885 h 1769"/>
                  <a:gd name="T48" fmla="*/ 1368 w 2579"/>
                  <a:gd name="T49" fmla="*/ 872 h 1769"/>
                  <a:gd name="T50" fmla="*/ 1424 w 2579"/>
                  <a:gd name="T51" fmla="*/ 842 h 1769"/>
                  <a:gd name="T52" fmla="*/ 1481 w 2579"/>
                  <a:gd name="T53" fmla="*/ 797 h 1769"/>
                  <a:gd name="T54" fmla="*/ 1536 w 2579"/>
                  <a:gd name="T55" fmla="*/ 736 h 1769"/>
                  <a:gd name="T56" fmla="*/ 1591 w 2579"/>
                  <a:gd name="T57" fmla="*/ 664 h 1769"/>
                  <a:gd name="T58" fmla="*/ 1648 w 2579"/>
                  <a:gd name="T59" fmla="*/ 583 h 1769"/>
                  <a:gd name="T60" fmla="*/ 1704 w 2579"/>
                  <a:gd name="T61" fmla="*/ 496 h 1769"/>
                  <a:gd name="T62" fmla="*/ 1759 w 2579"/>
                  <a:gd name="T63" fmla="*/ 407 h 1769"/>
                  <a:gd name="T64" fmla="*/ 1815 w 2579"/>
                  <a:gd name="T65" fmla="*/ 319 h 1769"/>
                  <a:gd name="T66" fmla="*/ 1872 w 2579"/>
                  <a:gd name="T67" fmla="*/ 237 h 1769"/>
                  <a:gd name="T68" fmla="*/ 1928 w 2579"/>
                  <a:gd name="T69" fmla="*/ 162 h 1769"/>
                  <a:gd name="T70" fmla="*/ 1982 w 2579"/>
                  <a:gd name="T71" fmla="*/ 99 h 1769"/>
                  <a:gd name="T72" fmla="*/ 2038 w 2579"/>
                  <a:gd name="T73" fmla="*/ 50 h 1769"/>
                  <a:gd name="T74" fmla="*/ 2095 w 2579"/>
                  <a:gd name="T75" fmla="*/ 17 h 1769"/>
                  <a:gd name="T76" fmla="*/ 2151 w 2579"/>
                  <a:gd name="T77" fmla="*/ 2 h 1769"/>
                  <a:gd name="T78" fmla="*/ 2206 w 2579"/>
                  <a:gd name="T79" fmla="*/ 4 h 1769"/>
                  <a:gd name="T80" fmla="*/ 2263 w 2579"/>
                  <a:gd name="T81" fmla="*/ 24 h 1769"/>
                  <a:gd name="T82" fmla="*/ 2318 w 2579"/>
                  <a:gd name="T83" fmla="*/ 61 h 1769"/>
                  <a:gd name="T84" fmla="*/ 2374 w 2579"/>
                  <a:gd name="T85" fmla="*/ 114 h 1769"/>
                  <a:gd name="T86" fmla="*/ 2429 w 2579"/>
                  <a:gd name="T87" fmla="*/ 179 h 1769"/>
                  <a:gd name="T88" fmla="*/ 2486 w 2579"/>
                  <a:gd name="T89" fmla="*/ 256 h 1769"/>
                  <a:gd name="T90" fmla="*/ 2542 w 2579"/>
                  <a:gd name="T91" fmla="*/ 340 h 1769"/>
                  <a:gd name="T92" fmla="*/ 2598 w 2579"/>
                  <a:gd name="T93" fmla="*/ 428 h 1769"/>
                  <a:gd name="T94" fmla="*/ 2652 w 2579"/>
                  <a:gd name="T95" fmla="*/ 518 h 1769"/>
                  <a:gd name="T96" fmla="*/ 2709 w 2579"/>
                  <a:gd name="T97" fmla="*/ 604 h 1769"/>
                  <a:gd name="T98" fmla="*/ 2765 w 2579"/>
                  <a:gd name="T99" fmla="*/ 683 h 17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579" h="1769">
                    <a:moveTo>
                      <a:pt x="0" y="884"/>
                    </a:moveTo>
                    <a:lnTo>
                      <a:pt x="26" y="795"/>
                    </a:lnTo>
                    <a:lnTo>
                      <a:pt x="51" y="706"/>
                    </a:lnTo>
                    <a:lnTo>
                      <a:pt x="78" y="620"/>
                    </a:lnTo>
                    <a:lnTo>
                      <a:pt x="104" y="537"/>
                    </a:lnTo>
                    <a:lnTo>
                      <a:pt x="130" y="456"/>
                    </a:lnTo>
                    <a:lnTo>
                      <a:pt x="156" y="380"/>
                    </a:lnTo>
                    <a:lnTo>
                      <a:pt x="181" y="310"/>
                    </a:lnTo>
                    <a:lnTo>
                      <a:pt x="208" y="245"/>
                    </a:lnTo>
                    <a:lnTo>
                      <a:pt x="234" y="187"/>
                    </a:lnTo>
                    <a:lnTo>
                      <a:pt x="260" y="135"/>
                    </a:lnTo>
                    <a:lnTo>
                      <a:pt x="286" y="92"/>
                    </a:lnTo>
                    <a:lnTo>
                      <a:pt x="313" y="56"/>
                    </a:lnTo>
                    <a:lnTo>
                      <a:pt x="338" y="29"/>
                    </a:lnTo>
                    <a:lnTo>
                      <a:pt x="364" y="10"/>
                    </a:lnTo>
                    <a:lnTo>
                      <a:pt x="391" y="1"/>
                    </a:lnTo>
                    <a:lnTo>
                      <a:pt x="416" y="1"/>
                    </a:lnTo>
                    <a:lnTo>
                      <a:pt x="443" y="9"/>
                    </a:lnTo>
                    <a:lnTo>
                      <a:pt x="468" y="27"/>
                    </a:lnTo>
                    <a:lnTo>
                      <a:pt x="495" y="53"/>
                    </a:lnTo>
                    <a:lnTo>
                      <a:pt x="521" y="87"/>
                    </a:lnTo>
                    <a:lnTo>
                      <a:pt x="546" y="130"/>
                    </a:lnTo>
                    <a:lnTo>
                      <a:pt x="573" y="181"/>
                    </a:lnTo>
                    <a:lnTo>
                      <a:pt x="599" y="239"/>
                    </a:lnTo>
                    <a:lnTo>
                      <a:pt x="625" y="302"/>
                    </a:lnTo>
                    <a:lnTo>
                      <a:pt x="651" y="373"/>
                    </a:lnTo>
                    <a:lnTo>
                      <a:pt x="678" y="448"/>
                    </a:lnTo>
                    <a:lnTo>
                      <a:pt x="703" y="528"/>
                    </a:lnTo>
                    <a:lnTo>
                      <a:pt x="729" y="611"/>
                    </a:lnTo>
                    <a:lnTo>
                      <a:pt x="755" y="698"/>
                    </a:lnTo>
                    <a:lnTo>
                      <a:pt x="781" y="786"/>
                    </a:lnTo>
                    <a:lnTo>
                      <a:pt x="808" y="875"/>
                    </a:lnTo>
                    <a:lnTo>
                      <a:pt x="833" y="964"/>
                    </a:lnTo>
                    <a:lnTo>
                      <a:pt x="859" y="1053"/>
                    </a:lnTo>
                    <a:lnTo>
                      <a:pt x="886" y="1139"/>
                    </a:lnTo>
                    <a:lnTo>
                      <a:pt x="911" y="1224"/>
                    </a:lnTo>
                    <a:lnTo>
                      <a:pt x="938" y="1305"/>
                    </a:lnTo>
                    <a:lnTo>
                      <a:pt x="964" y="1380"/>
                    </a:lnTo>
                    <a:lnTo>
                      <a:pt x="989" y="1452"/>
                    </a:lnTo>
                    <a:lnTo>
                      <a:pt x="1016" y="1517"/>
                    </a:lnTo>
                    <a:lnTo>
                      <a:pt x="1041" y="1577"/>
                    </a:lnTo>
                    <a:lnTo>
                      <a:pt x="1068" y="1629"/>
                    </a:lnTo>
                    <a:lnTo>
                      <a:pt x="1094" y="1673"/>
                    </a:lnTo>
                    <a:lnTo>
                      <a:pt x="1120" y="1709"/>
                    </a:lnTo>
                    <a:lnTo>
                      <a:pt x="1146" y="1736"/>
                    </a:lnTo>
                    <a:lnTo>
                      <a:pt x="1173" y="1756"/>
                    </a:lnTo>
                    <a:lnTo>
                      <a:pt x="1198" y="1767"/>
                    </a:lnTo>
                    <a:lnTo>
                      <a:pt x="1224" y="1769"/>
                    </a:lnTo>
                    <a:lnTo>
                      <a:pt x="1251" y="1761"/>
                    </a:lnTo>
                    <a:lnTo>
                      <a:pt x="1276" y="1744"/>
                    </a:lnTo>
                    <a:lnTo>
                      <a:pt x="1303" y="1718"/>
                    </a:lnTo>
                    <a:lnTo>
                      <a:pt x="1328" y="1684"/>
                    </a:lnTo>
                    <a:lnTo>
                      <a:pt x="1354" y="1643"/>
                    </a:lnTo>
                    <a:lnTo>
                      <a:pt x="1381" y="1594"/>
                    </a:lnTo>
                    <a:lnTo>
                      <a:pt x="1406" y="1537"/>
                    </a:lnTo>
                    <a:lnTo>
                      <a:pt x="1433" y="1472"/>
                    </a:lnTo>
                    <a:lnTo>
                      <a:pt x="1459" y="1403"/>
                    </a:lnTo>
                    <a:lnTo>
                      <a:pt x="1484" y="1328"/>
                    </a:lnTo>
                    <a:lnTo>
                      <a:pt x="1511" y="1248"/>
                    </a:lnTo>
                    <a:lnTo>
                      <a:pt x="1537" y="1165"/>
                    </a:lnTo>
                    <a:lnTo>
                      <a:pt x="1563" y="1079"/>
                    </a:lnTo>
                    <a:lnTo>
                      <a:pt x="1589" y="992"/>
                    </a:lnTo>
                    <a:lnTo>
                      <a:pt x="1615" y="903"/>
                    </a:lnTo>
                    <a:lnTo>
                      <a:pt x="1641" y="813"/>
                    </a:lnTo>
                    <a:lnTo>
                      <a:pt x="1667" y="724"/>
                    </a:lnTo>
                    <a:lnTo>
                      <a:pt x="1693" y="637"/>
                    </a:lnTo>
                    <a:lnTo>
                      <a:pt x="1719" y="552"/>
                    </a:lnTo>
                    <a:lnTo>
                      <a:pt x="1746" y="473"/>
                    </a:lnTo>
                    <a:lnTo>
                      <a:pt x="1771" y="396"/>
                    </a:lnTo>
                    <a:lnTo>
                      <a:pt x="1798" y="324"/>
                    </a:lnTo>
                    <a:lnTo>
                      <a:pt x="1824" y="258"/>
                    </a:lnTo>
                    <a:lnTo>
                      <a:pt x="1849" y="198"/>
                    </a:lnTo>
                    <a:lnTo>
                      <a:pt x="1876" y="145"/>
                    </a:lnTo>
                    <a:lnTo>
                      <a:pt x="1901" y="99"/>
                    </a:lnTo>
                    <a:lnTo>
                      <a:pt x="1928" y="63"/>
                    </a:lnTo>
                    <a:lnTo>
                      <a:pt x="1954" y="33"/>
                    </a:lnTo>
                    <a:lnTo>
                      <a:pt x="1979" y="13"/>
                    </a:lnTo>
                    <a:lnTo>
                      <a:pt x="2006" y="3"/>
                    </a:lnTo>
                    <a:lnTo>
                      <a:pt x="2032" y="0"/>
                    </a:lnTo>
                    <a:lnTo>
                      <a:pt x="2058" y="7"/>
                    </a:lnTo>
                    <a:lnTo>
                      <a:pt x="2084" y="23"/>
                    </a:lnTo>
                    <a:lnTo>
                      <a:pt x="2111" y="47"/>
                    </a:lnTo>
                    <a:lnTo>
                      <a:pt x="2136" y="79"/>
                    </a:lnTo>
                    <a:lnTo>
                      <a:pt x="2162" y="121"/>
                    </a:lnTo>
                    <a:lnTo>
                      <a:pt x="2188" y="170"/>
                    </a:lnTo>
                    <a:lnTo>
                      <a:pt x="2214" y="227"/>
                    </a:lnTo>
                    <a:lnTo>
                      <a:pt x="2241" y="290"/>
                    </a:lnTo>
                    <a:lnTo>
                      <a:pt x="2266" y="357"/>
                    </a:lnTo>
                    <a:lnTo>
                      <a:pt x="2293" y="433"/>
                    </a:lnTo>
                    <a:lnTo>
                      <a:pt x="2319" y="511"/>
                    </a:lnTo>
                    <a:lnTo>
                      <a:pt x="2344" y="594"/>
                    </a:lnTo>
                    <a:lnTo>
                      <a:pt x="2371" y="680"/>
                    </a:lnTo>
                    <a:lnTo>
                      <a:pt x="2397" y="767"/>
                    </a:lnTo>
                    <a:lnTo>
                      <a:pt x="2423" y="856"/>
                    </a:lnTo>
                    <a:lnTo>
                      <a:pt x="2449" y="946"/>
                    </a:lnTo>
                    <a:lnTo>
                      <a:pt x="2474" y="1035"/>
                    </a:lnTo>
                    <a:lnTo>
                      <a:pt x="2501" y="1122"/>
                    </a:lnTo>
                    <a:lnTo>
                      <a:pt x="2527" y="1207"/>
                    </a:lnTo>
                    <a:lnTo>
                      <a:pt x="2553" y="1288"/>
                    </a:lnTo>
                    <a:lnTo>
                      <a:pt x="2579" y="1365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</p:grpSp>
      </p:grpSp>
      <p:sp>
        <p:nvSpPr>
          <p:cNvPr id="6154" name="Rectangle 2118"/>
          <p:cNvSpPr>
            <a:spLocks noChangeArrowheads="1"/>
          </p:cNvSpPr>
          <p:nvPr/>
        </p:nvSpPr>
        <p:spPr bwMode="auto">
          <a:xfrm>
            <a:off x="269875" y="1150938"/>
            <a:ext cx="2665413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mtClean="0">
                <a:solidFill>
                  <a:srgbClr val="000000"/>
                </a:solidFill>
                <a:ea typeface="宋体" charset="-122"/>
              </a:rPr>
              <a:t>       </a:t>
            </a:r>
            <a:r>
              <a:rPr lang="zh-CN" altLang="en-US" smtClean="0">
                <a:solidFill>
                  <a:srgbClr val="000000"/>
                </a:solidFill>
                <a:ea typeface="宋体" charset="-122"/>
              </a:rPr>
              <a:t>如果原点的初相位</a:t>
            </a:r>
            <a:r>
              <a:rPr lang="zh-CN" altLang="en-US" smtClean="0">
                <a:solidFill>
                  <a:srgbClr val="CC0000"/>
                </a:solidFill>
                <a:ea typeface="宋体" charset="-122"/>
              </a:rPr>
              <a:t>不</a:t>
            </a:r>
            <a:r>
              <a:rPr lang="zh-CN" altLang="en-US" smtClean="0">
                <a:solidFill>
                  <a:srgbClr val="000000"/>
                </a:solidFill>
                <a:ea typeface="宋体" charset="-122"/>
              </a:rPr>
              <a:t>为零</a:t>
            </a:r>
          </a:p>
        </p:txBody>
      </p:sp>
    </p:spTree>
    <p:extLst>
      <p:ext uri="{BB962C8B-B14F-4D97-AF65-F5344CB8AC3E}">
        <p14:creationId xmlns:p14="http://schemas.microsoft.com/office/powerpoint/2010/main" val="35797107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 animBg="1"/>
      <p:bldP spid="28160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A9D58A4-8F25-44EB-9085-F928772E86C8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50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4976813" y="3563963"/>
            <a:ext cx="4167187" cy="0"/>
          </a:xfrm>
          <a:prstGeom prst="line">
            <a:avLst/>
          </a:prstGeom>
          <a:noFill/>
          <a:ln w="9525">
            <a:solidFill>
              <a:srgbClr val="402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402000"/>
              </a:solidFill>
              <a:effectLst/>
              <a:uLnTx/>
              <a:uFillTx/>
              <a:latin typeface="Arial" charset="0"/>
              <a:ea typeface="楷体_GB2312" pitchFamily="49" charset="-122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4679950" y="2522563"/>
            <a:ext cx="1190625" cy="1041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b="0" smtClean="0">
              <a:solidFill>
                <a:srgbClr val="402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5721350" y="1628800"/>
            <a:ext cx="2381250" cy="1935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b="0" smtClean="0">
              <a:solidFill>
                <a:srgbClr val="402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126038" y="2224113"/>
            <a:ext cx="1489075" cy="1339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b="0" smtClean="0">
              <a:solidFill>
                <a:srgbClr val="402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7" name="Arc 14"/>
          <p:cNvSpPr>
            <a:spLocks/>
          </p:cNvSpPr>
          <p:nvPr/>
        </p:nvSpPr>
        <p:spPr bwMode="auto">
          <a:xfrm rot="5400000">
            <a:off x="6066632" y="4104506"/>
            <a:ext cx="298450" cy="490537"/>
          </a:xfrm>
          <a:custGeom>
            <a:avLst/>
            <a:gdLst>
              <a:gd name="T0" fmla="*/ 0 w 21600"/>
              <a:gd name="T1" fmla="*/ 0 h 25441"/>
              <a:gd name="T2" fmla="*/ 2147483647 w 21600"/>
              <a:gd name="T3" fmla="*/ 2147483647 h 25441"/>
              <a:gd name="T4" fmla="*/ 0 w 21600"/>
              <a:gd name="T5" fmla="*/ 2147483647 h 25441"/>
              <a:gd name="T6" fmla="*/ 0 60000 65536"/>
              <a:gd name="T7" fmla="*/ 0 60000 65536"/>
              <a:gd name="T8" fmla="*/ 0 60000 65536"/>
              <a:gd name="T9" fmla="*/ 0 w 21600"/>
              <a:gd name="T10" fmla="*/ 0 h 25441"/>
              <a:gd name="T11" fmla="*/ 21600 w 21600"/>
              <a:gd name="T12" fmla="*/ 25441 h 254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44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888"/>
                  <a:pt x="21484" y="24173"/>
                  <a:pt x="21255" y="25440"/>
                </a:cubicBezTo>
              </a:path>
              <a:path w="21600" h="2544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888"/>
                  <a:pt x="21484" y="24173"/>
                  <a:pt x="21255" y="2544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b="0" smtClean="0">
              <a:solidFill>
                <a:srgbClr val="402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5870575" y="2074888"/>
            <a:ext cx="0" cy="3125787"/>
          </a:xfrm>
          <a:prstGeom prst="line">
            <a:avLst/>
          </a:prstGeom>
          <a:noFill/>
          <a:ln w="9525">
            <a:solidFill>
              <a:srgbClr val="9933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b="0" smtClean="0">
              <a:solidFill>
                <a:srgbClr val="402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5424488" y="1927250"/>
            <a:ext cx="1933575" cy="16367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b="0" smtClean="0">
              <a:solidFill>
                <a:srgbClr val="402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10" name="Arc 19"/>
          <p:cNvSpPr>
            <a:spLocks/>
          </p:cNvSpPr>
          <p:nvPr/>
        </p:nvSpPr>
        <p:spPr bwMode="auto">
          <a:xfrm rot="5400000">
            <a:off x="6677025" y="3827488"/>
            <a:ext cx="296863" cy="471487"/>
          </a:xfrm>
          <a:custGeom>
            <a:avLst/>
            <a:gdLst>
              <a:gd name="T0" fmla="*/ 0 w 21600"/>
              <a:gd name="T1" fmla="*/ 0 h 24520"/>
              <a:gd name="T2" fmla="*/ 2147483647 w 21600"/>
              <a:gd name="T3" fmla="*/ 2147483647 h 24520"/>
              <a:gd name="T4" fmla="*/ 0 w 21600"/>
              <a:gd name="T5" fmla="*/ 2147483647 h 24520"/>
              <a:gd name="T6" fmla="*/ 0 60000 65536"/>
              <a:gd name="T7" fmla="*/ 0 60000 65536"/>
              <a:gd name="T8" fmla="*/ 0 60000 65536"/>
              <a:gd name="T9" fmla="*/ 0 w 21600"/>
              <a:gd name="T10" fmla="*/ 0 h 24520"/>
              <a:gd name="T11" fmla="*/ 21600 w 21600"/>
              <a:gd name="T12" fmla="*/ 24520 h 24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52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76"/>
                  <a:pt x="21533" y="23552"/>
                  <a:pt x="21401" y="24519"/>
                </a:cubicBezTo>
              </a:path>
              <a:path w="21600" h="2452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76"/>
                  <a:pt x="21533" y="23552"/>
                  <a:pt x="21401" y="24519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b="0" smtClean="0">
              <a:solidFill>
                <a:srgbClr val="402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11" name="Arc 20"/>
          <p:cNvSpPr>
            <a:spLocks/>
          </p:cNvSpPr>
          <p:nvPr/>
        </p:nvSpPr>
        <p:spPr bwMode="auto">
          <a:xfrm rot="5400000">
            <a:off x="7239001" y="3525862"/>
            <a:ext cx="298450" cy="504825"/>
          </a:xfrm>
          <a:custGeom>
            <a:avLst/>
            <a:gdLst>
              <a:gd name="T0" fmla="*/ 0 w 21600"/>
              <a:gd name="T1" fmla="*/ 0 h 26342"/>
              <a:gd name="T2" fmla="*/ 2147483647 w 21600"/>
              <a:gd name="T3" fmla="*/ 2147483647 h 26342"/>
              <a:gd name="T4" fmla="*/ 0 w 21600"/>
              <a:gd name="T5" fmla="*/ 2147483647 h 26342"/>
              <a:gd name="T6" fmla="*/ 0 60000 65536"/>
              <a:gd name="T7" fmla="*/ 0 60000 65536"/>
              <a:gd name="T8" fmla="*/ 0 60000 65536"/>
              <a:gd name="T9" fmla="*/ 0 w 21600"/>
              <a:gd name="T10" fmla="*/ 0 h 26342"/>
              <a:gd name="T11" fmla="*/ 21600 w 21600"/>
              <a:gd name="T12" fmla="*/ 26342 h 26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3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195"/>
                  <a:pt x="21423" y="24785"/>
                  <a:pt x="21073" y="26342"/>
                </a:cubicBezTo>
              </a:path>
              <a:path w="21600" h="263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195"/>
                  <a:pt x="21423" y="24785"/>
                  <a:pt x="21073" y="26342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b="0" smtClean="0">
              <a:solidFill>
                <a:srgbClr val="402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 rot="5400000" flipV="1">
            <a:off x="5126038" y="2913088"/>
            <a:ext cx="55562" cy="55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b="0" smtClean="0">
              <a:solidFill>
                <a:srgbClr val="402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 rot="5400000" flipV="1">
            <a:off x="5461001" y="2522562"/>
            <a:ext cx="55562" cy="55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b="0" smtClean="0">
              <a:solidFill>
                <a:srgbClr val="402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 rot="5400000" flipV="1">
            <a:off x="5759451" y="2205062"/>
            <a:ext cx="55562" cy="55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b="0" smtClean="0">
              <a:solidFill>
                <a:srgbClr val="402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 rot="5400000" flipV="1">
            <a:off x="6020594" y="1869307"/>
            <a:ext cx="57150" cy="55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b="0" smtClean="0">
              <a:solidFill>
                <a:srgbClr val="402000"/>
              </a:solidFill>
              <a:latin typeface="Arial" charset="0"/>
              <a:ea typeface="楷体_GB2312" pitchFamily="49" charset="-122"/>
            </a:endParaRPr>
          </a:p>
        </p:txBody>
      </p: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5870575" y="3563963"/>
            <a:ext cx="2976563" cy="1785937"/>
            <a:chOff x="3698" y="2569"/>
            <a:chExt cx="1875" cy="1125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3698" y="2569"/>
              <a:ext cx="562" cy="1125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0" smtClean="0">
                <a:solidFill>
                  <a:srgbClr val="402000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4635" y="2569"/>
              <a:ext cx="469" cy="937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0" smtClean="0">
                <a:solidFill>
                  <a:srgbClr val="402000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5104" y="2569"/>
              <a:ext cx="469" cy="844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0" smtClean="0">
                <a:solidFill>
                  <a:srgbClr val="402000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167" y="2569"/>
              <a:ext cx="562" cy="1031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0" smtClean="0">
                <a:solidFill>
                  <a:srgbClr val="402000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4076" y="3323"/>
              <a:ext cx="46" cy="105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0" smtClean="0">
                <a:solidFill>
                  <a:srgbClr val="402000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4474" y="3122"/>
              <a:ext cx="47" cy="106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0" smtClean="0">
                <a:solidFill>
                  <a:srgbClr val="402000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4830" y="2953"/>
              <a:ext cx="47" cy="105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0" smtClean="0">
                <a:solidFill>
                  <a:srgbClr val="402000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5217" y="2756"/>
              <a:ext cx="47" cy="106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0" smtClean="0">
                <a:solidFill>
                  <a:srgbClr val="402000"/>
                </a:solidFill>
                <a:latin typeface="Arial" charset="0"/>
                <a:ea typeface="楷体_GB2312" pitchFamily="49" charset="-122"/>
              </a:endParaRPr>
            </a:p>
          </p:txBody>
        </p:sp>
      </p:grpSp>
      <p:grpSp>
        <p:nvGrpSpPr>
          <p:cNvPr id="25" name="组合 41"/>
          <p:cNvGrpSpPr>
            <a:grpSpLocks/>
          </p:cNvGrpSpPr>
          <p:nvPr/>
        </p:nvGrpSpPr>
        <p:grpSpPr bwMode="auto">
          <a:xfrm>
            <a:off x="5580063" y="2051075"/>
            <a:ext cx="1584325" cy="1914525"/>
            <a:chOff x="5292724" y="2670166"/>
            <a:chExt cx="1728788" cy="1799589"/>
          </a:xfrm>
        </p:grpSpPr>
        <p:sp>
          <p:nvSpPr>
            <p:cNvPr id="26" name="Line 12"/>
            <p:cNvSpPr>
              <a:spLocks noChangeShapeType="1"/>
            </p:cNvSpPr>
            <p:nvPr/>
          </p:nvSpPr>
          <p:spPr bwMode="auto">
            <a:xfrm flipV="1">
              <a:off x="5619749" y="3054341"/>
              <a:ext cx="966788" cy="1023938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0" smtClean="0">
                <a:solidFill>
                  <a:srgbClr val="402000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6517427" y="2670166"/>
              <a:ext cx="504085" cy="429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0" i="1" smtClean="0">
                  <a:solidFill>
                    <a:srgbClr val="000066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5292724" y="4040003"/>
              <a:ext cx="504085" cy="429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0" i="1" smtClean="0">
                  <a:solidFill>
                    <a:srgbClr val="000066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5830888" y="3765575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0" i="1" smtClean="0">
                <a:solidFill>
                  <a:srgbClr val="000066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5616575" y="301945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0" i="1" smtClean="0">
                <a:solidFill>
                  <a:srgbClr val="000066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3403600" y="476672"/>
            <a:ext cx="32400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波的折射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713321" y="1124744"/>
            <a:ext cx="7858125" cy="5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sz="27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用惠更斯原理作图解释波的折射定律：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785813" y="1700808"/>
            <a:ext cx="4237831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sz="2600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已知 </a:t>
            </a:r>
            <a:r>
              <a:rPr kumimoji="1" lang="en-US" altLang="zh-CN" sz="2600" i="1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u</a:t>
            </a:r>
            <a:r>
              <a:rPr kumimoji="1" lang="en-US" altLang="zh-CN" sz="2600" baseline="-25000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1</a:t>
            </a:r>
            <a:r>
              <a:rPr kumimoji="1" lang="en-US" altLang="zh-CN" sz="2600" i="1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、u</a:t>
            </a:r>
            <a:r>
              <a:rPr kumimoji="1" lang="en-US" altLang="zh-CN" sz="2600" baseline="-25000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2</a:t>
            </a:r>
            <a:r>
              <a:rPr kumimoji="1" lang="zh-CN" altLang="en-US" sz="2600" i="1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 </a:t>
            </a:r>
            <a:r>
              <a:rPr kumimoji="1" lang="zh-CN" altLang="en-US" sz="2600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和 </a:t>
            </a:r>
            <a:r>
              <a:rPr kumimoji="1" lang="en-US" altLang="zh-CN" sz="2600" i="1" dirty="0" err="1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i</a:t>
            </a:r>
            <a:r>
              <a:rPr kumimoji="1" lang="zh-CN" altLang="en-US" sz="2600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，求 </a:t>
            </a:r>
            <a:r>
              <a:rPr kumimoji="1" lang="en-US" altLang="zh-CN" sz="2600" i="1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r </a:t>
            </a:r>
            <a:r>
              <a:rPr kumimoji="1" lang="en-US" altLang="zh-CN" sz="2600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:</a:t>
            </a:r>
            <a:endParaRPr kumimoji="1" lang="zh-CN" altLang="en-US" sz="2600" dirty="0">
              <a:solidFill>
                <a:srgbClr val="000066"/>
              </a:solidFill>
              <a:latin typeface="Times New Roman"/>
              <a:ea typeface="华文楷体" panose="02010600040101010101" pitchFamily="2" charset="-122"/>
            </a:endParaRPr>
          </a:p>
        </p:txBody>
      </p:sp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666281"/>
              </p:ext>
            </p:extLst>
          </p:nvPr>
        </p:nvGraphicFramePr>
        <p:xfrm>
          <a:off x="1187450" y="2276872"/>
          <a:ext cx="29718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64" name="公式" r:id="rId3" imgW="1117440" imgH="393480" progId="Equation.3">
                  <p:embed/>
                </p:oleObj>
              </mc:Choice>
              <mc:Fallback>
                <p:oleObj name="公式" r:id="rId3" imgW="1117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276872"/>
                        <a:ext cx="2971800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750773"/>
              </p:ext>
            </p:extLst>
          </p:nvPr>
        </p:nvGraphicFramePr>
        <p:xfrm>
          <a:off x="1100138" y="3356992"/>
          <a:ext cx="31051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65" name="公式" r:id="rId5" imgW="1168200" imgH="393480" progId="Equation.3">
                  <p:embed/>
                </p:oleObj>
              </mc:Choice>
              <mc:Fallback>
                <p:oleObj name="公式" r:id="rId5" imgW="1168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3356992"/>
                        <a:ext cx="310515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031532"/>
              </p:ext>
            </p:extLst>
          </p:nvPr>
        </p:nvGraphicFramePr>
        <p:xfrm>
          <a:off x="1763713" y="4505548"/>
          <a:ext cx="2058987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66" name="公式" r:id="rId7" imgW="774360" imgH="431640" progId="Equation.3">
                  <p:embed/>
                </p:oleObj>
              </mc:Choice>
              <mc:Fallback>
                <p:oleObj name="公式" r:id="rId7" imgW="774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505548"/>
                        <a:ext cx="2058987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600190"/>
              </p:ext>
            </p:extLst>
          </p:nvPr>
        </p:nvGraphicFramePr>
        <p:xfrm>
          <a:off x="7451725" y="2627338"/>
          <a:ext cx="6492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67" name="公式" r:id="rId9" imgW="304560" imgH="215640" progId="Equation.3">
                  <p:embed/>
                </p:oleObj>
              </mc:Choice>
              <mc:Fallback>
                <p:oleObj name="公式" r:id="rId9" imgW="304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627338"/>
                        <a:ext cx="64928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89987"/>
              </p:ext>
            </p:extLst>
          </p:nvPr>
        </p:nvGraphicFramePr>
        <p:xfrm>
          <a:off x="7781926" y="1838249"/>
          <a:ext cx="500062" cy="71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68" name="公式" r:id="rId11" imgW="152280" imgH="215640" progId="Equation.3">
                  <p:embed/>
                </p:oleObj>
              </mc:Choice>
              <mc:Fallback>
                <p:oleObj name="公式" r:id="rId11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1926" y="1838249"/>
                        <a:ext cx="500062" cy="71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016748"/>
              </p:ext>
            </p:extLst>
          </p:nvPr>
        </p:nvGraphicFramePr>
        <p:xfrm>
          <a:off x="7975485" y="4173563"/>
          <a:ext cx="584200" cy="771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69" name="公式" r:id="rId13" imgW="164880" imgH="215640" progId="Equation.3">
                  <p:embed/>
                </p:oleObj>
              </mc:Choice>
              <mc:Fallback>
                <p:oleObj name="公式" r:id="rId13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5485" y="4173563"/>
                        <a:ext cx="584200" cy="771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017303"/>
              </p:ext>
            </p:extLst>
          </p:nvPr>
        </p:nvGraphicFramePr>
        <p:xfrm>
          <a:off x="5219700" y="4283100"/>
          <a:ext cx="6762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70" name="公式" r:id="rId15" imgW="317160" imgH="215640" progId="Equation.3">
                  <p:embed/>
                </p:oleObj>
              </mc:Choice>
              <mc:Fallback>
                <p:oleObj name="公式" r:id="rId15" imgW="317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283100"/>
                        <a:ext cx="6762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53"/>
          <p:cNvGrpSpPr>
            <a:grpSpLocks/>
          </p:cNvGrpSpPr>
          <p:nvPr/>
        </p:nvGrpSpPr>
        <p:grpSpPr bwMode="auto">
          <a:xfrm>
            <a:off x="6011863" y="3130575"/>
            <a:ext cx="2447925" cy="1751013"/>
            <a:chOff x="3787" y="2296"/>
            <a:chExt cx="1542" cy="1103"/>
          </a:xfrm>
        </p:grpSpPr>
        <p:sp>
          <p:nvSpPr>
            <p:cNvPr id="42" name="Line 13"/>
            <p:cNvSpPr>
              <a:spLocks noChangeShapeType="1"/>
            </p:cNvSpPr>
            <p:nvPr/>
          </p:nvSpPr>
          <p:spPr bwMode="auto">
            <a:xfrm flipV="1">
              <a:off x="3969" y="2568"/>
              <a:ext cx="1134" cy="545"/>
            </a:xfrm>
            <a:prstGeom prst="line">
              <a:avLst/>
            </a:prstGeom>
            <a:noFill/>
            <a:ln w="28575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0" smtClean="0">
                <a:solidFill>
                  <a:srgbClr val="402000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43" name="Text Box 32"/>
            <p:cNvSpPr txBox="1">
              <a:spLocks noChangeArrowheads="1"/>
            </p:cNvSpPr>
            <p:nvPr/>
          </p:nvSpPr>
          <p:spPr bwMode="auto">
            <a:xfrm>
              <a:off x="5012" y="2296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0" i="1" smtClean="0">
                  <a:solidFill>
                    <a:srgbClr val="000066"/>
                  </a:solidFill>
                  <a:latin typeface="Times New Roman" pitchFamily="18" charset="0"/>
                </a:rPr>
                <a:t> C</a:t>
              </a:r>
            </a:p>
          </p:txBody>
        </p:sp>
        <p:sp>
          <p:nvSpPr>
            <p:cNvPr id="44" name="Text Box 33"/>
            <p:cNvSpPr txBox="1">
              <a:spLocks noChangeArrowheads="1"/>
            </p:cNvSpPr>
            <p:nvPr/>
          </p:nvSpPr>
          <p:spPr bwMode="auto">
            <a:xfrm>
              <a:off x="3787" y="3111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0" i="1" smtClean="0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 bwMode="auto">
              <a:xfrm>
                <a:off x="707506" y="5517232"/>
                <a:ext cx="1416221" cy="956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125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600" b="1" i="1" smtClean="0">
                          <a:solidFill>
                            <a:srgbClr val="000066"/>
                          </a:solidFill>
                          <a:latin typeface="Cambria Math"/>
                          <a:ea typeface="Cambria Math"/>
                        </a:rPr>
                        <m:t>∵</m:t>
                      </m:r>
                      <m:r>
                        <a:rPr kumimoji="1" lang="en-US" altLang="zh-CN" sz="2600" i="1">
                          <a:solidFill>
                            <a:srgbClr val="000066"/>
                          </a:solidFill>
                          <a:latin typeface="Cambria Math"/>
                          <a:ea typeface="华文楷体" panose="02010600040101010101" pitchFamily="2" charset="-122"/>
                        </a:rPr>
                        <m:t>𝒖</m:t>
                      </m:r>
                      <m:r>
                        <a:rPr kumimoji="1" lang="en-US" altLang="zh-CN" sz="2600" b="1" i="1" smtClean="0">
                          <a:solidFill>
                            <a:srgbClr val="000066"/>
                          </a:solidFill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600" b="1" i="1" smtClean="0">
                              <a:solidFill>
                                <a:srgbClr val="000066"/>
                              </a:solidFill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kumimoji="1" lang="en-US" altLang="zh-CN" sz="2600" b="1" i="1" smtClean="0">
                              <a:solidFill>
                                <a:srgbClr val="000066"/>
                              </a:solidFill>
                              <a:latin typeface="Cambria Math"/>
                              <a:ea typeface="华文楷体" panose="02010600040101010101" pitchFamily="2" charset="-122"/>
                            </a:rPr>
                            <m:t>𝒄</m:t>
                          </m:r>
                        </m:num>
                        <m:den>
                          <m:r>
                            <a:rPr kumimoji="1" lang="en-US" altLang="zh-CN" sz="2600" i="1">
                              <a:solidFill>
                                <a:srgbClr val="000066"/>
                              </a:solidFill>
                              <a:latin typeface="Cambria Math"/>
                              <a:ea typeface="华文楷体" panose="02010600040101010101" pitchFamily="2" charset="-122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kumimoji="1" lang="zh-CN" altLang="en-US" sz="2600" b="1" dirty="0">
                  <a:solidFill>
                    <a:srgbClr val="000066"/>
                  </a:solidFill>
                  <a:latin typeface="Times" panose="02020603060405020304" pitchFamily="18" charset="0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506" y="5517232"/>
                <a:ext cx="1416221" cy="95609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对象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820933"/>
              </p:ext>
            </p:extLst>
          </p:nvPr>
        </p:nvGraphicFramePr>
        <p:xfrm>
          <a:off x="4283968" y="5445224"/>
          <a:ext cx="2093912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71" name="Equation" r:id="rId18" imgW="774360" imgH="406080" progId="Equation.DSMT4">
                  <p:embed/>
                </p:oleObj>
              </mc:Choice>
              <mc:Fallback>
                <p:oleObj name="Equation" r:id="rId18" imgW="774360" imgH="406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445224"/>
                        <a:ext cx="2093912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2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29" grpId="0"/>
      <p:bldP spid="32" grpId="0"/>
      <p:bldP spid="33" grpId="0"/>
      <p:bldP spid="4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A9D58A4-8F25-44EB-9085-F928772E86C8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51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7513" y="2368112"/>
            <a:ext cx="2687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kumimoji="1" lang="en-US" altLang="zh-CN" dirty="0" smtClean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(1) </a:t>
            </a:r>
            <a:r>
              <a:rPr kumimoji="1" lang="zh-CN" altLang="en-US" dirty="0" smtClean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反射定律：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80506" y="577800"/>
            <a:ext cx="3240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波的反射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5750" y="1124744"/>
            <a:ext cx="7858125" cy="55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sz="2600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由惠更斯原理可确定反射波的传播方向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58354" y="1774688"/>
            <a:ext cx="1928812" cy="55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en-US" altLang="zh-CN" sz="2600" b="0" i="1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t</a:t>
            </a:r>
            <a:r>
              <a:rPr kumimoji="1" lang="en-US" altLang="zh-CN" sz="2600" b="0" i="1" baseline="-25000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  </a:t>
            </a:r>
            <a:r>
              <a:rPr kumimoji="1" lang="zh-CN" altLang="en-US" sz="2600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时刻波面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44291" y="1761988"/>
            <a:ext cx="2928938" cy="58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en-US" altLang="zh-CN" b="0" dirty="0">
                <a:solidFill>
                  <a:srgbClr val="000066"/>
                </a:solidFill>
                <a:latin typeface="Times New Roman"/>
                <a:sym typeface="Wingdings" pitchFamily="2" charset="2"/>
              </a:rPr>
              <a:t></a:t>
            </a:r>
            <a:r>
              <a:rPr kumimoji="1" lang="en-US" altLang="zh-CN" sz="2600" b="0" i="1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t+</a:t>
            </a:r>
            <a:r>
              <a:rPr kumimoji="1" lang="el-GR" altLang="zh-CN" sz="2600" b="0" i="1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Δ</a:t>
            </a:r>
            <a:r>
              <a:rPr kumimoji="1" lang="en-US" altLang="zh-CN" sz="2600" b="0" i="1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t</a:t>
            </a:r>
            <a:r>
              <a:rPr kumimoji="1" lang="en-US" altLang="zh-CN" sz="2600" b="0" i="1" baseline="-25000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 </a:t>
            </a:r>
            <a:r>
              <a:rPr kumimoji="1" lang="zh-CN" altLang="en-US" sz="2600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时刻波面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87479" y="1761988"/>
            <a:ext cx="2928937" cy="55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en-US" altLang="zh-CN" sz="2600" b="0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  <a:sym typeface="Wingdings" pitchFamily="2" charset="2"/>
              </a:rPr>
              <a:t></a:t>
            </a:r>
            <a:r>
              <a:rPr kumimoji="1" lang="zh-CN" altLang="en-US" sz="2600" dirty="0">
                <a:solidFill>
                  <a:srgbClr val="000066"/>
                </a:solidFill>
                <a:latin typeface="Times New Roman"/>
                <a:ea typeface="华文楷体" panose="02010600040101010101" pitchFamily="2" charset="-122"/>
              </a:rPr>
              <a:t>波的传播方向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579971"/>
              </p:ext>
            </p:extLst>
          </p:nvPr>
        </p:nvGraphicFramePr>
        <p:xfrm>
          <a:off x="590053" y="3057584"/>
          <a:ext cx="26654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04" name="公式" r:id="rId3" imgW="1002960" imgH="177480" progId="Equation.3">
                  <p:embed/>
                </p:oleObj>
              </mc:Choice>
              <mc:Fallback>
                <p:oleObj name="公式" r:id="rId3" imgW="1002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53" y="3057584"/>
                        <a:ext cx="26654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449108"/>
              </p:ext>
            </p:extLst>
          </p:nvPr>
        </p:nvGraphicFramePr>
        <p:xfrm>
          <a:off x="285750" y="3658219"/>
          <a:ext cx="370998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05" name="公式" r:id="rId5" imgW="1396800" imgH="203040" progId="Equation.3">
                  <p:embed/>
                </p:oleObj>
              </mc:Choice>
              <mc:Fallback>
                <p:oleObj name="公式" r:id="rId5" imgW="1396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658219"/>
                        <a:ext cx="3709988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453576"/>
              </p:ext>
            </p:extLst>
          </p:nvPr>
        </p:nvGraphicFramePr>
        <p:xfrm>
          <a:off x="1097638" y="4340051"/>
          <a:ext cx="16875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06" name="公式" r:id="rId7" imgW="634680" imgH="177480" progId="Equation.3">
                  <p:embed/>
                </p:oleObj>
              </mc:Choice>
              <mc:Fallback>
                <p:oleObj name="公式" r:id="rId7" imgW="634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638" y="4340051"/>
                        <a:ext cx="16875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455019"/>
              </p:ext>
            </p:extLst>
          </p:nvPr>
        </p:nvGraphicFramePr>
        <p:xfrm>
          <a:off x="455910" y="4960764"/>
          <a:ext cx="29337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07" name="公式" r:id="rId9" imgW="1104840" imgH="177480" progId="Equation.3">
                  <p:embed/>
                </p:oleObj>
              </mc:Choice>
              <mc:Fallback>
                <p:oleObj name="公式" r:id="rId9" imgW="11048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10" y="4960764"/>
                        <a:ext cx="29337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667177"/>
              </p:ext>
            </p:extLst>
          </p:nvPr>
        </p:nvGraphicFramePr>
        <p:xfrm>
          <a:off x="438448" y="5733256"/>
          <a:ext cx="1484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08" name="公式" r:id="rId11" imgW="558720" imgH="164880" progId="Equation.3">
                  <p:embed/>
                </p:oleObj>
              </mc:Choice>
              <mc:Fallback>
                <p:oleObj name="公式" r:id="rId11" imgW="558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48" y="5733256"/>
                        <a:ext cx="148431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366769"/>
              </p:ext>
            </p:extLst>
          </p:nvPr>
        </p:nvGraphicFramePr>
        <p:xfrm>
          <a:off x="3000374" y="5661248"/>
          <a:ext cx="12144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09" name="公式" r:id="rId13" imgW="317160" imgH="177480" progId="Equation.3">
                  <p:embed/>
                </p:oleObj>
              </mc:Choice>
              <mc:Fallback>
                <p:oleObj name="公式" r:id="rId13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4" y="5661248"/>
                        <a:ext cx="12144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965825" y="2204864"/>
            <a:ext cx="321468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>
                <a:solidFill>
                  <a:srgbClr val="FF0000"/>
                </a:solidFill>
                <a:latin typeface="Times New Roman"/>
              </a:rPr>
              <a:t>反射角等于入射角</a:t>
            </a:r>
            <a:endParaRPr kumimoji="1" lang="zh-CN" altLang="en-US" dirty="0">
              <a:solidFill>
                <a:srgbClr val="FF0000"/>
              </a:solidFill>
              <a:latin typeface="Times New Roman"/>
            </a:endParaRPr>
          </a:p>
        </p:txBody>
      </p:sp>
      <p:grpSp>
        <p:nvGrpSpPr>
          <p:cNvPr id="16" name="Group 64"/>
          <p:cNvGrpSpPr>
            <a:grpSpLocks/>
          </p:cNvGrpSpPr>
          <p:nvPr/>
        </p:nvGrpSpPr>
        <p:grpSpPr bwMode="auto">
          <a:xfrm>
            <a:off x="4173537" y="3071639"/>
            <a:ext cx="4873625" cy="2535237"/>
            <a:chOff x="2336" y="2423"/>
            <a:chExt cx="3070" cy="1597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2456" y="3794"/>
              <a:ext cx="2950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2336" y="3158"/>
              <a:ext cx="752" cy="6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2982" y="2423"/>
              <a:ext cx="1686" cy="13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2456" y="2845"/>
              <a:ext cx="1159" cy="94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3088" y="2528"/>
              <a:ext cx="1686" cy="126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 flipV="1">
              <a:off x="4141" y="2950"/>
              <a:ext cx="1159" cy="8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 flipV="1">
              <a:off x="4668" y="3294"/>
              <a:ext cx="707" cy="5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3088" y="3022"/>
              <a:ext cx="608" cy="772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>
              <a:off x="4105" y="3022"/>
              <a:ext cx="563" cy="771"/>
            </a:xfrm>
            <a:prstGeom prst="line">
              <a:avLst/>
            </a:prstGeom>
            <a:noFill/>
            <a:ln w="28575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graphicFrame>
          <p:nvGraphicFramePr>
            <p:cNvPr id="26" name="Object 17"/>
            <p:cNvGraphicFramePr>
              <a:graphicFrameLocks noChangeAspect="1"/>
            </p:cNvGraphicFramePr>
            <p:nvPr/>
          </p:nvGraphicFramePr>
          <p:xfrm>
            <a:off x="2982" y="3794"/>
            <a:ext cx="194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210" name="公式" r:id="rId15" imgW="139680" imgH="152280" progId="Equation.3">
                    <p:embed/>
                  </p:oleObj>
                </mc:Choice>
                <mc:Fallback>
                  <p:oleObj name="公式" r:id="rId15" imgW="13968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2" y="3794"/>
                          <a:ext cx="194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8"/>
            <p:cNvGraphicFramePr>
              <a:graphicFrameLocks noChangeAspect="1"/>
            </p:cNvGraphicFramePr>
            <p:nvPr/>
          </p:nvGraphicFramePr>
          <p:xfrm>
            <a:off x="3560" y="2704"/>
            <a:ext cx="193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211" name="公式" r:id="rId17" imgW="139680" imgH="152280" progId="Equation.3">
                    <p:embed/>
                  </p:oleObj>
                </mc:Choice>
                <mc:Fallback>
                  <p:oleObj name="公式" r:id="rId17" imgW="13968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0" y="2704"/>
                          <a:ext cx="193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19"/>
            <p:cNvGraphicFramePr>
              <a:graphicFrameLocks noChangeAspect="1"/>
            </p:cNvGraphicFramePr>
            <p:nvPr/>
          </p:nvGraphicFramePr>
          <p:xfrm>
            <a:off x="4602" y="3794"/>
            <a:ext cx="209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212" name="公式" r:id="rId19" imgW="152280" imgH="164880" progId="Equation.3">
                    <p:embed/>
                  </p:oleObj>
                </mc:Choice>
                <mc:Fallback>
                  <p:oleObj name="公式" r:id="rId19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2" y="3794"/>
                          <a:ext cx="209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0"/>
            <p:cNvGraphicFramePr>
              <a:graphicFrameLocks noChangeAspect="1"/>
            </p:cNvGraphicFramePr>
            <p:nvPr/>
          </p:nvGraphicFramePr>
          <p:xfrm>
            <a:off x="4032" y="2722"/>
            <a:ext cx="209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213" name="公式" r:id="rId21" imgW="152280" imgH="152280" progId="Equation.3">
                    <p:embed/>
                  </p:oleObj>
                </mc:Choice>
                <mc:Fallback>
                  <p:oleObj name="公式" r:id="rId21" imgW="15228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2722"/>
                          <a:ext cx="209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ine 21"/>
            <p:cNvSpPr>
              <a:spLocks noChangeShapeType="1"/>
            </p:cNvSpPr>
            <p:nvPr/>
          </p:nvSpPr>
          <p:spPr bwMode="auto">
            <a:xfrm>
              <a:off x="3088" y="2730"/>
              <a:ext cx="0" cy="1055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>
              <a:off x="4668" y="2730"/>
              <a:ext cx="0" cy="1055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>
              <a:off x="2772" y="2634"/>
              <a:ext cx="1369" cy="11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 flipV="1">
              <a:off x="3615" y="2739"/>
              <a:ext cx="1475" cy="105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graphicFrame>
          <p:nvGraphicFramePr>
            <p:cNvPr id="34" name="Object 26"/>
            <p:cNvGraphicFramePr>
              <a:graphicFrameLocks noChangeAspect="1"/>
            </p:cNvGraphicFramePr>
            <p:nvPr/>
          </p:nvGraphicFramePr>
          <p:xfrm>
            <a:off x="3169" y="3345"/>
            <a:ext cx="156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214" name="公式" r:id="rId23" imgW="114120" imgH="164880" progId="Equation.3">
                    <p:embed/>
                  </p:oleObj>
                </mc:Choice>
                <mc:Fallback>
                  <p:oleObj name="公式" r:id="rId23" imgW="1141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9" y="3345"/>
                          <a:ext cx="156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27"/>
            <p:cNvGraphicFramePr>
              <a:graphicFrameLocks noChangeAspect="1"/>
            </p:cNvGraphicFramePr>
            <p:nvPr/>
          </p:nvGraphicFramePr>
          <p:xfrm>
            <a:off x="2943" y="3477"/>
            <a:ext cx="121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215" name="公式" r:id="rId25" imgW="88560" imgH="152280" progId="Equation.3">
                    <p:embed/>
                  </p:oleObj>
                </mc:Choice>
                <mc:Fallback>
                  <p:oleObj name="公式" r:id="rId25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3" y="3477"/>
                          <a:ext cx="121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Arc 28"/>
            <p:cNvSpPr>
              <a:spLocks/>
            </p:cNvSpPr>
            <p:nvPr/>
          </p:nvSpPr>
          <p:spPr bwMode="auto">
            <a:xfrm flipH="1">
              <a:off x="4540" y="3583"/>
              <a:ext cx="113" cy="1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graphicFrame>
          <p:nvGraphicFramePr>
            <p:cNvPr id="37" name="Object 29"/>
            <p:cNvGraphicFramePr>
              <a:graphicFrameLocks noChangeAspect="1"/>
            </p:cNvGraphicFramePr>
            <p:nvPr/>
          </p:nvGraphicFramePr>
          <p:xfrm>
            <a:off x="4550" y="3407"/>
            <a:ext cx="120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216" name="公式" r:id="rId27" imgW="88560" imgH="152280" progId="Equation.3">
                    <p:embed/>
                  </p:oleObj>
                </mc:Choice>
                <mc:Fallback>
                  <p:oleObj name="公式" r:id="rId27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0" y="3407"/>
                          <a:ext cx="120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Line 30"/>
            <p:cNvSpPr>
              <a:spLocks noChangeShapeType="1"/>
            </p:cNvSpPr>
            <p:nvPr/>
          </p:nvSpPr>
          <p:spPr bwMode="auto">
            <a:xfrm flipV="1">
              <a:off x="4497" y="2682"/>
              <a:ext cx="66" cy="5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 flipV="1">
              <a:off x="4699" y="2950"/>
              <a:ext cx="92" cy="7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rot="5400000" flipV="1">
              <a:off x="3400" y="2761"/>
              <a:ext cx="40" cy="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 rot="5400000" flipV="1">
              <a:off x="3189" y="2981"/>
              <a:ext cx="40" cy="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 rot="5400000" flipV="1">
              <a:off x="2947" y="3245"/>
              <a:ext cx="39" cy="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43" name="Line 35"/>
            <p:cNvSpPr>
              <a:spLocks noChangeShapeType="1"/>
            </p:cNvSpPr>
            <p:nvPr/>
          </p:nvSpPr>
          <p:spPr bwMode="auto">
            <a:xfrm rot="5400000" flipV="1">
              <a:off x="2732" y="3477"/>
              <a:ext cx="40" cy="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44" name="Line 36"/>
            <p:cNvSpPr>
              <a:spLocks noChangeShapeType="1"/>
            </p:cNvSpPr>
            <p:nvPr/>
          </p:nvSpPr>
          <p:spPr bwMode="auto">
            <a:xfrm flipV="1">
              <a:off x="4910" y="3165"/>
              <a:ext cx="92" cy="7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45" name="Line 37"/>
            <p:cNvSpPr>
              <a:spLocks noChangeShapeType="1"/>
            </p:cNvSpPr>
            <p:nvPr/>
          </p:nvSpPr>
          <p:spPr bwMode="auto">
            <a:xfrm flipV="1">
              <a:off x="5120" y="3390"/>
              <a:ext cx="92" cy="7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46" name="任意多边形 52"/>
            <p:cNvSpPr>
              <a:spLocks noChangeArrowheads="1"/>
            </p:cNvSpPr>
            <p:nvPr/>
          </p:nvSpPr>
          <p:spPr bwMode="auto">
            <a:xfrm>
              <a:off x="3100" y="3579"/>
              <a:ext cx="180" cy="68"/>
            </a:xfrm>
            <a:custGeom>
              <a:avLst/>
              <a:gdLst>
                <a:gd name="T0" fmla="*/ 0 w 242888"/>
                <a:gd name="T1" fmla="*/ 0 h 128587"/>
                <a:gd name="T2" fmla="*/ 576789 w 242888"/>
                <a:gd name="T3" fmla="*/ 70682 h 128587"/>
                <a:gd name="T4" fmla="*/ 891400 w 242888"/>
                <a:gd name="T5" fmla="*/ 318068 h 128587"/>
                <a:gd name="T6" fmla="*/ 0 60000 65536"/>
                <a:gd name="T7" fmla="*/ 0 60000 65536"/>
                <a:gd name="T8" fmla="*/ 0 60000 65536"/>
                <a:gd name="T9" fmla="*/ 0 w 242888"/>
                <a:gd name="T10" fmla="*/ 0 h 128587"/>
                <a:gd name="T11" fmla="*/ 242888 w 242888"/>
                <a:gd name="T12" fmla="*/ 128587 h 128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888" h="128587">
                  <a:moveTo>
                    <a:pt x="0" y="0"/>
                  </a:moveTo>
                  <a:cubicBezTo>
                    <a:pt x="58341" y="3572"/>
                    <a:pt x="116682" y="7144"/>
                    <a:pt x="157163" y="28575"/>
                  </a:cubicBezTo>
                  <a:cubicBezTo>
                    <a:pt x="197644" y="50006"/>
                    <a:pt x="220266" y="89296"/>
                    <a:pt x="242888" y="128587"/>
                  </a:cubicBezTo>
                </a:path>
              </a:pathLst>
            </a:cu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47" name="Arc 28"/>
            <p:cNvSpPr>
              <a:spLocks/>
            </p:cNvSpPr>
            <p:nvPr/>
          </p:nvSpPr>
          <p:spPr bwMode="auto">
            <a:xfrm flipH="1">
              <a:off x="2995" y="3624"/>
              <a:ext cx="105" cy="105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grpSp>
          <p:nvGrpSpPr>
            <p:cNvPr id="48" name="Group 60"/>
            <p:cNvGrpSpPr>
              <a:grpSpLocks/>
            </p:cNvGrpSpPr>
            <p:nvPr/>
          </p:nvGrpSpPr>
          <p:grpSpPr bwMode="auto">
            <a:xfrm>
              <a:off x="3379" y="3430"/>
              <a:ext cx="998" cy="382"/>
              <a:chOff x="3379" y="3430"/>
              <a:chExt cx="998" cy="382"/>
            </a:xfrm>
          </p:grpSpPr>
          <p:sp>
            <p:nvSpPr>
              <p:cNvPr id="52" name="任意多边形 54"/>
              <p:cNvSpPr>
                <a:spLocks noChangeArrowheads="1"/>
              </p:cNvSpPr>
              <p:nvPr/>
            </p:nvSpPr>
            <p:spPr bwMode="auto">
              <a:xfrm>
                <a:off x="3379" y="3566"/>
                <a:ext cx="137" cy="246"/>
              </a:xfrm>
              <a:custGeom>
                <a:avLst/>
                <a:gdLst>
                  <a:gd name="T0" fmla="*/ 0 w 66675"/>
                  <a:gd name="T1" fmla="*/ 0 h 228600"/>
                  <a:gd name="T2" fmla="*/ 57150 w 66675"/>
                  <a:gd name="T3" fmla="*/ 100013 h 228600"/>
                  <a:gd name="T4" fmla="*/ 57150 w 66675"/>
                  <a:gd name="T5" fmla="*/ 228600 h 228600"/>
                  <a:gd name="T6" fmla="*/ 0 60000 65536"/>
                  <a:gd name="T7" fmla="*/ 0 60000 65536"/>
                  <a:gd name="T8" fmla="*/ 0 60000 65536"/>
                  <a:gd name="T9" fmla="*/ 0 w 66675"/>
                  <a:gd name="T10" fmla="*/ 0 h 228600"/>
                  <a:gd name="T11" fmla="*/ 66675 w 66675"/>
                  <a:gd name="T12" fmla="*/ 228600 h 228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6675" h="228600">
                    <a:moveTo>
                      <a:pt x="0" y="0"/>
                    </a:moveTo>
                    <a:cubicBezTo>
                      <a:pt x="23812" y="30956"/>
                      <a:pt x="47625" y="61913"/>
                      <a:pt x="57150" y="100013"/>
                    </a:cubicBezTo>
                    <a:cubicBezTo>
                      <a:pt x="66675" y="138113"/>
                      <a:pt x="61912" y="183356"/>
                      <a:pt x="57150" y="228600"/>
                    </a:cubicBezTo>
                  </a:path>
                </a:pathLst>
              </a:custGeom>
              <a:noFill/>
              <a:ln w="38100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02000"/>
                  </a:solidFill>
                  <a:effectLst/>
                  <a:uLnTx/>
                  <a:uFillTx/>
                  <a:latin typeface="Arial" charset="0"/>
                  <a:ea typeface="楷体_GB2312" pitchFamily="49" charset="-122"/>
                </a:endParaRPr>
              </a:p>
            </p:txBody>
          </p:sp>
          <p:sp>
            <p:nvSpPr>
              <p:cNvPr id="53" name="TextBox 57"/>
              <p:cNvSpPr txBox="1">
                <a:spLocks noChangeArrowheads="1"/>
              </p:cNvSpPr>
              <p:nvPr/>
            </p:nvSpPr>
            <p:spPr bwMode="auto">
              <a:xfrm>
                <a:off x="3470" y="3430"/>
                <a:ext cx="3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楷体_GB2312" pitchFamily="49" charset="-122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楷体_GB2312" pitchFamily="49" charset="-122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楷体_GB2312" pitchFamily="49" charset="-122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楷体_GB2312" pitchFamily="49" charset="-122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楷体_GB2312" pitchFamily="49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琥珀" pitchFamily="2" charset="-122"/>
                    <a:cs typeface="Times New Roman" panose="02020603050405020304" pitchFamily="18" charset="0"/>
                  </a:rPr>
                  <a:t>2</a:t>
                </a:r>
                <a:endPara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琥珀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任意多边形 58"/>
              <p:cNvSpPr>
                <a:spLocks noChangeArrowheads="1"/>
              </p:cNvSpPr>
              <p:nvPr/>
            </p:nvSpPr>
            <p:spPr bwMode="auto">
              <a:xfrm flipH="1">
                <a:off x="4241" y="3566"/>
                <a:ext cx="136" cy="227"/>
              </a:xfrm>
              <a:custGeom>
                <a:avLst/>
                <a:gdLst>
                  <a:gd name="T0" fmla="*/ 0 w 66675"/>
                  <a:gd name="T1" fmla="*/ 0 h 228600"/>
                  <a:gd name="T2" fmla="*/ 25410318 w 66675"/>
                  <a:gd name="T3" fmla="*/ 634729 h 228600"/>
                  <a:gd name="T4" fmla="*/ 25410318 w 66675"/>
                  <a:gd name="T5" fmla="*/ 1450800 h 228600"/>
                  <a:gd name="T6" fmla="*/ 0 60000 65536"/>
                  <a:gd name="T7" fmla="*/ 0 60000 65536"/>
                  <a:gd name="T8" fmla="*/ 0 60000 65536"/>
                  <a:gd name="T9" fmla="*/ 0 w 66675"/>
                  <a:gd name="T10" fmla="*/ 0 h 228600"/>
                  <a:gd name="T11" fmla="*/ 66675 w 66675"/>
                  <a:gd name="T12" fmla="*/ 228600 h 228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6675" h="228600">
                    <a:moveTo>
                      <a:pt x="0" y="0"/>
                    </a:moveTo>
                    <a:cubicBezTo>
                      <a:pt x="23812" y="30956"/>
                      <a:pt x="47625" y="61913"/>
                      <a:pt x="57150" y="100013"/>
                    </a:cubicBezTo>
                    <a:cubicBezTo>
                      <a:pt x="66675" y="138113"/>
                      <a:pt x="61912" y="183356"/>
                      <a:pt x="57150" y="228600"/>
                    </a:cubicBezTo>
                  </a:path>
                </a:pathLst>
              </a:custGeom>
              <a:noFill/>
              <a:ln w="38100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02000"/>
                  </a:solidFill>
                  <a:effectLst/>
                  <a:uLnTx/>
                  <a:uFillTx/>
                  <a:latin typeface="Arial" charset="0"/>
                  <a:ea typeface="楷体_GB2312" pitchFamily="49" charset="-122"/>
                </a:endParaRPr>
              </a:p>
            </p:txBody>
          </p:sp>
          <p:sp>
            <p:nvSpPr>
              <p:cNvPr id="55" name="TextBox 59"/>
              <p:cNvSpPr txBox="1">
                <a:spLocks noChangeArrowheads="1"/>
              </p:cNvSpPr>
              <p:nvPr/>
            </p:nvSpPr>
            <p:spPr bwMode="auto">
              <a:xfrm>
                <a:off x="3969" y="3430"/>
                <a:ext cx="3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楷体_GB2312" pitchFamily="49" charset="-122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楷体_GB2312" pitchFamily="49" charset="-122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楷体_GB2312" pitchFamily="49" charset="-122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楷体_GB2312" pitchFamily="49" charset="-122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楷体_GB2312" pitchFamily="49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华文琥珀" pitchFamily="2" charset="-122"/>
                    <a:cs typeface="Times New Roman" panose="02020603050405020304" pitchFamily="18" charset="0"/>
                  </a:rPr>
                  <a:t>1</a:t>
                </a:r>
                <a:endParaRPr kumimoji="0" lang="zh-CN" alt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琥珀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9" name="Arc 61"/>
            <p:cNvSpPr>
              <a:spLocks/>
            </p:cNvSpPr>
            <p:nvPr/>
          </p:nvSpPr>
          <p:spPr bwMode="auto">
            <a:xfrm>
              <a:off x="3093" y="2478"/>
              <a:ext cx="1193" cy="1315"/>
            </a:xfrm>
            <a:custGeom>
              <a:avLst/>
              <a:gdLst>
                <a:gd name="G0" fmla="+- 0 0 0"/>
                <a:gd name="G1" fmla="+- 21311 0 0"/>
                <a:gd name="G2" fmla="+- 21600 0 0"/>
                <a:gd name="T0" fmla="*/ 3522 w 21210"/>
                <a:gd name="T1" fmla="*/ 0 h 21311"/>
                <a:gd name="T2" fmla="*/ 21210 w 21210"/>
                <a:gd name="T3" fmla="*/ 17225 h 21311"/>
                <a:gd name="T4" fmla="*/ 0 w 21210"/>
                <a:gd name="T5" fmla="*/ 21311 h 2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0" h="21311" fill="none" extrusionOk="0">
                  <a:moveTo>
                    <a:pt x="3521" y="0"/>
                  </a:moveTo>
                  <a:cubicBezTo>
                    <a:pt x="12441" y="1474"/>
                    <a:pt x="19499" y="8347"/>
                    <a:pt x="21210" y="17224"/>
                  </a:cubicBezTo>
                </a:path>
                <a:path w="21210" h="21311" stroke="0" extrusionOk="0">
                  <a:moveTo>
                    <a:pt x="3521" y="0"/>
                  </a:moveTo>
                  <a:cubicBezTo>
                    <a:pt x="12441" y="1474"/>
                    <a:pt x="19499" y="8347"/>
                    <a:pt x="21210" y="17224"/>
                  </a:cubicBezTo>
                  <a:lnTo>
                    <a:pt x="0" y="21311"/>
                  </a:lnTo>
                  <a:close/>
                </a:path>
              </a:pathLst>
            </a:custGeom>
            <a:noFill/>
            <a:ln w="19050">
              <a:solidFill>
                <a:srgbClr val="008080"/>
              </a:solidFill>
              <a:prstDash val="dash"/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50" name="Arc 62"/>
            <p:cNvSpPr>
              <a:spLocks/>
            </p:cNvSpPr>
            <p:nvPr/>
          </p:nvSpPr>
          <p:spPr bwMode="auto">
            <a:xfrm>
              <a:off x="3606" y="2886"/>
              <a:ext cx="816" cy="907"/>
            </a:xfrm>
            <a:custGeom>
              <a:avLst/>
              <a:gdLst>
                <a:gd name="G0" fmla="+- 0 0 0"/>
                <a:gd name="G1" fmla="+- 21311 0 0"/>
                <a:gd name="G2" fmla="+- 21600 0 0"/>
                <a:gd name="T0" fmla="*/ 3522 w 21210"/>
                <a:gd name="T1" fmla="*/ 0 h 21311"/>
                <a:gd name="T2" fmla="*/ 21210 w 21210"/>
                <a:gd name="T3" fmla="*/ 17225 h 21311"/>
                <a:gd name="T4" fmla="*/ 0 w 21210"/>
                <a:gd name="T5" fmla="*/ 21311 h 2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0" h="21311" fill="none" extrusionOk="0">
                  <a:moveTo>
                    <a:pt x="3521" y="0"/>
                  </a:moveTo>
                  <a:cubicBezTo>
                    <a:pt x="12441" y="1474"/>
                    <a:pt x="19499" y="8347"/>
                    <a:pt x="21210" y="17224"/>
                  </a:cubicBezTo>
                </a:path>
                <a:path w="21210" h="21311" stroke="0" extrusionOk="0">
                  <a:moveTo>
                    <a:pt x="3521" y="0"/>
                  </a:moveTo>
                  <a:cubicBezTo>
                    <a:pt x="12441" y="1474"/>
                    <a:pt x="19499" y="8347"/>
                    <a:pt x="21210" y="17224"/>
                  </a:cubicBezTo>
                  <a:lnTo>
                    <a:pt x="0" y="21311"/>
                  </a:lnTo>
                  <a:close/>
                </a:path>
              </a:pathLst>
            </a:custGeom>
            <a:noFill/>
            <a:ln w="19050">
              <a:solidFill>
                <a:srgbClr val="008080"/>
              </a:solidFill>
              <a:prstDash val="dash"/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51" name="Arc 63"/>
            <p:cNvSpPr>
              <a:spLocks/>
            </p:cNvSpPr>
            <p:nvPr/>
          </p:nvSpPr>
          <p:spPr bwMode="auto">
            <a:xfrm>
              <a:off x="4150" y="3385"/>
              <a:ext cx="408" cy="408"/>
            </a:xfrm>
            <a:custGeom>
              <a:avLst/>
              <a:gdLst>
                <a:gd name="G0" fmla="+- 0 0 0"/>
                <a:gd name="G1" fmla="+- 21311 0 0"/>
                <a:gd name="G2" fmla="+- 21600 0 0"/>
                <a:gd name="T0" fmla="*/ 3522 w 21210"/>
                <a:gd name="T1" fmla="*/ 0 h 21311"/>
                <a:gd name="T2" fmla="*/ 21210 w 21210"/>
                <a:gd name="T3" fmla="*/ 17225 h 21311"/>
                <a:gd name="T4" fmla="*/ 0 w 21210"/>
                <a:gd name="T5" fmla="*/ 21311 h 2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0" h="21311" fill="none" extrusionOk="0">
                  <a:moveTo>
                    <a:pt x="3521" y="0"/>
                  </a:moveTo>
                  <a:cubicBezTo>
                    <a:pt x="12441" y="1474"/>
                    <a:pt x="19499" y="8347"/>
                    <a:pt x="21210" y="17224"/>
                  </a:cubicBezTo>
                </a:path>
                <a:path w="21210" h="21311" stroke="0" extrusionOk="0">
                  <a:moveTo>
                    <a:pt x="3521" y="0"/>
                  </a:moveTo>
                  <a:cubicBezTo>
                    <a:pt x="12441" y="1474"/>
                    <a:pt x="19499" y="8347"/>
                    <a:pt x="21210" y="17224"/>
                  </a:cubicBezTo>
                  <a:lnTo>
                    <a:pt x="0" y="21311"/>
                  </a:lnTo>
                  <a:close/>
                </a:path>
              </a:pathLst>
            </a:custGeom>
            <a:noFill/>
            <a:ln w="19050">
              <a:solidFill>
                <a:srgbClr val="008080"/>
              </a:solidFill>
              <a:prstDash val="dash"/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 charset="0"/>
                <a:ea typeface="楷体_GB2312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2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/>
      <p:bldP spid="6" grpId="0"/>
      <p:bldP spid="7" grpId="0"/>
      <p:bldP spid="8" grpId="0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3E997707-9262-40C3-9561-19225CBD85B3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52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903288" y="1412875"/>
            <a:ext cx="78454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zh-CN" altLang="en-US" smtClean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反射线、入射线和界面法线在同一平面内，且反射角</a:t>
            </a:r>
            <a:r>
              <a:rPr lang="en-US" altLang="zh-CN" i="1" smtClean="0">
                <a:solidFill>
                  <a:srgbClr val="000000"/>
                </a:solidFill>
              </a:rPr>
              <a:t>i</a:t>
            </a:r>
            <a:r>
              <a:rPr lang="en-US" altLang="zh-CN" smtClean="0">
                <a:solidFill>
                  <a:srgbClr val="000000"/>
                </a:solidFill>
                <a:latin typeface="宋体" charset="-122"/>
              </a:rPr>
              <a:t>′</a:t>
            </a:r>
            <a:r>
              <a:rPr lang="zh-CN" altLang="en-US" smtClean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恒等于入射角</a:t>
            </a:r>
            <a:r>
              <a:rPr lang="en-US" altLang="zh-CN" i="1" smtClean="0">
                <a:solidFill>
                  <a:srgbClr val="000000"/>
                </a:solidFill>
              </a:rPr>
              <a:t>i</a:t>
            </a:r>
            <a:r>
              <a:rPr lang="zh-CN" altLang="en-US" smtClean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，即</a:t>
            </a:r>
            <a:r>
              <a:rPr lang="en-US" altLang="zh-CN" i="1" smtClean="0">
                <a:solidFill>
                  <a:srgbClr val="000000"/>
                </a:solidFill>
              </a:rPr>
              <a:t>i</a:t>
            </a:r>
            <a:r>
              <a:rPr lang="en-US" altLang="zh-CN" smtClean="0">
                <a:solidFill>
                  <a:srgbClr val="000000"/>
                </a:solidFill>
                <a:latin typeface="宋体" charset="-122"/>
              </a:rPr>
              <a:t>′</a:t>
            </a:r>
            <a:r>
              <a:rPr lang="zh-CN" altLang="en-US" smtClean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＝</a:t>
            </a:r>
            <a:r>
              <a:rPr lang="en-US" altLang="zh-CN" i="1" smtClean="0">
                <a:solidFill>
                  <a:srgbClr val="000000"/>
                </a:solidFill>
              </a:rPr>
              <a:t>i</a:t>
            </a:r>
            <a:r>
              <a:rPr lang="en-US" altLang="zh-CN" smtClean="0">
                <a:solidFill>
                  <a:srgbClr val="000000"/>
                </a:solidFill>
                <a:latin typeface="宋体" charset="-122"/>
              </a:rPr>
              <a:t>. </a:t>
            </a: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95288" y="766763"/>
            <a:ext cx="2670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SzPct val="90000"/>
              <a:buFont typeface="Wingdings" pitchFamily="2" charset="2"/>
              <a:buChar char="ü"/>
            </a:pPr>
            <a:r>
              <a:rPr lang="en-US" altLang="zh-CN" smtClean="0">
                <a:solidFill>
                  <a:srgbClr val="CC0000"/>
                </a:solidFill>
                <a:ea typeface="宋体" charset="-122"/>
              </a:rPr>
              <a:t>   </a:t>
            </a:r>
            <a:r>
              <a:rPr lang="zh-CN" altLang="en-US" smtClean="0">
                <a:solidFill>
                  <a:srgbClr val="CC0000"/>
                </a:solidFill>
                <a:ea typeface="宋体" charset="-122"/>
              </a:rPr>
              <a:t>反射定律</a:t>
            </a:r>
          </a:p>
        </p:txBody>
      </p:sp>
      <p:sp>
        <p:nvSpPr>
          <p:cNvPr id="308251" name="Rectangle 27"/>
          <p:cNvSpPr>
            <a:spLocks noChangeArrowheads="1"/>
          </p:cNvSpPr>
          <p:nvPr/>
        </p:nvSpPr>
        <p:spPr bwMode="auto">
          <a:xfrm>
            <a:off x="395288" y="2781300"/>
            <a:ext cx="2670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SzPct val="90000"/>
              <a:buFont typeface="Wingdings" pitchFamily="2" charset="2"/>
              <a:buChar char="ü"/>
            </a:pPr>
            <a:r>
              <a:rPr lang="en-US" altLang="zh-CN" smtClean="0">
                <a:solidFill>
                  <a:srgbClr val="CC0000"/>
                </a:solidFill>
                <a:ea typeface="宋体" charset="-122"/>
              </a:rPr>
              <a:t>   </a:t>
            </a:r>
            <a:r>
              <a:rPr lang="zh-CN" altLang="en-US" smtClean="0">
                <a:solidFill>
                  <a:srgbClr val="CC0000"/>
                </a:solidFill>
                <a:ea typeface="宋体" charset="-122"/>
              </a:rPr>
              <a:t>折射定律</a:t>
            </a:r>
          </a:p>
        </p:txBody>
      </p:sp>
      <p:grpSp>
        <p:nvGrpSpPr>
          <p:cNvPr id="308254" name="Group 30"/>
          <p:cNvGrpSpPr>
            <a:grpSpLocks/>
          </p:cNvGrpSpPr>
          <p:nvPr/>
        </p:nvGrpSpPr>
        <p:grpSpPr bwMode="auto">
          <a:xfrm>
            <a:off x="903288" y="3427413"/>
            <a:ext cx="7845425" cy="2859087"/>
            <a:chOff x="569" y="2159"/>
            <a:chExt cx="4942" cy="1801"/>
          </a:xfrm>
        </p:grpSpPr>
        <p:sp>
          <p:nvSpPr>
            <p:cNvPr id="5127" name="Text Box 26"/>
            <p:cNvSpPr txBox="1">
              <a:spLocks noChangeArrowheads="1"/>
            </p:cNvSpPr>
            <p:nvPr/>
          </p:nvSpPr>
          <p:spPr bwMode="auto">
            <a:xfrm>
              <a:off x="569" y="2159"/>
              <a:ext cx="4942" cy="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50000"/>
                </a:spcBef>
              </a:pPr>
              <a:r>
                <a:rPr lang="zh-CN" altLang="en-US" dirty="0" smtClean="0">
                  <a:solidFill>
                    <a:srgbClr val="000000"/>
                  </a:solidFill>
                  <a:latin typeface="宋体" charset="-122"/>
                  <a:cs typeface="Times New Roman" pitchFamily="18" charset="0"/>
                </a:rPr>
                <a:t>折射线、入射线和界面法线在同一平面内，且入射角</a:t>
              </a:r>
              <a:r>
                <a:rPr lang="en-US" altLang="zh-CN" i="1" dirty="0" err="1" smtClean="0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r>
                <a:rPr lang="zh-CN" altLang="en-US" dirty="0" smtClean="0">
                  <a:solidFill>
                    <a:srgbClr val="000000"/>
                  </a:solidFill>
                  <a:latin typeface="宋体" charset="-122"/>
                  <a:cs typeface="Times New Roman" pitchFamily="18" charset="0"/>
                </a:rPr>
                <a:t>的正弦和折射角</a:t>
              </a:r>
              <a:r>
                <a:rPr lang="en-US" altLang="zh-CN" i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r</a:t>
              </a:r>
              <a:r>
                <a:rPr lang="zh-CN" altLang="en-US" dirty="0" smtClean="0">
                  <a:solidFill>
                    <a:srgbClr val="000000"/>
                  </a:solidFill>
                  <a:latin typeface="宋体" charset="-122"/>
                  <a:cs typeface="Times New Roman" pitchFamily="18" charset="0"/>
                </a:rPr>
                <a:t>的正弦之比等于第一种介质中波速与第二种介质中波速之比，即 </a:t>
              </a:r>
            </a:p>
          </p:txBody>
        </p:sp>
        <p:graphicFrame>
          <p:nvGraphicFramePr>
            <p:cNvPr id="5129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8078327"/>
                </p:ext>
              </p:extLst>
            </p:nvPr>
          </p:nvGraphicFramePr>
          <p:xfrm>
            <a:off x="2347" y="3249"/>
            <a:ext cx="1148" cy="7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43" name="Equation" r:id="rId3" imgW="647640" imgH="431640" progId="Equation.DSMT4">
                    <p:embed/>
                  </p:oleObj>
                </mc:Choice>
                <mc:Fallback>
                  <p:oleObj name="Equation" r:id="rId3" imgW="64764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7" y="3249"/>
                          <a:ext cx="1148" cy="711"/>
                        </a:xfrm>
                        <a:prstGeom prst="rect">
                          <a:avLst/>
                        </a:prstGeom>
                        <a:solidFill>
                          <a:srgbClr val="FFCC00">
                            <a:alpha val="21960"/>
                          </a:srgbClr>
                        </a:solidFill>
                        <a:ln w="38100" cmpd="dbl" algn="ctr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4038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0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5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8D9B524-DECF-4E6B-9246-C926A90AE81A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53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381000" y="620713"/>
            <a:ext cx="3965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solidFill>
                  <a:srgbClr val="CC0000"/>
                </a:solidFill>
                <a:latin typeface="宋体" charset="-122"/>
              </a:rPr>
              <a:t>三</a:t>
            </a:r>
            <a:r>
              <a:rPr lang="zh-CN" altLang="en-US" dirty="0" smtClean="0">
                <a:solidFill>
                  <a:srgbClr val="CC0000"/>
                </a:solidFill>
                <a:latin typeface="宋体" charset="-122"/>
              </a:rPr>
              <a:t>  波的叠加原理</a:t>
            </a:r>
            <a:r>
              <a:rPr lang="zh-CN" altLang="en-US" dirty="0" smtClean="0">
                <a:latin typeface="宋体" charset="-122"/>
              </a:rPr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7014" y="1196752"/>
            <a:ext cx="3714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zh-CN" altLang="en-US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波传播的独立性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1700808"/>
            <a:ext cx="5184576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7200"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sz="2600" dirty="0" smtClean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介质</a:t>
            </a:r>
            <a:r>
              <a:rPr kumimoji="1" lang="zh-CN" altLang="en-US" sz="2600" b="1" dirty="0" smtClean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</a:t>
            </a:r>
            <a:r>
              <a:rPr kumimoji="1" lang="zh-CN" altLang="en-US" sz="2600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同时有几列波时</a:t>
            </a:r>
            <a:r>
              <a:rPr kumimoji="1" lang="zh-CN" altLang="en-US" sz="2600" b="1" dirty="0" smtClean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kumimoji="1" lang="zh-CN" altLang="en-US" sz="26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每列</a:t>
            </a:r>
            <a:r>
              <a:rPr kumimoji="1" lang="zh-CN" altLang="en-US" sz="2600" dirty="0" smtClean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波在</a:t>
            </a:r>
            <a:r>
              <a:rPr kumimoji="1" lang="zh-CN" altLang="en-US" sz="2600" b="1" dirty="0" smtClean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相遇前和相遇后都</a:t>
            </a:r>
            <a:r>
              <a:rPr kumimoji="1" lang="zh-CN" altLang="en-US" sz="2600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将保持自己原有的特性（传播方向、振动方向、频率等），</a:t>
            </a:r>
            <a:r>
              <a:rPr kumimoji="1" lang="zh-CN" altLang="en-US" sz="2600" b="1" dirty="0" smtClean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不会受</a:t>
            </a:r>
            <a:r>
              <a:rPr kumimoji="1" lang="zh-CN" altLang="en-US" sz="2600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其它波的影响。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27014" y="4002683"/>
            <a:ext cx="4857750" cy="58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1" lang="zh-CN" altLang="en-US" b="1" dirty="0">
                <a:solidFill>
                  <a:srgbClr val="000066"/>
                </a:solidFill>
                <a:latin typeface="+mn-lt"/>
                <a:ea typeface="宋体" pitchFamily="2" charset="-122"/>
              </a:rPr>
              <a:t> </a:t>
            </a:r>
            <a:r>
              <a:rPr kumimoji="1" lang="zh-CN" altLang="en-US" sz="2600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乐队演奏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27014" y="4578945"/>
            <a:ext cx="4857750" cy="58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1" lang="zh-CN" altLang="en-US" b="1" dirty="0">
                <a:solidFill>
                  <a:srgbClr val="000066"/>
                </a:solidFill>
                <a:latin typeface="+mn-lt"/>
                <a:ea typeface="宋体" pitchFamily="2" charset="-122"/>
              </a:rPr>
              <a:t> </a:t>
            </a:r>
            <a:r>
              <a:rPr kumimoji="1" lang="zh-CN" altLang="en-US" sz="2600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空中无线电波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27014" y="5150445"/>
            <a:ext cx="48577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1" lang="zh-CN" altLang="en-US" b="1" dirty="0">
                <a:solidFill>
                  <a:srgbClr val="000066"/>
                </a:solidFill>
                <a:latin typeface="+mn-lt"/>
                <a:ea typeface="宋体" pitchFamily="2" charset="-122"/>
              </a:rPr>
              <a:t> </a:t>
            </a:r>
            <a:r>
              <a:rPr kumimoji="1" lang="zh-CN" altLang="en-US" sz="2600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彩色光束</a:t>
            </a:r>
            <a:endParaRPr kumimoji="1" lang="en-US" altLang="zh-CN" sz="2600" b="1" dirty="0">
              <a:solidFill>
                <a:srgbClr val="00006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en-US" altLang="zh-CN" b="1" dirty="0">
                <a:solidFill>
                  <a:srgbClr val="000066"/>
                </a:solidFill>
                <a:latin typeface="+mn-lt"/>
                <a:ea typeface="宋体" pitchFamily="2" charset="-122"/>
              </a:rPr>
              <a:t>       </a:t>
            </a:r>
            <a:r>
              <a:rPr kumimoji="1" lang="zh-CN" altLang="en-US" sz="2600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空中相遇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26" y="3793133"/>
            <a:ext cx="42386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39" y="1435695"/>
            <a:ext cx="2357437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5765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8D9B524-DECF-4E6B-9246-C926A90AE81A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54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504" y="476672"/>
            <a:ext cx="3714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zh-CN" altLang="en-US" b="1" dirty="0">
                <a:solidFill>
                  <a:srgbClr val="000066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kumimoji="1" lang="zh-CN" altLang="en-US" b="1" dirty="0" smtClean="0">
                <a:solidFill>
                  <a:srgbClr val="000066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kumimoji="1" lang="zh-CN" altLang="en-US" b="1" dirty="0" smtClean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波</a:t>
            </a:r>
            <a:r>
              <a:rPr kumimoji="1" lang="zh-CN" altLang="en-US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的叠加原理：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536" y="861543"/>
            <a:ext cx="7921377" cy="105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7200" algn="just">
              <a:lnSpc>
                <a:spcPct val="125000"/>
              </a:lnSpc>
              <a:spcBef>
                <a:spcPts val="0"/>
              </a:spcBef>
              <a:defRPr/>
            </a:pPr>
            <a:r>
              <a:rPr kumimoji="1" lang="zh-CN" altLang="en-US" sz="2600" b="1" dirty="0">
                <a:solidFill>
                  <a:srgbClr val="000066"/>
                </a:solidFill>
                <a:latin typeface="+mn-lt"/>
                <a:ea typeface="华文楷体" panose="02010600040101010101" pitchFamily="2" charset="-122"/>
              </a:rPr>
              <a:t>在波的相遇区域中，某点的振动是各列波单独传播时在该点引起的振动的合成。</a:t>
            </a:r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08992" y="4581128"/>
            <a:ext cx="2590800" cy="1066800"/>
            <a:chOff x="2832" y="2256"/>
            <a:chExt cx="1632" cy="672"/>
          </a:xfrm>
        </p:grpSpPr>
        <p:sp>
          <p:nvSpPr>
            <p:cNvPr id="9" name="AutoShape 21"/>
            <p:cNvSpPr>
              <a:spLocks noChangeArrowheads="1"/>
            </p:cNvSpPr>
            <p:nvPr/>
          </p:nvSpPr>
          <p:spPr bwMode="auto">
            <a:xfrm>
              <a:off x="2832" y="2256"/>
              <a:ext cx="1152" cy="67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B5B5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3120" y="2400"/>
              <a:ext cx="13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rgbClr val="000000"/>
                  </a:solidFill>
                </a:rPr>
                <a:t>注意</a:t>
              </a:r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1763688" y="4581128"/>
            <a:ext cx="7200800" cy="8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kumimoji="1" lang="zh-CN" altLang="en-US" sz="2600" b="1" dirty="0" smtClean="0">
                <a:solidFill>
                  <a:srgbClr val="000066"/>
                </a:solidFill>
                <a:latin typeface="Times" panose="02020603060405020304" pitchFamily="18" charset="0"/>
                <a:ea typeface="华文楷体" panose="02010600040101010101" pitchFamily="2" charset="-122"/>
              </a:rPr>
              <a:t>振动的叠加仅发生在单一质点上，而波的叠加则发生在两列波相遇范围内的许多质元上</a:t>
            </a:r>
            <a:r>
              <a:rPr kumimoji="1" lang="en-US" altLang="zh-CN" sz="2600" b="1" dirty="0" smtClean="0">
                <a:solidFill>
                  <a:srgbClr val="000066"/>
                </a:solidFill>
                <a:latin typeface="Times" panose="02020603060405020304" pitchFamily="18" charset="0"/>
                <a:ea typeface="华文楷体" panose="02010600040101010101" pitchFamily="2" charset="-122"/>
              </a:rPr>
              <a:t>.</a:t>
            </a:r>
            <a:endParaRPr kumimoji="1" lang="zh-CN" altLang="en-US" sz="2600" b="1" dirty="0">
              <a:solidFill>
                <a:srgbClr val="000066"/>
              </a:solidFill>
              <a:latin typeface="Times" panose="0202060306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83568" y="5589240"/>
            <a:ext cx="8460432" cy="8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kumimoji="1" lang="zh-CN" altLang="en-US" sz="2600" dirty="0" smtClean="0">
                <a:solidFill>
                  <a:srgbClr val="000066"/>
                </a:solidFill>
                <a:latin typeface="Times" panose="02020603060405020304" pitchFamily="18" charset="0"/>
                <a:ea typeface="华文楷体" panose="02010600040101010101" pitchFamily="2" charset="-122"/>
              </a:rPr>
              <a:t>两实物粒子相遇会发生碰撞，而两列波相遇仅在重叠区域构成合成波，过了重叠区又能分道扬镳而去</a:t>
            </a:r>
            <a:r>
              <a:rPr kumimoji="1" lang="en-US" altLang="zh-CN" sz="2600" b="1" dirty="0" smtClean="0">
                <a:solidFill>
                  <a:srgbClr val="000066"/>
                </a:solidFill>
                <a:latin typeface="Times" panose="02020603060405020304" pitchFamily="18" charset="0"/>
                <a:ea typeface="华文楷体" panose="02010600040101010101" pitchFamily="2" charset="-122"/>
              </a:rPr>
              <a:t>.</a:t>
            </a:r>
            <a:endParaRPr kumimoji="1" lang="zh-CN" altLang="en-US" sz="2600" b="1" dirty="0">
              <a:solidFill>
                <a:srgbClr val="000066"/>
              </a:solidFill>
              <a:latin typeface="Times" panose="02020603060405020304" pitchFamily="18" charset="0"/>
              <a:ea typeface="华文楷体" panose="02010600040101010101" pitchFamily="2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8636" name="ShockwaveFlash1" r:id="rId2" imgW="7777601" imgH="2592534"/>
        </mc:Choice>
        <mc:Fallback>
          <p:control name="ShockwaveFlash1" r:id="rId2" imgW="7777601" imgH="259253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0" y="1916113"/>
                  <a:ext cx="7777163" cy="2592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905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8640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A9D58A4-8F25-44EB-9085-F928772E86C8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55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0684" name="ShockwaveFlash1" r:id="rId2" imgW="7921714" imgH="5831657"/>
        </mc:Choice>
        <mc:Fallback>
          <p:control name="ShockwaveFlash1" r:id="rId2" imgW="7921714" imgH="5831657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476250"/>
                  <a:ext cx="7921625" cy="5830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000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8F945E9-A8DC-49D4-AF87-D3F0943AB6EB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56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5652120" y="1484809"/>
            <a:ext cx="3379787" cy="4752503"/>
          </a:xfrm>
          <a:prstGeom prst="rect">
            <a:avLst/>
          </a:prstGeom>
          <a:solidFill>
            <a:srgbClr val="FFCC00">
              <a:alpha val="21960"/>
            </a:srgbClr>
          </a:solidFill>
          <a:ln w="38100" cmpd="dbl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5000"/>
              </a:lnSpc>
            </a:pPr>
            <a:r>
              <a:rPr kumimoji="1" lang="zh-CN" altLang="en-US" sz="2700" dirty="0" smtClean="0">
                <a:ea typeface="华文楷体" panose="02010600040101010101" pitchFamily="2" charset="-122"/>
              </a:rPr>
              <a:t>两列波若</a:t>
            </a:r>
            <a:r>
              <a:rPr kumimoji="1" lang="zh-CN" altLang="en-US" sz="2700" dirty="0" smtClean="0">
                <a:solidFill>
                  <a:srgbClr val="FF0000"/>
                </a:solidFill>
                <a:ea typeface="华文楷体" panose="02010600040101010101" pitchFamily="2" charset="-122"/>
              </a:rPr>
              <a:t>频率相同</a:t>
            </a:r>
            <a:r>
              <a:rPr kumimoji="1" lang="zh-CN" altLang="en-US" sz="2700" dirty="0" smtClean="0">
                <a:ea typeface="华文楷体" panose="02010600040101010101" pitchFamily="2" charset="-122"/>
              </a:rPr>
              <a:t>、</a:t>
            </a:r>
            <a:r>
              <a:rPr kumimoji="1" lang="zh-CN" altLang="en-US" sz="2700" dirty="0" smtClean="0">
                <a:solidFill>
                  <a:srgbClr val="FF0000"/>
                </a:solidFill>
                <a:ea typeface="华文楷体" panose="02010600040101010101" pitchFamily="2" charset="-122"/>
              </a:rPr>
              <a:t>振动方向</a:t>
            </a:r>
            <a:r>
              <a:rPr kumimoji="1" lang="zh-CN" altLang="en-US" sz="2700" dirty="0" smtClean="0">
                <a:ea typeface="华文楷体" panose="02010600040101010101" pitchFamily="2" charset="-122"/>
              </a:rPr>
              <a:t>相同、在相遇点</a:t>
            </a:r>
            <a:r>
              <a:rPr kumimoji="1" lang="zh-CN" altLang="en-US" sz="2700" dirty="0">
                <a:ea typeface="华文楷体" panose="02010600040101010101" pitchFamily="2" charset="-122"/>
              </a:rPr>
              <a:t>的相位相</a:t>
            </a:r>
            <a:r>
              <a:rPr kumimoji="1" lang="zh-CN" altLang="en-US" sz="2700" dirty="0" smtClean="0">
                <a:ea typeface="华文楷体" panose="02010600040101010101" pitchFamily="2" charset="-122"/>
              </a:rPr>
              <a:t>同</a:t>
            </a:r>
            <a:r>
              <a:rPr kumimoji="1" lang="zh-CN" altLang="en-US" sz="2700" dirty="0">
                <a:ea typeface="华文楷体" panose="02010600040101010101" pitchFamily="2" charset="-122"/>
              </a:rPr>
              <a:t>或相位差</a:t>
            </a:r>
            <a:r>
              <a:rPr kumimoji="1" lang="zh-CN" altLang="en-US" sz="2700" dirty="0" smtClean="0">
                <a:ea typeface="华文楷体" panose="02010600040101010101" pitchFamily="2" charset="-122"/>
              </a:rPr>
              <a:t>恒定，则在合成波场中会出现某些点的振动始终加强，另一些点的振动始终减弱</a:t>
            </a:r>
            <a:r>
              <a:rPr kumimoji="1" lang="en-US" altLang="zh-CN" sz="2700" dirty="0" smtClean="0">
                <a:ea typeface="华文楷体" panose="02010600040101010101" pitchFamily="2" charset="-122"/>
              </a:rPr>
              <a:t>(</a:t>
            </a:r>
            <a:r>
              <a:rPr kumimoji="1" lang="zh-CN" altLang="en-US" sz="2700" dirty="0" smtClean="0">
                <a:ea typeface="华文楷体" panose="02010600040101010101" pitchFamily="2" charset="-122"/>
              </a:rPr>
              <a:t>或完全抵消</a:t>
            </a:r>
            <a:r>
              <a:rPr kumimoji="1" lang="en-US" altLang="zh-CN" sz="2700" dirty="0" smtClean="0">
                <a:ea typeface="华文楷体" panose="02010600040101010101" pitchFamily="2" charset="-122"/>
              </a:rPr>
              <a:t>)</a:t>
            </a:r>
            <a:r>
              <a:rPr kumimoji="1" lang="zh-CN" altLang="en-US" sz="2700" dirty="0" smtClean="0">
                <a:ea typeface="华文楷体" panose="02010600040101010101" pitchFamily="2" charset="-122"/>
              </a:rPr>
              <a:t>，这种现象称为</a:t>
            </a:r>
            <a:r>
              <a:rPr kumimoji="1" lang="zh-CN" altLang="en-US" sz="2700" dirty="0" smtClean="0">
                <a:solidFill>
                  <a:srgbClr val="FF3300"/>
                </a:solidFill>
                <a:ea typeface="华文楷体" panose="02010600040101010101" pitchFamily="2" charset="-122"/>
              </a:rPr>
              <a:t>波的干涉</a:t>
            </a:r>
            <a:r>
              <a:rPr kumimoji="1" lang="en-US" altLang="zh-CN" sz="2700" dirty="0" smtClean="0">
                <a:ea typeface="华文楷体" panose="02010600040101010101" pitchFamily="2" charset="-122"/>
              </a:rPr>
              <a:t>. </a:t>
            </a: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207963" y="692150"/>
            <a:ext cx="3781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solidFill>
                  <a:srgbClr val="CC0000"/>
                </a:solidFill>
                <a:latin typeface="宋体" charset="-122"/>
              </a:rPr>
              <a:t>四</a:t>
            </a:r>
            <a:r>
              <a:rPr lang="zh-CN" altLang="en-US" dirty="0" smtClean="0">
                <a:solidFill>
                  <a:srgbClr val="CC0000"/>
                </a:solidFill>
                <a:latin typeface="宋体" charset="-122"/>
              </a:rPr>
              <a:t>  波的干涉</a:t>
            </a:r>
            <a:endParaRPr lang="zh-CN" altLang="en-US" dirty="0" smtClean="0">
              <a:solidFill>
                <a:srgbClr val="000000"/>
              </a:solidFill>
              <a:latin typeface="宋体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7" name="ShockwaveFlash1" r:id="rId2" imgW="5329449" imgH="4679905"/>
        </mc:Choice>
        <mc:Fallback>
          <p:control name="ShockwaveFlash1" r:id="rId2" imgW="5329449" imgH="467990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825" y="1484313"/>
                  <a:ext cx="5329238" cy="46799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905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477160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A9D58A4-8F25-44EB-9085-F928772E86C8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57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5536" y="2204864"/>
            <a:ext cx="234716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zh-CN" altLang="en-US" b="1" dirty="0">
                <a:solidFill>
                  <a:srgbClr val="000066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kumimoji="1" lang="zh-CN" altLang="en-US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相干条件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72396" y="2708920"/>
            <a:ext cx="3071812" cy="59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Arial" charset="0"/>
              <a:buChar char="•"/>
            </a:pPr>
            <a:r>
              <a:rPr kumimoji="1" lang="zh-CN" altLang="en-US" b="1" dirty="0">
                <a:solidFill>
                  <a:srgbClr val="0000FF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kumimoji="1" lang="zh-CN" altLang="en-US" sz="2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频率相同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92076" y="2711613"/>
            <a:ext cx="3071812" cy="58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Arial" charset="0"/>
              <a:buChar char="•"/>
            </a:pPr>
            <a:r>
              <a:rPr kumimoji="1" lang="zh-CN" altLang="en-US" b="1" dirty="0">
                <a:solidFill>
                  <a:srgbClr val="0000FF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kumimoji="1" lang="zh-CN" altLang="en-US" sz="2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振动方向相同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32636" y="2708920"/>
            <a:ext cx="3071812" cy="59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Arial" charset="0"/>
              <a:buChar char="•"/>
            </a:pPr>
            <a:r>
              <a:rPr kumimoji="1" lang="zh-CN" altLang="en-US" b="1" dirty="0">
                <a:solidFill>
                  <a:srgbClr val="0000FF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kumimoji="1" lang="zh-CN" altLang="en-US" sz="2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有恒定的相位差</a:t>
            </a:r>
            <a:endParaRPr kumimoji="1" lang="en-US" altLang="zh-CN" sz="26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0510" y="3492805"/>
            <a:ext cx="5186035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kumimoji="1" lang="zh-CN" altLang="en-US" sz="2600" b="1" dirty="0" smtClean="0">
                <a:solidFill>
                  <a:srgbClr val="FF0000"/>
                </a:solidFill>
                <a:latin typeface="Times" panose="02020603060405020304" pitchFamily="18" charset="0"/>
                <a:ea typeface="华文楷体" panose="02010600040101010101" pitchFamily="2" charset="-122"/>
              </a:rPr>
              <a:t>相干波源</a:t>
            </a:r>
            <a:r>
              <a:rPr kumimoji="1" lang="en-US" altLang="zh-CN" sz="2600" b="1" dirty="0" smtClean="0">
                <a:solidFill>
                  <a:srgbClr val="000066"/>
                </a:solidFill>
                <a:latin typeface="Times" panose="02020603060405020304" pitchFamily="18" charset="0"/>
                <a:ea typeface="华文楷体" panose="02010600040101010101" pitchFamily="2" charset="-122"/>
              </a:rPr>
              <a:t>——</a:t>
            </a:r>
            <a:r>
              <a:rPr kumimoji="1" lang="zh-CN" altLang="en-US" sz="2600" b="1" dirty="0" smtClean="0">
                <a:solidFill>
                  <a:srgbClr val="000066"/>
                </a:solidFill>
                <a:latin typeface="Times" panose="02020603060405020304" pitchFamily="18" charset="0"/>
                <a:ea typeface="华文楷体" panose="02010600040101010101" pitchFamily="2" charset="-122"/>
              </a:rPr>
              <a:t>满足相干条件的波源</a:t>
            </a:r>
            <a:endParaRPr kumimoji="1" lang="zh-CN" altLang="en-US" sz="2600" b="1" dirty="0">
              <a:solidFill>
                <a:srgbClr val="000066"/>
              </a:solidFill>
              <a:latin typeface="Times" panose="0202060306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697650" y="4204682"/>
            <a:ext cx="4602542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kumimoji="1" lang="zh-CN" altLang="en-US" sz="2600" dirty="0" smtClean="0">
                <a:solidFill>
                  <a:srgbClr val="FF0000"/>
                </a:solidFill>
                <a:latin typeface="Times" panose="02020603060405020304" pitchFamily="18" charset="0"/>
                <a:ea typeface="华文楷体" panose="02010600040101010101" pitchFamily="2" charset="-122"/>
              </a:rPr>
              <a:t>相干波</a:t>
            </a:r>
            <a:r>
              <a:rPr kumimoji="1" lang="en-US" altLang="zh-CN" sz="2600" dirty="0">
                <a:solidFill>
                  <a:srgbClr val="000066"/>
                </a:solidFill>
                <a:latin typeface="Times" panose="02020603060405020304" pitchFamily="18" charset="0"/>
                <a:ea typeface="华文楷体" panose="02010600040101010101" pitchFamily="2" charset="-122"/>
              </a:rPr>
              <a:t>——</a:t>
            </a:r>
            <a:r>
              <a:rPr kumimoji="1" lang="zh-CN" altLang="en-US" sz="2600" b="1" dirty="0" smtClean="0">
                <a:solidFill>
                  <a:srgbClr val="000066"/>
                </a:solidFill>
                <a:latin typeface="Times" panose="02020603060405020304" pitchFamily="18" charset="0"/>
                <a:ea typeface="华文楷体" panose="02010600040101010101" pitchFamily="2" charset="-122"/>
              </a:rPr>
              <a:t>相干波源发出的波</a:t>
            </a:r>
            <a:r>
              <a:rPr kumimoji="1" lang="en-US" altLang="zh-CN" sz="2600" b="1" dirty="0" smtClean="0">
                <a:solidFill>
                  <a:srgbClr val="000066"/>
                </a:solidFill>
                <a:latin typeface="Times" panose="02020603060405020304" pitchFamily="18" charset="0"/>
                <a:ea typeface="华文楷体" panose="02010600040101010101" pitchFamily="2" charset="-122"/>
              </a:rPr>
              <a:t>.</a:t>
            </a:r>
            <a:endParaRPr kumimoji="1" lang="zh-CN" altLang="en-US" sz="2600" b="1" dirty="0">
              <a:solidFill>
                <a:srgbClr val="000066"/>
              </a:solidFill>
              <a:latin typeface="Times" panose="02020603060405020304" pitchFamily="18" charset="0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54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" descr="6－17（五版10-18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2"/>
          <a:stretch>
            <a:fillRect/>
          </a:stretch>
        </p:blipFill>
        <p:spPr bwMode="auto">
          <a:xfrm>
            <a:off x="395536" y="1070694"/>
            <a:ext cx="5715000" cy="54546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D84692-965E-4F0A-94FC-F09032BE94C8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58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395536" y="548680"/>
            <a:ext cx="5715000" cy="528637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>
                <a:solidFill>
                  <a:srgbClr val="CC0000"/>
                </a:solidFill>
              </a:rPr>
              <a:t>水 波 的 干 涉 现 象</a:t>
            </a:r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395536" y="553442"/>
            <a:ext cx="5715000" cy="5791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mtClean="0">
              <a:ea typeface="宋体" charset="-122"/>
            </a:endParaRPr>
          </a:p>
        </p:txBody>
      </p:sp>
      <p:pic>
        <p:nvPicPr>
          <p:cNvPr id="2" name="第04章 振动和波动(5) interferenc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696" y="1124744"/>
            <a:ext cx="7290151" cy="54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0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52ADE44-D736-4CF6-8D8A-2ECEE50158D4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59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grpSp>
        <p:nvGrpSpPr>
          <p:cNvPr id="320514" name="Group 2"/>
          <p:cNvGrpSpPr>
            <a:grpSpLocks/>
          </p:cNvGrpSpPr>
          <p:nvPr/>
        </p:nvGrpSpPr>
        <p:grpSpPr bwMode="auto">
          <a:xfrm>
            <a:off x="6156325" y="4652963"/>
            <a:ext cx="2087563" cy="1944687"/>
            <a:chOff x="4512" y="2952"/>
            <a:chExt cx="1104" cy="1176"/>
          </a:xfrm>
        </p:grpSpPr>
        <p:sp>
          <p:nvSpPr>
            <p:cNvPr id="7201" name="Rectangle 3"/>
            <p:cNvSpPr>
              <a:spLocks noChangeArrowheads="1"/>
            </p:cNvSpPr>
            <p:nvPr/>
          </p:nvSpPr>
          <p:spPr bwMode="auto">
            <a:xfrm>
              <a:off x="4512" y="3552"/>
              <a:ext cx="1104" cy="576"/>
            </a:xfrm>
            <a:prstGeom prst="rect">
              <a:avLst/>
            </a:prstGeom>
            <a:solidFill>
              <a:srgbClr val="FFFFCD"/>
            </a:solidFill>
            <a:ln w="1270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7202" name="Rectangle 4"/>
            <p:cNvSpPr>
              <a:spLocks noChangeArrowheads="1"/>
            </p:cNvSpPr>
            <p:nvPr/>
          </p:nvSpPr>
          <p:spPr bwMode="auto">
            <a:xfrm>
              <a:off x="4512" y="2952"/>
              <a:ext cx="1104" cy="55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</p:grpSp>
      <p:grpSp>
        <p:nvGrpSpPr>
          <p:cNvPr id="7172" name="Group 5"/>
          <p:cNvGrpSpPr>
            <a:grpSpLocks/>
          </p:cNvGrpSpPr>
          <p:nvPr/>
        </p:nvGrpSpPr>
        <p:grpSpPr bwMode="auto">
          <a:xfrm>
            <a:off x="3505200" y="577020"/>
            <a:ext cx="3429000" cy="2286000"/>
            <a:chOff x="259" y="576"/>
            <a:chExt cx="2160" cy="1440"/>
          </a:xfrm>
        </p:grpSpPr>
        <p:sp>
          <p:nvSpPr>
            <p:cNvPr id="7189" name="Rectangle 6"/>
            <p:cNvSpPr>
              <a:spLocks noChangeArrowheads="1"/>
            </p:cNvSpPr>
            <p:nvPr/>
          </p:nvSpPr>
          <p:spPr bwMode="auto">
            <a:xfrm>
              <a:off x="259" y="576"/>
              <a:ext cx="2160" cy="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pSp>
          <p:nvGrpSpPr>
            <p:cNvPr id="7190" name="Group 7"/>
            <p:cNvGrpSpPr>
              <a:grpSpLocks/>
            </p:cNvGrpSpPr>
            <p:nvPr/>
          </p:nvGrpSpPr>
          <p:grpSpPr bwMode="auto">
            <a:xfrm>
              <a:off x="355" y="617"/>
              <a:ext cx="1920" cy="1351"/>
              <a:chOff x="192" y="1769"/>
              <a:chExt cx="1920" cy="1351"/>
            </a:xfrm>
          </p:grpSpPr>
          <p:sp>
            <p:nvSpPr>
              <p:cNvPr id="7191" name="Line 8"/>
              <p:cNvSpPr>
                <a:spLocks noChangeShapeType="1"/>
              </p:cNvSpPr>
              <p:nvPr/>
            </p:nvSpPr>
            <p:spPr bwMode="auto">
              <a:xfrm flipV="1">
                <a:off x="576" y="2112"/>
                <a:ext cx="1536" cy="1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sp>
            <p:nvSpPr>
              <p:cNvPr id="7192" name="Line 9"/>
              <p:cNvSpPr>
                <a:spLocks noChangeShapeType="1"/>
              </p:cNvSpPr>
              <p:nvPr/>
            </p:nvSpPr>
            <p:spPr bwMode="auto">
              <a:xfrm flipV="1">
                <a:off x="528" y="1872"/>
                <a:ext cx="1536" cy="110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graphicFrame>
            <p:nvGraphicFramePr>
              <p:cNvPr id="7193" name="Object 10"/>
              <p:cNvGraphicFramePr>
                <a:graphicFrameLocks noChangeAspect="1"/>
              </p:cNvGraphicFramePr>
              <p:nvPr/>
            </p:nvGraphicFramePr>
            <p:xfrm>
              <a:off x="240" y="1961"/>
              <a:ext cx="279" cy="4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896" name="公式" r:id="rId3" imgW="203024" imgH="317225" progId="Equation.3">
                      <p:embed/>
                    </p:oleObj>
                  </mc:Choice>
                  <mc:Fallback>
                    <p:oleObj name="公式" r:id="rId3" imgW="203024" imgH="31722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0" y="1961"/>
                            <a:ext cx="279" cy="4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94" name="Object 11"/>
              <p:cNvGraphicFramePr>
                <a:graphicFrameLocks noChangeAspect="1"/>
              </p:cNvGraphicFramePr>
              <p:nvPr/>
            </p:nvGraphicFramePr>
            <p:xfrm>
              <a:off x="192" y="2681"/>
              <a:ext cx="317" cy="4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897" name="公式" r:id="rId5" imgW="228501" imgH="317362" progId="Equation.3">
                      <p:embed/>
                    </p:oleObj>
                  </mc:Choice>
                  <mc:Fallback>
                    <p:oleObj name="公式" r:id="rId5" imgW="228501" imgH="31736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" y="2681"/>
                            <a:ext cx="317" cy="4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95" name="Object 12"/>
              <p:cNvGraphicFramePr>
                <a:graphicFrameLocks noChangeAspect="1"/>
              </p:cNvGraphicFramePr>
              <p:nvPr/>
            </p:nvGraphicFramePr>
            <p:xfrm>
              <a:off x="1619" y="2160"/>
              <a:ext cx="311" cy="3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898" name="Equation" r:id="rId7" imgW="152268" imgH="164957" progId="Equation.3">
                      <p:embed/>
                    </p:oleObj>
                  </mc:Choice>
                  <mc:Fallback>
                    <p:oleObj name="Equation" r:id="rId7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9" y="2160"/>
                            <a:ext cx="311" cy="3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96" name="Text Box 13"/>
              <p:cNvSpPr txBox="1">
                <a:spLocks noChangeArrowheads="1"/>
              </p:cNvSpPr>
              <p:nvPr/>
            </p:nvSpPr>
            <p:spPr bwMode="auto">
              <a:xfrm>
                <a:off x="1584" y="198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200" smtClean="0">
                    <a:solidFill>
                      <a:srgbClr val="FF3300"/>
                    </a:solidFill>
                  </a:rPr>
                  <a:t>*</a:t>
                </a:r>
                <a:endParaRPr lang="en-US" altLang="zh-CN" sz="3200" smtClean="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97" name="Object 14"/>
              <p:cNvGraphicFramePr>
                <a:graphicFrameLocks noChangeAspect="1"/>
              </p:cNvGraphicFramePr>
              <p:nvPr/>
            </p:nvGraphicFramePr>
            <p:xfrm>
              <a:off x="960" y="1769"/>
              <a:ext cx="244" cy="4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899" name="公式" r:id="rId9" imgW="177569" imgH="317087" progId="Equation.3">
                      <p:embed/>
                    </p:oleObj>
                  </mc:Choice>
                  <mc:Fallback>
                    <p:oleObj name="公式" r:id="rId9" imgW="177569" imgH="31708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0" y="1769"/>
                            <a:ext cx="244" cy="4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98" name="Object 15"/>
              <p:cNvGraphicFramePr>
                <a:graphicFrameLocks noChangeAspect="1"/>
              </p:cNvGraphicFramePr>
              <p:nvPr/>
            </p:nvGraphicFramePr>
            <p:xfrm>
              <a:off x="1104" y="2489"/>
              <a:ext cx="279" cy="4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900" name="公式" r:id="rId11" imgW="203024" imgH="317225" progId="Equation.3">
                      <p:embed/>
                    </p:oleObj>
                  </mc:Choice>
                  <mc:Fallback>
                    <p:oleObj name="公式" r:id="rId11" imgW="203024" imgH="31722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4" y="2489"/>
                            <a:ext cx="279" cy="4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99" name="Oval 16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96" cy="87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sp>
            <p:nvSpPr>
              <p:cNvPr id="7200" name="Oval 17"/>
              <p:cNvSpPr>
                <a:spLocks noChangeArrowheads="1"/>
              </p:cNvSpPr>
              <p:nvPr/>
            </p:nvSpPr>
            <p:spPr bwMode="auto">
              <a:xfrm>
                <a:off x="480" y="2937"/>
                <a:ext cx="96" cy="87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</p:grpSp>
      </p:grpSp>
      <p:grpSp>
        <p:nvGrpSpPr>
          <p:cNvPr id="320548" name="Group 36"/>
          <p:cNvGrpSpPr>
            <a:grpSpLocks/>
          </p:cNvGrpSpPr>
          <p:nvPr/>
        </p:nvGrpSpPr>
        <p:grpSpPr bwMode="auto">
          <a:xfrm>
            <a:off x="782638" y="3213100"/>
            <a:ext cx="6958012" cy="1368425"/>
            <a:chOff x="493" y="2024"/>
            <a:chExt cx="4383" cy="862"/>
          </a:xfrm>
        </p:grpSpPr>
        <p:sp>
          <p:nvSpPr>
            <p:cNvPr id="7184" name="Text Box 19"/>
            <p:cNvSpPr txBox="1">
              <a:spLocks noChangeArrowheads="1"/>
            </p:cNvSpPr>
            <p:nvPr/>
          </p:nvSpPr>
          <p:spPr bwMode="auto">
            <a:xfrm>
              <a:off x="493" y="2265"/>
              <a:ext cx="17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mtClean="0">
                  <a:solidFill>
                    <a:srgbClr val="000000"/>
                  </a:solidFill>
                </a:rPr>
                <a:t>波源振动</a:t>
              </a:r>
            </a:p>
          </p:txBody>
        </p:sp>
        <p:grpSp>
          <p:nvGrpSpPr>
            <p:cNvPr id="7185" name="Group 35"/>
            <p:cNvGrpSpPr>
              <a:grpSpLocks/>
            </p:cNvGrpSpPr>
            <p:nvPr/>
          </p:nvGrpSpPr>
          <p:grpSpPr bwMode="auto">
            <a:xfrm>
              <a:off x="2269" y="2024"/>
              <a:ext cx="2607" cy="862"/>
              <a:chOff x="2269" y="2024"/>
              <a:chExt cx="2607" cy="862"/>
            </a:xfrm>
          </p:grpSpPr>
          <p:graphicFrame>
            <p:nvGraphicFramePr>
              <p:cNvPr id="7186" name="Object 21"/>
              <p:cNvGraphicFramePr>
                <a:graphicFrameLocks noChangeAspect="1"/>
              </p:cNvGraphicFramePr>
              <p:nvPr/>
            </p:nvGraphicFramePr>
            <p:xfrm>
              <a:off x="2472" y="2024"/>
              <a:ext cx="2359" cy="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901" name="Equation" r:id="rId13" imgW="1358900" imgH="228600" progId="Equation.DSMT4">
                      <p:embed/>
                    </p:oleObj>
                  </mc:Choice>
                  <mc:Fallback>
                    <p:oleObj name="Equation" r:id="rId13" imgW="13589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72" y="2024"/>
                            <a:ext cx="2359" cy="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87" name="Object 22"/>
              <p:cNvGraphicFramePr>
                <a:graphicFrameLocks noChangeAspect="1"/>
              </p:cNvGraphicFramePr>
              <p:nvPr/>
            </p:nvGraphicFramePr>
            <p:xfrm>
              <a:off x="2472" y="2484"/>
              <a:ext cx="2404" cy="4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902" name="Equation" r:id="rId15" imgW="1397000" imgH="228600" progId="Equation.DSMT4">
                      <p:embed/>
                    </p:oleObj>
                  </mc:Choice>
                  <mc:Fallback>
                    <p:oleObj name="Equation" r:id="rId15" imgW="13970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72" y="2484"/>
                            <a:ext cx="2404" cy="4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88" name="AutoShape 23"/>
              <p:cNvSpPr>
                <a:spLocks/>
              </p:cNvSpPr>
              <p:nvPr/>
            </p:nvSpPr>
            <p:spPr bwMode="auto">
              <a:xfrm>
                <a:off x="2269" y="2168"/>
                <a:ext cx="179" cy="568"/>
              </a:xfrm>
              <a:prstGeom prst="leftBrace">
                <a:avLst>
                  <a:gd name="adj1" fmla="val 26443"/>
                  <a:gd name="adj2" fmla="val 50000"/>
                </a:avLst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</p:grpSp>
      </p:grpSp>
      <p:grpSp>
        <p:nvGrpSpPr>
          <p:cNvPr id="320549" name="Group 37"/>
          <p:cNvGrpSpPr>
            <a:grpSpLocks/>
          </p:cNvGrpSpPr>
          <p:nvPr/>
        </p:nvGrpSpPr>
        <p:grpSpPr bwMode="auto">
          <a:xfrm>
            <a:off x="533400" y="4572000"/>
            <a:ext cx="7889875" cy="2003425"/>
            <a:chOff x="336" y="2880"/>
            <a:chExt cx="4970" cy="1262"/>
          </a:xfrm>
        </p:grpSpPr>
        <p:graphicFrame>
          <p:nvGraphicFramePr>
            <p:cNvPr id="7180" name="Object 26"/>
            <p:cNvGraphicFramePr>
              <a:graphicFrameLocks noChangeAspect="1"/>
            </p:cNvGraphicFramePr>
            <p:nvPr/>
          </p:nvGraphicFramePr>
          <p:xfrm>
            <a:off x="2373" y="2880"/>
            <a:ext cx="2933" cy="6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903" name="Equation" r:id="rId17" imgW="1701800" imgH="393700" progId="Equation.DSMT4">
                    <p:embed/>
                  </p:oleObj>
                </mc:Choice>
                <mc:Fallback>
                  <p:oleObj name="Equation" r:id="rId17" imgW="1701800" imgH="393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3" y="2880"/>
                          <a:ext cx="2933" cy="6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1" name="Object 27"/>
            <p:cNvGraphicFramePr>
              <a:graphicFrameLocks noChangeAspect="1"/>
            </p:cNvGraphicFramePr>
            <p:nvPr/>
          </p:nvGraphicFramePr>
          <p:xfrm>
            <a:off x="2373" y="3456"/>
            <a:ext cx="2933" cy="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904" name="Equation" r:id="rId19" imgW="1765300" imgH="393700" progId="Equation.DSMT4">
                    <p:embed/>
                  </p:oleObj>
                </mc:Choice>
                <mc:Fallback>
                  <p:oleObj name="Equation" r:id="rId19" imgW="1765300" imgH="393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3" y="3456"/>
                          <a:ext cx="2933" cy="6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2" name="AutoShape 28"/>
            <p:cNvSpPr>
              <a:spLocks/>
            </p:cNvSpPr>
            <p:nvPr/>
          </p:nvSpPr>
          <p:spPr bwMode="auto">
            <a:xfrm flipH="1">
              <a:off x="2208" y="3180"/>
              <a:ext cx="144" cy="708"/>
            </a:xfrm>
            <a:prstGeom prst="rightBrace">
              <a:avLst>
                <a:gd name="adj1" fmla="val 40972"/>
                <a:gd name="adj2" fmla="val 50000"/>
              </a:avLst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7183" name="Text Box 29"/>
            <p:cNvSpPr txBox="1">
              <a:spLocks noChangeArrowheads="1"/>
            </p:cNvSpPr>
            <p:nvPr/>
          </p:nvSpPr>
          <p:spPr bwMode="auto">
            <a:xfrm>
              <a:off x="336" y="3369"/>
              <a:ext cx="26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0" i="1" smtClean="0">
                  <a:solidFill>
                    <a:srgbClr val="CC0000"/>
                  </a:solidFill>
                </a:rPr>
                <a:t>P</a:t>
              </a:r>
              <a:r>
                <a:rPr lang="zh-CN" altLang="en-US" smtClean="0">
                  <a:solidFill>
                    <a:srgbClr val="000000"/>
                  </a:solidFill>
                </a:rPr>
                <a:t>点的振动方程</a:t>
              </a:r>
            </a:p>
          </p:txBody>
        </p:sp>
      </p:grpSp>
      <p:sp>
        <p:nvSpPr>
          <p:cNvPr id="7176" name="Rectangle 34"/>
          <p:cNvSpPr>
            <a:spLocks noChangeArrowheads="1"/>
          </p:cNvSpPr>
          <p:nvPr/>
        </p:nvSpPr>
        <p:spPr bwMode="auto">
          <a:xfrm>
            <a:off x="1217269" y="1420311"/>
            <a:ext cx="240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90000"/>
            </a:pPr>
            <a:r>
              <a:rPr lang="zh-CN" altLang="en-US" dirty="0" smtClean="0">
                <a:solidFill>
                  <a:srgbClr val="000000"/>
                </a:solidFill>
                <a:ea typeface="宋体" charset="-122"/>
              </a:rPr>
              <a:t>两相干波源    </a:t>
            </a:r>
          </a:p>
        </p:txBody>
      </p:sp>
    </p:spTree>
    <p:extLst>
      <p:ext uri="{BB962C8B-B14F-4D97-AF65-F5344CB8AC3E}">
        <p14:creationId xmlns:p14="http://schemas.microsoft.com/office/powerpoint/2010/main" val="22721320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181B951-197C-4DA3-A539-F86403E04555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6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69900" y="636588"/>
            <a:ext cx="74263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kumimoji="1" lang="en-US" altLang="zh-CN" smtClean="0">
                <a:solidFill>
                  <a:srgbClr val="000000"/>
                </a:solidFill>
              </a:rPr>
              <a:t>   </a:t>
            </a:r>
            <a:r>
              <a:rPr kumimoji="1" lang="zh-CN" altLang="en-US" smtClean="0">
                <a:solidFill>
                  <a:srgbClr val="000000"/>
                </a:solidFill>
              </a:rPr>
              <a:t>平面简谐波波函数的其它形式</a:t>
            </a:r>
          </a:p>
        </p:txBody>
      </p:sp>
      <p:graphicFrame>
        <p:nvGraphicFramePr>
          <p:cNvPr id="299011" name="Object 3"/>
          <p:cNvGraphicFramePr>
            <a:graphicFrameLocks noChangeAspect="1"/>
          </p:cNvGraphicFramePr>
          <p:nvPr/>
        </p:nvGraphicFramePr>
        <p:xfrm>
          <a:off x="1446213" y="1422400"/>
          <a:ext cx="5100637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54" name="Equation" r:id="rId3" imgW="1638280" imgH="381041" progId="Equation.DSMT4">
                  <p:embed/>
                </p:oleObj>
              </mc:Choice>
              <mc:Fallback>
                <p:oleObj name="Equation" r:id="rId3" imgW="1638280" imgH="38104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1422400"/>
                        <a:ext cx="5100637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2" name="Object 4"/>
          <p:cNvGraphicFramePr>
            <a:graphicFrameLocks noChangeAspect="1"/>
          </p:cNvGraphicFramePr>
          <p:nvPr/>
        </p:nvGraphicFramePr>
        <p:xfrm>
          <a:off x="1358900" y="2613025"/>
          <a:ext cx="5678488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55" name="Equation" r:id="rId5" imgW="1695501" imgH="381041" progId="Equation.DSMT4">
                  <p:embed/>
                </p:oleObj>
              </mc:Choice>
              <mc:Fallback>
                <p:oleObj name="Equation" r:id="rId5" imgW="1695501" imgH="38104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2613025"/>
                        <a:ext cx="5678488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9013" name="Group 5"/>
          <p:cNvGrpSpPr>
            <a:grpSpLocks/>
          </p:cNvGrpSpPr>
          <p:nvPr/>
        </p:nvGrpSpPr>
        <p:grpSpPr bwMode="auto">
          <a:xfrm>
            <a:off x="6454775" y="5021263"/>
            <a:ext cx="2179638" cy="1039812"/>
            <a:chOff x="3586" y="1979"/>
            <a:chExt cx="1493" cy="623"/>
          </a:xfrm>
        </p:grpSpPr>
        <p:sp>
          <p:nvSpPr>
            <p:cNvPr id="7176" name="AutoShape 6"/>
            <p:cNvSpPr>
              <a:spLocks noChangeArrowheads="1"/>
            </p:cNvSpPr>
            <p:nvPr/>
          </p:nvSpPr>
          <p:spPr bwMode="auto">
            <a:xfrm>
              <a:off x="3586" y="1979"/>
              <a:ext cx="1493" cy="592"/>
            </a:xfrm>
            <a:prstGeom prst="wedgeRectCallout">
              <a:avLst>
                <a:gd name="adj1" fmla="val -48125"/>
                <a:gd name="adj2" fmla="val -81083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E1FF"/>
                </a:gs>
              </a:gsLst>
              <a:lin ang="5400000" scaled="1"/>
            </a:gradFill>
            <a:ln w="19050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mtClean="0">
                <a:ea typeface="宋体" charset="-122"/>
              </a:endParaRPr>
            </a:p>
          </p:txBody>
        </p:sp>
        <p:graphicFrame>
          <p:nvGraphicFramePr>
            <p:cNvPr id="7177" name="Object 7"/>
            <p:cNvGraphicFramePr>
              <a:graphicFrameLocks noChangeAspect="1"/>
            </p:cNvGraphicFramePr>
            <p:nvPr/>
          </p:nvGraphicFramePr>
          <p:xfrm>
            <a:off x="4386" y="1991"/>
            <a:ext cx="674" cy="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56" name="Equation" r:id="rId7" imgW="485729" imgH="381041" progId="Equation.DSMT4">
                    <p:embed/>
                  </p:oleObj>
                </mc:Choice>
                <mc:Fallback>
                  <p:oleObj name="Equation" r:id="rId7" imgW="485729" imgH="38104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6" y="1991"/>
                          <a:ext cx="674" cy="6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8" name="Text Box 8"/>
            <p:cNvSpPr txBox="1">
              <a:spLocks noChangeArrowheads="1"/>
            </p:cNvSpPr>
            <p:nvPr/>
          </p:nvSpPr>
          <p:spPr bwMode="auto">
            <a:xfrm>
              <a:off x="3593" y="2105"/>
              <a:ext cx="1447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mtClean="0">
                  <a:solidFill>
                    <a:srgbClr val="000000"/>
                  </a:solidFill>
                </a:rPr>
                <a:t>波矢</a:t>
              </a:r>
            </a:p>
          </p:txBody>
        </p:sp>
      </p:grpSp>
      <p:graphicFrame>
        <p:nvGraphicFramePr>
          <p:cNvPr id="299020" name="Object 12"/>
          <p:cNvGraphicFramePr>
            <a:graphicFrameLocks noChangeAspect="1"/>
          </p:cNvGraphicFramePr>
          <p:nvPr/>
        </p:nvGraphicFramePr>
        <p:xfrm>
          <a:off x="269875" y="3921125"/>
          <a:ext cx="85820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57" name="Equation" r:id="rId9" imgW="3038572" imgH="381041" progId="Equation.DSMT4">
                  <p:embed/>
                </p:oleObj>
              </mc:Choice>
              <mc:Fallback>
                <p:oleObj name="Equation" r:id="rId9" imgW="3038572" imgH="38104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3921125"/>
                        <a:ext cx="858202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996854"/>
            <a:ext cx="66191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 smtClean="0">
                <a:ea typeface="华文楷体" panose="02010600040101010101" pitchFamily="2" charset="-122"/>
              </a:rPr>
              <a:t>波矢</a:t>
            </a:r>
            <a:r>
              <a:rPr lang="en-US" altLang="zh-CN" sz="2600" dirty="0" smtClean="0">
                <a:ea typeface="华文楷体" panose="02010600040101010101" pitchFamily="2" charset="-122"/>
              </a:rPr>
              <a:t>——</a:t>
            </a:r>
            <a:r>
              <a:rPr lang="zh-CN" altLang="en-US" sz="2600" dirty="0" smtClean="0">
                <a:ea typeface="华文楷体" panose="02010600040101010101" pitchFamily="2" charset="-122"/>
              </a:rPr>
              <a:t>在</a:t>
            </a:r>
            <a:r>
              <a:rPr lang="en-US" altLang="zh-CN" sz="2600" dirty="0" smtClean="0">
                <a:ea typeface="华文楷体" panose="02010600040101010101" pitchFamily="2" charset="-122"/>
              </a:rPr>
              <a:t>2</a:t>
            </a:r>
            <a:r>
              <a:rPr lang="el-GR" altLang="zh-CN" sz="2600" dirty="0" smtClean="0">
                <a:ea typeface="华文楷体" panose="02010600040101010101" pitchFamily="2" charset="-122"/>
              </a:rPr>
              <a:t>π</a:t>
            </a:r>
            <a:r>
              <a:rPr lang="zh-CN" altLang="en-US" sz="2600" dirty="0" smtClean="0">
                <a:ea typeface="华文楷体" panose="02010600040101010101" pitchFamily="2" charset="-122"/>
              </a:rPr>
              <a:t>长度内所具有的完整波的数目</a:t>
            </a:r>
            <a:r>
              <a:rPr lang="en-US" altLang="zh-CN" sz="2600" dirty="0" smtClean="0">
                <a:ea typeface="华文楷体" panose="02010600040101010101" pitchFamily="2" charset="-122"/>
              </a:rPr>
              <a:t>.</a:t>
            </a:r>
            <a:endParaRPr lang="zh-CN" altLang="en-US" sz="2600" dirty="0" smtClean="0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47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32AC43C4-A95B-43BA-AB1B-469D8E4D4F67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60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graphicFrame>
        <p:nvGraphicFramePr>
          <p:cNvPr id="321539" name="Object 3"/>
          <p:cNvGraphicFramePr>
            <a:graphicFrameLocks noChangeAspect="1"/>
          </p:cNvGraphicFramePr>
          <p:nvPr/>
        </p:nvGraphicFramePr>
        <p:xfrm>
          <a:off x="1547813" y="2349500"/>
          <a:ext cx="6840537" cy="186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22" name="Equation" r:id="rId3" imgW="2946400" imgH="762000" progId="Equation.DSMT4">
                  <p:embed/>
                </p:oleObj>
              </mc:Choice>
              <mc:Fallback>
                <p:oleObj name="Equation" r:id="rId3" imgW="2946400" imgH="76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349500"/>
                        <a:ext cx="6840537" cy="186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0" name="Object 4"/>
          <p:cNvGraphicFramePr>
            <a:graphicFrameLocks noChangeAspect="1"/>
          </p:cNvGraphicFramePr>
          <p:nvPr/>
        </p:nvGraphicFramePr>
        <p:xfrm>
          <a:off x="1258888" y="4221163"/>
          <a:ext cx="680561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23" name="Equation" r:id="rId5" imgW="2400300" imgH="241300" progId="Equation.DSMT4">
                  <p:embed/>
                </p:oleObj>
              </mc:Choice>
              <mc:Fallback>
                <p:oleObj name="Equation" r:id="rId5" imgW="2400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221163"/>
                        <a:ext cx="6805612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457200" y="736600"/>
            <a:ext cx="3429000" cy="1828800"/>
            <a:chOff x="288" y="480"/>
            <a:chExt cx="2160" cy="1152"/>
          </a:xfrm>
        </p:grpSpPr>
        <p:sp>
          <p:nvSpPr>
            <p:cNvPr id="8204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2160" cy="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pSp>
          <p:nvGrpSpPr>
            <p:cNvPr id="8205" name="Group 7"/>
            <p:cNvGrpSpPr>
              <a:grpSpLocks/>
            </p:cNvGrpSpPr>
            <p:nvPr/>
          </p:nvGrpSpPr>
          <p:grpSpPr bwMode="auto">
            <a:xfrm>
              <a:off x="384" y="513"/>
              <a:ext cx="1920" cy="1081"/>
              <a:chOff x="384" y="513"/>
              <a:chExt cx="1920" cy="1081"/>
            </a:xfrm>
          </p:grpSpPr>
          <p:sp>
            <p:nvSpPr>
              <p:cNvPr id="8206" name="Line 8"/>
              <p:cNvSpPr>
                <a:spLocks noChangeShapeType="1"/>
              </p:cNvSpPr>
              <p:nvPr/>
            </p:nvSpPr>
            <p:spPr bwMode="auto">
              <a:xfrm flipV="1">
                <a:off x="768" y="787"/>
                <a:ext cx="1536" cy="11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sp>
            <p:nvSpPr>
              <p:cNvPr id="8207" name="Line 9"/>
              <p:cNvSpPr>
                <a:spLocks noChangeShapeType="1"/>
              </p:cNvSpPr>
              <p:nvPr/>
            </p:nvSpPr>
            <p:spPr bwMode="auto">
              <a:xfrm flipV="1">
                <a:off x="720" y="595"/>
                <a:ext cx="1536" cy="8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graphicFrame>
            <p:nvGraphicFramePr>
              <p:cNvPr id="8208" name="Object 10"/>
              <p:cNvGraphicFramePr>
                <a:graphicFrameLocks noChangeAspect="1"/>
              </p:cNvGraphicFramePr>
              <p:nvPr/>
            </p:nvGraphicFramePr>
            <p:xfrm>
              <a:off x="432" y="667"/>
              <a:ext cx="279" cy="3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9024" name="公式" r:id="rId7" imgW="203024" imgH="317225" progId="Equation.3">
                      <p:embed/>
                    </p:oleObj>
                  </mc:Choice>
                  <mc:Fallback>
                    <p:oleObj name="公式" r:id="rId7" imgW="203024" imgH="31722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667"/>
                            <a:ext cx="279" cy="3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09" name="Object 11"/>
              <p:cNvGraphicFramePr>
                <a:graphicFrameLocks noChangeAspect="1"/>
              </p:cNvGraphicFramePr>
              <p:nvPr/>
            </p:nvGraphicFramePr>
            <p:xfrm>
              <a:off x="384" y="1243"/>
              <a:ext cx="317" cy="3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9025" name="公式" r:id="rId9" imgW="228501" imgH="317362" progId="Equation.3">
                      <p:embed/>
                    </p:oleObj>
                  </mc:Choice>
                  <mc:Fallback>
                    <p:oleObj name="公式" r:id="rId9" imgW="228501" imgH="31736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" y="1243"/>
                            <a:ext cx="317" cy="3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10" name="Object 12"/>
              <p:cNvGraphicFramePr>
                <a:graphicFrameLocks noChangeAspect="1"/>
              </p:cNvGraphicFramePr>
              <p:nvPr/>
            </p:nvGraphicFramePr>
            <p:xfrm>
              <a:off x="1811" y="826"/>
              <a:ext cx="311" cy="2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9026" name="Equation" r:id="rId11" imgW="152268" imgH="164957" progId="Equation.3">
                      <p:embed/>
                    </p:oleObj>
                  </mc:Choice>
                  <mc:Fallback>
                    <p:oleObj name="Equation" r:id="rId11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11" y="826"/>
                            <a:ext cx="311" cy="2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11" name="Text Box 13"/>
              <p:cNvSpPr txBox="1">
                <a:spLocks noChangeArrowheads="1"/>
              </p:cNvSpPr>
              <p:nvPr/>
            </p:nvSpPr>
            <p:spPr bwMode="auto">
              <a:xfrm>
                <a:off x="1741" y="6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200" smtClean="0">
                    <a:solidFill>
                      <a:srgbClr val="FF3300"/>
                    </a:solidFill>
                  </a:rPr>
                  <a:t>*</a:t>
                </a:r>
                <a:endParaRPr lang="en-US" altLang="zh-CN" sz="3200" smtClean="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8212" name="Object 14"/>
              <p:cNvGraphicFramePr>
                <a:graphicFrameLocks noChangeAspect="1"/>
              </p:cNvGraphicFramePr>
              <p:nvPr/>
            </p:nvGraphicFramePr>
            <p:xfrm>
              <a:off x="1152" y="513"/>
              <a:ext cx="244" cy="3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9027" name="公式" r:id="rId13" imgW="177569" imgH="317087" progId="Equation.3">
                      <p:embed/>
                    </p:oleObj>
                  </mc:Choice>
                  <mc:Fallback>
                    <p:oleObj name="公式" r:id="rId13" imgW="177569" imgH="31708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2" y="513"/>
                            <a:ext cx="244" cy="3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13" name="Object 15"/>
              <p:cNvGraphicFramePr>
                <a:graphicFrameLocks noChangeAspect="1"/>
              </p:cNvGraphicFramePr>
              <p:nvPr/>
            </p:nvGraphicFramePr>
            <p:xfrm>
              <a:off x="1296" y="1089"/>
              <a:ext cx="279" cy="3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9028" name="公式" r:id="rId15" imgW="203024" imgH="317225" progId="Equation.3">
                      <p:embed/>
                    </p:oleObj>
                  </mc:Choice>
                  <mc:Fallback>
                    <p:oleObj name="公式" r:id="rId15" imgW="203024" imgH="31722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6" y="1089"/>
                            <a:ext cx="279" cy="3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14" name="Oval 16"/>
              <p:cNvSpPr>
                <a:spLocks noChangeArrowheads="1"/>
              </p:cNvSpPr>
              <p:nvPr/>
            </p:nvSpPr>
            <p:spPr bwMode="auto">
              <a:xfrm>
                <a:off x="672" y="864"/>
                <a:ext cx="96" cy="7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  <p:sp>
            <p:nvSpPr>
              <p:cNvPr id="8215" name="Oval 17"/>
              <p:cNvSpPr>
                <a:spLocks noChangeArrowheads="1"/>
              </p:cNvSpPr>
              <p:nvPr/>
            </p:nvSpPr>
            <p:spPr bwMode="auto">
              <a:xfrm>
                <a:off x="672" y="1448"/>
                <a:ext cx="96" cy="69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mtClean="0">
                  <a:ea typeface="宋体" charset="-122"/>
                </a:endParaRPr>
              </a:p>
            </p:txBody>
          </p:sp>
        </p:grpSp>
      </p:grpSp>
      <p:grpSp>
        <p:nvGrpSpPr>
          <p:cNvPr id="321567" name="Group 31"/>
          <p:cNvGrpSpPr>
            <a:grpSpLocks/>
          </p:cNvGrpSpPr>
          <p:nvPr/>
        </p:nvGrpSpPr>
        <p:grpSpPr bwMode="auto">
          <a:xfrm>
            <a:off x="555625" y="5638800"/>
            <a:ext cx="7759700" cy="1030288"/>
            <a:chOff x="350" y="3507"/>
            <a:chExt cx="4888" cy="649"/>
          </a:xfrm>
        </p:grpSpPr>
        <p:graphicFrame>
          <p:nvGraphicFramePr>
            <p:cNvPr id="8202" name="Object 27"/>
            <p:cNvGraphicFramePr>
              <a:graphicFrameLocks noChangeAspect="1"/>
            </p:cNvGraphicFramePr>
            <p:nvPr/>
          </p:nvGraphicFramePr>
          <p:xfrm>
            <a:off x="350" y="3507"/>
            <a:ext cx="3765" cy="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029" name="Equation" r:id="rId17" imgW="2324100" imgH="393700" progId="Equation.DSMT4">
                    <p:embed/>
                  </p:oleObj>
                </mc:Choice>
                <mc:Fallback>
                  <p:oleObj name="Equation" r:id="rId17" imgW="2324100" imgH="393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" y="3507"/>
                          <a:ext cx="3765" cy="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3" name="Text Box 28"/>
            <p:cNvSpPr txBox="1">
              <a:spLocks noChangeArrowheads="1"/>
            </p:cNvSpPr>
            <p:nvPr/>
          </p:nvSpPr>
          <p:spPr bwMode="auto">
            <a:xfrm>
              <a:off x="4422" y="3612"/>
              <a:ext cx="816" cy="333"/>
            </a:xfrm>
            <a:prstGeom prst="rect">
              <a:avLst/>
            </a:prstGeom>
            <a:gradFill rotWithShape="0">
              <a:gsLst>
                <a:gs pos="0">
                  <a:srgbClr val="FFD9FF"/>
                </a:gs>
                <a:gs pos="50000">
                  <a:srgbClr val="FFFFFF"/>
                </a:gs>
                <a:gs pos="100000">
                  <a:srgbClr val="FFD9FF"/>
                </a:gs>
              </a:gsLst>
              <a:lin ang="5400000" scaled="1"/>
            </a:gradFill>
            <a:ln w="9525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mtClean="0">
                  <a:solidFill>
                    <a:srgbClr val="CC0000"/>
                  </a:solidFill>
                </a:rPr>
                <a:t>常量</a:t>
              </a:r>
              <a:endParaRPr lang="zh-CN" altLang="en-US" smtClean="0">
                <a:solidFill>
                  <a:srgbClr val="FF3300"/>
                </a:solidFill>
              </a:endParaRPr>
            </a:p>
          </p:txBody>
        </p:sp>
      </p:grpSp>
      <p:graphicFrame>
        <p:nvGraphicFramePr>
          <p:cNvPr id="8199" name="Object 29"/>
          <p:cNvGraphicFramePr>
            <a:graphicFrameLocks noChangeAspect="1"/>
          </p:cNvGraphicFramePr>
          <p:nvPr/>
        </p:nvGraphicFramePr>
        <p:xfrm>
          <a:off x="4140200" y="1422400"/>
          <a:ext cx="50038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30" name="Equation" r:id="rId19" imgW="1714500" imgH="228600" progId="Equation.DSMT4">
                  <p:embed/>
                </p:oleObj>
              </mc:Choice>
              <mc:Fallback>
                <p:oleObj name="Equation" r:id="rId19" imgW="171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422400"/>
                        <a:ext cx="50038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30"/>
          <p:cNvSpPr>
            <a:spLocks noChangeArrowheads="1"/>
          </p:cNvSpPr>
          <p:nvPr/>
        </p:nvSpPr>
        <p:spPr bwMode="auto">
          <a:xfrm>
            <a:off x="3962400" y="731838"/>
            <a:ext cx="3505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0066"/>
              </a:buClr>
              <a:buSzPct val="90000"/>
              <a:buFont typeface="Wingdings" pitchFamily="2" charset="2"/>
              <a:buNone/>
            </a:pPr>
            <a:r>
              <a:rPr lang="en-US" altLang="zh-CN" b="0" i="1" smtClean="0">
                <a:solidFill>
                  <a:srgbClr val="CC0000"/>
                </a:solidFill>
                <a:ea typeface="宋体" charset="-122"/>
              </a:rPr>
              <a:t>P</a:t>
            </a:r>
            <a:r>
              <a:rPr lang="zh-CN" altLang="en-US" smtClean="0">
                <a:solidFill>
                  <a:srgbClr val="000000"/>
                </a:solidFill>
                <a:ea typeface="宋体" charset="-122"/>
              </a:rPr>
              <a:t>点的合振动方程</a:t>
            </a:r>
          </a:p>
        </p:txBody>
      </p:sp>
      <p:graphicFrame>
        <p:nvGraphicFramePr>
          <p:cNvPr id="321568" name="Object 32"/>
          <p:cNvGraphicFramePr>
            <a:graphicFrameLocks noChangeAspect="1"/>
          </p:cNvGraphicFramePr>
          <p:nvPr/>
        </p:nvGraphicFramePr>
        <p:xfrm>
          <a:off x="1260475" y="5013325"/>
          <a:ext cx="63738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31" name="Equation" r:id="rId21" imgW="2247900" imgH="266700" progId="Equation.DSMT4">
                  <p:embed/>
                </p:oleObj>
              </mc:Choice>
              <mc:Fallback>
                <p:oleObj name="Equation" r:id="rId21" imgW="2247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5013325"/>
                        <a:ext cx="637381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40014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2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1B50BF8-C8FA-4C2E-AAAA-4E2D6E92C419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61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539750" y="938213"/>
            <a:ext cx="1524000" cy="762000"/>
            <a:chOff x="288" y="432"/>
            <a:chExt cx="672" cy="480"/>
          </a:xfrm>
        </p:grpSpPr>
        <p:sp>
          <p:nvSpPr>
            <p:cNvPr id="9242" name="AutoShape 3"/>
            <p:cNvSpPr>
              <a:spLocks noChangeArrowheads="1"/>
            </p:cNvSpPr>
            <p:nvPr/>
          </p:nvSpPr>
          <p:spPr bwMode="auto">
            <a:xfrm>
              <a:off x="288" y="432"/>
              <a:ext cx="672" cy="48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336600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9243" name="Text Box 4"/>
            <p:cNvSpPr txBox="1">
              <a:spLocks noChangeArrowheads="1"/>
            </p:cNvSpPr>
            <p:nvPr/>
          </p:nvSpPr>
          <p:spPr bwMode="auto">
            <a:xfrm>
              <a:off x="384" y="489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mtClean="0">
                  <a:solidFill>
                    <a:srgbClr val="CC0000"/>
                  </a:solidFill>
                </a:rPr>
                <a:t>讨 论</a:t>
              </a:r>
            </a:p>
          </p:txBody>
        </p:sp>
      </p:grp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533400" y="2286000"/>
            <a:ext cx="81534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mtClean="0">
                <a:solidFill>
                  <a:srgbClr val="CC0000"/>
                </a:solidFill>
                <a:ea typeface="宋体" charset="-122"/>
              </a:rPr>
              <a:t>1 </a:t>
            </a:r>
            <a:r>
              <a:rPr kumimoji="1" lang="en-US" altLang="zh-CN" smtClean="0">
                <a:solidFill>
                  <a:srgbClr val="CC0000"/>
                </a:solidFill>
                <a:latin typeface="宋体" charset="-122"/>
                <a:ea typeface="宋体" charset="-122"/>
              </a:rPr>
              <a:t>)</a:t>
            </a:r>
            <a:r>
              <a:rPr kumimoji="1" lang="en-US" altLang="zh-CN" smtClean="0">
                <a:solidFill>
                  <a:srgbClr val="000000"/>
                </a:solidFill>
                <a:ea typeface="宋体" charset="-122"/>
              </a:rPr>
              <a:t>     </a:t>
            </a:r>
            <a:r>
              <a:rPr kumimoji="1" lang="zh-CN" altLang="en-US" smtClean="0">
                <a:solidFill>
                  <a:srgbClr val="000000"/>
                </a:solidFill>
                <a:ea typeface="宋体" charset="-122"/>
              </a:rPr>
              <a:t>合振动</a:t>
            </a:r>
            <a:r>
              <a:rPr kumimoji="1" lang="zh-CN" altLang="en-US" smtClean="0">
                <a:ea typeface="宋体" charset="-122"/>
              </a:rPr>
              <a:t>呈现出振幅或强度分布不均匀、而又相对稳定</a:t>
            </a:r>
            <a:r>
              <a:rPr kumimoji="1" lang="en-US" altLang="zh-CN" smtClean="0">
                <a:solidFill>
                  <a:srgbClr val="000000"/>
                </a:solidFill>
                <a:ea typeface="宋体" charset="-122"/>
              </a:rPr>
              <a:t>.</a:t>
            </a:r>
          </a:p>
        </p:txBody>
      </p:sp>
      <p:grpSp>
        <p:nvGrpSpPr>
          <p:cNvPr id="322566" name="Group 6"/>
          <p:cNvGrpSpPr>
            <a:grpSpLocks/>
          </p:cNvGrpSpPr>
          <p:nvPr/>
        </p:nvGrpSpPr>
        <p:grpSpPr bwMode="auto">
          <a:xfrm>
            <a:off x="587375" y="3276600"/>
            <a:ext cx="7413625" cy="3276600"/>
            <a:chOff x="370" y="2064"/>
            <a:chExt cx="4670" cy="2064"/>
          </a:xfrm>
        </p:grpSpPr>
        <p:graphicFrame>
          <p:nvGraphicFramePr>
            <p:cNvPr id="9226" name="Object 7"/>
            <p:cNvGraphicFramePr>
              <a:graphicFrameLocks noChangeAspect="1"/>
            </p:cNvGraphicFramePr>
            <p:nvPr/>
          </p:nvGraphicFramePr>
          <p:xfrm>
            <a:off x="1056" y="2064"/>
            <a:ext cx="3586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62" name="Equation" r:id="rId3" imgW="3009900" imgH="368300" progId="Equation.DSMT4">
                    <p:embed/>
                  </p:oleObj>
                </mc:Choice>
                <mc:Fallback>
                  <p:oleObj name="Equation" r:id="rId3" imgW="3009900" imgH="368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064"/>
                          <a:ext cx="3586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7" name="Object 8"/>
            <p:cNvGraphicFramePr>
              <a:graphicFrameLocks noChangeAspect="1"/>
            </p:cNvGraphicFramePr>
            <p:nvPr/>
          </p:nvGraphicFramePr>
          <p:xfrm>
            <a:off x="1056" y="2885"/>
            <a:ext cx="3984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63" name="Equation" r:id="rId5" imgW="3606800" imgH="368300" progId="Equation.3">
                    <p:embed/>
                  </p:oleObj>
                </mc:Choice>
                <mc:Fallback>
                  <p:oleObj name="Equation" r:id="rId5" imgW="36068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885"/>
                          <a:ext cx="3984" cy="3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8" name="AutoShape 9"/>
            <p:cNvSpPr>
              <a:spLocks/>
            </p:cNvSpPr>
            <p:nvPr/>
          </p:nvSpPr>
          <p:spPr bwMode="auto">
            <a:xfrm>
              <a:off x="768" y="2256"/>
              <a:ext cx="192" cy="1680"/>
            </a:xfrm>
            <a:prstGeom prst="leftBrace">
              <a:avLst>
                <a:gd name="adj1" fmla="val 72917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pSp>
          <p:nvGrpSpPr>
            <p:cNvPr id="9229" name="Group 10"/>
            <p:cNvGrpSpPr>
              <a:grpSpLocks/>
            </p:cNvGrpSpPr>
            <p:nvPr/>
          </p:nvGrpSpPr>
          <p:grpSpPr bwMode="auto">
            <a:xfrm>
              <a:off x="1008" y="3731"/>
              <a:ext cx="3984" cy="397"/>
              <a:chOff x="1008" y="3683"/>
              <a:chExt cx="3984" cy="397"/>
            </a:xfrm>
          </p:grpSpPr>
          <p:grpSp>
            <p:nvGrpSpPr>
              <p:cNvPr id="9237" name="Group 11"/>
              <p:cNvGrpSpPr>
                <a:grpSpLocks/>
              </p:cNvGrpSpPr>
              <p:nvPr/>
            </p:nvGrpSpPr>
            <p:grpSpPr bwMode="auto">
              <a:xfrm>
                <a:off x="2448" y="3696"/>
                <a:ext cx="2544" cy="384"/>
                <a:chOff x="1584" y="2304"/>
                <a:chExt cx="2352" cy="336"/>
              </a:xfrm>
            </p:grpSpPr>
            <p:sp>
              <p:nvSpPr>
                <p:cNvPr id="9240" name="Rectangle 12"/>
                <p:cNvSpPr>
                  <a:spLocks noChangeArrowheads="1"/>
                </p:cNvSpPr>
                <p:nvPr/>
              </p:nvSpPr>
              <p:spPr bwMode="auto">
                <a:xfrm>
                  <a:off x="1584" y="2304"/>
                  <a:ext cx="2352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 smtClean="0">
                    <a:ea typeface="宋体" charset="-122"/>
                  </a:endParaRPr>
                </a:p>
              </p:txBody>
            </p:sp>
            <p:graphicFrame>
              <p:nvGraphicFramePr>
                <p:cNvPr id="9241" name="Object 13"/>
                <p:cNvGraphicFramePr>
                  <a:graphicFrameLocks noChangeAspect="1"/>
                </p:cNvGraphicFramePr>
                <p:nvPr/>
              </p:nvGraphicFramePr>
              <p:xfrm>
                <a:off x="1632" y="2304"/>
                <a:ext cx="2248" cy="3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764" name="公式" r:id="rId7" imgW="2159000" imgH="355600" progId="Equation.3">
                        <p:embed/>
                      </p:oleObj>
                    </mc:Choice>
                    <mc:Fallback>
                      <p:oleObj name="公式" r:id="rId7" imgW="2159000" imgH="355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32" y="2304"/>
                              <a:ext cx="2248" cy="3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FF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9238" name="Object 14"/>
              <p:cNvGraphicFramePr>
                <a:graphicFrameLocks noChangeAspect="1"/>
              </p:cNvGraphicFramePr>
              <p:nvPr/>
            </p:nvGraphicFramePr>
            <p:xfrm>
              <a:off x="1008" y="3683"/>
              <a:ext cx="768" cy="3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765" name="Equation" r:id="rId9" imgW="368140" imgH="203112" progId="Equation.3">
                      <p:embed/>
                    </p:oleObj>
                  </mc:Choice>
                  <mc:Fallback>
                    <p:oleObj name="Equation" r:id="rId9" imgW="368140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8" y="3683"/>
                            <a:ext cx="768" cy="3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39" name="Text Box 15"/>
              <p:cNvSpPr txBox="1">
                <a:spLocks noChangeArrowheads="1"/>
              </p:cNvSpPr>
              <p:nvPr/>
            </p:nvSpPr>
            <p:spPr bwMode="auto">
              <a:xfrm>
                <a:off x="1728" y="3696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zh-CN" altLang="en-US" smtClean="0"/>
                  <a:t>其他</a:t>
                </a:r>
              </a:p>
            </p:txBody>
          </p:sp>
        </p:grpSp>
        <p:sp>
          <p:nvSpPr>
            <p:cNvPr id="9230" name="Rectangle 16"/>
            <p:cNvSpPr>
              <a:spLocks noChangeArrowheads="1"/>
            </p:cNvSpPr>
            <p:nvPr/>
          </p:nvSpPr>
          <p:spPr bwMode="auto">
            <a:xfrm>
              <a:off x="1488" y="2636"/>
              <a:ext cx="192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aphicFrame>
          <p:nvGraphicFramePr>
            <p:cNvPr id="9231" name="Object 17"/>
            <p:cNvGraphicFramePr>
              <a:graphicFrameLocks noChangeAspect="1"/>
            </p:cNvGraphicFramePr>
            <p:nvPr/>
          </p:nvGraphicFramePr>
          <p:xfrm>
            <a:off x="1536" y="2460"/>
            <a:ext cx="1488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66" name="Equation" r:id="rId11" imgW="1167893" imgH="317362" progId="Equation.3">
                    <p:embed/>
                  </p:oleObj>
                </mc:Choice>
                <mc:Fallback>
                  <p:oleObj name="Equation" r:id="rId11" imgW="1167893" imgH="31736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460"/>
                          <a:ext cx="1488" cy="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66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2" name="Rectangle 18"/>
            <p:cNvSpPr>
              <a:spLocks noChangeArrowheads="1"/>
            </p:cNvSpPr>
            <p:nvPr/>
          </p:nvSpPr>
          <p:spPr bwMode="auto">
            <a:xfrm>
              <a:off x="3120" y="2496"/>
              <a:ext cx="1755" cy="333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5400000" scaled="1"/>
            </a:gradFill>
            <a:ln w="9525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mtClean="0">
                  <a:solidFill>
                    <a:srgbClr val="000000"/>
                  </a:solidFill>
                  <a:ea typeface="宋体" charset="-122"/>
                </a:rPr>
                <a:t>振动始终</a:t>
              </a:r>
              <a:r>
                <a:rPr lang="zh-CN" altLang="en-US" smtClean="0">
                  <a:solidFill>
                    <a:srgbClr val="CC0000"/>
                  </a:solidFill>
                  <a:ea typeface="宋体" charset="-122"/>
                </a:rPr>
                <a:t>加强</a:t>
              </a:r>
            </a:p>
          </p:txBody>
        </p:sp>
        <p:sp>
          <p:nvSpPr>
            <p:cNvPr id="9233" name="Rectangle 19"/>
            <p:cNvSpPr>
              <a:spLocks noChangeArrowheads="1"/>
            </p:cNvSpPr>
            <p:nvPr/>
          </p:nvSpPr>
          <p:spPr bwMode="auto">
            <a:xfrm>
              <a:off x="1440" y="3356"/>
              <a:ext cx="192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aphicFrame>
          <p:nvGraphicFramePr>
            <p:cNvPr id="9234" name="Object 20"/>
            <p:cNvGraphicFramePr>
              <a:graphicFrameLocks noChangeAspect="1"/>
            </p:cNvGraphicFramePr>
            <p:nvPr/>
          </p:nvGraphicFramePr>
          <p:xfrm>
            <a:off x="1440" y="3264"/>
            <a:ext cx="1680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67" name="公式" r:id="rId13" imgW="1244060" imgH="355446" progId="Equation.3">
                    <p:embed/>
                  </p:oleObj>
                </mc:Choice>
                <mc:Fallback>
                  <p:oleObj name="公式" r:id="rId13" imgW="1244060" imgH="3554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264"/>
                          <a:ext cx="1680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66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2581" name="Text Box 21"/>
            <p:cNvSpPr txBox="1">
              <a:spLocks noChangeArrowheads="1"/>
            </p:cNvSpPr>
            <p:nvPr/>
          </p:nvSpPr>
          <p:spPr bwMode="auto">
            <a:xfrm>
              <a:off x="3216" y="3315"/>
              <a:ext cx="1728" cy="33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>
                  <a:solidFill>
                    <a:srgbClr val="000000"/>
                  </a:solidFill>
                </a:rPr>
                <a:t>振动始终</a:t>
              </a:r>
              <a:r>
                <a:rPr lang="zh-CN" altLang="en-US">
                  <a:solidFill>
                    <a:srgbClr val="CC0000"/>
                  </a:solidFill>
                </a:rPr>
                <a:t>减弱</a:t>
              </a:r>
            </a:p>
          </p:txBody>
        </p:sp>
        <p:sp>
          <p:nvSpPr>
            <p:cNvPr id="9236" name="Rectangle 22"/>
            <p:cNvSpPr>
              <a:spLocks noChangeArrowheads="1"/>
            </p:cNvSpPr>
            <p:nvPr/>
          </p:nvSpPr>
          <p:spPr bwMode="auto">
            <a:xfrm>
              <a:off x="370" y="2928"/>
              <a:ext cx="54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 smtClean="0">
                  <a:solidFill>
                    <a:srgbClr val="CC0000"/>
                  </a:solidFill>
                  <a:ea typeface="宋体" charset="-122"/>
                </a:rPr>
                <a:t>2 </a:t>
              </a:r>
              <a:r>
                <a:rPr kumimoji="1" lang="en-US" altLang="zh-CN" smtClean="0">
                  <a:solidFill>
                    <a:srgbClr val="CC0000"/>
                  </a:solidFill>
                  <a:latin typeface="宋体" charset="-122"/>
                  <a:ea typeface="宋体" charset="-122"/>
                </a:rPr>
                <a:t>)</a:t>
              </a:r>
            </a:p>
          </p:txBody>
        </p:sp>
      </p:grpSp>
      <p:grpSp>
        <p:nvGrpSpPr>
          <p:cNvPr id="9222" name="Group 27"/>
          <p:cNvGrpSpPr>
            <a:grpSpLocks/>
          </p:cNvGrpSpPr>
          <p:nvPr/>
        </p:nvGrpSpPr>
        <p:grpSpPr bwMode="auto">
          <a:xfrm>
            <a:off x="2759075" y="620713"/>
            <a:ext cx="5505450" cy="1692275"/>
            <a:chOff x="1738" y="391"/>
            <a:chExt cx="3468" cy="1066"/>
          </a:xfrm>
        </p:grpSpPr>
        <p:graphicFrame>
          <p:nvGraphicFramePr>
            <p:cNvPr id="9223" name="Object 24"/>
            <p:cNvGraphicFramePr>
              <a:graphicFrameLocks noChangeAspect="1"/>
            </p:cNvGraphicFramePr>
            <p:nvPr/>
          </p:nvGraphicFramePr>
          <p:xfrm>
            <a:off x="1927" y="391"/>
            <a:ext cx="3279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68" name="Equation" r:id="rId15" imgW="1778000" imgH="241300" progId="Equation.DSMT4">
                    <p:embed/>
                  </p:oleObj>
                </mc:Choice>
                <mc:Fallback>
                  <p:oleObj name="Equation" r:id="rId15" imgW="17780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" y="391"/>
                          <a:ext cx="3279" cy="4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4" name="Object 25"/>
            <p:cNvGraphicFramePr>
              <a:graphicFrameLocks noChangeAspect="1"/>
            </p:cNvGraphicFramePr>
            <p:nvPr/>
          </p:nvGraphicFramePr>
          <p:xfrm>
            <a:off x="1903" y="768"/>
            <a:ext cx="2973" cy="6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69" name="Equation" r:id="rId17" imgW="1701800" imgH="393700" progId="Equation.DSMT4">
                    <p:embed/>
                  </p:oleObj>
                </mc:Choice>
                <mc:Fallback>
                  <p:oleObj name="Equation" r:id="rId17" imgW="1701800" imgH="393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3" y="768"/>
                          <a:ext cx="2973" cy="6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5" name="AutoShape 26"/>
            <p:cNvSpPr>
              <a:spLocks/>
            </p:cNvSpPr>
            <p:nvPr/>
          </p:nvSpPr>
          <p:spPr bwMode="auto">
            <a:xfrm>
              <a:off x="1738" y="618"/>
              <a:ext cx="144" cy="480"/>
            </a:xfrm>
            <a:prstGeom prst="leftBrace">
              <a:avLst>
                <a:gd name="adj1" fmla="val 27778"/>
                <a:gd name="adj2" fmla="val 50000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92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CF7DD1AD-0E7D-487C-9D08-9807F2E23B18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62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grpSp>
        <p:nvGrpSpPr>
          <p:cNvPr id="323586" name="Group 2"/>
          <p:cNvGrpSpPr>
            <a:grpSpLocks/>
          </p:cNvGrpSpPr>
          <p:nvPr/>
        </p:nvGrpSpPr>
        <p:grpSpPr bwMode="auto">
          <a:xfrm>
            <a:off x="5486400" y="2362200"/>
            <a:ext cx="3124200" cy="534988"/>
            <a:chOff x="3504" y="1536"/>
            <a:chExt cx="1968" cy="337"/>
          </a:xfrm>
        </p:grpSpPr>
        <p:sp>
          <p:nvSpPr>
            <p:cNvPr id="10271" name="Text Box 3"/>
            <p:cNvSpPr txBox="1">
              <a:spLocks noChangeArrowheads="1"/>
            </p:cNvSpPr>
            <p:nvPr/>
          </p:nvSpPr>
          <p:spPr bwMode="auto">
            <a:xfrm>
              <a:off x="3504" y="1536"/>
              <a:ext cx="1968" cy="33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mtClean="0">
                  <a:solidFill>
                    <a:srgbClr val="CC0000"/>
                  </a:solidFill>
                </a:rPr>
                <a:t>波程差</a:t>
              </a:r>
              <a:endParaRPr lang="zh-CN" altLang="en-US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0272" name="Object 4"/>
            <p:cNvGraphicFramePr>
              <a:graphicFrameLocks noChangeAspect="1"/>
            </p:cNvGraphicFramePr>
            <p:nvPr/>
          </p:nvGraphicFramePr>
          <p:xfrm>
            <a:off x="4272" y="1536"/>
            <a:ext cx="1056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172" name="公式" r:id="rId3" imgW="990170" imgH="317362" progId="Equation.3">
                    <p:embed/>
                  </p:oleObj>
                </mc:Choice>
                <mc:Fallback>
                  <p:oleObj name="公式" r:id="rId3" imgW="990170" imgH="31736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1536"/>
                          <a:ext cx="1056" cy="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3623" name="Group 39"/>
          <p:cNvGrpSpPr>
            <a:grpSpLocks/>
          </p:cNvGrpSpPr>
          <p:nvPr/>
        </p:nvGrpSpPr>
        <p:grpSpPr bwMode="auto">
          <a:xfrm>
            <a:off x="323850" y="2133600"/>
            <a:ext cx="4705350" cy="1027113"/>
            <a:chOff x="204" y="1344"/>
            <a:chExt cx="2964" cy="647"/>
          </a:xfrm>
        </p:grpSpPr>
        <p:sp>
          <p:nvSpPr>
            <p:cNvPr id="10268" name="Text Box 6"/>
            <p:cNvSpPr txBox="1">
              <a:spLocks noChangeArrowheads="1"/>
            </p:cNvSpPr>
            <p:nvPr/>
          </p:nvSpPr>
          <p:spPr bwMode="auto">
            <a:xfrm>
              <a:off x="204" y="1511"/>
              <a:ext cx="20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mtClean="0">
                  <a:solidFill>
                    <a:srgbClr val="000000"/>
                  </a:solidFill>
                </a:rPr>
                <a:t>若                 则</a:t>
              </a:r>
            </a:p>
          </p:txBody>
        </p:sp>
        <p:graphicFrame>
          <p:nvGraphicFramePr>
            <p:cNvPr id="10269" name="Object 7"/>
            <p:cNvGraphicFramePr>
              <a:graphicFrameLocks noChangeAspect="1"/>
            </p:cNvGraphicFramePr>
            <p:nvPr/>
          </p:nvGraphicFramePr>
          <p:xfrm>
            <a:off x="521" y="1484"/>
            <a:ext cx="908" cy="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173" name="Equation" r:id="rId5" imgW="558800" imgH="228600" progId="Equation.DSMT4">
                    <p:embed/>
                  </p:oleObj>
                </mc:Choice>
                <mc:Fallback>
                  <p:oleObj name="Equation" r:id="rId5" imgW="558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1484"/>
                          <a:ext cx="908" cy="3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0" name="Object 8"/>
            <p:cNvGraphicFramePr>
              <a:graphicFrameLocks noChangeAspect="1"/>
            </p:cNvGraphicFramePr>
            <p:nvPr/>
          </p:nvGraphicFramePr>
          <p:xfrm>
            <a:off x="1776" y="1344"/>
            <a:ext cx="1392" cy="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174" name="Equation" r:id="rId7" imgW="812447" imgH="393529" progId="Equation.3">
                    <p:embed/>
                  </p:oleObj>
                </mc:Choice>
                <mc:Fallback>
                  <p:oleObj name="Equation" r:id="rId7" imgW="812447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344"/>
                          <a:ext cx="1392" cy="6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3593" name="Group 9"/>
          <p:cNvGrpSpPr>
            <a:grpSpLocks/>
          </p:cNvGrpSpPr>
          <p:nvPr/>
        </p:nvGrpSpPr>
        <p:grpSpPr bwMode="auto">
          <a:xfrm>
            <a:off x="900113" y="3284538"/>
            <a:ext cx="7920038" cy="3268662"/>
            <a:chOff x="432" y="2069"/>
            <a:chExt cx="4989" cy="2059"/>
          </a:xfrm>
        </p:grpSpPr>
        <p:sp>
          <p:nvSpPr>
            <p:cNvPr id="10253" name="AutoShape 10"/>
            <p:cNvSpPr>
              <a:spLocks/>
            </p:cNvSpPr>
            <p:nvPr/>
          </p:nvSpPr>
          <p:spPr bwMode="auto">
            <a:xfrm>
              <a:off x="816" y="2304"/>
              <a:ext cx="240" cy="1584"/>
            </a:xfrm>
            <a:prstGeom prst="leftBrace">
              <a:avLst>
                <a:gd name="adj1" fmla="val 55000"/>
                <a:gd name="adj2" fmla="val 50000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10254" name="Rectangle 11"/>
            <p:cNvSpPr>
              <a:spLocks noChangeArrowheads="1"/>
            </p:cNvSpPr>
            <p:nvPr/>
          </p:nvSpPr>
          <p:spPr bwMode="auto">
            <a:xfrm>
              <a:off x="1680" y="3216"/>
              <a:ext cx="192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aphicFrame>
          <p:nvGraphicFramePr>
            <p:cNvPr id="10255" name="Object 12"/>
            <p:cNvGraphicFramePr>
              <a:graphicFrameLocks noChangeAspect="1"/>
            </p:cNvGraphicFramePr>
            <p:nvPr/>
          </p:nvGraphicFramePr>
          <p:xfrm>
            <a:off x="1536" y="3262"/>
            <a:ext cx="1488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175" name="公式" r:id="rId9" imgW="1244060" imgH="355446" progId="Equation.3">
                    <p:embed/>
                  </p:oleObj>
                </mc:Choice>
                <mc:Fallback>
                  <p:oleObj name="公式" r:id="rId9" imgW="1244060" imgH="3554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262"/>
                          <a:ext cx="1488" cy="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66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3597" name="Text Box 13"/>
            <p:cNvSpPr txBox="1">
              <a:spLocks noChangeArrowheads="1"/>
            </p:cNvSpPr>
            <p:nvPr/>
          </p:nvSpPr>
          <p:spPr bwMode="auto">
            <a:xfrm>
              <a:off x="3168" y="3264"/>
              <a:ext cx="2253" cy="33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dirty="0">
                  <a:solidFill>
                    <a:srgbClr val="000000"/>
                  </a:solidFill>
                </a:rPr>
                <a:t>干涉</a:t>
              </a:r>
              <a:r>
                <a:rPr lang="zh-CN" altLang="en-US" dirty="0" smtClean="0">
                  <a:solidFill>
                    <a:srgbClr val="CC0000"/>
                  </a:solidFill>
                </a:rPr>
                <a:t>减弱，相消干涉</a:t>
              </a:r>
              <a:endParaRPr lang="zh-CN" altLang="en-US" dirty="0">
                <a:solidFill>
                  <a:srgbClr val="CC0000"/>
                </a:solidFill>
              </a:endParaRPr>
            </a:p>
          </p:txBody>
        </p:sp>
        <p:sp>
          <p:nvSpPr>
            <p:cNvPr id="10257" name="Rectangle 14"/>
            <p:cNvSpPr>
              <a:spLocks noChangeArrowheads="1"/>
            </p:cNvSpPr>
            <p:nvPr/>
          </p:nvSpPr>
          <p:spPr bwMode="auto">
            <a:xfrm>
              <a:off x="1632" y="2496"/>
              <a:ext cx="192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graphicFrame>
          <p:nvGraphicFramePr>
            <p:cNvPr id="10258" name="Object 15"/>
            <p:cNvGraphicFramePr>
              <a:graphicFrameLocks noChangeAspect="1"/>
            </p:cNvGraphicFramePr>
            <p:nvPr/>
          </p:nvGraphicFramePr>
          <p:xfrm>
            <a:off x="1632" y="2448"/>
            <a:ext cx="1248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176" name="Equation" r:id="rId11" imgW="1167893" imgH="317362" progId="Equation.3">
                    <p:embed/>
                  </p:oleObj>
                </mc:Choice>
                <mc:Fallback>
                  <p:oleObj name="Equation" r:id="rId11" imgW="1167893" imgH="31736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448"/>
                          <a:ext cx="1248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66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9" name="Rectangle 16"/>
            <p:cNvSpPr>
              <a:spLocks noChangeArrowheads="1"/>
            </p:cNvSpPr>
            <p:nvPr/>
          </p:nvSpPr>
          <p:spPr bwMode="auto">
            <a:xfrm>
              <a:off x="3168" y="2448"/>
              <a:ext cx="2208" cy="330"/>
            </a:xfrm>
            <a:prstGeom prst="rect">
              <a:avLst/>
            </a:prstGeom>
            <a:gradFill rotWithShape="0">
              <a:gsLst>
                <a:gs pos="0">
                  <a:srgbClr val="FFDDFF"/>
                </a:gs>
                <a:gs pos="50000">
                  <a:srgbClr val="FFFFFF"/>
                </a:gs>
                <a:gs pos="100000">
                  <a:srgbClr val="FFDDFF"/>
                </a:gs>
              </a:gsLst>
              <a:lin ang="5400000" scaled="1"/>
            </a:gradFill>
            <a:ln w="9525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dirty="0" smtClean="0">
                  <a:solidFill>
                    <a:srgbClr val="000000"/>
                  </a:solidFill>
                  <a:ea typeface="宋体" charset="-122"/>
                </a:rPr>
                <a:t>干涉</a:t>
              </a:r>
              <a:r>
                <a:rPr lang="zh-CN" altLang="en-US" dirty="0" smtClean="0">
                  <a:solidFill>
                    <a:srgbClr val="CC0000"/>
                  </a:solidFill>
                  <a:ea typeface="宋体" charset="-122"/>
                </a:rPr>
                <a:t>加强，相长干涉</a:t>
              </a:r>
            </a:p>
          </p:txBody>
        </p:sp>
        <p:graphicFrame>
          <p:nvGraphicFramePr>
            <p:cNvPr id="10260" name="Object 17"/>
            <p:cNvGraphicFramePr>
              <a:graphicFrameLocks noChangeAspect="1"/>
            </p:cNvGraphicFramePr>
            <p:nvPr/>
          </p:nvGraphicFramePr>
          <p:xfrm>
            <a:off x="1115" y="2880"/>
            <a:ext cx="3877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177" name="Equation" r:id="rId13" imgW="3568700" imgH="368300" progId="Equation.3">
                    <p:embed/>
                  </p:oleObj>
                </mc:Choice>
                <mc:Fallback>
                  <p:oleObj name="Equation" r:id="rId13" imgW="35687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" y="2880"/>
                          <a:ext cx="3877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261" name="Group 18"/>
            <p:cNvGrpSpPr>
              <a:grpSpLocks/>
            </p:cNvGrpSpPr>
            <p:nvPr/>
          </p:nvGrpSpPr>
          <p:grpSpPr bwMode="auto">
            <a:xfrm>
              <a:off x="1104" y="3648"/>
              <a:ext cx="3792" cy="480"/>
              <a:chOff x="1104" y="3699"/>
              <a:chExt cx="3456" cy="429"/>
            </a:xfrm>
          </p:grpSpPr>
          <p:graphicFrame>
            <p:nvGraphicFramePr>
              <p:cNvPr id="10264" name="Object 19"/>
              <p:cNvGraphicFramePr>
                <a:graphicFrameLocks noChangeAspect="1"/>
              </p:cNvGraphicFramePr>
              <p:nvPr/>
            </p:nvGraphicFramePr>
            <p:xfrm>
              <a:off x="2343" y="3699"/>
              <a:ext cx="2217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178" name="Equation" r:id="rId15" imgW="1345616" imgH="253890" progId="Equation.3">
                      <p:embed/>
                    </p:oleObj>
                  </mc:Choice>
                  <mc:Fallback>
                    <p:oleObj name="Equation" r:id="rId15" imgW="1345616" imgH="25389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43" y="3699"/>
                            <a:ext cx="2217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FF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0265" name="Group 20"/>
              <p:cNvGrpSpPr>
                <a:grpSpLocks/>
              </p:cNvGrpSpPr>
              <p:nvPr/>
            </p:nvGrpSpPr>
            <p:grpSpPr bwMode="auto">
              <a:xfrm>
                <a:off x="1104" y="3744"/>
                <a:ext cx="1030" cy="336"/>
                <a:chOff x="1152" y="3648"/>
                <a:chExt cx="1030" cy="336"/>
              </a:xfrm>
            </p:grpSpPr>
            <p:sp>
              <p:nvSpPr>
                <p:cNvPr id="1026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66" y="3657"/>
                  <a:ext cx="516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 b="1">
                      <a:solidFill>
                        <a:srgbClr val="1C1C1C"/>
                      </a:solidFill>
                      <a:latin typeface="Times New Roman" pitchFamily="18" charset="0"/>
                      <a:ea typeface="宋体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rgbClr val="1C1C1C"/>
                      </a:solidFill>
                      <a:latin typeface="Times New Roman" pitchFamily="18" charset="0"/>
                      <a:ea typeface="宋体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rgbClr val="1C1C1C"/>
                      </a:solidFill>
                      <a:latin typeface="Times New Roman" pitchFamily="18" charset="0"/>
                      <a:ea typeface="宋体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rgbClr val="1C1C1C"/>
                      </a:solidFill>
                      <a:latin typeface="Times New Roman" pitchFamily="18" charset="0"/>
                      <a:ea typeface="宋体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rgbClr val="1C1C1C"/>
                      </a:solidFill>
                      <a:latin typeface="Times New Roman" pitchFamily="18" charset="0"/>
                      <a:ea typeface="宋体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1C1C1C"/>
                      </a:solidFill>
                      <a:latin typeface="Times New Roman" pitchFamily="18" charset="0"/>
                      <a:ea typeface="宋体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1C1C1C"/>
                      </a:solidFill>
                      <a:latin typeface="Times New Roman" pitchFamily="18" charset="0"/>
                      <a:ea typeface="宋体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1C1C1C"/>
                      </a:solidFill>
                      <a:latin typeface="Times New Roman" pitchFamily="18" charset="0"/>
                      <a:ea typeface="宋体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1C1C1C"/>
                      </a:solidFill>
                      <a:latin typeface="Times New Roman" pitchFamily="18" charset="0"/>
                      <a:ea typeface="宋体" charset="-122"/>
                    </a:defRPr>
                  </a:lvl9pPr>
                </a:lstStyle>
                <a:p>
                  <a:pPr algn="ctr" eaLnBrk="1" hangingPunct="1"/>
                  <a:r>
                    <a:rPr lang="zh-CN" altLang="en-US" smtClean="0"/>
                    <a:t>其他</a:t>
                  </a:r>
                </a:p>
              </p:txBody>
            </p:sp>
            <p:graphicFrame>
              <p:nvGraphicFramePr>
                <p:cNvPr id="10267" name="Object 22"/>
                <p:cNvGraphicFramePr>
                  <a:graphicFrameLocks noChangeAspect="1"/>
                </p:cNvGraphicFramePr>
                <p:nvPr/>
              </p:nvGraphicFramePr>
              <p:xfrm>
                <a:off x="1152" y="3648"/>
                <a:ext cx="478" cy="3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8179" name="Equation" r:id="rId17" imgW="253670" imgH="177569" progId="Equation.3">
                        <p:embed/>
                      </p:oleObj>
                    </mc:Choice>
                    <mc:Fallback>
                      <p:oleObj name="Equation" r:id="rId17" imgW="253670" imgH="177569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3648"/>
                              <a:ext cx="478" cy="3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10262" name="Object 23"/>
            <p:cNvGraphicFramePr>
              <a:graphicFrameLocks noChangeAspect="1"/>
            </p:cNvGraphicFramePr>
            <p:nvPr/>
          </p:nvGraphicFramePr>
          <p:xfrm>
            <a:off x="1200" y="2069"/>
            <a:ext cx="3072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180" name="Equation" r:id="rId19" imgW="2692400" imgH="342900" progId="Equation.3">
                    <p:embed/>
                  </p:oleObj>
                </mc:Choice>
                <mc:Fallback>
                  <p:oleObj name="Equation" r:id="rId19" imgW="2692400" imgH="342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069"/>
                          <a:ext cx="3072" cy="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3" name="Rectangle 24"/>
            <p:cNvSpPr>
              <a:spLocks noChangeArrowheads="1"/>
            </p:cNvSpPr>
            <p:nvPr/>
          </p:nvSpPr>
          <p:spPr bwMode="auto">
            <a:xfrm>
              <a:off x="432" y="2928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 smtClean="0">
                  <a:solidFill>
                    <a:srgbClr val="CC0000"/>
                  </a:solidFill>
                  <a:ea typeface="宋体" charset="-122"/>
                </a:rPr>
                <a:t>3 </a:t>
              </a:r>
              <a:r>
                <a:rPr kumimoji="1" lang="en-US" altLang="zh-CN" smtClean="0">
                  <a:solidFill>
                    <a:srgbClr val="CC0000"/>
                  </a:solidFill>
                  <a:latin typeface="宋体" charset="-122"/>
                  <a:ea typeface="宋体" charset="-122"/>
                </a:rPr>
                <a:t>)</a:t>
              </a:r>
            </a:p>
          </p:txBody>
        </p:sp>
      </p:grpSp>
      <p:grpSp>
        <p:nvGrpSpPr>
          <p:cNvPr id="10246" name="Group 32"/>
          <p:cNvGrpSpPr>
            <a:grpSpLocks/>
          </p:cNvGrpSpPr>
          <p:nvPr/>
        </p:nvGrpSpPr>
        <p:grpSpPr bwMode="auto">
          <a:xfrm>
            <a:off x="539750" y="938213"/>
            <a:ext cx="1524000" cy="762000"/>
            <a:chOff x="288" y="432"/>
            <a:chExt cx="672" cy="480"/>
          </a:xfrm>
        </p:grpSpPr>
        <p:sp>
          <p:nvSpPr>
            <p:cNvPr id="10251" name="AutoShape 33"/>
            <p:cNvSpPr>
              <a:spLocks noChangeArrowheads="1"/>
            </p:cNvSpPr>
            <p:nvPr/>
          </p:nvSpPr>
          <p:spPr bwMode="auto">
            <a:xfrm>
              <a:off x="288" y="432"/>
              <a:ext cx="672" cy="48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336600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10252" name="Text Box 34"/>
            <p:cNvSpPr txBox="1">
              <a:spLocks noChangeArrowheads="1"/>
            </p:cNvSpPr>
            <p:nvPr/>
          </p:nvSpPr>
          <p:spPr bwMode="auto">
            <a:xfrm>
              <a:off x="384" y="489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mtClean="0">
                  <a:solidFill>
                    <a:srgbClr val="CC0000"/>
                  </a:solidFill>
                </a:rPr>
                <a:t>讨 论</a:t>
              </a:r>
            </a:p>
          </p:txBody>
        </p:sp>
      </p:grpSp>
      <p:grpSp>
        <p:nvGrpSpPr>
          <p:cNvPr id="10247" name="Group 35"/>
          <p:cNvGrpSpPr>
            <a:grpSpLocks/>
          </p:cNvGrpSpPr>
          <p:nvPr/>
        </p:nvGrpSpPr>
        <p:grpSpPr bwMode="auto">
          <a:xfrm>
            <a:off x="2759075" y="620713"/>
            <a:ext cx="5505450" cy="1692275"/>
            <a:chOff x="1738" y="391"/>
            <a:chExt cx="3468" cy="1066"/>
          </a:xfrm>
        </p:grpSpPr>
        <p:graphicFrame>
          <p:nvGraphicFramePr>
            <p:cNvPr id="10248" name="Object 36"/>
            <p:cNvGraphicFramePr>
              <a:graphicFrameLocks noChangeAspect="1"/>
            </p:cNvGraphicFramePr>
            <p:nvPr/>
          </p:nvGraphicFramePr>
          <p:xfrm>
            <a:off x="1927" y="391"/>
            <a:ext cx="3279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181" name="Equation" r:id="rId21" imgW="1778000" imgH="241300" progId="Equation.DSMT4">
                    <p:embed/>
                  </p:oleObj>
                </mc:Choice>
                <mc:Fallback>
                  <p:oleObj name="Equation" r:id="rId21" imgW="17780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" y="391"/>
                          <a:ext cx="3279" cy="4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9" name="Object 37"/>
            <p:cNvGraphicFramePr>
              <a:graphicFrameLocks noChangeAspect="1"/>
            </p:cNvGraphicFramePr>
            <p:nvPr/>
          </p:nvGraphicFramePr>
          <p:xfrm>
            <a:off x="1903" y="768"/>
            <a:ext cx="2973" cy="6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182" name="Equation" r:id="rId23" imgW="1701800" imgH="393700" progId="Equation.DSMT4">
                    <p:embed/>
                  </p:oleObj>
                </mc:Choice>
                <mc:Fallback>
                  <p:oleObj name="Equation" r:id="rId23" imgW="1701800" imgH="393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3" y="768"/>
                          <a:ext cx="2973" cy="6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0" name="AutoShape 38"/>
            <p:cNvSpPr>
              <a:spLocks/>
            </p:cNvSpPr>
            <p:nvPr/>
          </p:nvSpPr>
          <p:spPr bwMode="auto">
            <a:xfrm>
              <a:off x="1738" y="618"/>
              <a:ext cx="144" cy="480"/>
            </a:xfrm>
            <a:prstGeom prst="leftBrace">
              <a:avLst>
                <a:gd name="adj1" fmla="val 27778"/>
                <a:gd name="adj2" fmla="val 50000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97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C6675342-5472-43E8-B3B0-F7DAC5262793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63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11188" y="1628775"/>
            <a:ext cx="7993062" cy="201612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5400000" scaled="1"/>
          </a:gradFill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dirty="0" smtClean="0">
                <a:solidFill>
                  <a:srgbClr val="CC0000"/>
                </a:solidFill>
                <a:latin typeface="宋体" charset="-122"/>
                <a:cs typeface="Times New Roman" pitchFamily="18" charset="0"/>
              </a:rPr>
              <a:t>    </a:t>
            </a:r>
            <a:r>
              <a:rPr lang="zh-CN" altLang="en-US" dirty="0" smtClean="0">
                <a:solidFill>
                  <a:srgbClr val="CC0000"/>
                </a:solidFill>
                <a:latin typeface="宋体" charset="-122"/>
                <a:cs typeface="Times New Roman" pitchFamily="18" charset="0"/>
              </a:rPr>
              <a:t>当两个相干波源同位相时，在两列波的叠加区域内，波程差</a:t>
            </a:r>
            <a:r>
              <a:rPr lang="en-US" altLang="zh-CN" i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δ</a:t>
            </a:r>
            <a:r>
              <a:rPr lang="zh-CN" altLang="en-US" dirty="0" smtClean="0">
                <a:solidFill>
                  <a:srgbClr val="CC0000"/>
                </a:solidFill>
                <a:latin typeface="宋体" charset="-122"/>
                <a:cs typeface="Times New Roman" pitchFamily="18" charset="0"/>
              </a:rPr>
              <a:t>等于零或半波长偶数倍的各点，振幅和强度最大；波程差</a:t>
            </a:r>
            <a:r>
              <a:rPr lang="en-US" altLang="zh-CN" i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δ</a:t>
            </a:r>
            <a:r>
              <a:rPr lang="zh-CN" altLang="en-US" dirty="0" smtClean="0">
                <a:solidFill>
                  <a:srgbClr val="CC0000"/>
                </a:solidFill>
                <a:latin typeface="宋体" charset="-122"/>
                <a:cs typeface="Times New Roman" pitchFamily="18" charset="0"/>
              </a:rPr>
              <a:t>等于半波长奇数倍的各点，振幅和强度最小</a:t>
            </a:r>
            <a:r>
              <a:rPr lang="en-US" altLang="zh-CN" dirty="0" smtClean="0">
                <a:solidFill>
                  <a:srgbClr val="CC0000"/>
                </a:solidFill>
                <a:latin typeface="宋体" charset="-122"/>
              </a:rPr>
              <a:t>. </a:t>
            </a:r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179388" y="620713"/>
            <a:ext cx="1752600" cy="914400"/>
            <a:chOff x="336" y="432"/>
            <a:chExt cx="1104" cy="576"/>
          </a:xfrm>
        </p:grpSpPr>
        <p:sp>
          <p:nvSpPr>
            <p:cNvPr id="11272" name="AutoShape 7"/>
            <p:cNvSpPr>
              <a:spLocks noChangeArrowheads="1"/>
            </p:cNvSpPr>
            <p:nvPr/>
          </p:nvSpPr>
          <p:spPr bwMode="auto">
            <a:xfrm>
              <a:off x="336" y="432"/>
              <a:ext cx="960" cy="576"/>
            </a:xfrm>
            <a:prstGeom prst="irregularSeal1">
              <a:avLst/>
            </a:prstGeom>
            <a:solidFill>
              <a:srgbClr val="FFE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mtClean="0">
                <a:ea typeface="宋体" charset="-122"/>
              </a:endParaRPr>
            </a:p>
          </p:txBody>
        </p:sp>
        <p:sp>
          <p:nvSpPr>
            <p:cNvPr id="11273" name="Text Box 8"/>
            <p:cNvSpPr txBox="1">
              <a:spLocks noChangeArrowheads="1"/>
            </p:cNvSpPr>
            <p:nvPr/>
          </p:nvSpPr>
          <p:spPr bwMode="auto">
            <a:xfrm>
              <a:off x="528" y="528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mtClean="0"/>
                <a:t>结论</a:t>
              </a:r>
            </a:p>
          </p:txBody>
        </p:sp>
      </p:grpSp>
      <p:grpSp>
        <p:nvGrpSpPr>
          <p:cNvPr id="326667" name="Group 11"/>
          <p:cNvGrpSpPr>
            <a:grpSpLocks/>
          </p:cNvGrpSpPr>
          <p:nvPr/>
        </p:nvGrpSpPr>
        <p:grpSpPr bwMode="auto">
          <a:xfrm>
            <a:off x="468313" y="3789041"/>
            <a:ext cx="8223250" cy="1604963"/>
            <a:chOff x="295" y="2556"/>
            <a:chExt cx="5180" cy="1011"/>
          </a:xfrm>
        </p:grpSpPr>
        <p:sp>
          <p:nvSpPr>
            <p:cNvPr id="11270" name="Text Box 9"/>
            <p:cNvSpPr txBox="1">
              <a:spLocks noChangeArrowheads="1"/>
            </p:cNvSpPr>
            <p:nvPr/>
          </p:nvSpPr>
          <p:spPr bwMode="auto">
            <a:xfrm>
              <a:off x="295" y="2556"/>
              <a:ext cx="5180" cy="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zh-CN" dirty="0" smtClean="0">
                  <a:latin typeface="宋体" charset="-122"/>
                </a:rPr>
                <a:t>    </a:t>
              </a:r>
              <a:r>
                <a:rPr lang="zh-CN" altLang="en-US" dirty="0" smtClean="0">
                  <a:latin typeface="宋体" charset="-122"/>
                </a:rPr>
                <a:t>两列不满足相干条件的波相遇叠加称为</a:t>
              </a:r>
              <a:r>
                <a:rPr lang="zh-CN" altLang="en-US" dirty="0" smtClean="0">
                  <a:solidFill>
                    <a:srgbClr val="CC0000"/>
                  </a:solidFill>
                  <a:latin typeface="宋体" charset="-122"/>
                </a:rPr>
                <a:t>波的非相干叠加</a:t>
              </a:r>
              <a:r>
                <a:rPr lang="en-US" altLang="zh-CN" dirty="0" smtClean="0">
                  <a:latin typeface="宋体" charset="-122"/>
                </a:rPr>
                <a:t>.</a:t>
              </a:r>
            </a:p>
          </p:txBody>
        </p:sp>
        <p:graphicFrame>
          <p:nvGraphicFramePr>
            <p:cNvPr id="1127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859381"/>
                </p:ext>
              </p:extLst>
            </p:nvPr>
          </p:nvGraphicFramePr>
          <p:xfrm>
            <a:off x="2018" y="3100"/>
            <a:ext cx="1225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32" name="Equation" r:id="rId3" imgW="634725" imgH="228501" progId="Equation.DSMT4">
                    <p:embed/>
                  </p:oleObj>
                </mc:Choice>
                <mc:Fallback>
                  <p:oleObj name="Equation" r:id="rId3" imgW="634725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" y="3100"/>
                          <a:ext cx="1225" cy="4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 bwMode="auto">
          <a:xfrm>
            <a:off x="1208088" y="5744620"/>
            <a:ext cx="6186309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kumimoji="1" lang="zh-CN" altLang="en-US" sz="2600" b="1" dirty="0" smtClean="0">
                <a:solidFill>
                  <a:srgbClr val="000066"/>
                </a:solidFill>
                <a:latin typeface="Times" panose="02020603060405020304" pitchFamily="18" charset="0"/>
                <a:ea typeface="华文楷体" panose="02010600040101010101" pitchFamily="2" charset="-122"/>
              </a:rPr>
              <a:t>干涉现象是波动所独具的基本特征之一！</a:t>
            </a:r>
            <a:endParaRPr kumimoji="1" lang="zh-CN" altLang="en-US" sz="2600" b="1" dirty="0">
              <a:solidFill>
                <a:srgbClr val="000066"/>
              </a:solidFill>
              <a:latin typeface="Times" panose="02020603060405020304" pitchFamily="18" charset="0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202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5EBA189-3A1A-4E7C-B407-67DF628F65E7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64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08" name="obj1" r:id="rId2" imgW="7920572" imgH="5769902"/>
        </mc:Choice>
        <mc:Fallback>
          <p:control name="obj1" r:id="rId2" imgW="7920572" imgH="5769902">
            <p:pic>
              <p:nvPicPr>
                <p:cNvPr id="0" name="obj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549275"/>
                  <a:ext cx="7920037" cy="5770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283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245A9E6-0CF2-4D2B-8611-5BF5970B6EC1}" type="slidenum">
              <a:rPr lang="en-US" altLang="zh-CN" smtClean="0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882703" y="548680"/>
            <a:ext cx="7145681" cy="864096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1C1C1C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9592" y="556189"/>
                <a:ext cx="2729914" cy="841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600" i="1" smtClean="0">
                          <a:latin typeface="Cambria Math"/>
                          <a:ea typeface="华文楷体" panose="02010600040101010101" pitchFamily="2" charset="-122"/>
                        </a:rPr>
                        <m:t>∵</m:t>
                      </m:r>
                      <m:r>
                        <a:rPr lang="zh-CN" altLang="en-US" sz="2600" i="1" smtClean="0">
                          <a:latin typeface="Cambria Math"/>
                          <a:ea typeface="华文楷体" panose="02010600040101010101" pitchFamily="2" charset="-122"/>
                        </a:rPr>
                        <m:t>𝝎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𝟐</m:t>
                      </m:r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𝝅𝝂</m:t>
                      </m:r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56189"/>
                <a:ext cx="2729914" cy="8414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52120" y="776317"/>
                <a:ext cx="131241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𝒖𝑻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zh-CN" altLang="en-US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𝝀</m:t>
                      </m:r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776317"/>
                <a:ext cx="1312411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25622" y="2008859"/>
                <a:ext cx="1222642" cy="844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𝒖</m:t>
                          </m:r>
                        </m:den>
                      </m:f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</m:num>
                        <m:den>
                          <m:r>
                            <a:rPr lang="en-US" altLang="zh-CN" sz="2600" i="1">
                              <a:latin typeface="Cambria Math"/>
                              <a:ea typeface="Cambria Math"/>
                            </a:rPr>
                            <m:t>𝝀</m:t>
                          </m:r>
                          <m:r>
                            <m:rPr>
                              <m:nor/>
                            </m:rPr>
                            <a:rPr lang="zh-CN" altLang="en-US" sz="2600" dirty="0">
                              <a:ea typeface="华文楷体" panose="02010600040101010101" pitchFamily="2" charset="-122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622" y="2008859"/>
                <a:ext cx="1222642" cy="8440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99992" y="5681267"/>
                <a:ext cx="3689920" cy="844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600" i="1" smtClean="0">
                          <a:latin typeface="Cambria Math"/>
                          <a:ea typeface="华文楷体" panose="02010600040101010101" pitchFamily="2" charset="-122"/>
                        </a:rPr>
                        <m:t>𝝎</m:t>
                      </m:r>
                      <m:f>
                        <m:fPr>
                          <m:ctrlPr>
                            <a:rPr lang="en-US" altLang="zh-CN" sz="2600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𝒙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𝒖</m:t>
                          </m:r>
                        </m:den>
                      </m:f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i="1">
                          <a:latin typeface="Cambria Math"/>
                          <a:ea typeface="Cambria Math"/>
                        </a:rPr>
                        <m:t>𝝎</m:t>
                      </m:r>
                      <m:r>
                        <a:rPr lang="en-US" altLang="zh-CN" sz="2600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altLang="zh-CN" sz="2600" i="1">
                          <a:latin typeface="Cambria Math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altLang="zh-CN" sz="26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altLang="zh-CN" sz="2600" i="1" smtClean="0">
                              <a:latin typeface="Cambria Math"/>
                              <a:ea typeface="Cambria Math"/>
                            </a:rPr>
                            <m:t>𝝎𝝀</m:t>
                          </m:r>
                        </m:den>
                      </m:f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altLang="zh-CN" sz="2600" i="1">
                          <a:latin typeface="Cambria Math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altLang="zh-CN" sz="26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altLang="zh-CN" sz="2600" i="1" smtClean="0">
                              <a:latin typeface="Cambria Math"/>
                              <a:ea typeface="Cambria Math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681267"/>
                <a:ext cx="3689920" cy="8440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箭头 13"/>
          <p:cNvSpPr/>
          <p:nvPr/>
        </p:nvSpPr>
        <p:spPr bwMode="auto">
          <a:xfrm rot="5400000">
            <a:off x="2535224" y="1918375"/>
            <a:ext cx="1368153" cy="356955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1C1C1C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01782" y="2800947"/>
                <a:ext cx="1666162" cy="844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600" i="1" smtClean="0">
                          <a:latin typeface="Cambria Math"/>
                          <a:ea typeface="华文楷体" panose="02010600040101010101" pitchFamily="2" charset="-122"/>
                        </a:rPr>
                        <m:t>𝝎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𝟐</m:t>
                          </m:r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𝝀</m:t>
                          </m:r>
                        </m:den>
                      </m:f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𝒖</m:t>
                      </m:r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782" y="2800947"/>
                <a:ext cx="1666162" cy="8440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0" y="4241107"/>
                <a:ext cx="4260975" cy="844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600" i="1" smtClean="0">
                          <a:latin typeface="Cambria Math"/>
                          <a:ea typeface="华文楷体" panose="02010600040101010101" pitchFamily="2" charset="-122"/>
                        </a:rPr>
                        <m:t>𝝎</m:t>
                      </m:r>
                      <m:r>
                        <a:rPr lang="en-US" altLang="zh-CN" sz="2600" i="1">
                          <a:latin typeface="Cambria Math"/>
                          <a:ea typeface="华文楷体" panose="02010600040101010101" pitchFamily="2" charset="-122"/>
                        </a:rPr>
                        <m:t>𝒕</m:t>
                      </m:r>
                      <m:r>
                        <a:rPr lang="en-US" altLang="zh-CN" sz="2600" i="1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i="1">
                          <a:latin typeface="Cambria Math"/>
                          <a:ea typeface="华文楷体" panose="02010600040101010101" pitchFamily="2" charset="-122"/>
                        </a:rPr>
                        <m:t>𝟐</m:t>
                      </m:r>
                      <m:r>
                        <a:rPr lang="en-US" altLang="zh-CN" sz="2600" i="1">
                          <a:latin typeface="Cambria Math"/>
                          <a:ea typeface="Cambria Math"/>
                        </a:rPr>
                        <m:t>𝝅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𝒕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𝑻</m:t>
                          </m:r>
                        </m:den>
                      </m:f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𝟐</m:t>
                      </m:r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𝝅𝝂</m:t>
                      </m:r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𝝀</m:t>
                          </m:r>
                        </m:den>
                      </m:f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𝒖𝒕</m:t>
                      </m:r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41107"/>
                <a:ext cx="4260975" cy="8440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0655" y="1556792"/>
                <a:ext cx="2633349" cy="844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𝒖𝑻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r>
                        <a:rPr lang="en-US" altLang="zh-CN" sz="2600" i="1"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</m:den>
                      </m:f>
                      <m:r>
                        <a:rPr lang="en-US" altLang="zh-CN" sz="26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𝒖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" y="1556792"/>
                <a:ext cx="2633349" cy="8440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85834" y="2853181"/>
                <a:ext cx="1338059" cy="841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𝑻</m:t>
                      </m:r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𝟐</m:t>
                          </m:r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𝝎</m:t>
                          </m:r>
                        </m:den>
                      </m:f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834" y="2853181"/>
                <a:ext cx="1338059" cy="8414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51883" y="4097091"/>
                <a:ext cx="1370119" cy="844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600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𝒖</m:t>
                          </m:r>
                        </m:den>
                      </m:f>
                      <m:r>
                        <a:rPr lang="en-US" altLang="zh-CN" sz="2600" b="1" i="1" smtClean="0">
                          <a:latin typeface="Cambria Math"/>
                          <a:ea typeface="华文楷体" panose="0201060004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600" b="1" i="1" smtClean="0">
                              <a:latin typeface="Cambria Math"/>
                              <a:ea typeface="华文楷体" panose="02010600040101010101" pitchFamily="2" charset="-122"/>
                            </a:rPr>
                            <m:t>𝟐</m:t>
                          </m:r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altLang="zh-CN" sz="2600" b="1" i="1" smtClean="0">
                              <a:latin typeface="Cambria Math"/>
                              <a:ea typeface="Cambria Math"/>
                            </a:rPr>
                            <m:t>𝝀𝝎</m:t>
                          </m:r>
                        </m:den>
                      </m:f>
                    </m:oMath>
                  </m:oMathPara>
                </a14:m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83" y="4097091"/>
                <a:ext cx="1370119" cy="8440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右箭头 16"/>
          <p:cNvSpPr/>
          <p:nvPr/>
        </p:nvSpPr>
        <p:spPr bwMode="auto">
          <a:xfrm rot="5400000">
            <a:off x="2672707" y="3700572"/>
            <a:ext cx="684076" cy="356955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1C1C1C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9" name="右箭头 18"/>
          <p:cNvSpPr/>
          <p:nvPr/>
        </p:nvSpPr>
        <p:spPr bwMode="auto">
          <a:xfrm rot="5400000">
            <a:off x="5994902" y="1522331"/>
            <a:ext cx="684076" cy="356955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1C1C1C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0" name="右箭头 19"/>
          <p:cNvSpPr/>
          <p:nvPr/>
        </p:nvSpPr>
        <p:spPr bwMode="auto">
          <a:xfrm rot="5400000">
            <a:off x="5604914" y="3226742"/>
            <a:ext cx="1368153" cy="356955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1C1C1C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" name="右箭头 20"/>
          <p:cNvSpPr/>
          <p:nvPr/>
        </p:nvSpPr>
        <p:spPr bwMode="auto">
          <a:xfrm rot="5400000">
            <a:off x="5962458" y="5160752"/>
            <a:ext cx="684076" cy="356955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1C1C1C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60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 animBg="1"/>
      <p:bldP spid="16" grpId="0"/>
      <p:bldP spid="18" grpId="0"/>
      <p:bldP spid="13" grpId="0"/>
      <p:bldP spid="10" grpId="0"/>
      <p:bldP spid="12" grpId="0"/>
      <p:bldP spid="17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DC702882-55AF-4268-AED3-4A43FE3BBE5B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8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grpSp>
        <p:nvGrpSpPr>
          <p:cNvPr id="8195" name="Group 28"/>
          <p:cNvGrpSpPr>
            <a:grpSpLocks/>
          </p:cNvGrpSpPr>
          <p:nvPr/>
        </p:nvGrpSpPr>
        <p:grpSpPr bwMode="auto">
          <a:xfrm>
            <a:off x="1403648" y="775866"/>
            <a:ext cx="7596187" cy="996950"/>
            <a:chOff x="618" y="498"/>
            <a:chExt cx="4785" cy="628"/>
          </a:xfrm>
        </p:grpSpPr>
        <p:sp>
          <p:nvSpPr>
            <p:cNvPr id="8218" name="Text Box 3"/>
            <p:cNvSpPr txBox="1">
              <a:spLocks noChangeArrowheads="1"/>
            </p:cNvSpPr>
            <p:nvPr/>
          </p:nvSpPr>
          <p:spPr bwMode="auto">
            <a:xfrm>
              <a:off x="618" y="498"/>
              <a:ext cx="4785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CC0000"/>
                  </a:solidFill>
                </a:rPr>
                <a:t>        1</a:t>
              </a:r>
              <a:r>
                <a:rPr lang="zh-CN" altLang="en-US" dirty="0" smtClean="0">
                  <a:solidFill>
                    <a:srgbClr val="CC0000"/>
                  </a:solidFill>
                </a:rPr>
                <a:t>）</a:t>
              </a:r>
              <a:r>
                <a:rPr lang="zh-CN" altLang="en-US" dirty="0" smtClean="0">
                  <a:solidFill>
                    <a:srgbClr val="000000"/>
                  </a:solidFill>
                </a:rPr>
                <a:t>给出下列波函数所表示的波的</a:t>
              </a:r>
              <a:r>
                <a:rPr lang="zh-CN" altLang="en-US" dirty="0" smtClean="0">
                  <a:solidFill>
                    <a:srgbClr val="CC0000"/>
                  </a:solidFill>
                </a:rPr>
                <a:t>传播方向</a:t>
              </a:r>
              <a:r>
                <a:rPr lang="zh-CN" altLang="en-US" dirty="0" smtClean="0">
                  <a:solidFill>
                    <a:srgbClr val="000000"/>
                  </a:solidFill>
                </a:rPr>
                <a:t>和 </a:t>
              </a:r>
              <a:r>
                <a:rPr lang="zh-CN" altLang="zh-CN" dirty="0" smtClean="0">
                  <a:solidFill>
                    <a:srgbClr val="CC0000"/>
                  </a:solidFill>
                </a:rPr>
                <a:t>        </a:t>
              </a:r>
              <a:r>
                <a:rPr lang="zh-CN" altLang="en-US" dirty="0" smtClean="0">
                  <a:solidFill>
                    <a:srgbClr val="CC0000"/>
                  </a:solidFill>
                </a:rPr>
                <a:t>点的初相位</a:t>
              </a:r>
              <a:r>
                <a:rPr lang="en-US" altLang="zh-CN" dirty="0" smtClean="0">
                  <a:solidFill>
                    <a:srgbClr val="CC0000"/>
                  </a:solidFill>
                </a:rPr>
                <a:t>.</a:t>
              </a:r>
              <a:endParaRPr lang="en-US" altLang="zh-CN" dirty="0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821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0857194"/>
                </p:ext>
              </p:extLst>
            </p:nvPr>
          </p:nvGraphicFramePr>
          <p:xfrm>
            <a:off x="935" y="808"/>
            <a:ext cx="460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52" name="公式" r:id="rId3" imgW="545863" imgH="241195" progId="Equation.3">
                    <p:embed/>
                  </p:oleObj>
                </mc:Choice>
                <mc:Fallback>
                  <p:oleObj name="公式" r:id="rId3" imgW="545863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5" y="808"/>
                          <a:ext cx="460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747713" y="1570038"/>
          <a:ext cx="350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3" name="Equation" r:id="rId5" imgW="1358310" imgH="393529" progId="Equation.3">
                  <p:embed/>
                </p:oleObj>
              </mc:Choice>
              <mc:Fallback>
                <p:oleObj name="Equation" r:id="rId5" imgW="135831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570038"/>
                        <a:ext cx="3505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771525" y="2408238"/>
          <a:ext cx="35052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4" name="公式" r:id="rId7" imgW="2120900" imgH="609600" progId="Equation.3">
                  <p:embed/>
                </p:oleObj>
              </mc:Choice>
              <mc:Fallback>
                <p:oleObj name="公式" r:id="rId7" imgW="21209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408238"/>
                        <a:ext cx="350520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5251" name="Group 35"/>
          <p:cNvGrpSpPr>
            <a:grpSpLocks/>
          </p:cNvGrpSpPr>
          <p:nvPr/>
        </p:nvGrpSpPr>
        <p:grpSpPr bwMode="auto">
          <a:xfrm>
            <a:off x="574675" y="3427413"/>
            <a:ext cx="8239125" cy="1435100"/>
            <a:chOff x="362" y="2159"/>
            <a:chExt cx="5190" cy="904"/>
          </a:xfrm>
        </p:grpSpPr>
        <p:sp>
          <p:nvSpPr>
            <p:cNvPr id="8214" name="Text Box 10"/>
            <p:cNvSpPr txBox="1">
              <a:spLocks noChangeArrowheads="1"/>
            </p:cNvSpPr>
            <p:nvPr/>
          </p:nvSpPr>
          <p:spPr bwMode="auto">
            <a:xfrm>
              <a:off x="362" y="2159"/>
              <a:ext cx="5190" cy="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1C1C1C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400" dirty="0" smtClean="0">
                  <a:solidFill>
                    <a:srgbClr val="CC0000"/>
                  </a:solidFill>
                </a:rPr>
                <a:t>         </a:t>
              </a:r>
              <a:r>
                <a:rPr lang="en-US" altLang="zh-CN" dirty="0" smtClean="0">
                  <a:solidFill>
                    <a:srgbClr val="CC0000"/>
                  </a:solidFill>
                </a:rPr>
                <a:t>2</a:t>
              </a:r>
              <a:r>
                <a:rPr lang="zh-CN" altLang="en-US" dirty="0" smtClean="0">
                  <a:solidFill>
                    <a:srgbClr val="CC0000"/>
                  </a:solidFill>
                </a:rPr>
                <a:t>）</a:t>
              </a:r>
              <a:r>
                <a:rPr lang="zh-CN" altLang="en-US" dirty="0" smtClean="0">
                  <a:solidFill>
                    <a:srgbClr val="000000"/>
                  </a:solidFill>
                </a:rPr>
                <a:t>平面简谐波的波函数为                                              式中                为正常数，求波长、波速、波传播方向上相距为      的两点间的相位差</a:t>
              </a:r>
              <a:r>
                <a:rPr lang="en-US" altLang="zh-CN" dirty="0" smtClean="0">
                  <a:solidFill>
                    <a:srgbClr val="000000"/>
                  </a:solidFill>
                </a:rPr>
                <a:t>.</a:t>
              </a:r>
            </a:p>
          </p:txBody>
        </p:sp>
        <p:graphicFrame>
          <p:nvGraphicFramePr>
            <p:cNvPr id="8215" name="Object 11"/>
            <p:cNvGraphicFramePr>
              <a:graphicFrameLocks noChangeAspect="1"/>
            </p:cNvGraphicFramePr>
            <p:nvPr/>
          </p:nvGraphicFramePr>
          <p:xfrm>
            <a:off x="3492" y="2175"/>
            <a:ext cx="1920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55" name="公式" r:id="rId9" imgW="1904174" imgH="304668" progId="Equation.3">
                    <p:embed/>
                  </p:oleObj>
                </mc:Choice>
                <mc:Fallback>
                  <p:oleObj name="公式" r:id="rId9" imgW="1904174" imgH="3046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2" y="2175"/>
                          <a:ext cx="1920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6" name="Object 12"/>
            <p:cNvGraphicFramePr>
              <a:graphicFrameLocks noChangeAspect="1"/>
            </p:cNvGraphicFramePr>
            <p:nvPr/>
          </p:nvGraphicFramePr>
          <p:xfrm>
            <a:off x="927" y="2490"/>
            <a:ext cx="864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56" name="公式" r:id="rId11" imgW="736600" imgH="279400" progId="Equation.3">
                    <p:embed/>
                  </p:oleObj>
                </mc:Choice>
                <mc:Fallback>
                  <p:oleObj name="公式" r:id="rId11" imgW="7366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7" y="2490"/>
                          <a:ext cx="864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7" name="Object 13"/>
            <p:cNvGraphicFramePr>
              <a:graphicFrameLocks noChangeAspect="1"/>
            </p:cNvGraphicFramePr>
            <p:nvPr/>
          </p:nvGraphicFramePr>
          <p:xfrm>
            <a:off x="1583" y="2736"/>
            <a:ext cx="217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57" name="公式" r:id="rId13" imgW="190417" imgH="253890" progId="Equation.3">
                    <p:embed/>
                  </p:oleObj>
                </mc:Choice>
                <mc:Fallback>
                  <p:oleObj name="公式" r:id="rId13" imgW="190417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3" y="2736"/>
                          <a:ext cx="217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5230" name="Object 14"/>
          <p:cNvGraphicFramePr>
            <a:graphicFrameLocks noChangeAspect="1"/>
          </p:cNvGraphicFramePr>
          <p:nvPr/>
        </p:nvGraphicFramePr>
        <p:xfrm>
          <a:off x="838200" y="4837113"/>
          <a:ext cx="31242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8" name="公式" r:id="rId15" imgW="1904174" imgH="304668" progId="Equation.3">
                  <p:embed/>
                </p:oleObj>
              </mc:Choice>
              <mc:Fallback>
                <p:oleObj name="公式" r:id="rId15" imgW="1904174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37113"/>
                        <a:ext cx="31242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31" name="Object 15"/>
          <p:cNvGraphicFramePr>
            <a:graphicFrameLocks noChangeAspect="1"/>
          </p:cNvGraphicFramePr>
          <p:nvPr/>
        </p:nvGraphicFramePr>
        <p:xfrm>
          <a:off x="4586288" y="4533900"/>
          <a:ext cx="32797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9" name="Equation" r:id="rId16" imgW="1320227" imgH="393529" progId="Equation.3">
                  <p:embed/>
                </p:oleObj>
              </mc:Choice>
              <mc:Fallback>
                <p:oleObj name="Equation" r:id="rId16" imgW="132022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4533900"/>
                        <a:ext cx="32797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32" name="Object 16"/>
          <p:cNvGraphicFramePr>
            <a:graphicFrameLocks noChangeAspect="1"/>
          </p:cNvGraphicFramePr>
          <p:nvPr/>
        </p:nvGraphicFramePr>
        <p:xfrm>
          <a:off x="714375" y="5478463"/>
          <a:ext cx="12969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0" name="Equation" r:id="rId18" imgW="507780" imgH="393529" progId="Equation.3">
                  <p:embed/>
                </p:oleObj>
              </mc:Choice>
              <mc:Fallback>
                <p:oleObj name="Equation" r:id="rId18" imgW="5077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5478463"/>
                        <a:ext cx="1296988" cy="1006475"/>
                      </a:xfrm>
                      <a:prstGeom prst="rect">
                        <a:avLst/>
                      </a:prstGeom>
                      <a:solidFill>
                        <a:srgbClr val="FFCC00">
                          <a:alpha val="21960"/>
                        </a:srgbClr>
                      </a:solidFill>
                      <a:ln w="38100" cmpd="dbl" algn="ctr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33" name="Object 17"/>
          <p:cNvGraphicFramePr>
            <a:graphicFrameLocks noChangeAspect="1"/>
          </p:cNvGraphicFramePr>
          <p:nvPr/>
        </p:nvGraphicFramePr>
        <p:xfrm>
          <a:off x="2220913" y="5516563"/>
          <a:ext cx="1258887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1" name="Equation" r:id="rId20" imgW="495085" imgH="393529" progId="Equation.3">
                  <p:embed/>
                </p:oleObj>
              </mc:Choice>
              <mc:Fallback>
                <p:oleObj name="Equation" r:id="rId20" imgW="49508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5516563"/>
                        <a:ext cx="1258887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34" name="Object 18"/>
          <p:cNvGraphicFramePr>
            <a:graphicFrameLocks noChangeAspect="1"/>
          </p:cNvGraphicFramePr>
          <p:nvPr/>
        </p:nvGraphicFramePr>
        <p:xfrm>
          <a:off x="3756025" y="5541963"/>
          <a:ext cx="17526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2" name="公式" r:id="rId22" imgW="1066800" imgH="609600" progId="Equation.3">
                  <p:embed/>
                </p:oleObj>
              </mc:Choice>
              <mc:Fallback>
                <p:oleObj name="公式" r:id="rId22" imgW="10668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5541963"/>
                        <a:ext cx="1752600" cy="1000125"/>
                      </a:xfrm>
                      <a:prstGeom prst="rect">
                        <a:avLst/>
                      </a:prstGeom>
                      <a:solidFill>
                        <a:srgbClr val="FFCC00">
                          <a:alpha val="21960"/>
                        </a:srgbClr>
                      </a:solidFill>
                      <a:ln w="38100" cmpd="dbl" algn="ctr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35" name="Object 19"/>
          <p:cNvGraphicFramePr>
            <a:graphicFrameLocks noChangeAspect="1"/>
          </p:cNvGraphicFramePr>
          <p:nvPr/>
        </p:nvGraphicFramePr>
        <p:xfrm>
          <a:off x="5918200" y="5568950"/>
          <a:ext cx="25336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3" name="Equation" r:id="rId24" imgW="1066337" imgH="393529" progId="Equation.3">
                  <p:embed/>
                </p:oleObj>
              </mc:Choice>
              <mc:Fallback>
                <p:oleObj name="Equation" r:id="rId24" imgW="106633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5568950"/>
                        <a:ext cx="2533650" cy="935038"/>
                      </a:xfrm>
                      <a:prstGeom prst="rect">
                        <a:avLst/>
                      </a:prstGeom>
                      <a:solidFill>
                        <a:srgbClr val="FFCC00">
                          <a:alpha val="21960"/>
                        </a:srgbClr>
                      </a:solidFill>
                      <a:ln w="38100" cmpd="dbl" algn="ctr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5" name="Group 20"/>
          <p:cNvGrpSpPr>
            <a:grpSpLocks/>
          </p:cNvGrpSpPr>
          <p:nvPr/>
        </p:nvGrpSpPr>
        <p:grpSpPr bwMode="auto">
          <a:xfrm>
            <a:off x="252413" y="630238"/>
            <a:ext cx="1427162" cy="708025"/>
            <a:chOff x="288" y="432"/>
            <a:chExt cx="672" cy="480"/>
          </a:xfrm>
        </p:grpSpPr>
        <p:sp>
          <p:nvSpPr>
            <p:cNvPr id="265237" name="AutoShape 21"/>
            <p:cNvSpPr>
              <a:spLocks noChangeArrowheads="1"/>
            </p:cNvSpPr>
            <p:nvPr/>
          </p:nvSpPr>
          <p:spPr bwMode="auto">
            <a:xfrm>
              <a:off x="288" y="432"/>
              <a:ext cx="672" cy="480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33660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5238" name="Text Box 22"/>
            <p:cNvSpPr txBox="1">
              <a:spLocks noChangeArrowheads="1"/>
            </p:cNvSpPr>
            <p:nvPr/>
          </p:nvSpPr>
          <p:spPr bwMode="auto">
            <a:xfrm>
              <a:off x="384" y="489"/>
              <a:ext cx="576" cy="35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/>
                <a:t>讨 论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11" name="Text Box 31"/>
              <p:cNvSpPr txBox="1">
                <a:spLocks noChangeArrowheads="1"/>
              </p:cNvSpPr>
              <p:nvPr/>
            </p:nvSpPr>
            <p:spPr bwMode="auto">
              <a:xfrm>
                <a:off x="4500562" y="1822450"/>
                <a:ext cx="464343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1C1C1C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dirty="0" smtClean="0"/>
                  <a:t>向</a:t>
                </a:r>
                <a:r>
                  <a:rPr lang="en-US" altLang="zh-CN" sz="3200" i="1" dirty="0" smtClean="0"/>
                  <a:t>x </a:t>
                </a:r>
                <a:r>
                  <a:rPr lang="zh-CN" altLang="en-US" dirty="0" smtClean="0"/>
                  <a:t>轴</a:t>
                </a:r>
                <a:r>
                  <a:rPr lang="zh-CN" altLang="en-US" dirty="0" smtClean="0">
                    <a:solidFill>
                      <a:srgbClr val="CC0000"/>
                    </a:solidFill>
                  </a:rPr>
                  <a:t>正</a:t>
                </a:r>
                <a:r>
                  <a:rPr lang="zh-CN" altLang="en-US" dirty="0" smtClean="0"/>
                  <a:t>向传播，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endParaRPr lang="zh-CN" altLang="en-US" dirty="0" smtClean="0"/>
              </a:p>
            </p:txBody>
          </p:sp>
        </mc:Choice>
        <mc:Fallback xmlns="">
          <p:sp>
            <p:nvSpPr>
              <p:cNvPr id="8211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0562" y="1822450"/>
                <a:ext cx="4643437" cy="584775"/>
              </a:xfrm>
              <a:prstGeom prst="rect">
                <a:avLst/>
              </a:prstGeom>
              <a:blipFill rotWithShape="1">
                <a:blip r:embed="rId26"/>
                <a:stretch>
                  <a:fillRect l="-2625" t="-14583" b="-32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09" name="Rectangle 32"/>
              <p:cNvSpPr>
                <a:spLocks noChangeArrowheads="1"/>
              </p:cNvSpPr>
              <p:nvPr/>
            </p:nvSpPr>
            <p:spPr bwMode="auto">
              <a:xfrm>
                <a:off x="4476750" y="2632075"/>
                <a:ext cx="433705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>
                    <a:ea typeface="宋体" charset="-122"/>
                  </a:rPr>
                  <a:t>向</a:t>
                </a:r>
                <a:r>
                  <a:rPr lang="en-US" altLang="zh-CN" sz="3200" i="1" dirty="0" smtClean="0">
                    <a:ea typeface="宋体" charset="-122"/>
                  </a:rPr>
                  <a:t>x </a:t>
                </a:r>
                <a:r>
                  <a:rPr lang="zh-CN" altLang="en-US" dirty="0" smtClean="0">
                    <a:ea typeface="宋体" charset="-122"/>
                  </a:rPr>
                  <a:t>轴</a:t>
                </a:r>
                <a:r>
                  <a:rPr lang="zh-CN" altLang="en-US" dirty="0" smtClean="0">
                    <a:solidFill>
                      <a:srgbClr val="0000FF"/>
                    </a:solidFill>
                    <a:ea typeface="宋体" charset="-122"/>
                  </a:rPr>
                  <a:t>负</a:t>
                </a:r>
                <a:r>
                  <a:rPr lang="zh-CN" altLang="en-US" dirty="0" smtClean="0">
                    <a:ea typeface="宋体" charset="-122"/>
                  </a:rPr>
                  <a:t>向传播，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  <a:ea typeface="宋体" charset="-122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宋体" charset="-122"/>
                          </a:rPr>
                          <m:t>𝟎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  <a:ea typeface="宋体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endParaRPr lang="zh-CN" altLang="en-US" dirty="0" smtClean="0">
                  <a:ea typeface="宋体" charset="-122"/>
                </a:endParaRPr>
              </a:p>
            </p:txBody>
          </p:sp>
        </mc:Choice>
        <mc:Fallback xmlns="">
          <p:sp>
            <p:nvSpPr>
              <p:cNvPr id="8209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6750" y="2632075"/>
                <a:ext cx="4337050" cy="584775"/>
              </a:xfrm>
              <a:prstGeom prst="rect">
                <a:avLst/>
              </a:prstGeom>
              <a:blipFill rotWithShape="1">
                <a:blip r:embed="rId27"/>
                <a:stretch>
                  <a:fillRect l="-2809" t="-14583" b="-32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1188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/>
      <p:bldP spid="82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A3024FD-719F-46A4-93FF-14A1785AD6E0}" type="slidenum">
              <a:rPr lang="en-US" altLang="zh-CN">
                <a:solidFill>
                  <a:srgbClr val="FFFFCC">
                    <a:lumMod val="75000"/>
                  </a:srgbClr>
                </a:solidFill>
              </a:rPr>
              <a:pPr>
                <a:defRPr/>
              </a:pPr>
              <a:t>9</a:t>
            </a:fld>
            <a:endParaRPr lang="en-US" altLang="zh-CN">
              <a:solidFill>
                <a:srgbClr val="FFFFCC">
                  <a:lumMod val="75000"/>
                </a:srgbClr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7494" y="605632"/>
            <a:ext cx="5008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 smtClean="0">
                <a:solidFill>
                  <a:srgbClr val="CC0000"/>
                </a:solidFill>
              </a:rPr>
              <a:t>二    波函数的物理意义</a:t>
            </a:r>
            <a:endParaRPr lang="zh-CN" altLang="en-US" sz="2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92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098382"/>
              </p:ext>
            </p:extLst>
          </p:nvPr>
        </p:nvGraphicFramePr>
        <p:xfrm>
          <a:off x="828675" y="2348880"/>
          <a:ext cx="75406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6" name="Equation" r:id="rId3" imgW="3200400" imgH="393700" progId="Equation.DSMT4">
                  <p:embed/>
                </p:oleObj>
              </mc:Choice>
              <mc:Fallback>
                <p:oleObj name="Equation" r:id="rId3" imgW="3200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2348880"/>
                        <a:ext cx="7540625" cy="9683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chemeClr val="folHlink"/>
                          </a:gs>
                          <a:gs pos="50000">
                            <a:srgbClr val="FFFFFF"/>
                          </a:gs>
                          <a:gs pos="100000">
                            <a:schemeClr val="folHlink"/>
                          </a:gs>
                        </a:gsLst>
                        <a:lin ang="5400000" scaled="1"/>
                      </a:gradFill>
                      <a:ln w="19050" algn="ctr">
                        <a:solidFill>
                          <a:srgbClr val="99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23528" y="980728"/>
            <a:ext cx="864096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CC0000"/>
                </a:solidFill>
              </a:rPr>
              <a:t>(1)  </a:t>
            </a:r>
            <a:r>
              <a:rPr lang="zh-CN" altLang="en-US" dirty="0" smtClean="0">
                <a:solidFill>
                  <a:srgbClr val="000000"/>
                </a:solidFill>
              </a:rPr>
              <a:t>当</a:t>
            </a:r>
            <a:r>
              <a:rPr lang="en-US" altLang="zh-CN" sz="3600" b="0" i="1" dirty="0" smtClean="0">
                <a:solidFill>
                  <a:srgbClr val="000000"/>
                </a:solidFill>
              </a:rPr>
              <a:t>x</a:t>
            </a:r>
            <a:r>
              <a:rPr lang="en-US" altLang="zh-CN" b="0" dirty="0" smtClean="0">
                <a:solidFill>
                  <a:srgbClr val="000000"/>
                </a:solidFill>
                <a:cs typeface="Times New Roman" pitchFamily="18" charset="0"/>
              </a:rPr>
              <a:t>=</a:t>
            </a:r>
            <a:r>
              <a:rPr lang="en-US" altLang="zh-CN" i="1" dirty="0" smtClean="0">
                <a:solidFill>
                  <a:srgbClr val="000000"/>
                </a:solidFill>
              </a:rPr>
              <a:t>x</a:t>
            </a:r>
            <a:r>
              <a:rPr lang="en-US" altLang="zh-CN" baseline="-30000" dirty="0" smtClean="0">
                <a:solidFill>
                  <a:srgbClr val="000000"/>
                </a:solidFill>
              </a:rPr>
              <a:t>0</a:t>
            </a:r>
            <a:r>
              <a:rPr lang="zh-CN" altLang="en-US" dirty="0" smtClean="0">
                <a:solidFill>
                  <a:srgbClr val="000000"/>
                </a:solidFill>
                <a:latin typeface="宋体" charset="-122"/>
              </a:rPr>
              <a:t>为给定值时，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i="1" dirty="0">
                <a:solidFill>
                  <a:srgbClr val="000000"/>
                </a:solidFill>
              </a:rPr>
              <a:t>y</a:t>
            </a:r>
            <a:r>
              <a:rPr lang="zh-CN" altLang="en-US" dirty="0" smtClean="0">
                <a:solidFill>
                  <a:srgbClr val="000000"/>
                </a:solidFill>
              </a:rPr>
              <a:t>仅是</a:t>
            </a:r>
            <a:r>
              <a:rPr lang="en-US" altLang="zh-CN" i="1" dirty="0" smtClean="0">
                <a:solidFill>
                  <a:srgbClr val="000000"/>
                </a:solidFill>
              </a:rPr>
              <a:t>t</a:t>
            </a:r>
            <a:r>
              <a:rPr lang="zh-CN" altLang="en-US" dirty="0" smtClean="0">
                <a:solidFill>
                  <a:srgbClr val="000000"/>
                </a:solidFill>
              </a:rPr>
              <a:t>的函数，波函数表示该点的简谐振动方程，并给出该点与点 </a:t>
            </a:r>
            <a:r>
              <a:rPr lang="en-US" altLang="zh-CN" b="0" i="1" dirty="0" smtClean="0">
                <a:solidFill>
                  <a:srgbClr val="000000"/>
                </a:solidFill>
              </a:rPr>
              <a:t>O</a:t>
            </a:r>
            <a:r>
              <a:rPr lang="en-US" altLang="zh-CN" dirty="0" smtClean="0">
                <a:solidFill>
                  <a:srgbClr val="000000"/>
                </a:solidFill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</a:rPr>
              <a:t>振动的相位差</a:t>
            </a:r>
            <a:r>
              <a:rPr lang="en-US" altLang="zh-CN" dirty="0" smtClean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261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356618"/>
              </p:ext>
            </p:extLst>
          </p:nvPr>
        </p:nvGraphicFramePr>
        <p:xfrm>
          <a:off x="3508648" y="3501008"/>
          <a:ext cx="4303712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7" name="Equation" r:id="rId5" imgW="1371600" imgH="393700" progId="Equation.DSMT4">
                  <p:embed/>
                </p:oleObj>
              </mc:Choice>
              <mc:Fallback>
                <p:oleObj name="Equation" r:id="rId5" imgW="1371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648" y="3501008"/>
                        <a:ext cx="4303712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542" y="3758842"/>
            <a:ext cx="31854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 smtClean="0">
                <a:ea typeface="华文楷体" panose="02010600040101010101" pitchFamily="2" charset="-122"/>
              </a:rPr>
              <a:t>相对于原点的相位差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495" y="4725144"/>
                <a:ext cx="8680970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/>
                <a:r>
                  <a:rPr lang="en-US" altLang="zh-CN" sz="2600" i="1" dirty="0" smtClean="0">
                    <a:ea typeface="华文楷体" panose="02010600040101010101" pitchFamily="2" charset="-122"/>
                  </a:rPr>
                  <a:t>x</a:t>
                </a:r>
                <a:r>
                  <a:rPr lang="en-US" altLang="zh-CN" sz="2600" baseline="-25000" dirty="0" smtClean="0">
                    <a:ea typeface="华文楷体" panose="02010600040101010101" pitchFamily="2" charset="-122"/>
                  </a:rPr>
                  <a:t>0</a:t>
                </a:r>
                <a:r>
                  <a:rPr lang="zh-CN" altLang="en-US" sz="2600" dirty="0">
                    <a:ea typeface="华文楷体" panose="02010600040101010101" pitchFamily="2" charset="-122"/>
                  </a:rPr>
                  <a:t>越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大，相位落后越多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𝟎</m:t>
                        </m:r>
                      </m:sub>
                    </m:sSub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𝝀</m:t>
                    </m:r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𝝀</m:t>
                    </m:r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𝝀</m:t>
                    </m:r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, …</m:t>
                    </m:r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各质元的振动相位依次为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 smtClean="0">
                            <a:latin typeface="Cambria Math"/>
                            <a:ea typeface="华文楷体" panose="02010600040101010101" pitchFamily="2" charset="-122"/>
                          </a:rPr>
                        </m:ctrlPr>
                      </m:sSupPr>
                      <m:e>
                        <m:r>
                          <a:rPr lang="en-US" altLang="zh-CN" sz="2600" i="1" smtClean="0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p>
                        <m:r>
                          <a:rPr lang="en-US" altLang="zh-CN" sz="2600" b="1" i="1" smtClean="0">
                            <a:latin typeface="Cambria Math"/>
                            <a:ea typeface="华文楷体" panose="02010600040101010101" pitchFamily="2" charset="-122"/>
                          </a:rPr>
                          <m:t>′</m:t>
                        </m:r>
                      </m:sup>
                    </m:sSup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=−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𝟐</m:t>
                    </m:r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en-US" altLang="zh-CN" sz="26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600" i="1">
                        <a:latin typeface="Cambria Math"/>
                        <a:ea typeface="华文楷体" panose="02010600040101010101" pitchFamily="2" charset="-122"/>
                      </a:rPr>
                      <m:t>−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𝟒</m:t>
                    </m:r>
                    <m:r>
                      <a:rPr lang="en-US" altLang="zh-CN" sz="2600" i="1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altLang="zh-CN" sz="2600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600" i="1">
                        <a:latin typeface="Cambria Math"/>
                        <a:ea typeface="华文楷体" panose="02010600040101010101" pitchFamily="2" charset="-122"/>
                      </a:rPr>
                      <m:t>−</m:t>
                    </m:r>
                    <m:r>
                      <a:rPr lang="en-US" altLang="zh-CN" sz="2600" b="1" i="1" smtClean="0">
                        <a:latin typeface="Cambria Math"/>
                        <a:ea typeface="华文楷体" panose="02010600040101010101" pitchFamily="2" charset="-122"/>
                      </a:rPr>
                      <m:t>𝟔</m:t>
                    </m:r>
                    <m:r>
                      <a:rPr lang="en-US" altLang="zh-CN" sz="2600" i="1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altLang="zh-CN" sz="2600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en-US" altLang="zh-CN" sz="2600" i="1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sz="2600" b="1" i="1" smtClean="0">
                        <a:latin typeface="Cambria Math"/>
                        <a:ea typeface="Cambria Math"/>
                      </a:rPr>
                      <m:t>, …</m:t>
                    </m:r>
                  </m:oMath>
                </a14:m>
                <a:r>
                  <a:rPr lang="zh-CN" altLang="en-US" sz="2600" dirty="0" smtClean="0">
                    <a:ea typeface="华文楷体" panose="02010600040101010101" pitchFamily="2" charset="-122"/>
                  </a:rPr>
                  <a:t>波线上每隔一个波长的距离，质元的振动曲线就重复一次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. </a:t>
                </a:r>
                <a:r>
                  <a:rPr lang="zh-CN" altLang="en-US" sz="2600" dirty="0" smtClean="0">
                    <a:ea typeface="华文楷体" panose="02010600040101010101" pitchFamily="2" charset="-122"/>
                  </a:rPr>
                  <a:t>波长代表了波在空间上的</a:t>
                </a:r>
                <a:r>
                  <a:rPr lang="zh-CN" altLang="en-US" sz="2600" dirty="0">
                    <a:ea typeface="华文楷体" panose="02010600040101010101" pitchFamily="2" charset="-122"/>
                  </a:rPr>
                  <a:t>周期性</a:t>
                </a:r>
                <a:r>
                  <a:rPr lang="en-US" altLang="zh-CN" sz="2600" dirty="0" smtClean="0">
                    <a:ea typeface="华文楷体" panose="02010600040101010101" pitchFamily="2" charset="-122"/>
                  </a:rPr>
                  <a:t>.</a:t>
                </a:r>
                <a:endParaRPr lang="zh-CN" altLang="en-US" sz="2600" dirty="0" smtClean="0"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5" y="4725144"/>
                <a:ext cx="8680970" cy="1692771"/>
              </a:xfrm>
              <a:prstGeom prst="rect">
                <a:avLst/>
              </a:prstGeom>
              <a:blipFill rotWithShape="1">
                <a:blip r:embed="rId7"/>
                <a:stretch>
                  <a:fillRect l="-1194" t="-3957" r="-913" b="-79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4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2_Balloons">
  <a:themeElements>
    <a:clrScheme name="">
      <a:dk1>
        <a:srgbClr val="000000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0000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cap="none" normalizeH="0" baseline="0" smtClean="0">
            <a:ln>
              <a:noFill/>
            </a:ln>
            <a:solidFill>
              <a:srgbClr val="1C1C1C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rgbClr val="1C1C1C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600" dirty="0" smtClean="0">
            <a:ea typeface="华文楷体" panose="02010600040101010101" pitchFamily="2" charset="-122"/>
          </a:defRPr>
        </a:defPPr>
      </a:lstStyle>
    </a:tx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alloons">
  <a:themeElements>
    <a:clrScheme name="">
      <a:dk1>
        <a:srgbClr val="000000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0000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rgbClr val="1C1C1C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rgbClr val="1C1C1C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600" dirty="0" smtClean="0">
            <a:ea typeface="华文楷体" panose="02010600040101010101" pitchFamily="2" charset="-122"/>
          </a:defRPr>
        </a:defPPr>
      </a:lstStyle>
    </a:tx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alloons">
  <a:themeElements>
    <a:clrScheme name="">
      <a:dk1>
        <a:srgbClr val="000000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0000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rgbClr val="1C1C1C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rgbClr val="1C1C1C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 algn="just">
          <a:lnSpc>
            <a:spcPct val="125000"/>
          </a:lnSpc>
          <a:spcBef>
            <a:spcPts val="0"/>
          </a:spcBef>
          <a:defRPr kumimoji="1" sz="2600" b="1" dirty="0">
            <a:solidFill>
              <a:srgbClr val="000066"/>
            </a:solidFill>
            <a:latin typeface="Times" panose="02020603060405020304" pitchFamily="18" charset="0"/>
            <a:ea typeface="华文楷体" panose="02010600040101010101" pitchFamily="2" charset="-122"/>
          </a:defRPr>
        </a:defPPr>
      </a:lstStyle>
    </a:tx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6541</TotalTime>
  <Words>3594</Words>
  <Application>Microsoft Office PowerPoint</Application>
  <PresentationFormat>全屏显示(4:3)</PresentationFormat>
  <Paragraphs>408</Paragraphs>
  <Slides>64</Slides>
  <Notes>0</Notes>
  <HiddenSlides>0</HiddenSlides>
  <MMClips>1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64</vt:i4>
      </vt:variant>
    </vt:vector>
  </HeadingPairs>
  <TitlesOfParts>
    <vt:vector size="70" baseType="lpstr">
      <vt:lpstr>2_Balloons</vt:lpstr>
      <vt:lpstr>3_Balloons</vt:lpstr>
      <vt:lpstr>4_Balloons</vt:lpstr>
      <vt:lpstr>公式</vt:lpstr>
      <vt:lpstr>Equation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三编室</dc:creator>
  <cp:lastModifiedBy>LAH</cp:lastModifiedBy>
  <cp:revision>425</cp:revision>
  <dcterms:created xsi:type="dcterms:W3CDTF">2001-03-15T01:39:43Z</dcterms:created>
  <dcterms:modified xsi:type="dcterms:W3CDTF">2017-03-24T09:11:58Z</dcterms:modified>
</cp:coreProperties>
</file>