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95" r:id="rId22"/>
    <p:sldId id="274" r:id="rId23"/>
    <p:sldId id="296" r:id="rId24"/>
    <p:sldId id="298" r:id="rId25"/>
    <p:sldId id="316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期末考总结课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985"/>
            <a:ext cx="10515600" cy="1325563"/>
          </a:xfrm>
        </p:spPr>
        <p:txBody>
          <a:bodyPr/>
          <a:p>
            <a: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Metabolic Pathway</a:t>
            </a:r>
            <a:endParaRPr lang="en-US" altLang="zh-CN" dirty="0" smtClean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" y="1233170"/>
            <a:ext cx="2037715" cy="324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897505" y="1024255"/>
            <a:ext cx="5487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Network   Highly Regulated   Dynamic</a:t>
            </a:r>
            <a:endParaRPr lang="en-US" altLang="zh-CN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2534285" y="1575435"/>
            <a:ext cx="7900670" cy="4554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REGULATION</a:t>
            </a:r>
            <a:endParaRPr lang="en-US" altLang="zh-CN" sz="2400" b="1" i="1"/>
          </a:p>
          <a:p>
            <a:r>
              <a:rPr lang="en-US" altLang="zh-CN" sz="2000" u="sng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1.metabolic </a:t>
            </a:r>
            <a:r>
              <a:rPr lang="en-US" altLang="zh-CN" sz="2000" u="sng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channeling</a:t>
            </a:r>
            <a:r>
              <a:rPr lang="zh-CN" altLang="en-US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→</a:t>
            </a:r>
            <a:r>
              <a:rPr lang="zh-CN" altLang="en-US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酶的位置</a:t>
            </a:r>
            <a:endParaRPr lang="zh-CN" altLang="en-US" sz="20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000" u="sng" dirty="0" err="1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Compartmentation </a:t>
            </a:r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(distribution)</a:t>
            </a:r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区室作用</a:t>
            </a:r>
            <a:endParaRPr lang="zh-CN" altLang="en-US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2.regulation of the </a:t>
            </a:r>
            <a:r>
              <a:rPr lang="en-US" altLang="zh-CN" sz="2000" u="sng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synthesis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of a 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particular </a:t>
            </a:r>
            <a:r>
              <a:rPr lang="en-US" altLang="zh-CN" sz="2000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enzyme</a:t>
            </a:r>
            <a:r>
              <a:rPr lang="en-US" altLang="zh-CN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→</a:t>
            </a:r>
            <a:r>
              <a:rPr lang="zh-CN" altLang="en-US" sz="2000" dirty="0" smtClean="0">
                <a:solidFill>
                  <a:schemeClr val="tx1"/>
                </a:solidFill>
                <a:ea typeface="宋体" panose="02010600030101010101" pitchFamily="2" charset="-122"/>
              </a:rPr>
              <a:t>酶的数量</a:t>
            </a:r>
            <a:endParaRPr lang="zh-CN" altLang="en-US" sz="2000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zh-CN" altLang="en-US" dirty="0" smtClean="0">
                <a:solidFill>
                  <a:srgbClr val="0066FF"/>
                </a:solidFill>
                <a:ea typeface="宋体" panose="02010600030101010101" pitchFamily="2" charset="-122"/>
              </a:rPr>
              <a:t>在转录或者翻译层面调控基因表达，比较慢但是持久</a:t>
            </a:r>
            <a:endParaRPr lang="zh-CN" altLang="en-US" dirty="0" smtClean="0">
              <a:solidFill>
                <a:srgbClr val="0066FF"/>
              </a:solidFill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3.direct 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stimulation or inhibition of the </a:t>
            </a:r>
            <a:r>
              <a:rPr lang="en-US" altLang="zh-CN" sz="2000" u="sng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activity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of a critical </a:t>
            </a:r>
            <a:r>
              <a:rPr lang="en-US" altLang="zh-CN" sz="2000" u="sng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enzyme</a:t>
            </a:r>
            <a:endParaRPr lang="en-US" altLang="zh-CN" sz="2000" u="sng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post-translational </a:t>
            </a:r>
            <a:r>
              <a:rPr lang="en-US" altLang="zh-CN" sz="2000" u="sng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modification 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→</a:t>
            </a:r>
            <a:r>
              <a:rPr lang="zh-CN" altLang="en-US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酶的活性</a:t>
            </a:r>
            <a:endParaRPr lang="zh-CN" altLang="en-US" sz="20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>
                <a:solidFill>
                  <a:srgbClr val="0066FF"/>
                </a:solidFill>
              </a:rPr>
              <a:t>对于蛋白的共价修饰或者变构调节（结合在</a:t>
            </a:r>
            <a:r>
              <a:rPr lang="en-US" altLang="zh-CN">
                <a:solidFill>
                  <a:srgbClr val="0066FF"/>
                </a:solidFill>
              </a:rPr>
              <a:t>regulatory site </a:t>
            </a:r>
            <a:r>
              <a:rPr lang="zh-CN" altLang="en-US">
                <a:solidFill>
                  <a:srgbClr val="0066FF"/>
                </a:solidFill>
              </a:rPr>
              <a:t>改变</a:t>
            </a:r>
            <a:endParaRPr lang="zh-CN" altLang="en-US">
              <a:solidFill>
                <a:srgbClr val="0066FF"/>
              </a:solidFill>
            </a:endParaRPr>
          </a:p>
          <a:p>
            <a:r>
              <a:rPr lang="zh-CN" altLang="en-US">
                <a:solidFill>
                  <a:srgbClr val="0066FF"/>
                </a:solidFill>
              </a:rPr>
              <a:t> </a:t>
            </a:r>
            <a:r>
              <a:rPr lang="en-US" altLang="zh-CN">
                <a:solidFill>
                  <a:srgbClr val="0066FF"/>
                </a:solidFill>
              </a:rPr>
              <a:t>catalytic site</a:t>
            </a:r>
            <a:r>
              <a:rPr lang="zh-CN" altLang="en-US">
                <a:solidFill>
                  <a:srgbClr val="0066FF"/>
                </a:solidFill>
              </a:rPr>
              <a:t>的结构来改变它的活性），作用速度快，有的可逆有的不可逆</a:t>
            </a:r>
            <a:endParaRPr lang="zh-CN" altLang="en-US">
              <a:solidFill>
                <a:srgbClr val="0066FF"/>
              </a:solidFill>
            </a:endParaRPr>
          </a:p>
          <a:p>
            <a:r>
              <a:rPr lang="en-US" altLang="zh-CN" sz="2400" b="1" i="1">
                <a:solidFill>
                  <a:schemeClr val="tx1"/>
                </a:solidFill>
              </a:rPr>
              <a:t>Feedback Inhibition 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 u="sng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end-product</a:t>
            </a:r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 inhibition</a:t>
            </a:r>
            <a:r>
              <a:rPr lang="zh-CN" altLang="en-US" sz="16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末端产物抑制作用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）</a:t>
            </a:r>
            <a:endParaRPr lang="zh-CN" altLang="en-US" sz="2000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 b="1" u="sng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pacemaker enzyme</a:t>
            </a:r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——rate-limiting </a:t>
            </a:r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限速酶</a:t>
            </a:r>
            <a:endParaRPr lang="zh-CN" altLang="en-US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eg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glycolysis</a:t>
            </a:r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中的己糖激酶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glucose→G6P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）</a:t>
            </a:r>
            <a:endParaRPr lang="zh-CN" altLang="en-US" sz="2000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isoenzyme</a:t>
            </a:r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同工酶</a:t>
            </a:r>
            <a:r>
              <a:rPr lang="zh-CN" altLang="en-US" sz="2000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起到催化同一个过程作用的酶</a:t>
            </a:r>
            <a:endParaRPr lang="zh-CN" altLang="en-US" b="1" i="1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endParaRPr lang="en-US" altLang="zh-CN" sz="2400" b="1" i="1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260" y="3355340"/>
            <a:ext cx="1887855" cy="3208655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65" y="146685"/>
            <a:ext cx="2342515" cy="320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 sz="5400"/>
              <a:t>                       CHAPTER 8</a:t>
            </a:r>
            <a:endParaRPr lang="en-US" altLang="zh-CN"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CATABOLISM</a:t>
            </a:r>
            <a:r>
              <a:rPr lang="zh-CN" altLang="en-US"/>
              <a:t>：</a:t>
            </a:r>
            <a:r>
              <a:rPr lang="en-US" altLang="zh-CN"/>
              <a:t>Fueling process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400"/>
              <a:t>能量、电子和碳源都被用来合成以下三种物质</a:t>
            </a:r>
            <a:r>
              <a:rPr lang="zh-CN" altLang="en-US"/>
              <a:t>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ATP</a:t>
            </a:r>
            <a:r>
              <a:rPr lang="en-US" altLang="zh-CN" sz="1800" dirty="0">
                <a:solidFill>
                  <a:srgbClr val="0066FF"/>
                </a:solidFill>
                <a:sym typeface="+mn-ea"/>
              </a:rPr>
              <a:t>, conserve the energy supplied by an energy source; →</a:t>
            </a:r>
            <a:r>
              <a:rPr lang="zh-CN" altLang="en-US" sz="1800" dirty="0">
                <a:solidFill>
                  <a:srgbClr val="0066FF"/>
                </a:solidFill>
                <a:sym typeface="+mn-ea"/>
              </a:rPr>
              <a:t>能量单元</a:t>
            </a:r>
            <a:endParaRPr lang="zh-CN" altLang="en-US" sz="1800" dirty="0">
              <a:solidFill>
                <a:srgbClr val="0066FF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Reducing power</a:t>
            </a:r>
            <a:r>
              <a:rPr lang="en-US" altLang="zh-CN" sz="1800" dirty="0">
                <a:solidFill>
                  <a:srgbClr val="0066FF"/>
                </a:solidFill>
                <a:sym typeface="+mn-ea"/>
              </a:rPr>
              <a:t>, serve as a ready supply of electrons for a variety of chemical reactions; →</a:t>
            </a:r>
            <a:r>
              <a:rPr lang="zh-CN" altLang="en-US" sz="1800" dirty="0">
                <a:solidFill>
                  <a:srgbClr val="0066FF"/>
                </a:solidFill>
                <a:sym typeface="+mn-ea"/>
              </a:rPr>
              <a:t>电子单元</a:t>
            </a:r>
            <a:endParaRPr lang="zh-CN" altLang="en-US" sz="1800" dirty="0">
              <a:solidFill>
                <a:srgbClr val="0066FF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Precursor metabolites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, provide the carbon skeletons needed for biosynthesis of important chemical building blocks (monomers)→</a:t>
            </a:r>
            <a:r>
              <a:rPr lang="zh-CN" altLang="en-US" sz="1800" dirty="0">
                <a:solidFill>
                  <a:srgbClr val="0066FF"/>
                </a:solidFill>
                <a:sym typeface="+mn-ea"/>
              </a:rPr>
              <a:t>碳单元</a:t>
            </a:r>
            <a:endParaRPr lang="zh-CN" altLang="en-US" sz="1800" dirty="0">
              <a:solidFill>
                <a:srgbClr val="0066FF"/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分解代谢相当于把外界的物质变成稳定的能量、电子、碳的存储单位来储存在身体里供给合成代谢使用。（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PPT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上有一个合成代谢和分解代谢的对比，看一下就好，很简单）</a:t>
            </a:r>
            <a:endParaRPr lang="zh-CN" altLang="en-US" sz="2000" dirty="0">
              <a:solidFill>
                <a:srgbClr val="0066FF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Chemoorganotrophic fueling processes  </a:t>
            </a:r>
            <a:r>
              <a:rPr lang="zh-CN" altLang="en-US" sz="20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化能有机营养型</a:t>
            </a:r>
            <a:endParaRPr lang="zh-CN" altLang="en-US" sz="20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351338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Respiration&amp;Fermentation</a:t>
            </a:r>
            <a:endParaRPr lang="en-US" altLang="zh-CN"/>
          </a:p>
          <a:p>
            <a:pPr marL="0" indent="0">
              <a:buNone/>
            </a:pPr>
            <a:r>
              <a:rPr lang="zh-CN" altLang="en-US" sz="2000"/>
              <a:t>呼吸作用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有氧呼吸：电子最终传递给氧气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（</a:t>
            </a:r>
            <a:r>
              <a:rPr lang="en-US" altLang="zh-CN" sz="2000"/>
              <a:t>glycolysis&amp;TCA </a:t>
            </a:r>
            <a:r>
              <a:rPr lang="zh-CN" altLang="en-US" sz="2000"/>
              <a:t>）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无氧呼吸：电子最终传递给其他电子受体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但无论如何，电子受体是外源的</a:t>
            </a:r>
            <a:r>
              <a:rPr lang="en-US" altLang="zh-CN" sz="2000" b="1" dirty="0" smtClean="0">
                <a:solidFill>
                  <a:srgbClr val="0066FF"/>
                </a:solidFill>
                <a:effectLst/>
                <a:sym typeface="+mn-ea"/>
              </a:rPr>
              <a:t>exogenous</a:t>
            </a:r>
            <a:endParaRPr lang="en-US" altLang="zh-CN" sz="2000" b="1" dirty="0" smtClean="0">
              <a:solidFill>
                <a:srgbClr val="0066FF"/>
              </a:solidFill>
              <a:effectLst/>
              <a:sym typeface="+mn-ea"/>
            </a:endParaRPr>
          </a:p>
          <a:p>
            <a:pPr marL="0" indent="0">
              <a:buNone/>
            </a:pPr>
            <a:r>
              <a:rPr lang="zh-CN" altLang="en-US" sz="2000"/>
              <a:t>发酵：电子受体是内源的</a:t>
            </a:r>
            <a:r>
              <a:rPr lang="en-US" altLang="zh-CN" sz="2000" b="1" dirty="0" err="1" smtClean="0">
                <a:solidFill>
                  <a:srgbClr val="0066FF"/>
                </a:solidFill>
                <a:effectLst/>
                <a:sym typeface="+mn-ea"/>
              </a:rPr>
              <a:t>endogenous</a:t>
            </a:r>
            <a:endParaRPr lang="en-US" altLang="zh-CN" sz="2000" b="1" dirty="0" err="1" smtClean="0">
              <a:solidFill>
                <a:srgbClr val="0066FF"/>
              </a:solidFill>
              <a:effectLst/>
              <a:sym typeface="+mn-ea"/>
            </a:endParaRPr>
          </a:p>
          <a:p>
            <a:pPr marL="0" indent="0">
              <a:buNone/>
            </a:pPr>
            <a:r>
              <a:rPr lang="zh-CN" altLang="en-US" sz="2000"/>
              <a:t>（比如丙酮酸）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SLP</a:t>
            </a:r>
            <a:r>
              <a:rPr lang="zh-CN" altLang="en-US" sz="2000"/>
              <a:t>：底物水平磷酸化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1282065"/>
            <a:ext cx="4641215" cy="5163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CATABOLISM </a:t>
            </a:r>
            <a:r>
              <a:rPr lang="zh-CN" altLang="en-US" sz="3200"/>
              <a:t>的基本步骤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505" y="196278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1.</a:t>
            </a:r>
            <a:r>
              <a:rPr lang="zh-CN" altLang="en-US" sz="2000"/>
              <a:t>生物大分子降解成为他们的单体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2.</a:t>
            </a:r>
            <a:r>
              <a:rPr lang="zh-CN" altLang="en-US" sz="2000" dirty="0" smtClean="0">
                <a:sym typeface="+mn-ea"/>
              </a:rPr>
              <a:t>氨基酸、单糖、甘油、脂肪酸和在第一阶段产生的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其他产物被降解成一些简单的分子</a:t>
            </a:r>
            <a:r>
              <a:rPr lang="en-US" altLang="zh-CN" sz="2000" dirty="0" smtClean="0">
                <a:sym typeface="+mn-ea"/>
              </a:rPr>
              <a:t>——</a:t>
            </a:r>
            <a:r>
              <a:rPr lang="zh-CN" altLang="en-US" sz="2000" dirty="0" smtClean="0">
                <a:sym typeface="+mn-ea"/>
              </a:rPr>
              <a:t>乙酰辅酶</a:t>
            </a:r>
            <a:r>
              <a:rPr lang="en-US" altLang="zh-CN" sz="2000" dirty="0" smtClean="0">
                <a:sym typeface="+mn-ea"/>
              </a:rPr>
              <a:t>A</a:t>
            </a:r>
            <a:r>
              <a:rPr lang="zh-CN" altLang="en-US" sz="2000" dirty="0" smtClean="0">
                <a:sym typeface="+mn-ea"/>
              </a:rPr>
              <a:t>、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丙酮酸和</a:t>
            </a:r>
            <a:r>
              <a:rPr lang="en-US" altLang="zh-CN" sz="2000" dirty="0" smtClean="0">
                <a:sym typeface="+mn-ea"/>
              </a:rPr>
              <a:t>TCA</a:t>
            </a:r>
            <a:r>
              <a:rPr lang="zh-CN" altLang="en-US" sz="2000" dirty="0" smtClean="0">
                <a:sym typeface="+mn-ea"/>
              </a:rPr>
              <a:t>的中间产物。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常产生一些</a:t>
            </a:r>
            <a:r>
              <a:rPr lang="en-US" altLang="zh-CN" sz="2000" dirty="0" smtClean="0">
                <a:sym typeface="+mn-ea"/>
              </a:rPr>
              <a:t>ATP</a:t>
            </a:r>
            <a:r>
              <a:rPr lang="zh-CN" altLang="en-US" sz="2000" dirty="0" smtClean="0">
                <a:sym typeface="+mn-ea"/>
              </a:rPr>
              <a:t>、</a:t>
            </a:r>
            <a:r>
              <a:rPr lang="en-US" altLang="zh-CN" sz="2000" dirty="0" smtClean="0">
                <a:sym typeface="+mn-ea"/>
              </a:rPr>
              <a:t>NADH</a:t>
            </a:r>
            <a:r>
              <a:rPr lang="zh-CN" altLang="en-US" sz="2000" dirty="0" smtClean="0">
                <a:sym typeface="+mn-ea"/>
              </a:rPr>
              <a:t>和（或）</a:t>
            </a:r>
            <a:r>
              <a:rPr lang="en-US" altLang="zh-CN" sz="2000" dirty="0" smtClean="0">
                <a:sym typeface="+mn-ea"/>
              </a:rPr>
              <a:t>FADH2</a:t>
            </a:r>
            <a:r>
              <a:rPr lang="zh-CN" altLang="en-US" sz="1800" dirty="0" smtClean="0">
                <a:sym typeface="+mn-ea"/>
              </a:rPr>
              <a:t>。</a:t>
            </a:r>
            <a:endParaRPr lang="zh-CN" altLang="en-US" sz="1800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ym typeface="+mn-ea"/>
              </a:rPr>
              <a:t>3.</a:t>
            </a:r>
            <a:r>
              <a:rPr lang="zh-CN" altLang="en-US" sz="2000" dirty="0" smtClean="0">
                <a:sym typeface="+mn-ea"/>
              </a:rPr>
              <a:t>营养物质中的碳被输入到</a:t>
            </a:r>
            <a:r>
              <a:rPr lang="en-US" altLang="zh-CN" sz="2000" dirty="0" smtClean="0">
                <a:sym typeface="+mn-ea"/>
              </a:rPr>
              <a:t>TCA</a:t>
            </a:r>
            <a:r>
              <a:rPr lang="zh-CN" altLang="en-US" sz="2000" dirty="0" smtClean="0">
                <a:sym typeface="+mn-ea"/>
              </a:rPr>
              <a:t>中并被完全氧化成</a:t>
            </a:r>
            <a:r>
              <a:rPr lang="en-US" altLang="zh-CN" sz="2000" dirty="0" smtClean="0">
                <a:sym typeface="+mn-ea"/>
              </a:rPr>
              <a:t>CO2</a:t>
            </a:r>
            <a:r>
              <a:rPr lang="zh-CN" altLang="en-US" sz="2000" dirty="0" smtClean="0">
                <a:sym typeface="+mn-ea"/>
              </a:rPr>
              <a:t>，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产生</a:t>
            </a:r>
            <a:r>
              <a:rPr lang="en-US" altLang="zh-CN" sz="2000" dirty="0" smtClean="0">
                <a:sym typeface="+mn-ea"/>
              </a:rPr>
              <a:t>ATP</a:t>
            </a:r>
            <a:r>
              <a:rPr lang="zh-CN" altLang="en-US" sz="2000" dirty="0" smtClean="0">
                <a:sym typeface="+mn-ea"/>
              </a:rPr>
              <a:t>、</a:t>
            </a:r>
            <a:r>
              <a:rPr lang="en-US" altLang="zh-CN" sz="2000" smtClean="0">
                <a:sym typeface="+mn-ea"/>
              </a:rPr>
              <a:t>NADH</a:t>
            </a:r>
            <a:r>
              <a:rPr lang="zh-CN" altLang="en-US" sz="2000" dirty="0" smtClean="0">
                <a:sym typeface="+mn-ea"/>
              </a:rPr>
              <a:t>和</a:t>
            </a:r>
            <a:r>
              <a:rPr lang="en-US" altLang="zh-CN" sz="2000" dirty="0" smtClean="0">
                <a:sym typeface="+mn-ea"/>
              </a:rPr>
              <a:t>FADH2</a:t>
            </a:r>
            <a:r>
              <a:rPr lang="zh-CN" altLang="en-US" sz="2000" dirty="0" smtClean="0">
                <a:sym typeface="+mn-ea"/>
              </a:rPr>
              <a:t>。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这一循环在有氧条件下运行，能释放大量的能量。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不管是什么生物大分子，最后都会汇集到相同的</a:t>
            </a:r>
            <a:endParaRPr lang="zh-CN" altLang="en-US" sz="20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000" dirty="0" smtClean="0">
                <a:sym typeface="+mn-ea"/>
              </a:rPr>
              <a:t>中间产物上，这样也可以提高代谢的效率。</a:t>
            </a:r>
            <a:endParaRPr lang="zh-CN" altLang="en-US" sz="2000" dirty="0" smtClean="0">
              <a:sym typeface="+mn-ea"/>
            </a:endParaRPr>
          </a:p>
        </p:txBody>
      </p:sp>
      <p:pic>
        <p:nvPicPr>
          <p:cNvPr id="4" name="Picture 6" descr="wiL75268_100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/>
          <a:stretch>
            <a:fillRect/>
          </a:stretch>
        </p:blipFill>
        <p:spPr bwMode="auto">
          <a:xfrm>
            <a:off x="6749415" y="365125"/>
            <a:ext cx="480441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Glucose Metabolism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14830"/>
            <a:ext cx="10515600" cy="4351338"/>
          </a:xfrm>
        </p:spPr>
        <p:txBody>
          <a:bodyPr>
            <a:normAutofit/>
          </a:bodyPr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err="1">
                <a:solidFill>
                  <a:srgbClr val="0066FF"/>
                </a:solidFill>
                <a:sym typeface="+mn-ea"/>
              </a:rPr>
              <a:t>前两个比较重要，第三个知道有这么个东西就好。</a:t>
            </a:r>
            <a:endParaRPr lang="zh-CN" altLang="en-US" sz="2800" b="1" dirty="0" err="1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 err="1">
                <a:solidFill>
                  <a:srgbClr val="0066FF"/>
                </a:solidFill>
                <a:sym typeface="+mn-ea"/>
              </a:rPr>
              <a:t>1.Embden</a:t>
            </a:r>
            <a:r>
              <a:rPr lang="en-US" altLang="zh-CN" sz="2800" b="1" dirty="0">
                <a:solidFill>
                  <a:srgbClr val="0066FF"/>
                </a:solidFill>
                <a:sym typeface="+mn-ea"/>
              </a:rPr>
              <a:t>-Meyerhof pathway</a:t>
            </a:r>
            <a:r>
              <a:rPr lang="zh-CN" altLang="en-US" sz="2800" b="1" dirty="0">
                <a:solidFill>
                  <a:srgbClr val="0066FF"/>
                </a:solidFill>
                <a:sym typeface="+mn-ea"/>
              </a:rPr>
              <a:t>（</a:t>
            </a:r>
            <a:r>
              <a:rPr lang="en-US" altLang="zh-CN" sz="2800" b="1" dirty="0">
                <a:solidFill>
                  <a:srgbClr val="0066FF"/>
                </a:solidFill>
                <a:sym typeface="+mn-ea"/>
              </a:rPr>
              <a:t>EMP</a:t>
            </a:r>
            <a:r>
              <a:rPr lang="zh-CN" altLang="en-US" sz="2800" b="1" dirty="0">
                <a:solidFill>
                  <a:srgbClr val="0066FF"/>
                </a:solidFill>
                <a:sym typeface="+mn-ea"/>
              </a:rPr>
              <a:t>）</a:t>
            </a:r>
            <a:endParaRPr lang="zh-CN" altLang="en-US" sz="2800" b="1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最普遍的从葡萄糖到丙酮酸的途径，有氧呼吸的第一步。就是俗称的糖酵解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glycolysis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。为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TCA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循环提供乙酰辅酶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A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等。不论有没有氧气都可以进行。</a:t>
            </a:r>
            <a:endParaRPr lang="zh-CN" altLang="en-US" sz="20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glucose + 2ADP + 2P</a:t>
            </a:r>
            <a:r>
              <a:rPr lang="en-US" altLang="zh-CN" sz="2000" b="1" baseline="-25000" dirty="0">
                <a:solidFill>
                  <a:srgbClr val="0066FF"/>
                </a:solidFill>
                <a:sym typeface="+mn-ea"/>
              </a:rPr>
              <a:t>i</a:t>
            </a: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 + 2NAD</a:t>
            </a:r>
            <a:r>
              <a:rPr lang="en-US" altLang="zh-CN" sz="2000" b="1" baseline="30000" dirty="0">
                <a:solidFill>
                  <a:srgbClr val="0066FF"/>
                </a:solidFill>
                <a:sym typeface="+mn-ea"/>
              </a:rPr>
              <a:t>+    →   </a:t>
            </a:r>
            <a:r>
              <a:rPr lang="en-US" altLang="zh-CN" sz="2000" b="1" dirty="0">
                <a:solidFill>
                  <a:srgbClr val="0066FF"/>
                </a:solidFill>
                <a:sym typeface="Symbol" panose="05050102010706020507" pitchFamily="18" charset="2"/>
              </a:rPr>
              <a:t>2 </a:t>
            </a:r>
            <a:r>
              <a:rPr lang="en-US" altLang="zh-CN" sz="2000" b="1" dirty="0" err="1">
                <a:solidFill>
                  <a:srgbClr val="0066FF"/>
                </a:solidFill>
                <a:sym typeface="Symbol" panose="05050102010706020507" pitchFamily="18" charset="2"/>
              </a:rPr>
              <a:t>pyruvate</a:t>
            </a:r>
            <a:r>
              <a:rPr lang="en-US" altLang="zh-CN" sz="2000" b="1" dirty="0">
                <a:solidFill>
                  <a:srgbClr val="0066FF"/>
                </a:solidFill>
                <a:sym typeface="Symbol" panose="05050102010706020507" pitchFamily="18" charset="2"/>
              </a:rPr>
              <a:t> + 2ATP + 2NADH + 2H</a:t>
            </a:r>
            <a:r>
              <a:rPr lang="en-US" altLang="zh-CN" sz="2000" b="1" baseline="30000" dirty="0">
                <a:solidFill>
                  <a:srgbClr val="0066FF"/>
                </a:solidFill>
                <a:sym typeface="Symbol" panose="05050102010706020507" pitchFamily="18" charset="2"/>
              </a:rPr>
              <a:t>+</a:t>
            </a:r>
            <a:endParaRPr lang="zh-CN" altLang="en-US" sz="20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66FF"/>
                </a:solidFill>
                <a:sym typeface="+mn-ea"/>
              </a:rPr>
              <a:t>2.Pentose phosphate pathway(Hexose monophosphate pathway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)</a:t>
            </a:r>
            <a:endParaRPr lang="zh-CN" altLang="en-US" sz="28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这个途径的主要目的不是供能，而是为机体提供大量合成的原料（戊糖、赤藓糖等等）和还原力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NADPH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。</a:t>
            </a:r>
            <a:endParaRPr lang="zh-CN" altLang="en-US" sz="20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3.</a:t>
            </a:r>
            <a:r>
              <a:rPr lang="en-US" altLang="zh-CN" sz="2800" u="sng" dirty="0" err="1">
                <a:solidFill>
                  <a:srgbClr val="0066FF"/>
                </a:solidFill>
                <a:sym typeface="+mn-ea"/>
              </a:rPr>
              <a:t>Entner-Duodoroff</a:t>
            </a:r>
            <a:r>
              <a:rPr lang="en-US" altLang="zh-CN" sz="2800" u="sng" dirty="0">
                <a:solidFill>
                  <a:srgbClr val="0066FF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pathway(</a:t>
            </a:r>
            <a:r>
              <a:rPr lang="en-US" altLang="zh-CN" sz="2800" i="1" dirty="0" err="1">
                <a:solidFill>
                  <a:srgbClr val="0066FF"/>
                </a:solidFill>
                <a:sym typeface="+mn-ea"/>
              </a:rPr>
              <a:t>agrobacterium,G</a:t>
            </a:r>
            <a:r>
              <a:rPr lang="en-US" altLang="zh-CN" sz="2800" i="1" baseline="30000" dirty="0">
                <a:solidFill>
                  <a:srgbClr val="0066FF"/>
                </a:solidFill>
                <a:sym typeface="+mn-ea"/>
              </a:rPr>
              <a:t>-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)</a:t>
            </a:r>
            <a:endParaRPr lang="en-US" altLang="zh-CN" sz="28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只有部分微生物有，在真核细胞中不存在。代替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EMP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的部分过程。</a:t>
            </a:r>
            <a:endParaRPr lang="zh-CN" altLang="en-US" sz="2000" dirty="0">
              <a:solidFill>
                <a:srgbClr val="0066FF"/>
              </a:solidFill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EMP pathway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AE0C2">
                  <a:alpha val="100000"/>
                </a:srgbClr>
              </a:clrFrom>
              <a:clrTo>
                <a:srgbClr val="FAE0C2">
                  <a:alpha val="100000"/>
                  <a:alpha val="0"/>
                </a:srgbClr>
              </a:clrTo>
            </a:clrChange>
          </a:blip>
          <a:srcRect l="17574" r="8794" b="61484"/>
          <a:stretch>
            <a:fillRect/>
          </a:stretch>
        </p:blipFill>
        <p:spPr>
          <a:xfrm>
            <a:off x="629920" y="1974215"/>
            <a:ext cx="4291965" cy="327088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1">
            <a:clrChange>
              <a:clrFrom>
                <a:srgbClr val="FBE8D1">
                  <a:alpha val="100000"/>
                </a:srgbClr>
              </a:clrFrom>
              <a:clrTo>
                <a:srgbClr val="FBE8D1">
                  <a:alpha val="100000"/>
                  <a:alpha val="0"/>
                </a:srgbClr>
              </a:clrTo>
            </a:clrChange>
          </a:blip>
          <a:srcRect t="38808"/>
          <a:stretch>
            <a:fillRect/>
          </a:stretch>
        </p:blipFill>
        <p:spPr>
          <a:xfrm>
            <a:off x="5451475" y="1310005"/>
            <a:ext cx="6386830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6440" y="5831840"/>
            <a:ext cx="8199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rgbClr val="0066FF"/>
                </a:solidFill>
                <a:sym typeface="+mn-ea"/>
              </a:rPr>
              <a:t>glucose +2ATP+ 4ADP + 2P</a:t>
            </a:r>
            <a:r>
              <a:rPr lang="en-US" altLang="zh-CN" b="1" baseline="-25000" dirty="0">
                <a:solidFill>
                  <a:srgbClr val="0066FF"/>
                </a:solidFill>
                <a:sym typeface="+mn-ea"/>
              </a:rPr>
              <a:t>i</a:t>
            </a:r>
            <a:r>
              <a:rPr lang="en-US" altLang="zh-CN" b="1" dirty="0">
                <a:solidFill>
                  <a:srgbClr val="0066FF"/>
                </a:solidFill>
                <a:sym typeface="+mn-ea"/>
              </a:rPr>
              <a:t> + 2NAD</a:t>
            </a:r>
            <a:r>
              <a:rPr lang="en-US" altLang="zh-CN" b="1" baseline="30000" dirty="0">
                <a:solidFill>
                  <a:srgbClr val="0066FF"/>
                </a:solidFill>
                <a:sym typeface="+mn-ea"/>
              </a:rPr>
              <a:t>+    →   </a:t>
            </a:r>
            <a:r>
              <a:rPr lang="en-US" altLang="zh-CN" b="1" dirty="0">
                <a:solidFill>
                  <a:srgbClr val="0066FF"/>
                </a:solidFill>
                <a:sym typeface="Symbol" panose="05050102010706020507" pitchFamily="18" charset="2"/>
              </a:rPr>
              <a:t>2 </a:t>
            </a:r>
            <a:r>
              <a:rPr lang="en-US" altLang="zh-CN" b="1" dirty="0" err="1">
                <a:solidFill>
                  <a:srgbClr val="0066FF"/>
                </a:solidFill>
                <a:sym typeface="Symbol" panose="05050102010706020507" pitchFamily="18" charset="2"/>
              </a:rPr>
              <a:t>pyruvate</a:t>
            </a:r>
            <a:r>
              <a:rPr lang="en-US" altLang="zh-CN" b="1" dirty="0">
                <a:solidFill>
                  <a:srgbClr val="0066FF"/>
                </a:solidFill>
                <a:sym typeface="Symbol" panose="05050102010706020507" pitchFamily="18" charset="2"/>
              </a:rPr>
              <a:t> + 4ATP +2ADP+ 2NADH + 2H</a:t>
            </a:r>
            <a:r>
              <a:rPr lang="en-US" altLang="zh-CN" b="1" baseline="30000" dirty="0">
                <a:solidFill>
                  <a:srgbClr val="0066FF"/>
                </a:solidFill>
                <a:sym typeface="Symbol" panose="05050102010706020507" pitchFamily="18" charset="2"/>
              </a:rPr>
              <a:t>+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430"/>
            <a:ext cx="10515600" cy="1325563"/>
          </a:xfrm>
        </p:spPr>
        <p:txBody>
          <a:bodyPr/>
          <a:p>
            <a:r>
              <a:rPr lang="en-US" altLang="zh-CN"/>
              <a:t>Phosphate Pentose Pathway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2000"/>
              <a:t>分为氧化阶段和非氧化阶段（左侧为氧化阶段）</a:t>
            </a:r>
            <a:endParaRPr lang="zh-CN" altLang="en-US" sz="2000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880" y="1554480"/>
            <a:ext cx="2610485" cy="2672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95" y="4227195"/>
            <a:ext cx="2096135" cy="2187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95" y="1137920"/>
            <a:ext cx="4681220" cy="2884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10" y="4227195"/>
            <a:ext cx="2896235" cy="2165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575"/>
            <a:ext cx="10515600" cy="1325563"/>
          </a:xfrm>
        </p:spPr>
        <p:txBody>
          <a:bodyPr/>
          <a:p>
            <a:r>
              <a:rPr lang="en-US" altLang="zh-CN"/>
              <a:t>TCA cycle</a:t>
            </a:r>
            <a:endParaRPr lang="en-US" altLang="zh-CN"/>
          </a:p>
        </p:txBody>
      </p:sp>
      <p:pic>
        <p:nvPicPr>
          <p:cNvPr id="6" name="Picture 6" descr="wiL75268_1007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/>
          <a:stretch>
            <a:fillRect/>
          </a:stretch>
        </p:blipFill>
        <p:spPr bwMode="auto">
          <a:xfrm>
            <a:off x="6093460" y="104775"/>
            <a:ext cx="602869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38760" y="1042035"/>
            <a:ext cx="639445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0066FF"/>
                </a:solidFill>
                <a:sym typeface="+mn-ea"/>
              </a:rPr>
              <a:t>major role is as a source of </a:t>
            </a:r>
            <a:endParaRPr lang="en-US" altLang="zh-CN" sz="2400" dirty="0">
              <a:solidFill>
                <a:srgbClr val="0066FF"/>
              </a:solidFill>
              <a:sym typeface="+mn-ea"/>
            </a:endParaRPr>
          </a:p>
          <a:p>
            <a:r>
              <a:rPr lang="en-US" altLang="zh-CN" sz="2400" u="sng" dirty="0" smtClean="0">
                <a:solidFill>
                  <a:srgbClr val="FF0000"/>
                </a:solidFill>
                <a:sym typeface="+mn-ea"/>
              </a:rPr>
              <a:t>Carbon Skeletons</a:t>
            </a:r>
            <a:r>
              <a:rPr lang="en-US" altLang="zh-CN" sz="2400" dirty="0" smtClean="0">
                <a:solidFill>
                  <a:srgbClr val="0066FF"/>
                </a:solidFill>
                <a:sym typeface="+mn-ea"/>
              </a:rPr>
              <a:t> </a:t>
            </a:r>
            <a:r>
              <a:rPr lang="en-US" altLang="zh-CN" sz="2400" dirty="0">
                <a:solidFill>
                  <a:srgbClr val="0066FF"/>
                </a:solidFill>
                <a:sym typeface="+mn-ea"/>
              </a:rPr>
              <a:t>for use in biosynthesis </a:t>
            </a:r>
            <a:endParaRPr lang="en-US" altLang="zh-CN" sz="2400" dirty="0">
              <a:solidFill>
                <a:srgbClr val="0066FF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TCA cycle generates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（一个乙酰辅酶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A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: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 molecules of CO</a:t>
            </a:r>
            <a:r>
              <a:rPr lang="en-US" altLang="zh-CN" sz="2000" baseline="-25000" dirty="0">
                <a:solidFill>
                  <a:schemeClr val="tx1"/>
                </a:solidFill>
                <a:sym typeface="+mn-ea"/>
              </a:rPr>
              <a:t>2</a:t>
            </a:r>
            <a:endParaRPr lang="en-US" altLang="zh-CN" sz="2000" baseline="-25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3 molecules of NADH</a:t>
            </a:r>
            <a:r>
              <a:rPr lang="en-US" altLang="zh-CN" sz="2000" dirty="0">
                <a:sym typeface="+mn-ea"/>
              </a:rPr>
              <a:t>→2.5*3=7.5ATP</a:t>
            </a:r>
            <a:endParaRPr lang="en-US" altLang="zh-CN" sz="2000" dirty="0"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one FADH</a:t>
            </a:r>
            <a:r>
              <a:rPr lang="en-US" altLang="zh-CN" sz="2000" baseline="-25000" dirty="0">
                <a:solidFill>
                  <a:schemeClr val="tx1"/>
                </a:solidFill>
                <a:sym typeface="+mn-ea"/>
              </a:rPr>
              <a:t>2 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→ 1.5ATP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one GTP→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同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1ATP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在每个葡萄糖糖酵解过程中会生成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个乙酰辅酶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所以每个葡萄糖在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TCA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循环中产生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7.5+1.5+1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*2=20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EMP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途径中会产生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NADH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那么糖酵解中共产生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2*2.5+2=7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而丙酮酸变成乙酰辅酶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的过程中也会产生一个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NADH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：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于是这一步产生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2*2.5=5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总的来讲，一个葡萄糖完全氧化会生成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20+7+5=32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 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endParaRPr lang="en-US" altLang="zh-CN" sz="24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5625"/>
          </a:xfrm>
        </p:spPr>
        <p:txBody>
          <a:bodyPr>
            <a:normAutofit/>
          </a:bodyPr>
          <a:p>
            <a:r>
              <a:rPr lang="en-US" altLang="zh-CN" dirty="0" err="1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Amphibolic</a:t>
            </a:r>
            <a: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pathways </a:t>
            </a:r>
            <a:b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</a:br>
            <a:r>
              <a:rPr lang="zh-CN" altLang="en-US" sz="3200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两用途径</a:t>
            </a:r>
            <a:endParaRPr lang="zh-CN" altLang="en-US" sz="3200" dirty="0" smtClean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0395" y="219075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2400">
                <a:solidFill>
                  <a:srgbClr val="0066FF"/>
                </a:solidFill>
              </a:rPr>
              <a:t>既存在</a:t>
            </a:r>
            <a:r>
              <a:rPr lang="en-US" altLang="zh-CN" sz="2400">
                <a:solidFill>
                  <a:srgbClr val="0066FF"/>
                </a:solidFill>
              </a:rPr>
              <a:t>catabolism</a:t>
            </a:r>
            <a:r>
              <a:rPr lang="zh-CN" altLang="en-US" sz="2400">
                <a:solidFill>
                  <a:srgbClr val="0066FF"/>
                </a:solidFill>
              </a:rPr>
              <a:t>过程又存在</a:t>
            </a:r>
            <a:r>
              <a:rPr lang="en-US" altLang="zh-CN" sz="2400">
                <a:solidFill>
                  <a:srgbClr val="0066FF"/>
                </a:solidFill>
              </a:rPr>
              <a:t>anabolism</a:t>
            </a:r>
            <a:r>
              <a:rPr lang="zh-CN" altLang="en-US" sz="2400">
                <a:solidFill>
                  <a:srgbClr val="0066FF"/>
                </a:solidFill>
              </a:rPr>
              <a:t>过程</a:t>
            </a:r>
            <a:endParaRPr lang="zh-CN" altLang="en-US" sz="240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rgbClr val="0066FF"/>
                </a:solidFill>
              </a:rPr>
              <a:t>在同一个步骤的相反过程采用不同的酶去</a:t>
            </a:r>
            <a:endParaRPr lang="zh-CN" altLang="en-US" sz="240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rgbClr val="0066FF"/>
                </a:solidFill>
              </a:rPr>
              <a:t>催化，可以起到调控作用。</a:t>
            </a:r>
            <a:endParaRPr lang="zh-CN" altLang="en-US" sz="240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zh-CN" altLang="en-US" sz="240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rgbClr val="0066FF"/>
                </a:solidFill>
              </a:rPr>
              <a:t>EMP</a:t>
            </a:r>
            <a:r>
              <a:rPr lang="zh-CN" altLang="en-US" sz="2400">
                <a:solidFill>
                  <a:srgbClr val="0066FF"/>
                </a:solidFill>
              </a:rPr>
              <a:t>是典型的两用途径</a:t>
            </a:r>
            <a:endParaRPr lang="zh-CN" altLang="en-US" sz="2400">
              <a:solidFill>
                <a:srgbClr val="0066FF"/>
              </a:solidFill>
            </a:endParaRPr>
          </a:p>
        </p:txBody>
      </p:sp>
      <p:pic>
        <p:nvPicPr>
          <p:cNvPr id="23560" name="Picture 8" descr="wiL75268_10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5" y="283210"/>
            <a:ext cx="4316730" cy="629221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 sz="5400"/>
              <a:t>                       CHAPTER 7</a:t>
            </a:r>
            <a:endParaRPr lang="en-US" altLang="zh-CN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Anaerobic respiration</a:t>
            </a:r>
            <a:endParaRPr lang="en-US" altLang="zh-CN" dirty="0" smtClean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zh-CN" altLang="en-US" sz="2000"/>
              <a:t>电子受体是除了氧气以外的其他受体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产能比有氧呼吸要低。（</a:t>
            </a:r>
            <a:r>
              <a:rPr lang="en-US" altLang="zh-CN" sz="2000"/>
              <a:t>E0</a:t>
            </a:r>
            <a:r>
              <a:rPr lang="zh-CN" altLang="en-US" sz="2000"/>
              <a:t>绝对值比</a:t>
            </a:r>
            <a:r>
              <a:rPr lang="en-US" altLang="zh-CN" sz="2000"/>
              <a:t>O2/H2O</a:t>
            </a:r>
            <a:r>
              <a:rPr lang="zh-CN" altLang="en-US" sz="2000"/>
              <a:t>电对小）</a:t>
            </a:r>
            <a:endParaRPr lang="zh-CN" altLang="en-US" sz="2000"/>
          </a:p>
          <a:p>
            <a:pPr marL="0" indent="0" eaLnBrk="1" hangingPunct="1">
              <a:buNone/>
              <a:defRPr/>
            </a:pPr>
            <a:r>
              <a:rPr lang="en-US" altLang="zh-CN" sz="2000" b="1" dirty="0" err="1">
                <a:solidFill>
                  <a:srgbClr val="0066FF"/>
                </a:solidFill>
                <a:sym typeface="+mn-ea"/>
              </a:rPr>
              <a:t>dissimilatory</a:t>
            </a: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 nitrate reduction</a:t>
            </a:r>
            <a:r>
              <a:rPr lang="zh-CN" altLang="en-US" sz="1800" b="1" dirty="0">
                <a:solidFill>
                  <a:srgbClr val="0066FF"/>
                </a:solidFill>
                <a:sym typeface="+mn-ea"/>
              </a:rPr>
              <a:t>硝酸盐异化还原</a:t>
            </a:r>
            <a:endParaRPr lang="zh-CN" altLang="en-US" sz="1800" b="1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zh-CN" sz="1800" b="1" dirty="0">
                <a:solidFill>
                  <a:srgbClr val="0066FF"/>
                </a:solidFill>
                <a:sym typeface="+mn-ea"/>
              </a:rPr>
              <a:t>use of nitrate as terminal electron acceptor</a:t>
            </a:r>
            <a:endParaRPr lang="en-US" altLang="zh-CN" sz="1800" b="1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endParaRPr lang="en-US" altLang="zh-CN" sz="1800" b="1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000" b="1" dirty="0" err="1">
                <a:solidFill>
                  <a:srgbClr val="0066FF"/>
                </a:solidFill>
                <a:sym typeface="+mn-ea"/>
              </a:rPr>
              <a:t>denitrification</a:t>
            </a:r>
            <a:r>
              <a:rPr lang="zh-CN" altLang="en-US" sz="1800" b="1" dirty="0">
                <a:solidFill>
                  <a:srgbClr val="0066FF"/>
                </a:solidFill>
                <a:sym typeface="+mn-ea"/>
              </a:rPr>
              <a:t>反硝化作用</a:t>
            </a:r>
            <a:endParaRPr lang="zh-CN" altLang="en-US" sz="1800" b="1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reduction of </a:t>
            </a:r>
            <a:r>
              <a:rPr lang="en-US" altLang="zh-CN" sz="1800" b="1" u="sng" dirty="0">
                <a:solidFill>
                  <a:srgbClr val="0066FF"/>
                </a:solidFill>
                <a:sym typeface="+mn-ea"/>
              </a:rPr>
              <a:t>nitrate to nitrogen gas</a:t>
            </a:r>
            <a:endParaRPr lang="en-US" altLang="zh-CN" sz="1800" b="1" u="sng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endParaRPr lang="en-US" altLang="zh-CN" sz="1800" b="1" u="sng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000" b="1" dirty="0">
                <a:solidFill>
                  <a:srgbClr val="0066FF"/>
                </a:solidFill>
                <a:sym typeface="+mn-ea"/>
              </a:rPr>
              <a:t>in soil, </a:t>
            </a:r>
            <a:r>
              <a:rPr lang="en-US" altLang="zh-CN" sz="2000" b="1" u="sng" dirty="0">
                <a:solidFill>
                  <a:srgbClr val="0066FF"/>
                </a:solidFill>
                <a:sym typeface="+mn-ea"/>
              </a:rPr>
              <a:t>causes loss </a:t>
            </a:r>
            <a:r>
              <a:rPr lang="en-US" altLang="zh-CN" sz="1800" b="1" dirty="0">
                <a:solidFill>
                  <a:srgbClr val="0066FF"/>
                </a:solidFill>
                <a:sym typeface="+mn-ea"/>
              </a:rPr>
              <a:t>of soil fertility</a:t>
            </a:r>
            <a:endParaRPr lang="en-US" altLang="zh-CN" sz="1800" b="1" dirty="0">
              <a:solidFill>
                <a:srgbClr val="0066FF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1800" b="1" dirty="0">
              <a:solidFill>
                <a:srgbClr val="0066FF"/>
              </a:solidFill>
              <a:sym typeface="+mn-ea"/>
            </a:endParaRPr>
          </a:p>
        </p:txBody>
      </p:sp>
      <p:pic>
        <p:nvPicPr>
          <p:cNvPr id="3994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05" y="558800"/>
            <a:ext cx="3188335" cy="57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" y="3413125"/>
            <a:ext cx="4497705" cy="3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2155"/>
            <a:ext cx="447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" y="5487035"/>
            <a:ext cx="6214745" cy="57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>
                <a:solidFill>
                  <a:schemeClr val="tx1"/>
                </a:solidFill>
                <a:effectLst/>
                <a:ea typeface="宋体" panose="02010600030101010101" pitchFamily="2" charset="-122"/>
                <a:sym typeface="+mn-ea"/>
              </a:rPr>
              <a:t>Fermentation</a:t>
            </a:r>
            <a:endParaRPr lang="en-US" altLang="zh-CN" dirty="0">
              <a:solidFill>
                <a:schemeClr val="tx1"/>
              </a:solidFill>
              <a:effectLst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763770" cy="4351655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zh-CN" altLang="en-US" sz="2400"/>
              <a:t>在没有外源电子受体的情况下，</a:t>
            </a:r>
            <a:r>
              <a:rPr lang="en-US" altLang="zh-CN" sz="2400"/>
              <a:t>NADH</a:t>
            </a:r>
            <a:r>
              <a:rPr lang="zh-CN" altLang="en-US" sz="2400"/>
              <a:t>不能经过</a:t>
            </a:r>
            <a:r>
              <a:rPr lang="en-US" altLang="zh-CN" sz="2400"/>
              <a:t>ETC</a:t>
            </a:r>
            <a:r>
              <a:rPr lang="zh-CN" altLang="en-US" sz="2400"/>
              <a:t>被还原为</a:t>
            </a:r>
            <a:r>
              <a:rPr lang="en-US" altLang="zh-CN" sz="2400"/>
              <a:t>NAD+</a:t>
            </a:r>
            <a:r>
              <a:rPr lang="zh-CN" altLang="en-US" sz="2400"/>
              <a:t>，</a:t>
            </a:r>
            <a:r>
              <a:rPr lang="en-US" altLang="zh-CN" sz="2400"/>
              <a:t>NAD+</a:t>
            </a:r>
            <a:r>
              <a:rPr lang="zh-CN" altLang="en-US" sz="2400"/>
              <a:t>不能再生，</a:t>
            </a:r>
            <a:r>
              <a:rPr lang="en-US" altLang="zh-CN" sz="2400"/>
              <a:t>EMP</a:t>
            </a:r>
            <a:r>
              <a:rPr lang="zh-CN" altLang="en-US" sz="2400"/>
              <a:t>途径缺乏原料，糖酵解就会被叫停。在不需要氧气的情况下，以丙酮酸为底物，将</a:t>
            </a:r>
            <a:r>
              <a:rPr lang="en-US" altLang="zh-CN" sz="2400"/>
              <a:t>NAD+</a:t>
            </a:r>
            <a:r>
              <a:rPr lang="zh-CN" altLang="en-US" sz="2400"/>
              <a:t>再生。这个过程只</a:t>
            </a:r>
            <a:r>
              <a:rPr lang="zh-CN" altLang="en-US" sz="2400">
                <a:sym typeface="+mn-ea"/>
              </a:rPr>
              <a:t>发生底物水平磷酸化，不走</a:t>
            </a:r>
            <a:r>
              <a:rPr lang="en-US" altLang="zh-CN" sz="2400">
                <a:sym typeface="+mn-ea"/>
              </a:rPr>
              <a:t>ETC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/>
              <a:t>（各种发酵的类型自己留意下）</a:t>
            </a:r>
            <a:endParaRPr lang="zh-CN" altLang="en-US" sz="2400"/>
          </a:p>
        </p:txBody>
      </p:sp>
      <p:pic>
        <p:nvPicPr>
          <p:cNvPr id="6" name="Picture 6" descr="wiL75268_10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>
            <a:fillRect/>
          </a:stretch>
        </p:blipFill>
        <p:spPr bwMode="auto">
          <a:xfrm>
            <a:off x="6323330" y="732155"/>
            <a:ext cx="455612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120"/>
            <a:ext cx="10515600" cy="1325563"/>
          </a:xfrm>
        </p:spPr>
        <p:txBody>
          <a:bodyPr>
            <a:normAutofit/>
          </a:bodyPr>
          <a:p>
            <a:r>
              <a:rPr lang="en-US" altLang="zh-CN" dirty="0" err="1">
                <a:solidFill>
                  <a:schemeClr val="tx1"/>
                </a:solidFill>
                <a:sym typeface="+mn-ea"/>
              </a:rPr>
              <a:t>Chemolithotrophy</a:t>
            </a:r>
            <a: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F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ueling Processes</a:t>
            </a: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420" y="1325245"/>
            <a:ext cx="8404225" cy="5709920"/>
          </a:xfrm>
        </p:spPr>
        <p:txBody>
          <a:bodyPr>
            <a:normAutofit lnSpcReduction="10000"/>
          </a:bodyPr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Electrons source - an </a:t>
            </a:r>
            <a:r>
              <a:rPr lang="en-US" altLang="zh-CN" sz="2000" u="sng" dirty="0">
                <a:solidFill>
                  <a:schemeClr val="tx1"/>
                </a:solidFill>
                <a:sym typeface="+mn-ea"/>
              </a:rPr>
              <a:t>inorganic molecule</a:t>
            </a:r>
            <a:endParaRPr lang="en-US" altLang="zh-CN" sz="2000" u="sng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transferred to terminal electron acceptor (usually O</a:t>
            </a:r>
            <a:r>
              <a:rPr lang="en-US" altLang="zh-CN" sz="20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) 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by ETC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ATP synthesized by oxidative phosphorylation</a:t>
            </a:r>
            <a:endParaRPr lang="en-US" altLang="zh-CN" sz="2000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Carbon source-CO</a:t>
            </a:r>
            <a:r>
              <a:rPr lang="en-US" altLang="zh-CN" sz="2000" baseline="-25000" dirty="0">
                <a:solidFill>
                  <a:schemeClr val="tx1"/>
                </a:solidFill>
                <a:sym typeface="+mn-ea"/>
              </a:rPr>
              <a:t>2</a:t>
            </a:r>
            <a:endParaRPr lang="en-US" altLang="zh-CN" sz="2000" baseline="-25000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CN" altLang="en-US" baseline="-25000" dirty="0">
                <a:solidFill>
                  <a:schemeClr val="tx1"/>
                </a:solidFill>
                <a:sym typeface="+mn-ea"/>
              </a:rPr>
              <a:t>产生的能量偏低一些。</a:t>
            </a:r>
            <a:r>
              <a:rPr lang="en-US" altLang="zh-CN" baseline="-25000" dirty="0">
                <a:solidFill>
                  <a:schemeClr val="tx1"/>
                </a:solidFill>
                <a:sym typeface="+mn-ea"/>
              </a:rPr>
              <a:t>P/O ratio</a:t>
            </a:r>
            <a:endParaRPr lang="en-US" altLang="zh-CN" baseline="-25000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baseline="-25000" dirty="0">
              <a:solidFill>
                <a:schemeClr val="tx1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400" b="1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Three major groups of  </a:t>
            </a:r>
            <a:r>
              <a:rPr lang="en-US" altLang="zh-CN" sz="2400" b="1" dirty="0" err="1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chemolithotrophs</a:t>
            </a:r>
            <a:endParaRPr lang="en-US" altLang="zh-CN" sz="2400" b="1" cap="none" dirty="0" err="1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oxidize hydrogen (several bacteria and </a:t>
            </a:r>
            <a:r>
              <a:rPr lang="en-US" altLang="zh-CN" sz="2000" dirty="0" err="1">
                <a:solidFill>
                  <a:srgbClr val="0066FF"/>
                </a:solidFill>
                <a:sym typeface="+mn-ea"/>
              </a:rPr>
              <a:t>archaea</a:t>
            </a:r>
            <a:r>
              <a:rPr lang="en-US" altLang="zh-CN" sz="1800" dirty="0">
                <a:solidFill>
                  <a:srgbClr val="0066FF"/>
                </a:solidFill>
                <a:sym typeface="+mn-ea"/>
              </a:rPr>
              <a:t>) </a:t>
            </a:r>
            <a:endParaRPr lang="en-US" altLang="zh-CN" sz="1800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          H</a:t>
            </a:r>
            <a:r>
              <a:rPr lang="en-US" altLang="zh-CN" sz="2000" baseline="-25000" dirty="0">
                <a:solidFill>
                  <a:srgbClr val="0066FF"/>
                </a:solidFill>
                <a:sym typeface="+mn-ea"/>
              </a:rPr>
              <a:t>2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→2H</a:t>
            </a:r>
            <a:r>
              <a:rPr lang="en-US" altLang="zh-CN" sz="2000" baseline="30000" dirty="0">
                <a:solidFill>
                  <a:srgbClr val="0066FF"/>
                </a:solidFill>
                <a:sym typeface="+mn-ea"/>
              </a:rPr>
              <a:t>+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+2e</a:t>
            </a:r>
            <a:r>
              <a:rPr lang="en-US" altLang="zh-CN" sz="1800" baseline="30000" dirty="0">
                <a:solidFill>
                  <a:srgbClr val="0066FF"/>
                </a:solidFill>
                <a:sym typeface="+mn-ea"/>
              </a:rPr>
              <a:t>-</a:t>
            </a:r>
            <a:endParaRPr lang="en-US" altLang="zh-CN" sz="1800" baseline="30000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sulfur-oxidizing microbes </a:t>
            </a:r>
            <a:endParaRPr lang="en-US" altLang="zh-CN" sz="20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hydrogen sulfide (H</a:t>
            </a:r>
            <a:r>
              <a:rPr lang="en-US" altLang="zh-CN" sz="2000" baseline="-25000" dirty="0">
                <a:solidFill>
                  <a:srgbClr val="0066FF"/>
                </a:solidFill>
                <a:sym typeface="+mn-ea"/>
              </a:rPr>
              <a:t>2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S), sulfur (S</a:t>
            </a:r>
            <a:r>
              <a:rPr lang="en-US" altLang="zh-CN" sz="2000" baseline="30000" dirty="0">
                <a:solidFill>
                  <a:srgbClr val="0066FF"/>
                </a:solidFill>
                <a:sym typeface="+mn-ea"/>
              </a:rPr>
              <a:t>0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), thiosulfate (S</a:t>
            </a:r>
            <a:r>
              <a:rPr lang="en-US" altLang="zh-CN" sz="2000" baseline="-25000" dirty="0">
                <a:solidFill>
                  <a:srgbClr val="0066FF"/>
                </a:solidFill>
                <a:sym typeface="+mn-ea"/>
              </a:rPr>
              <a:t>2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O</a:t>
            </a:r>
            <a:r>
              <a:rPr lang="en-US" altLang="zh-CN" sz="2000" baseline="-25000" dirty="0">
                <a:solidFill>
                  <a:srgbClr val="0066FF"/>
                </a:solidFill>
                <a:sym typeface="+mn-ea"/>
              </a:rPr>
              <a:t>3</a:t>
            </a:r>
            <a:r>
              <a:rPr lang="en-US" altLang="zh-CN" sz="2000" baseline="30000" dirty="0">
                <a:solidFill>
                  <a:srgbClr val="0066FF"/>
                </a:solidFill>
                <a:sym typeface="+mn-ea"/>
              </a:rPr>
              <a:t>2-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)</a:t>
            </a:r>
            <a:endParaRPr lang="en-US" altLang="zh-CN" sz="2000" dirty="0">
              <a:solidFill>
                <a:srgbClr val="0066FF"/>
              </a:solidFill>
              <a:sym typeface="+mn-ea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                                                                      </a:t>
            </a:r>
            <a:r>
              <a:rPr lang="zh-CN" altLang="en-US" sz="1800" dirty="0">
                <a:solidFill>
                  <a:srgbClr val="0066FF"/>
                </a:solidFill>
                <a:sym typeface="+mn-ea"/>
              </a:rPr>
              <a:t>硫代亚硫酸盐                          </a:t>
            </a:r>
            <a:endParaRPr lang="zh-CN" altLang="en-US" sz="1800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oxidize ammonia</a:t>
            </a:r>
            <a:r>
              <a:rPr lang="zh-CN" altLang="en-US" sz="1600" dirty="0">
                <a:solidFill>
                  <a:srgbClr val="0066FF"/>
                </a:solidFill>
                <a:sym typeface="+mn-ea"/>
              </a:rPr>
              <a:t>氨</a:t>
            </a:r>
            <a:r>
              <a:rPr lang="en-US" altLang="zh-CN" sz="2000" dirty="0">
                <a:solidFill>
                  <a:srgbClr val="0066FF"/>
                </a:solidFill>
                <a:sym typeface="+mn-ea"/>
              </a:rPr>
              <a:t> to nitrate : nitrifying bacteria</a:t>
            </a:r>
            <a:r>
              <a:rPr lang="en-US" altLang="zh-CN" sz="1800" dirty="0">
                <a:solidFill>
                  <a:srgbClr val="0066FF"/>
                </a:solidFill>
                <a:sym typeface="+mn-ea"/>
              </a:rPr>
              <a:t> </a:t>
            </a:r>
            <a:r>
              <a:rPr lang="zh-CN" altLang="en-US" sz="1800" dirty="0">
                <a:solidFill>
                  <a:srgbClr val="0066FF"/>
                </a:solidFill>
                <a:sym typeface="+mn-ea"/>
              </a:rPr>
              <a:t>硝化细菌</a:t>
            </a:r>
            <a:endParaRPr lang="zh-CN" altLang="en-US" sz="1800" dirty="0">
              <a:solidFill>
                <a:srgbClr val="0066FF"/>
              </a:solidFill>
              <a:sym typeface="+mn-ea"/>
            </a:endParaRPr>
          </a:p>
          <a:p>
            <a:pPr marL="0" indent="0" eaLnBrk="1" hangingPunct="1">
              <a:lnSpc>
                <a:spcPct val="10000"/>
              </a:lnSpc>
              <a:buNone/>
              <a:defRPr/>
            </a:pPr>
            <a:endParaRPr lang="en-US" altLang="zh-CN" sz="2000" b="1" dirty="0" smtClean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Reverse electron flow → generate NADPH  </a:t>
            </a:r>
            <a:r>
              <a:rPr lang="zh-CN" altLang="en-US" sz="2000" b="1" dirty="0" smtClean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反</a:t>
            </a:r>
            <a:r>
              <a:rPr lang="en-US" altLang="zh-CN" sz="2400" b="1" dirty="0" smtClean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ETC</a:t>
            </a:r>
            <a:r>
              <a:rPr lang="zh-CN" altLang="en-US" sz="2000" b="1" dirty="0" smtClean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正常流动方向</a:t>
            </a:r>
            <a:endParaRPr lang="zh-CN" altLang="en-US" sz="2000" b="1" dirty="0" smtClean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zh-CN" altLang="en-US" sz="2000" baseline="-25000" dirty="0">
              <a:solidFill>
                <a:srgbClr val="0066FF"/>
              </a:solidFill>
              <a:sym typeface="+mn-ea"/>
            </a:endParaRPr>
          </a:p>
        </p:txBody>
      </p:sp>
      <p:pic>
        <p:nvPicPr>
          <p:cNvPr id="6" name="Picture 6" descr="wiL75268_102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/>
          <a:stretch>
            <a:fillRect/>
          </a:stretch>
        </p:blipFill>
        <p:spPr bwMode="auto">
          <a:xfrm>
            <a:off x="7341235" y="2609850"/>
            <a:ext cx="4729480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 err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Phototrophy</a:t>
            </a:r>
            <a:endParaRPr lang="en-US" altLang="zh-CN" dirty="0" err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photosynthesis→ light reaction &amp; dark reaction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Oxygenic photosynthesis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chlorophyll &amp; accessory pigments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）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Antennas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天线色素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     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photosystems   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electron flow </a:t>
            </a:r>
            <a:r>
              <a:rPr lang="en-US" altLang="zh-CN" dirty="0">
                <a:solidFill>
                  <a:schemeClr val="tx1"/>
                </a:solidFill>
                <a:sym typeface="Symbol" panose="05050102010706020507" pitchFamily="18" charset="2"/>
              </a:rPr>
              <a:t> PMF  ATP</a:t>
            </a:r>
            <a:endParaRPr lang="en-US" altLang="zh-CN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zh-CN" dirty="0" err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Anoxygenic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photosynthesis</a:t>
            </a: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err="1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Bacteriorhodopsin</a:t>
            </a:r>
            <a:r>
              <a:rPr lang="zh-CN" altLang="en-US" sz="2000" dirty="0">
                <a:solidFill>
                  <a:srgbClr val="0066FF"/>
                </a:solidFill>
                <a:sym typeface="+mn-ea"/>
              </a:rPr>
              <a:t>细菌视紫红质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-based </a:t>
            </a:r>
            <a:r>
              <a:rPr lang="en-US" altLang="zh-CN" dirty="0" err="1">
                <a:solidFill>
                  <a:srgbClr val="0066FF"/>
                </a:solidFill>
                <a:ea typeface="宋体" panose="02010600030101010101" pitchFamily="2" charset="-122"/>
                <a:sym typeface="+mn-ea"/>
              </a:rPr>
              <a:t>phototrophy</a:t>
            </a:r>
            <a:endParaRPr lang="en-US" altLang="zh-CN" dirty="0" err="1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en-US" altLang="zh-CN" dirty="0" err="1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66FF"/>
                </a:solidFill>
                <a:sym typeface="+mn-ea"/>
              </a:rPr>
              <a:t>Compare and contrast </a:t>
            </a:r>
            <a:r>
              <a:rPr lang="en-US" altLang="zh-CN" dirty="0" err="1">
                <a:solidFill>
                  <a:srgbClr val="0066FF"/>
                </a:solidFill>
                <a:sym typeface="+mn-ea"/>
              </a:rPr>
              <a:t>anoxygenic</a:t>
            </a:r>
            <a:r>
              <a:rPr lang="en-US" altLang="zh-CN" dirty="0">
                <a:solidFill>
                  <a:srgbClr val="0066FF"/>
                </a:solidFill>
                <a:sym typeface="+mn-ea"/>
              </a:rPr>
              <a:t> </a:t>
            </a:r>
            <a:r>
              <a:rPr lang="en-US" altLang="zh-CN" dirty="0" err="1">
                <a:solidFill>
                  <a:srgbClr val="0066FF"/>
                </a:solidFill>
                <a:sym typeface="+mn-ea"/>
              </a:rPr>
              <a:t>phototrophy</a:t>
            </a:r>
            <a:r>
              <a:rPr lang="en-US" altLang="zh-CN" dirty="0">
                <a:solidFill>
                  <a:srgbClr val="0066FF"/>
                </a:solidFill>
                <a:sym typeface="+mn-ea"/>
              </a:rPr>
              <a:t> and oxygenic</a:t>
            </a:r>
            <a:endParaRPr lang="en-US" altLang="zh-CN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66FF"/>
                </a:solidFill>
                <a:sym typeface="+mn-ea"/>
              </a:rPr>
              <a:t>photosynthesis. How do these two types of </a:t>
            </a:r>
            <a:r>
              <a:rPr lang="en-US" altLang="zh-CN" dirty="0" err="1">
                <a:solidFill>
                  <a:srgbClr val="0066FF"/>
                </a:solidFill>
                <a:sym typeface="+mn-ea"/>
              </a:rPr>
              <a:t>phototrophy</a:t>
            </a:r>
            <a:r>
              <a:rPr lang="en-US" altLang="zh-CN" dirty="0">
                <a:solidFill>
                  <a:srgbClr val="0066FF"/>
                </a:solidFill>
                <a:sym typeface="+mn-ea"/>
              </a:rPr>
              <a:t> differ</a:t>
            </a:r>
            <a:endParaRPr lang="en-US" altLang="zh-CN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66FF"/>
                </a:solidFill>
                <a:sym typeface="+mn-ea"/>
              </a:rPr>
              <a:t>from rhodopsin-based </a:t>
            </a:r>
            <a:r>
              <a:rPr lang="en-US" altLang="zh-CN" dirty="0" err="1">
                <a:solidFill>
                  <a:srgbClr val="0066FF"/>
                </a:solidFill>
                <a:sym typeface="+mn-ea"/>
              </a:rPr>
              <a:t>phototrophy</a:t>
            </a:r>
            <a:r>
              <a:rPr lang="en-US" altLang="zh-CN" dirty="0">
                <a:solidFill>
                  <a:srgbClr val="0066FF"/>
                </a:solidFill>
                <a:sym typeface="+mn-ea"/>
              </a:rPr>
              <a:t>?</a:t>
            </a:r>
            <a:endParaRPr lang="zh-CN" altLang="en-US" dirty="0">
              <a:solidFill>
                <a:srgbClr val="0066FF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 sz="5400"/>
              <a:t>                       CHAPTER 9</a:t>
            </a:r>
            <a:endParaRPr lang="en-US" altLang="zh-CN" sz="5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METABOLISM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/>
              <a:t>代谢：体内发生的所有化学反应的总称。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学习代谢的重要思想 ：</a:t>
            </a:r>
            <a:r>
              <a:rPr lang="en-US" altLang="zh-CN"/>
              <a:t>construction</a:t>
            </a:r>
            <a:r>
              <a:rPr lang="zh-CN" altLang="en-US"/>
              <a:t>与</a:t>
            </a:r>
            <a:r>
              <a:rPr lang="en-US" altLang="zh-CN"/>
              <a:t>function</a:t>
            </a:r>
            <a:r>
              <a:rPr lang="zh-CN" altLang="en-US"/>
              <a:t>之间的对应关系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</a:t>
            </a:r>
            <a:r>
              <a:rPr lang="en-US" altLang="zh-CN"/>
              <a:t>energy</a:t>
            </a:r>
            <a:r>
              <a:rPr lang="zh-CN" altLang="en-US"/>
              <a:t>的获取和利用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代谢的几大特征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符合热力学规律</a:t>
            </a:r>
            <a:r>
              <a:rPr lang="en-US" altLang="zh-CN" dirty="0" smtClean="0">
                <a:solidFill>
                  <a:srgbClr val="3366FF"/>
                </a:solidFill>
                <a:sym typeface="+mn-ea"/>
              </a:rPr>
              <a:t>thermodynamics</a:t>
            </a:r>
            <a:r>
              <a:rPr lang="zh-CN" altLang="en-US"/>
              <a:t>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能量一般以</a:t>
            </a:r>
            <a:r>
              <a:rPr lang="en-US" altLang="zh-CN"/>
              <a:t>ATP</a:t>
            </a:r>
            <a:r>
              <a:rPr lang="zh-CN" altLang="en-US"/>
              <a:t>形式流动；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氧化还原反应</a:t>
            </a:r>
            <a:r>
              <a:rPr lang="en-US" altLang="zh-CN" dirty="0">
                <a:solidFill>
                  <a:srgbClr val="3366FF"/>
                </a:solidFill>
                <a:sym typeface="+mn-ea"/>
              </a:rPr>
              <a:t>Oxidation-reduction (redox) reactions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很重要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化学反应以通路</a:t>
            </a:r>
            <a:r>
              <a:rPr lang="en-US" altLang="zh-CN" dirty="0">
                <a:solidFill>
                  <a:srgbClr val="3366FF"/>
                </a:solidFill>
                <a:sym typeface="+mn-ea"/>
              </a:rPr>
              <a:t>pathway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的方式进行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5.Pathway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以酶来催化；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6.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每个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pathway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都是高度调控的。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Anabolism&amp;Catabolism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能量盈余的时候合成物质；能量不足的时候分解物质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METABOLISM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三种做功形式的辨析</a:t>
            </a:r>
            <a:endParaRPr lang="zh-CN" altLang="en-US"/>
          </a:p>
          <a:p>
            <a:pPr marL="0" lvl="1" indent="0">
              <a:buNone/>
            </a:pPr>
            <a:r>
              <a:rPr lang="zh-CN" altLang="en-US" sz="2800"/>
              <a:t>化学功</a:t>
            </a:r>
            <a:r>
              <a:rPr lang="en-US" altLang="zh-CN" sz="2800" b="1" dirty="0" smtClean="0">
                <a:solidFill>
                  <a:srgbClr val="3366FF"/>
                </a:solidFill>
                <a:sym typeface="+mn-ea"/>
              </a:rPr>
              <a:t>synthesis of complex molecules</a:t>
            </a:r>
            <a:endParaRPr lang="en-US" altLang="zh-CN" sz="28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/>
              <a:t>机械功</a:t>
            </a:r>
            <a:r>
              <a:rPr lang="en-US" altLang="zh-CN" b="1" dirty="0" smtClean="0">
                <a:solidFill>
                  <a:srgbClr val="3366FF"/>
                </a:solidFill>
                <a:sym typeface="+mn-ea"/>
              </a:rPr>
              <a:t>cell motility and movement of structures within cells</a:t>
            </a:r>
            <a:endParaRPr lang="en-US" altLang="zh-CN" b="1" dirty="0" smtClean="0">
              <a:solidFill>
                <a:srgbClr val="3366FF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运输功</a:t>
            </a:r>
            <a:r>
              <a:rPr lang="en-US" altLang="zh-CN" sz="2800" b="1" dirty="0" smtClean="0">
                <a:solidFill>
                  <a:srgbClr val="3366FF"/>
                </a:solidFill>
                <a:sym typeface="+mn-ea"/>
              </a:rPr>
              <a:t>take up of nutrients, elimination of wastes, and maintenance of ion balances</a:t>
            </a:r>
            <a:endParaRPr lang="en-US" altLang="zh-CN" sz="2800" b="1" dirty="0" smtClean="0">
              <a:solidFill>
                <a:srgbClr val="3366FF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重要概念：</a:t>
            </a:r>
            <a:endParaRPr lang="zh-CN" altLang="en-US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free energy change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exergonic reaction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endergonic reaction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1075" y="421005"/>
            <a:ext cx="10533380" cy="5716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ATP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175" y="153606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 sz="2400"/>
              <a:t>ATP</a:t>
            </a:r>
            <a:r>
              <a:rPr lang="zh-CN" altLang="en-US" sz="2400"/>
              <a:t>是最通用的能量货币，但不是唯一的能量存在形式。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NTP</a:t>
            </a:r>
            <a:r>
              <a:rPr lang="zh-CN" altLang="en-US" sz="2400"/>
              <a:t>在不同的反应中起到供能作用</a:t>
            </a:r>
            <a:endParaRPr lang="zh-CN" altLang="en-US" sz="24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UTP参与糖原合成和糖醛酸代谢，GTP参与糖异生和蛋白质合成，CTP参与磷脂合成过程，核酸合成中需要ATP、CTP、UTP和GTP作原料合成RNA，或以dATP、dCTP、dGTP和dTTP作原料合成DNA</a:t>
            </a:r>
            <a:endParaRPr lang="zh-CN" altLang="en-US" sz="2000"/>
          </a:p>
          <a:p>
            <a:pPr marL="0" indent="0">
              <a:buNone/>
            </a:pPr>
            <a:endParaRPr lang="zh-CN" altLang="en-US" sz="1800"/>
          </a:p>
          <a:p>
            <a:pPr marL="0" indent="0">
              <a:buNone/>
            </a:pPr>
            <a:r>
              <a:rPr lang="zh-CN" altLang="en-US" sz="2400"/>
              <a:t>为什么选取</a:t>
            </a:r>
            <a:r>
              <a:rPr lang="en-US" altLang="zh-CN" sz="2400"/>
              <a:t>ATP</a:t>
            </a:r>
            <a:r>
              <a:rPr lang="zh-CN" altLang="en-US" sz="2400"/>
              <a:t>作为能量通货？（我个人的理解）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4772025"/>
            <a:ext cx="2414905" cy="1729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05" y="4772025"/>
            <a:ext cx="1769110" cy="1443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7820"/>
            <a:ext cx="10515600" cy="1325563"/>
          </a:xfrm>
        </p:spPr>
        <p:txBody>
          <a:bodyPr/>
          <a:p>
            <a:r>
              <a:rPr lang="zh-CN" altLang="en-US"/>
              <a:t>Oxidation-reduction reactions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53200" y="1545590"/>
            <a:ext cx="3919220" cy="4872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1200" y="2367280"/>
            <a:ext cx="584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氧化还原点对</a:t>
            </a:r>
            <a:r>
              <a:rPr lang="en-US" altLang="zh-CN" sz="2000"/>
              <a:t>E0</a:t>
            </a:r>
            <a:r>
              <a:rPr lang="zh-CN" altLang="en-US" sz="2000"/>
              <a:t>越负储存能量越多，</a:t>
            </a:r>
            <a:endParaRPr lang="zh-CN" altLang="en-US" sz="2000"/>
          </a:p>
          <a:p>
            <a:r>
              <a:rPr lang="zh-CN" altLang="en-US" sz="2000"/>
              <a:t>越倾向于作为电子供体</a:t>
            </a:r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ETC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50" y="1525905"/>
            <a:ext cx="10979150" cy="4778375"/>
          </a:xfrm>
        </p:spPr>
        <p:txBody>
          <a:bodyPr>
            <a:normAutofit fontScale="50000"/>
          </a:bodyPr>
          <a:p>
            <a:pPr marL="0" indent="0">
              <a:buNone/>
            </a:pPr>
            <a:r>
              <a:rPr lang="zh-CN" altLang="en-US" sz="4400"/>
              <a:t>成分：</a:t>
            </a:r>
            <a:r>
              <a:rPr lang="en-US" altLang="zh-CN" sz="4400"/>
              <a:t>nicotinamine nucleotides</a:t>
            </a:r>
            <a:r>
              <a:rPr lang="zh-CN" altLang="en-US" sz="4400"/>
              <a:t>（</a:t>
            </a:r>
            <a:r>
              <a:rPr lang="en-US" altLang="zh-CN" sz="4400"/>
              <a:t>NAD+/NADP+</a:t>
            </a:r>
            <a:r>
              <a:rPr lang="zh-CN" altLang="en-US" sz="4400"/>
              <a:t>） </a:t>
            </a:r>
            <a:r>
              <a:rPr lang="en-US" altLang="zh-CN" sz="4000"/>
              <a:t>2e-</a:t>
            </a:r>
            <a:endParaRPr lang="en-US" altLang="zh-CN" sz="4000"/>
          </a:p>
          <a:p>
            <a:pPr marL="0" indent="0">
              <a:buNone/>
            </a:pPr>
            <a:r>
              <a:rPr lang="zh-CN" altLang="en-US" sz="4400"/>
              <a:t>             </a:t>
            </a:r>
            <a:r>
              <a:rPr lang="en-US" altLang="zh-CN" sz="4400"/>
              <a:t>FAD/FMN    1/2 e-(</a:t>
            </a:r>
            <a:r>
              <a:rPr lang="zh-CN" altLang="en-US" sz="4400"/>
              <a:t>一次一个</a:t>
            </a:r>
            <a:r>
              <a:rPr lang="en-US" altLang="zh-CN" sz="4400"/>
              <a:t>)</a:t>
            </a: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             ubiquinone(coenzyme Q) 1/2 e-</a:t>
            </a:r>
            <a:r>
              <a:rPr lang="zh-CN" altLang="en-US" sz="4400"/>
              <a:t>（一次一个）</a:t>
            </a:r>
            <a:endParaRPr lang="zh-CN" altLang="en-US" sz="4400"/>
          </a:p>
          <a:p>
            <a:pPr marL="0" indent="0">
              <a:buNone/>
            </a:pPr>
            <a:r>
              <a:rPr lang="en-US" altLang="zh-CN" sz="4400"/>
              <a:t>             cytochrome C</a:t>
            </a: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              ion-sulfer protein   1e-</a:t>
            </a: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              Protein-bound copper</a:t>
            </a:r>
            <a:endParaRPr lang="en-US" altLang="zh-CN" sz="4800"/>
          </a:p>
          <a:p>
            <a:pPr marL="0" indent="0">
              <a:buNone/>
            </a:pPr>
            <a:r>
              <a:rPr lang="zh-CN" altLang="en-US" sz="4400"/>
              <a:t>形成四个复合体</a:t>
            </a:r>
            <a:endParaRPr lang="zh-CN" altLang="en-US" sz="4400"/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O</a:t>
            </a:r>
            <a:r>
              <a:rPr lang="en-US" altLang="zh-CN" sz="4400" b="1" dirty="0" smtClean="0">
                <a:solidFill>
                  <a:srgbClr val="3366FF"/>
                </a:solidFill>
                <a:sym typeface="+mn-ea"/>
              </a:rPr>
              <a:t>rganized </a:t>
            </a: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into </a:t>
            </a:r>
            <a:r>
              <a:rPr lang="en-US" altLang="zh-CN" sz="4400" b="1" dirty="0">
                <a:solidFill>
                  <a:srgbClr val="FF0000"/>
                </a:solidFill>
                <a:sym typeface="+mn-ea"/>
              </a:rPr>
              <a:t>four complexes</a:t>
            </a: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 </a:t>
            </a:r>
            <a:r>
              <a:rPr lang="en-US" altLang="zh-CN" sz="4400" b="1" dirty="0" smtClean="0">
                <a:solidFill>
                  <a:srgbClr val="3366FF"/>
                </a:solidFill>
                <a:sym typeface="+mn-ea"/>
              </a:rPr>
              <a:t>linked </a:t>
            </a:r>
            <a:endParaRPr lang="en-US" altLang="zh-CN" sz="4400" b="1" dirty="0" smtClean="0">
              <a:solidFill>
                <a:srgbClr val="3366FF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by coenzyme Q (</a:t>
            </a:r>
            <a:r>
              <a:rPr lang="en-US" altLang="zh-CN" sz="4400" b="1" dirty="0" err="1">
                <a:solidFill>
                  <a:srgbClr val="3366FF"/>
                </a:solidFill>
                <a:sym typeface="+mn-ea"/>
              </a:rPr>
              <a:t>CoQ</a:t>
            </a:r>
            <a:r>
              <a:rPr lang="en-US" altLang="zh-CN" sz="4400" b="1" dirty="0" smtClean="0">
                <a:solidFill>
                  <a:srgbClr val="3366FF"/>
                </a:solidFill>
                <a:sym typeface="+mn-ea"/>
              </a:rPr>
              <a:t>) and </a:t>
            </a: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cytochrome c (</a:t>
            </a:r>
            <a:r>
              <a:rPr lang="en-US" altLang="zh-CN" sz="4400" b="1" dirty="0" err="1">
                <a:solidFill>
                  <a:srgbClr val="3366FF"/>
                </a:solidFill>
                <a:sym typeface="+mn-ea"/>
              </a:rPr>
              <a:t>Cyt</a:t>
            </a:r>
            <a:r>
              <a:rPr lang="en-US" altLang="zh-CN" sz="4400" b="1" dirty="0">
                <a:solidFill>
                  <a:srgbClr val="3366FF"/>
                </a:solidFill>
                <a:sym typeface="+mn-ea"/>
              </a:rPr>
              <a:t> c</a:t>
            </a:r>
            <a:r>
              <a:rPr lang="en-US" altLang="zh-CN" sz="4000" b="1" dirty="0" smtClean="0">
                <a:solidFill>
                  <a:srgbClr val="3366FF"/>
                </a:solidFill>
                <a:sym typeface="+mn-ea"/>
              </a:rPr>
              <a:t>)</a:t>
            </a:r>
            <a:endParaRPr lang="en-US" altLang="zh-CN" sz="4400" b="1" dirty="0" smtClean="0">
              <a:solidFill>
                <a:srgbClr val="3366FF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从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FADH2/NADH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传递到氧气（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NADH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走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III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IV      FADH2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走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II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III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4000" b="1" dirty="0" smtClean="0">
                <a:solidFill>
                  <a:schemeClr val="tx1"/>
                </a:solidFill>
                <a:sym typeface="+mn-ea"/>
              </a:rPr>
              <a:t>IV</a:t>
            </a:r>
            <a:r>
              <a:rPr lang="zh-CN" altLang="en-US" sz="4000" b="1" dirty="0" smtClean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4000" b="1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dirty="0" smtClean="0">
                <a:effectLst/>
                <a:sym typeface="+mn-ea"/>
              </a:rPr>
              <a:t>电子从较负还原电势的载体流向较正还原电势的载体，随后结合</a:t>
            </a:r>
            <a:r>
              <a:rPr lang="en-US" altLang="zh-CN" sz="4000" dirty="0" smtClean="0">
                <a:effectLst/>
                <a:sym typeface="+mn-ea"/>
              </a:rPr>
              <a:t>O2</a:t>
            </a:r>
            <a:r>
              <a:rPr lang="zh-CN" altLang="en-US" sz="4000" dirty="0" smtClean="0">
                <a:effectLst/>
                <a:sym typeface="+mn-ea"/>
              </a:rPr>
              <a:t>与</a:t>
            </a:r>
            <a:r>
              <a:rPr lang="en-US" altLang="zh-CN" sz="4000" dirty="0" smtClean="0">
                <a:effectLst/>
                <a:sym typeface="+mn-ea"/>
              </a:rPr>
              <a:t>H+</a:t>
            </a:r>
            <a:r>
              <a:rPr lang="zh-CN" altLang="en-US" sz="4000" dirty="0" smtClean="0">
                <a:effectLst/>
                <a:sym typeface="+mn-ea"/>
              </a:rPr>
              <a:t>生成水</a:t>
            </a:r>
            <a:endParaRPr lang="zh-CN" altLang="en-US" sz="4000" b="1" dirty="0" smtClean="0">
              <a:solidFill>
                <a:schemeClr val="tx1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altLang="zh-CN" sz="2000" b="1" dirty="0" smtClean="0">
              <a:solidFill>
                <a:srgbClr val="3366FF"/>
              </a:solidFill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95" y="1394460"/>
            <a:ext cx="394335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9855"/>
            <a:ext cx="10515600" cy="1325563"/>
          </a:xfrm>
        </p:spPr>
        <p:txBody>
          <a:bodyPr/>
          <a:p>
            <a:r>
              <a:rPr lang="en-US" altLang="zh-CN"/>
              <a:t>ETC &amp; ATP syntase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5443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2400" dirty="0" smtClean="0">
                <a:effectLst/>
                <a:sym typeface="+mn-ea"/>
              </a:rPr>
              <a:t>电子传递的载体位于线粒体内膜或位于细菌细胞质膜。</a:t>
            </a:r>
            <a:endParaRPr lang="zh-CN" altLang="en-US" sz="2400" dirty="0" smtClean="0">
              <a:effectLst/>
              <a:sym typeface="+mn-ea"/>
            </a:endParaRPr>
          </a:p>
          <a:p>
            <a:pPr marL="0" indent="0">
              <a:buNone/>
            </a:pPr>
            <a:r>
              <a:rPr lang="zh-CN" altLang="en-US" sz="2400" dirty="0" smtClean="0">
                <a:effectLst/>
                <a:sym typeface="+mn-ea"/>
              </a:rPr>
              <a:t>真核原核生物</a:t>
            </a:r>
            <a:r>
              <a:rPr lang="en-US" altLang="zh-CN" sz="2400" dirty="0" smtClean="0">
                <a:effectLst/>
                <a:sym typeface="+mn-ea"/>
              </a:rPr>
              <a:t>ETC</a:t>
            </a:r>
            <a:r>
              <a:rPr lang="zh-CN" altLang="en-US" sz="2400" dirty="0" smtClean="0">
                <a:effectLst/>
                <a:sym typeface="+mn-ea"/>
              </a:rPr>
              <a:t>的不同（参考</a:t>
            </a:r>
            <a:r>
              <a:rPr lang="en-US" altLang="zh-CN" sz="2400" dirty="0" smtClean="0">
                <a:effectLst/>
                <a:sym typeface="+mn-ea"/>
              </a:rPr>
              <a:t>E.coli </a:t>
            </a:r>
            <a:r>
              <a:rPr lang="zh-CN" altLang="en-US" sz="2400" dirty="0" smtClean="0">
                <a:effectLst/>
                <a:sym typeface="+mn-ea"/>
              </a:rPr>
              <a:t>）还有脱氮副球菌的过程稍微留意一下。</a:t>
            </a:r>
            <a:endParaRPr lang="zh-CN" altLang="en-US" sz="2400" dirty="0" smtClean="0">
              <a:effectLst/>
              <a:sym typeface="+mn-ea"/>
            </a:endParaRPr>
          </a:p>
          <a:p>
            <a:pPr marL="0" indent="0">
              <a:buNone/>
            </a:pPr>
            <a:r>
              <a:rPr lang="zh-CN" altLang="en-US" sz="2400"/>
              <a:t>走</a:t>
            </a:r>
            <a:r>
              <a:rPr lang="en-US" altLang="zh-CN" sz="2400"/>
              <a:t>ETC</a:t>
            </a:r>
            <a:r>
              <a:rPr lang="zh-CN" altLang="en-US" sz="2400"/>
              <a:t>的这个过程是氧化磷酸化，是</a:t>
            </a:r>
            <a:r>
              <a:rPr lang="en-US" altLang="zh-CN" sz="2400"/>
              <a:t>ATP</a:t>
            </a:r>
            <a:r>
              <a:rPr lang="zh-CN" altLang="en-US" sz="2400"/>
              <a:t>产生的最有效途径。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（化学渗透假说看一下下）</a:t>
            </a:r>
            <a:endParaRPr lang="zh-CN" altLang="en-US" sz="2400"/>
          </a:p>
        </p:txBody>
      </p:sp>
      <p:pic>
        <p:nvPicPr>
          <p:cNvPr id="6" name="Picture 6" descr="wiL75268_10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/>
          <a:stretch>
            <a:fillRect/>
          </a:stretch>
        </p:blipFill>
        <p:spPr bwMode="auto">
          <a:xfrm>
            <a:off x="911225" y="2967990"/>
            <a:ext cx="7592060" cy="33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5129</Words>
  <Application>WPS 演示</Application>
  <PresentationFormat>宽屏</PresentationFormat>
  <Paragraphs>226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Symbol</vt:lpstr>
      <vt:lpstr>Office 主题</vt:lpstr>
      <vt:lpstr>期末考总结课</vt:lpstr>
      <vt:lpstr>PowerPoint 演示文稿</vt:lpstr>
      <vt:lpstr>METABOLISM</vt:lpstr>
      <vt:lpstr>METABOLISM</vt:lpstr>
      <vt:lpstr>PowerPoint 演示文稿</vt:lpstr>
      <vt:lpstr>ATP</vt:lpstr>
      <vt:lpstr>Oxidation-reduction reactions</vt:lpstr>
      <vt:lpstr>ETC</vt:lpstr>
      <vt:lpstr>ETC &amp; ATP syntase</vt:lpstr>
      <vt:lpstr>Metabolic Pathway</vt:lpstr>
      <vt:lpstr>PowerPoint 演示文稿</vt:lpstr>
      <vt:lpstr>CATABOLISM：Fueling process</vt:lpstr>
      <vt:lpstr>Chemoorganotrophic fueling processes  化能有机营养型</vt:lpstr>
      <vt:lpstr>CATABOLISM 的基本步骤</vt:lpstr>
      <vt:lpstr>Glucose Metabolism</vt:lpstr>
      <vt:lpstr>EMP pathway</vt:lpstr>
      <vt:lpstr>Phosphate Pentose Pathway</vt:lpstr>
      <vt:lpstr>TCA cycle</vt:lpstr>
      <vt:lpstr>PowerPoint 演示文稿</vt:lpstr>
      <vt:lpstr>Anaerobic respiration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周婧</dc:creator>
  <cp:lastModifiedBy>旅程</cp:lastModifiedBy>
  <cp:revision>9</cp:revision>
  <dcterms:created xsi:type="dcterms:W3CDTF">2015-05-05T08:02:00Z</dcterms:created>
  <dcterms:modified xsi:type="dcterms:W3CDTF">2017-12-14T15:10:11Z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