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2" r:id="rId9"/>
    <p:sldId id="263" r:id="rId10"/>
    <p:sldId id="312" r:id="rId11"/>
    <p:sldId id="264" r:id="rId12"/>
    <p:sldId id="31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7" r:id="rId23"/>
    <p:sldId id="278" r:id="rId24"/>
    <p:sldId id="279" r:id="rId25"/>
    <p:sldId id="315" r:id="rId26"/>
    <p:sldId id="280" r:id="rId27"/>
    <p:sldId id="281" r:id="rId28"/>
    <p:sldId id="31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17" r:id="rId44"/>
    <p:sldId id="310" r:id="rId45"/>
    <p:sldId id="309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1" r:id="rId57"/>
    <p:sldId id="318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F7B1A-91E9-4E32-AAAC-7BD10C267342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769C5-9ABB-459B-A1B9-D767C87227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0BE3F-185A-42B8-BFBA-2715DC1484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29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769C5-9ABB-459B-A1B9-D767C872278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10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C5918-296D-454B-BA78-ACD831EF41F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6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rgei_Winogradsky" TargetMode="External"/><Relationship Id="rId13" Type="http://schemas.openxmlformats.org/officeDocument/2006/relationships/hyperlink" Target="https://en.wikipedia.org/wiki/Carl_Woese" TargetMode="External"/><Relationship Id="rId3" Type="http://schemas.openxmlformats.org/officeDocument/2006/relationships/hyperlink" Target="https://en.wikipedia.org/wiki/Ferdinand_Cohn" TargetMode="External"/><Relationship Id="rId7" Type="http://schemas.openxmlformats.org/officeDocument/2006/relationships/hyperlink" Target="https://en.wikipedia.org/wiki/F%C3%A9lix_d'Herelle" TargetMode="External"/><Relationship Id="rId12" Type="http://schemas.openxmlformats.org/officeDocument/2006/relationships/hyperlink" Target="https://en.wikipedia.org/wiki/Roger_Stanier" TargetMode="External"/><Relationship Id="rId2" Type="http://schemas.openxmlformats.org/officeDocument/2006/relationships/hyperlink" Target="https://en.wikipedia.org/wiki/Christian_Gottfried_Ehrenberg" TargetMode="Externa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avid_Bruce_(microbiologist)" TargetMode="External"/><Relationship Id="rId11" Type="http://schemas.openxmlformats.org/officeDocument/2006/relationships/hyperlink" Target="https://en.wikipedia.org/wiki/C._B._van_Niel" TargetMode="External"/><Relationship Id="rId5" Type="http://schemas.openxmlformats.org/officeDocument/2006/relationships/hyperlink" Target="https://en.wikipedia.org/wiki/Martinus_Beijerinck" TargetMode="External"/><Relationship Id="rId15" Type="http://schemas.openxmlformats.org/officeDocument/2006/relationships/hyperlink" Target="https://en.wikipedia.org/wiki/Craig_Venter" TargetMode="External"/><Relationship Id="rId10" Type="http://schemas.openxmlformats.org/officeDocument/2006/relationships/hyperlink" Target="https://en.wikipedia.org/wiki/Andr%C3%A9_Lwoff" TargetMode="External"/><Relationship Id="rId4" Type="http://schemas.openxmlformats.org/officeDocument/2006/relationships/hyperlink" Target="https://en.wikipedia.org/wiki/Louis_Pasteur" TargetMode="External"/><Relationship Id="rId9" Type="http://schemas.openxmlformats.org/officeDocument/2006/relationships/hyperlink" Target="https://en.wikipedia.org/wiki/Selman_Waksman" TargetMode="External"/><Relationship Id="rId14" Type="http://schemas.openxmlformats.org/officeDocument/2006/relationships/hyperlink" Target="https://en.wikipedia.org/wiki/Karl_Stett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en.wikipedia.org/wiki/Evolu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.png"/><Relationship Id="rId117" Type="http://schemas.openxmlformats.org/officeDocument/2006/relationships/image" Target="../media/image228.png"/><Relationship Id="rId21" Type="http://schemas.openxmlformats.org/officeDocument/2006/relationships/image" Target="../media/image132.png"/><Relationship Id="rId42" Type="http://schemas.openxmlformats.org/officeDocument/2006/relationships/image" Target="../media/image153.png"/><Relationship Id="rId47" Type="http://schemas.openxmlformats.org/officeDocument/2006/relationships/image" Target="../media/image158.png"/><Relationship Id="rId63" Type="http://schemas.openxmlformats.org/officeDocument/2006/relationships/image" Target="../media/image174.png"/><Relationship Id="rId68" Type="http://schemas.openxmlformats.org/officeDocument/2006/relationships/image" Target="../media/image179.png"/><Relationship Id="rId84" Type="http://schemas.openxmlformats.org/officeDocument/2006/relationships/image" Target="../media/image195.png"/><Relationship Id="rId89" Type="http://schemas.openxmlformats.org/officeDocument/2006/relationships/image" Target="../media/image200.png"/><Relationship Id="rId112" Type="http://schemas.openxmlformats.org/officeDocument/2006/relationships/image" Target="../media/image223.png"/><Relationship Id="rId133" Type="http://schemas.openxmlformats.org/officeDocument/2006/relationships/image" Target="../media/image244.png"/><Relationship Id="rId138" Type="http://schemas.openxmlformats.org/officeDocument/2006/relationships/image" Target="../media/image249.png"/><Relationship Id="rId154" Type="http://schemas.openxmlformats.org/officeDocument/2006/relationships/image" Target="../media/image265.png"/><Relationship Id="rId159" Type="http://schemas.openxmlformats.org/officeDocument/2006/relationships/image" Target="../media/image270.png"/><Relationship Id="rId16" Type="http://schemas.openxmlformats.org/officeDocument/2006/relationships/image" Target="../media/image127.png"/><Relationship Id="rId107" Type="http://schemas.openxmlformats.org/officeDocument/2006/relationships/image" Target="../media/image218.png"/><Relationship Id="rId11" Type="http://schemas.openxmlformats.org/officeDocument/2006/relationships/image" Target="../media/image122.png"/><Relationship Id="rId32" Type="http://schemas.openxmlformats.org/officeDocument/2006/relationships/image" Target="../media/image143.png"/><Relationship Id="rId37" Type="http://schemas.openxmlformats.org/officeDocument/2006/relationships/image" Target="../media/image148.png"/><Relationship Id="rId53" Type="http://schemas.openxmlformats.org/officeDocument/2006/relationships/image" Target="../media/image164.png"/><Relationship Id="rId58" Type="http://schemas.openxmlformats.org/officeDocument/2006/relationships/image" Target="../media/image169.png"/><Relationship Id="rId74" Type="http://schemas.openxmlformats.org/officeDocument/2006/relationships/image" Target="../media/image185.png"/><Relationship Id="rId79" Type="http://schemas.openxmlformats.org/officeDocument/2006/relationships/image" Target="../media/image190.png"/><Relationship Id="rId102" Type="http://schemas.openxmlformats.org/officeDocument/2006/relationships/image" Target="../media/image213.png"/><Relationship Id="rId123" Type="http://schemas.openxmlformats.org/officeDocument/2006/relationships/image" Target="../media/image234.png"/><Relationship Id="rId128" Type="http://schemas.openxmlformats.org/officeDocument/2006/relationships/image" Target="../media/image239.png"/><Relationship Id="rId144" Type="http://schemas.openxmlformats.org/officeDocument/2006/relationships/image" Target="../media/image255.png"/><Relationship Id="rId149" Type="http://schemas.openxmlformats.org/officeDocument/2006/relationships/image" Target="../media/image260.png"/><Relationship Id="rId5" Type="http://schemas.openxmlformats.org/officeDocument/2006/relationships/image" Target="../media/image116.png"/><Relationship Id="rId90" Type="http://schemas.openxmlformats.org/officeDocument/2006/relationships/image" Target="../media/image201.png"/><Relationship Id="rId95" Type="http://schemas.openxmlformats.org/officeDocument/2006/relationships/image" Target="../media/image206.png"/><Relationship Id="rId160" Type="http://schemas.openxmlformats.org/officeDocument/2006/relationships/image" Target="../media/image271.png"/><Relationship Id="rId165" Type="http://schemas.openxmlformats.org/officeDocument/2006/relationships/image" Target="../media/image276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43" Type="http://schemas.openxmlformats.org/officeDocument/2006/relationships/image" Target="../media/image154.png"/><Relationship Id="rId48" Type="http://schemas.openxmlformats.org/officeDocument/2006/relationships/image" Target="../media/image159.png"/><Relationship Id="rId64" Type="http://schemas.openxmlformats.org/officeDocument/2006/relationships/image" Target="../media/image175.png"/><Relationship Id="rId69" Type="http://schemas.openxmlformats.org/officeDocument/2006/relationships/image" Target="../media/image180.png"/><Relationship Id="rId113" Type="http://schemas.openxmlformats.org/officeDocument/2006/relationships/image" Target="../media/image224.png"/><Relationship Id="rId118" Type="http://schemas.openxmlformats.org/officeDocument/2006/relationships/image" Target="../media/image229.png"/><Relationship Id="rId134" Type="http://schemas.openxmlformats.org/officeDocument/2006/relationships/image" Target="../media/image245.png"/><Relationship Id="rId139" Type="http://schemas.openxmlformats.org/officeDocument/2006/relationships/image" Target="../media/image250.png"/><Relationship Id="rId80" Type="http://schemas.openxmlformats.org/officeDocument/2006/relationships/image" Target="../media/image191.png"/><Relationship Id="rId85" Type="http://schemas.openxmlformats.org/officeDocument/2006/relationships/image" Target="../media/image196.png"/><Relationship Id="rId150" Type="http://schemas.openxmlformats.org/officeDocument/2006/relationships/image" Target="../media/image261.png"/><Relationship Id="rId155" Type="http://schemas.openxmlformats.org/officeDocument/2006/relationships/image" Target="../media/image266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33" Type="http://schemas.openxmlformats.org/officeDocument/2006/relationships/image" Target="../media/image144.png"/><Relationship Id="rId38" Type="http://schemas.openxmlformats.org/officeDocument/2006/relationships/image" Target="../media/image149.png"/><Relationship Id="rId59" Type="http://schemas.openxmlformats.org/officeDocument/2006/relationships/image" Target="../media/image170.png"/><Relationship Id="rId103" Type="http://schemas.openxmlformats.org/officeDocument/2006/relationships/image" Target="../media/image214.png"/><Relationship Id="rId108" Type="http://schemas.openxmlformats.org/officeDocument/2006/relationships/image" Target="../media/image219.png"/><Relationship Id="rId124" Type="http://schemas.openxmlformats.org/officeDocument/2006/relationships/image" Target="../media/image235.png"/><Relationship Id="rId129" Type="http://schemas.openxmlformats.org/officeDocument/2006/relationships/image" Target="../media/image240.png"/><Relationship Id="rId54" Type="http://schemas.openxmlformats.org/officeDocument/2006/relationships/image" Target="../media/image165.png"/><Relationship Id="rId70" Type="http://schemas.openxmlformats.org/officeDocument/2006/relationships/image" Target="../media/image181.png"/><Relationship Id="rId75" Type="http://schemas.openxmlformats.org/officeDocument/2006/relationships/image" Target="../media/image186.png"/><Relationship Id="rId91" Type="http://schemas.openxmlformats.org/officeDocument/2006/relationships/image" Target="../media/image202.png"/><Relationship Id="rId96" Type="http://schemas.openxmlformats.org/officeDocument/2006/relationships/image" Target="../media/image207.png"/><Relationship Id="rId140" Type="http://schemas.openxmlformats.org/officeDocument/2006/relationships/image" Target="../media/image251.png"/><Relationship Id="rId145" Type="http://schemas.openxmlformats.org/officeDocument/2006/relationships/image" Target="../media/image256.png"/><Relationship Id="rId161" Type="http://schemas.openxmlformats.org/officeDocument/2006/relationships/image" Target="../media/image272.png"/><Relationship Id="rId166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49" Type="http://schemas.openxmlformats.org/officeDocument/2006/relationships/image" Target="../media/image160.png"/><Relationship Id="rId57" Type="http://schemas.openxmlformats.org/officeDocument/2006/relationships/image" Target="../media/image168.png"/><Relationship Id="rId106" Type="http://schemas.openxmlformats.org/officeDocument/2006/relationships/image" Target="../media/image217.png"/><Relationship Id="rId114" Type="http://schemas.openxmlformats.org/officeDocument/2006/relationships/image" Target="../media/image225.png"/><Relationship Id="rId119" Type="http://schemas.openxmlformats.org/officeDocument/2006/relationships/image" Target="../media/image230.png"/><Relationship Id="rId127" Type="http://schemas.openxmlformats.org/officeDocument/2006/relationships/image" Target="../media/image238.png"/><Relationship Id="rId10" Type="http://schemas.openxmlformats.org/officeDocument/2006/relationships/image" Target="../media/image121.png"/><Relationship Id="rId31" Type="http://schemas.openxmlformats.org/officeDocument/2006/relationships/image" Target="../media/image142.png"/><Relationship Id="rId44" Type="http://schemas.openxmlformats.org/officeDocument/2006/relationships/image" Target="../media/image155.png"/><Relationship Id="rId52" Type="http://schemas.openxmlformats.org/officeDocument/2006/relationships/image" Target="../media/image163.png"/><Relationship Id="rId60" Type="http://schemas.openxmlformats.org/officeDocument/2006/relationships/image" Target="../media/image171.png"/><Relationship Id="rId65" Type="http://schemas.openxmlformats.org/officeDocument/2006/relationships/image" Target="../media/image176.png"/><Relationship Id="rId73" Type="http://schemas.openxmlformats.org/officeDocument/2006/relationships/image" Target="../media/image184.png"/><Relationship Id="rId78" Type="http://schemas.openxmlformats.org/officeDocument/2006/relationships/image" Target="../media/image189.png"/><Relationship Id="rId81" Type="http://schemas.openxmlformats.org/officeDocument/2006/relationships/image" Target="../media/image192.png"/><Relationship Id="rId86" Type="http://schemas.openxmlformats.org/officeDocument/2006/relationships/image" Target="../media/image197.png"/><Relationship Id="rId94" Type="http://schemas.openxmlformats.org/officeDocument/2006/relationships/image" Target="../media/image205.png"/><Relationship Id="rId99" Type="http://schemas.openxmlformats.org/officeDocument/2006/relationships/image" Target="../media/image210.png"/><Relationship Id="rId101" Type="http://schemas.openxmlformats.org/officeDocument/2006/relationships/image" Target="../media/image212.png"/><Relationship Id="rId122" Type="http://schemas.openxmlformats.org/officeDocument/2006/relationships/image" Target="../media/image233.png"/><Relationship Id="rId130" Type="http://schemas.openxmlformats.org/officeDocument/2006/relationships/image" Target="../media/image241.png"/><Relationship Id="rId135" Type="http://schemas.openxmlformats.org/officeDocument/2006/relationships/image" Target="../media/image246.png"/><Relationship Id="rId143" Type="http://schemas.openxmlformats.org/officeDocument/2006/relationships/image" Target="../media/image254.png"/><Relationship Id="rId148" Type="http://schemas.openxmlformats.org/officeDocument/2006/relationships/image" Target="../media/image259.png"/><Relationship Id="rId151" Type="http://schemas.openxmlformats.org/officeDocument/2006/relationships/image" Target="../media/image262.png"/><Relationship Id="rId156" Type="http://schemas.openxmlformats.org/officeDocument/2006/relationships/image" Target="../media/image267.png"/><Relationship Id="rId164" Type="http://schemas.openxmlformats.org/officeDocument/2006/relationships/image" Target="../media/image275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9" Type="http://schemas.openxmlformats.org/officeDocument/2006/relationships/image" Target="../media/image150.png"/><Relationship Id="rId109" Type="http://schemas.openxmlformats.org/officeDocument/2006/relationships/image" Target="../media/image220.png"/><Relationship Id="rId34" Type="http://schemas.openxmlformats.org/officeDocument/2006/relationships/image" Target="../media/image145.png"/><Relationship Id="rId50" Type="http://schemas.openxmlformats.org/officeDocument/2006/relationships/image" Target="../media/image161.png"/><Relationship Id="rId55" Type="http://schemas.openxmlformats.org/officeDocument/2006/relationships/image" Target="../media/image166.png"/><Relationship Id="rId76" Type="http://schemas.openxmlformats.org/officeDocument/2006/relationships/image" Target="../media/image187.png"/><Relationship Id="rId97" Type="http://schemas.openxmlformats.org/officeDocument/2006/relationships/image" Target="../media/image208.png"/><Relationship Id="rId104" Type="http://schemas.openxmlformats.org/officeDocument/2006/relationships/image" Target="../media/image215.png"/><Relationship Id="rId120" Type="http://schemas.openxmlformats.org/officeDocument/2006/relationships/image" Target="../media/image231.png"/><Relationship Id="rId125" Type="http://schemas.openxmlformats.org/officeDocument/2006/relationships/image" Target="../media/image236.png"/><Relationship Id="rId141" Type="http://schemas.openxmlformats.org/officeDocument/2006/relationships/image" Target="../media/image252.png"/><Relationship Id="rId146" Type="http://schemas.openxmlformats.org/officeDocument/2006/relationships/image" Target="../media/image257.png"/><Relationship Id="rId167" Type="http://schemas.openxmlformats.org/officeDocument/2006/relationships/image" Target="../media/image278.png"/><Relationship Id="rId7" Type="http://schemas.openxmlformats.org/officeDocument/2006/relationships/image" Target="../media/image118.png"/><Relationship Id="rId71" Type="http://schemas.openxmlformats.org/officeDocument/2006/relationships/image" Target="../media/image182.png"/><Relationship Id="rId92" Type="http://schemas.openxmlformats.org/officeDocument/2006/relationships/image" Target="../media/image203.png"/><Relationship Id="rId162" Type="http://schemas.openxmlformats.org/officeDocument/2006/relationships/image" Target="../media/image273.png"/><Relationship Id="rId2" Type="http://schemas.openxmlformats.org/officeDocument/2006/relationships/image" Target="../media/image113.png"/><Relationship Id="rId29" Type="http://schemas.openxmlformats.org/officeDocument/2006/relationships/image" Target="../media/image140.png"/><Relationship Id="rId24" Type="http://schemas.openxmlformats.org/officeDocument/2006/relationships/image" Target="../media/image135.png"/><Relationship Id="rId40" Type="http://schemas.openxmlformats.org/officeDocument/2006/relationships/image" Target="../media/image151.png"/><Relationship Id="rId45" Type="http://schemas.openxmlformats.org/officeDocument/2006/relationships/image" Target="../media/image156.png"/><Relationship Id="rId66" Type="http://schemas.openxmlformats.org/officeDocument/2006/relationships/image" Target="../media/image177.png"/><Relationship Id="rId87" Type="http://schemas.openxmlformats.org/officeDocument/2006/relationships/image" Target="../media/image198.png"/><Relationship Id="rId110" Type="http://schemas.openxmlformats.org/officeDocument/2006/relationships/image" Target="../media/image221.png"/><Relationship Id="rId115" Type="http://schemas.openxmlformats.org/officeDocument/2006/relationships/image" Target="../media/image226.png"/><Relationship Id="rId131" Type="http://schemas.openxmlformats.org/officeDocument/2006/relationships/image" Target="../media/image242.png"/><Relationship Id="rId136" Type="http://schemas.openxmlformats.org/officeDocument/2006/relationships/image" Target="../media/image247.png"/><Relationship Id="rId157" Type="http://schemas.openxmlformats.org/officeDocument/2006/relationships/image" Target="../media/image268.png"/><Relationship Id="rId61" Type="http://schemas.openxmlformats.org/officeDocument/2006/relationships/image" Target="../media/image172.png"/><Relationship Id="rId82" Type="http://schemas.openxmlformats.org/officeDocument/2006/relationships/image" Target="../media/image193.png"/><Relationship Id="rId152" Type="http://schemas.openxmlformats.org/officeDocument/2006/relationships/image" Target="../media/image263.png"/><Relationship Id="rId19" Type="http://schemas.openxmlformats.org/officeDocument/2006/relationships/image" Target="../media/image130.png"/><Relationship Id="rId14" Type="http://schemas.openxmlformats.org/officeDocument/2006/relationships/image" Target="../media/image125.png"/><Relationship Id="rId30" Type="http://schemas.openxmlformats.org/officeDocument/2006/relationships/image" Target="../media/image141.png"/><Relationship Id="rId35" Type="http://schemas.openxmlformats.org/officeDocument/2006/relationships/image" Target="../media/image146.png"/><Relationship Id="rId56" Type="http://schemas.openxmlformats.org/officeDocument/2006/relationships/image" Target="../media/image167.png"/><Relationship Id="rId77" Type="http://schemas.openxmlformats.org/officeDocument/2006/relationships/image" Target="../media/image188.png"/><Relationship Id="rId100" Type="http://schemas.openxmlformats.org/officeDocument/2006/relationships/image" Target="../media/image211.png"/><Relationship Id="rId105" Type="http://schemas.openxmlformats.org/officeDocument/2006/relationships/image" Target="../media/image216.png"/><Relationship Id="rId126" Type="http://schemas.openxmlformats.org/officeDocument/2006/relationships/image" Target="../media/image237.png"/><Relationship Id="rId147" Type="http://schemas.openxmlformats.org/officeDocument/2006/relationships/image" Target="../media/image258.png"/><Relationship Id="rId168" Type="http://schemas.openxmlformats.org/officeDocument/2006/relationships/image" Target="../media/image279.png"/><Relationship Id="rId8" Type="http://schemas.openxmlformats.org/officeDocument/2006/relationships/image" Target="../media/image119.png"/><Relationship Id="rId51" Type="http://schemas.openxmlformats.org/officeDocument/2006/relationships/image" Target="../media/image162.png"/><Relationship Id="rId72" Type="http://schemas.openxmlformats.org/officeDocument/2006/relationships/image" Target="../media/image183.png"/><Relationship Id="rId93" Type="http://schemas.openxmlformats.org/officeDocument/2006/relationships/image" Target="../media/image204.png"/><Relationship Id="rId98" Type="http://schemas.openxmlformats.org/officeDocument/2006/relationships/image" Target="../media/image209.png"/><Relationship Id="rId121" Type="http://schemas.openxmlformats.org/officeDocument/2006/relationships/image" Target="../media/image232.png"/><Relationship Id="rId142" Type="http://schemas.openxmlformats.org/officeDocument/2006/relationships/image" Target="../media/image253.png"/><Relationship Id="rId163" Type="http://schemas.openxmlformats.org/officeDocument/2006/relationships/image" Target="../media/image274.png"/><Relationship Id="rId3" Type="http://schemas.openxmlformats.org/officeDocument/2006/relationships/image" Target="../media/image114.png"/><Relationship Id="rId25" Type="http://schemas.openxmlformats.org/officeDocument/2006/relationships/image" Target="../media/image136.png"/><Relationship Id="rId46" Type="http://schemas.openxmlformats.org/officeDocument/2006/relationships/image" Target="../media/image157.png"/><Relationship Id="rId67" Type="http://schemas.openxmlformats.org/officeDocument/2006/relationships/image" Target="../media/image178.png"/><Relationship Id="rId116" Type="http://schemas.openxmlformats.org/officeDocument/2006/relationships/image" Target="../media/image227.png"/><Relationship Id="rId137" Type="http://schemas.openxmlformats.org/officeDocument/2006/relationships/image" Target="../media/image248.png"/><Relationship Id="rId158" Type="http://schemas.openxmlformats.org/officeDocument/2006/relationships/image" Target="../media/image269.png"/><Relationship Id="rId20" Type="http://schemas.openxmlformats.org/officeDocument/2006/relationships/image" Target="../media/image131.png"/><Relationship Id="rId41" Type="http://schemas.openxmlformats.org/officeDocument/2006/relationships/image" Target="../media/image152.png"/><Relationship Id="rId62" Type="http://schemas.openxmlformats.org/officeDocument/2006/relationships/image" Target="../media/image173.png"/><Relationship Id="rId83" Type="http://schemas.openxmlformats.org/officeDocument/2006/relationships/image" Target="../media/image194.png"/><Relationship Id="rId88" Type="http://schemas.openxmlformats.org/officeDocument/2006/relationships/image" Target="../media/image199.png"/><Relationship Id="rId111" Type="http://schemas.openxmlformats.org/officeDocument/2006/relationships/image" Target="../media/image222.png"/><Relationship Id="rId132" Type="http://schemas.openxmlformats.org/officeDocument/2006/relationships/image" Target="../media/image243.png"/><Relationship Id="rId153" Type="http://schemas.openxmlformats.org/officeDocument/2006/relationships/image" Target="../media/image2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Relationship Id="rId9" Type="http://schemas.openxmlformats.org/officeDocument/2006/relationships/image" Target="../media/image287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91949"/>
            <a:ext cx="8136904" cy="2424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179512" y="1644"/>
            <a:ext cx="1655576" cy="18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09749"/>
            <a:ext cx="8229600" cy="11430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07504" y="2708920"/>
            <a:ext cx="89289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zh-CN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2936"/>
            <a:ext cx="9036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14 </a:t>
            </a:r>
          </a:p>
          <a:p>
            <a:pPr algn="ctr"/>
            <a:r>
              <a:rPr lang="en-US" altLang="zh-CN" sz="4000" b="1" dirty="0" smtClean="0"/>
              <a:t>Microbial Taxonomy and Evolution</a:t>
            </a:r>
          </a:p>
          <a:p>
            <a:pPr algn="ctr"/>
            <a:endParaRPr lang="en-US" altLang="zh-CN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5456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9358" y="188640"/>
            <a:ext cx="5016698" cy="1325563"/>
          </a:xfrm>
        </p:spPr>
        <p:txBody>
          <a:bodyPr/>
          <a:lstStyle/>
          <a:p>
            <a:r>
              <a:rPr lang="en-US" altLang="zh-CN" dirty="0" smtClean="0"/>
              <a:t>Leeuwenhoek Medal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19672" y="2420888"/>
            <a:ext cx="60640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1877 </a:t>
            </a:r>
            <a:r>
              <a:rPr lang="en-US" altLang="zh-CN" b="1" i="0" u="sng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" tooltip="Christian Gottfried Ehrenberg"/>
              </a:rPr>
              <a:t>Christian Gottfried Ehrenberg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Germany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effectLst/>
                <a:latin typeface="Arial" panose="020B0604020202020204" pitchFamily="34" charset="0"/>
              </a:rPr>
              <a:t>1885 </a:t>
            </a:r>
            <a:r>
              <a:rPr lang="en-US" altLang="zh-CN" b="1" i="0" u="none" strike="noStrike" dirty="0" smtClean="0">
                <a:effectLst/>
                <a:latin typeface="Arial" panose="020B0604020202020204" pitchFamily="34" charset="0"/>
                <a:hlinkClick r:id="rId3" tooltip="Ferdinand Cohn"/>
              </a:rPr>
              <a:t>Ferdinand Cohn</a:t>
            </a:r>
            <a:r>
              <a:rPr lang="en-US" altLang="zh-CN" b="1" i="0" dirty="0" smtClean="0">
                <a:effectLst/>
                <a:latin typeface="Arial" panose="020B0604020202020204" pitchFamily="34" charset="0"/>
              </a:rPr>
              <a:t>, Germany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1895 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4" tooltip="Louis Pasteur"/>
              </a:rPr>
              <a:t>Louis Pasteur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France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1905 </a:t>
            </a:r>
            <a:r>
              <a:rPr lang="en-US" altLang="zh-CN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artinus Beijerinck"/>
              </a:rPr>
              <a:t>Martinus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artinus Beijerinck"/>
              </a:rPr>
              <a:t> </a:t>
            </a:r>
            <a:r>
              <a:rPr lang="en-US" altLang="zh-CN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artinus Beijerinck"/>
              </a:rPr>
              <a:t>Beijerinck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Netherlands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1915 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David Bruce (microbiologist)"/>
              </a:rPr>
              <a:t>Sir David Bruce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United Kingdom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1925 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Félix d'Herelle"/>
              </a:rPr>
              <a:t>Félix </a:t>
            </a:r>
            <a:r>
              <a:rPr lang="en-US" altLang="zh-CN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Félix d'Herelle"/>
              </a:rPr>
              <a:t>d'Herelle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(at the time) Egypt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1935 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ergei Winogradsky"/>
              </a:rPr>
              <a:t>Sergei </a:t>
            </a:r>
            <a:r>
              <a:rPr lang="en-US" altLang="zh-CN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ergei Winogradsky"/>
              </a:rPr>
              <a:t>Nikolaevitch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ergei Winogradsky"/>
              </a:rPr>
              <a:t> </a:t>
            </a:r>
            <a:r>
              <a:rPr lang="en-US" altLang="zh-CN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ergei Winogradsky"/>
              </a:rPr>
              <a:t>Winogradsky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France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1950 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elman Waksman"/>
              </a:rPr>
              <a:t>Selman Abraham Waksman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United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1960 </a:t>
            </a:r>
            <a:r>
              <a:rPr lang="en-US" altLang="zh-CN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André Lwoff"/>
              </a:rPr>
              <a:t>André Lwoff</a:t>
            </a:r>
            <a:r>
              <a:rPr lang="en-US" altLang="zh-CN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France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1970 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1" tooltip="C. B. van Niel"/>
              </a:rPr>
              <a:t>Cornelius </a:t>
            </a:r>
            <a:r>
              <a:rPr lang="en-US" altLang="zh-CN" b="1" i="0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1" tooltip="C. B. van Niel"/>
              </a:rPr>
              <a:t>Bernardus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1" tooltip="C. B. van Niel"/>
              </a:rPr>
              <a:t> van </a:t>
            </a:r>
            <a:r>
              <a:rPr lang="en-US" altLang="zh-CN" b="1" i="0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1" tooltip="C. B. van Niel"/>
              </a:rPr>
              <a:t>Niel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United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1981 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2" tooltip="Roger Stanier"/>
              </a:rPr>
              <a:t>Roger Yate </a:t>
            </a:r>
            <a:r>
              <a:rPr lang="en-US" altLang="zh-CN" b="1" i="0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2" tooltip="Roger Stanier"/>
              </a:rPr>
              <a:t>Stanier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France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1992 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3" tooltip="Carl Woese"/>
              </a:rPr>
              <a:t>Carl </a:t>
            </a:r>
            <a:r>
              <a:rPr lang="en-US" altLang="zh-CN" b="1" i="0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3" tooltip="Carl Woese"/>
              </a:rPr>
              <a:t>Woese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United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2003 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4" tooltip="Karl Stetter"/>
              </a:rPr>
              <a:t>Karl Stetter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Germany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2015 </a:t>
            </a:r>
            <a:r>
              <a:rPr lang="en-US" altLang="zh-CN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15" tooltip="Craig Venter"/>
              </a:rPr>
              <a:t>Craig Venter</a:t>
            </a:r>
            <a:r>
              <a:rPr lang="en-US" altLang="zh-CN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United States of America</a:t>
            </a:r>
            <a:endParaRPr lang="en-US" altLang="zh-CN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753892" cy="20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rRNA</a:t>
            </a:r>
            <a:r>
              <a:rPr lang="en-US" altLang="zh-CN" dirty="0" smtClean="0"/>
              <a:t> of </a:t>
            </a:r>
            <a:r>
              <a:rPr lang="en-US" altLang="zh-CN" b="1" dirty="0" smtClean="0">
                <a:solidFill>
                  <a:srgbClr val="FF0000"/>
                </a:solidFill>
              </a:rPr>
              <a:t>methanogens</a:t>
            </a:r>
            <a:r>
              <a:rPr lang="en-US" altLang="zh-CN" dirty="0" smtClean="0"/>
              <a:t> (Archaea) lead to the discovery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67544" y="5734615"/>
            <a:ext cx="2580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Ralph </a:t>
            </a:r>
            <a:r>
              <a:rPr lang="en-US" altLang="zh-CN" sz="2800" dirty="0" smtClean="0"/>
              <a:t>Wolfe</a:t>
            </a:r>
          </a:p>
          <a:p>
            <a:r>
              <a:rPr lang="en-US" altLang="zh-CN" sz="2800" dirty="0" smtClean="0"/>
              <a:t>1921-</a:t>
            </a:r>
            <a:endParaRPr lang="zh-CN" alt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53792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Feng Guo\Desktop\Methanoge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22658" y="1708363"/>
            <a:ext cx="3292475" cy="46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07355" y="1844824"/>
            <a:ext cx="2844911" cy="27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箭头连接符 5"/>
          <p:cNvCxnSpPr>
            <a:stCxn id="7" idx="1"/>
          </p:cNvCxnSpPr>
          <p:nvPr/>
        </p:nvCxnSpPr>
        <p:spPr>
          <a:xfrm flipH="1" flipV="1">
            <a:off x="5364088" y="5085185"/>
            <a:ext cx="995890" cy="5274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59978" y="528943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"Wolfe, these things aren't even bacteria."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9879" y="6027003"/>
            <a:ext cx="5748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`The degree of success depends on attention to details. Assume nothing!'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86880" y="692696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……Now </a:t>
            </a:r>
            <a:r>
              <a:rPr lang="en-US" altLang="zh-CN" sz="2800" dirty="0"/>
              <a:t>all organisms sit on the well-ordered tips of branches on the universal phylogenetic </a:t>
            </a:r>
            <a:r>
              <a:rPr lang="en-US" altLang="zh-CN" sz="2800" dirty="0" smtClean="0"/>
              <a:t>tree…… (</a:t>
            </a:r>
            <a:r>
              <a:rPr lang="en-US" altLang="zh-CN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Woese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</a:t>
            </a:r>
            <a:r>
              <a:rPr lang="en-US" altLang="zh-CN" sz="2800" dirty="0" smtClean="0"/>
              <a:t>)</a:t>
            </a:r>
            <a:endParaRPr lang="zh-CN" altLang="en-US" sz="2800" dirty="0"/>
          </a:p>
        </p:txBody>
      </p:sp>
      <p:pic>
        <p:nvPicPr>
          <p:cNvPr id="1028" name="Picture 4" descr="C:\Users\Feng Guo\AppData\Roaming\Tencent\Users\415162192\QQ\WinTemp\RichOle\[](1597U1%TW2RE8APIW58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32" y="2780928"/>
            <a:ext cx="44196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38920" y="4365104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/>
              <a:t>I believe it is critical to shake loose </a:t>
            </a:r>
            <a:r>
              <a:rPr lang="en-US" altLang="zh-CN" sz="2000" b="1" dirty="0" smtClean="0"/>
              <a:t>from the </a:t>
            </a:r>
            <a:r>
              <a:rPr lang="en-US" altLang="zh-CN" sz="2000" b="1" dirty="0"/>
              <a:t>prokaryote/eukaryote concept. </a:t>
            </a:r>
            <a:r>
              <a:rPr lang="en-US" altLang="zh-CN" sz="2000" b="1" dirty="0" smtClean="0"/>
              <a:t>.... Because </a:t>
            </a:r>
            <a:r>
              <a:rPr lang="en-US" altLang="zh-CN" sz="2000" b="1" dirty="0"/>
              <a:t>it has long been used by </a:t>
            </a:r>
            <a:r>
              <a:rPr lang="en-US" altLang="zh-CN" sz="2000" b="1" dirty="0" smtClean="0"/>
              <a:t>all texts </a:t>
            </a:r>
            <a:r>
              <a:rPr lang="en-US" altLang="zh-CN" sz="2000" b="1" dirty="0"/>
              <a:t>of biology, it is hard to stop using </a:t>
            </a:r>
            <a:r>
              <a:rPr lang="en-US" altLang="zh-CN" sz="2000" b="1" dirty="0" smtClean="0"/>
              <a:t>the word</a:t>
            </a:r>
            <a:r>
              <a:rPr lang="en-US" altLang="zh-CN" sz="2000" b="1" dirty="0"/>
              <a:t>, prokaryote. But the next time </a:t>
            </a:r>
            <a:r>
              <a:rPr lang="en-US" altLang="zh-CN" sz="2000" b="1" dirty="0" smtClean="0"/>
              <a:t>you are </a:t>
            </a:r>
            <a:r>
              <a:rPr lang="en-US" altLang="zh-CN" sz="2000" b="1" dirty="0"/>
              <a:t>inclined to do so, think what you </a:t>
            </a:r>
            <a:r>
              <a:rPr lang="en-US" altLang="zh-CN" sz="2000" b="1" dirty="0" smtClean="0"/>
              <a:t>teach your </a:t>
            </a:r>
            <a:r>
              <a:rPr lang="en-US" altLang="zh-CN" sz="2000" b="1" dirty="0"/>
              <a:t>students: a wrong idea.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80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96951"/>
            <a:ext cx="65074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7030A0"/>
                </a:solidFill>
                <a:cs typeface="+mj-cs"/>
              </a:rPr>
              <a:t>But </a:t>
            </a:r>
            <a:r>
              <a:rPr lang="en-US" altLang="zh-CN" sz="4800" b="1" dirty="0" smtClean="0">
                <a:solidFill>
                  <a:srgbClr val="7030A0"/>
                </a:solidFill>
                <a:cs typeface="+mj-cs"/>
              </a:rPr>
              <a:t>why ribosomal RNA?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39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ng Guo\Downloads\Ribosome_sha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6730"/>
            <a:ext cx="8401929" cy="41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1780" y="260648"/>
            <a:ext cx="8229600" cy="1080120"/>
          </a:xfrm>
        </p:spPr>
        <p:txBody>
          <a:bodyPr/>
          <a:lstStyle/>
          <a:p>
            <a:pPr algn="l"/>
            <a:r>
              <a:rPr lang="en-US" altLang="zh-CN" b="1" dirty="0" smtClean="0"/>
              <a:t>Ribosome (</a:t>
            </a:r>
            <a:r>
              <a:rPr lang="zh-CN" altLang="en-US" b="1" dirty="0" smtClean="0"/>
              <a:t>核糖体</a:t>
            </a:r>
            <a:r>
              <a:rPr lang="en-US" altLang="zh-CN" b="1" dirty="0" smtClean="0"/>
              <a:t>) of </a:t>
            </a:r>
            <a:r>
              <a:rPr lang="en-US" altLang="zh-CN" b="1" i="1" dirty="0" smtClean="0"/>
              <a:t>E. coli </a:t>
            </a:r>
            <a:r>
              <a:rPr lang="en-US" altLang="zh-CN" b="1" dirty="0" smtClean="0"/>
              <a:t>(70S)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9628" y="5993437"/>
            <a:ext cx="902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Small subunit (30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): 16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 </a:t>
            </a:r>
            <a:r>
              <a:rPr lang="en-US" altLang="zh-CN" sz="2000" b="1" dirty="0" err="1" smtClean="0"/>
              <a:t>rRNA</a:t>
            </a:r>
            <a:r>
              <a:rPr lang="en-US" altLang="zh-CN" sz="2000" b="1" dirty="0"/>
              <a:t>(</a:t>
            </a:r>
            <a:r>
              <a:rPr lang="en-US" altLang="zh-CN" sz="2000" b="1" dirty="0" smtClean="0"/>
              <a:t>1540 </a:t>
            </a:r>
            <a:r>
              <a:rPr lang="en-US" altLang="zh-CN" sz="2000" b="1" dirty="0" err="1" smtClean="0"/>
              <a:t>nt</a:t>
            </a:r>
            <a:r>
              <a:rPr lang="en-US" altLang="zh-CN" sz="2000" b="1" dirty="0" smtClean="0"/>
              <a:t>) + 21 ribosomal proteins</a:t>
            </a:r>
          </a:p>
          <a:p>
            <a:r>
              <a:rPr lang="en-US" altLang="zh-CN" sz="2000" b="1" dirty="0" smtClean="0"/>
              <a:t>Large subunit (50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): 23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 </a:t>
            </a:r>
            <a:r>
              <a:rPr lang="en-US" altLang="zh-CN" sz="2000" b="1" dirty="0" err="1"/>
              <a:t>rRNA</a:t>
            </a:r>
            <a:r>
              <a:rPr lang="en-US" altLang="zh-CN" sz="2000" b="1" dirty="0" smtClean="0"/>
              <a:t>(2900 </a:t>
            </a:r>
            <a:r>
              <a:rPr lang="en-US" altLang="zh-CN" sz="2000" b="1" dirty="0" err="1" smtClean="0"/>
              <a:t>nt</a:t>
            </a:r>
            <a:r>
              <a:rPr lang="en-US" altLang="zh-CN" sz="2000" b="1" dirty="0" smtClean="0"/>
              <a:t>) + 5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 </a:t>
            </a:r>
            <a:r>
              <a:rPr lang="en-US" altLang="zh-CN" sz="2000" b="1" dirty="0" err="1" smtClean="0"/>
              <a:t>rRNA</a:t>
            </a:r>
            <a:r>
              <a:rPr lang="en-US" altLang="zh-CN" sz="2000" b="1" dirty="0" smtClean="0"/>
              <a:t>(120 </a:t>
            </a:r>
            <a:r>
              <a:rPr lang="en-US" altLang="zh-CN" sz="2000" b="1" dirty="0" err="1" smtClean="0"/>
              <a:t>nt</a:t>
            </a:r>
            <a:r>
              <a:rPr lang="en-US" altLang="zh-CN" sz="2000" b="1" dirty="0" smtClean="0"/>
              <a:t>) + 31 ribosomal proteins</a:t>
            </a:r>
            <a:endParaRPr lang="zh-CN" altLang="en-US" sz="2000" b="1" dirty="0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619672" y="5529179"/>
            <a:ext cx="432048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195736" y="5201506"/>
            <a:ext cx="1008674" cy="11458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/>
        </p:blipFill>
        <p:spPr bwMode="auto">
          <a:xfrm>
            <a:off x="-319849" y="1628800"/>
            <a:ext cx="949750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65035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</a:t>
            </a:r>
            <a:endParaRPr lang="zh-CN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565035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Archaea</a:t>
            </a:r>
            <a:endParaRPr lang="zh-CN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565035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Eukarya</a:t>
            </a:r>
            <a:endParaRPr lang="zh-CN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62880" y="188640"/>
            <a:ext cx="82296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 smtClean="0"/>
              <a:t>16S/18S </a:t>
            </a:r>
            <a:r>
              <a:rPr lang="en-US" altLang="zh-CN" b="1" dirty="0" err="1" smtClean="0"/>
              <a:t>rRNA</a:t>
            </a:r>
            <a:r>
              <a:rPr lang="en-US" altLang="zh-CN" b="1" dirty="0" smtClean="0"/>
              <a:t> in the three domains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053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"/>
            <a:ext cx="5388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C:\Users\Feng Guo\AppData\Roaming\Tencent\Users\415162192\QQ\WinTemp\RichOle\}_IB0{G{ZU)7}Z~T87%P$}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" y="2348880"/>
            <a:ext cx="1730490" cy="24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ng Guo\AppData\Roaming\Tencent\Users\415162192\QQ\WinTemp\RichOle\EU$0BL3_7Z{WTC0QW0~{6(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2330841" cy="20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箭头连接符 2"/>
          <p:cNvCxnSpPr/>
          <p:nvPr/>
        </p:nvCxnSpPr>
        <p:spPr>
          <a:xfrm flipV="1">
            <a:off x="899592" y="3554549"/>
            <a:ext cx="3384376" cy="5945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5220072" y="3851814"/>
            <a:ext cx="1368152" cy="729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364088" y="6107248"/>
            <a:ext cx="33123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2D-structure of </a:t>
            </a: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16S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rRNA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of </a:t>
            </a:r>
            <a:r>
              <a:rPr lang="en-US" altLang="zh-CN" sz="2000" b="1" i="1" dirty="0" smtClean="0">
                <a:solidFill>
                  <a:schemeClr val="tx1"/>
                </a:solidFill>
              </a:rPr>
              <a:t>E. coli</a:t>
            </a:r>
            <a:endParaRPr lang="zh-CN" alt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Align the 16S </a:t>
            </a:r>
            <a:r>
              <a:rPr lang="en-US" altLang="zh-CN" dirty="0" err="1" smtClean="0"/>
              <a:t>rRNA</a:t>
            </a:r>
            <a:r>
              <a:rPr lang="en-US" altLang="zh-CN" dirty="0" smtClean="0"/>
              <a:t> sequences from the three domains</a:t>
            </a:r>
            <a:endParaRPr lang="zh-CN" altLang="en-US" dirty="0"/>
          </a:p>
        </p:txBody>
      </p:sp>
      <p:pic>
        <p:nvPicPr>
          <p:cNvPr id="2049" name="Picture 1" descr="C:\Users\Feng Guo\AppData\Roaming\Tencent\Users\415162192\QQ\WinTemp\RichOle\9J6S}_NE$C{@F{130W`8UX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43318"/>
            <a:ext cx="795637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84" y="261987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/>
              <a:t>E. </a:t>
            </a:r>
            <a:r>
              <a:rPr lang="en-US" altLang="zh-CN" sz="2000" b="1" i="1" dirty="0"/>
              <a:t>c</a:t>
            </a:r>
            <a:r>
              <a:rPr lang="en-US" altLang="zh-CN" sz="2000" b="1" i="1" dirty="0" smtClean="0"/>
              <a:t>oli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1332" y="2972333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/>
              <a:t>M. </a:t>
            </a:r>
            <a:r>
              <a:rPr lang="en-US" altLang="zh-CN" sz="2000" b="1" i="1" dirty="0" err="1" smtClean="0"/>
              <a:t>vannielii</a:t>
            </a:r>
            <a:r>
              <a:rPr lang="en-US" altLang="zh-CN" sz="2000" b="1" i="1" dirty="0" smtClean="0"/>
              <a:t> </a:t>
            </a:r>
          </a:p>
        </p:txBody>
      </p:sp>
      <p:pic>
        <p:nvPicPr>
          <p:cNvPr id="7" name="Picture 4" descr="https://upload.wikimedia.org/wikipedia/commons/thumb/0/0b/PhylogeneticTree%2C_Woese_1990.PNG/450px-PhylogeneticTree%2C_Woese_19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/>
          <a:stretch/>
        </p:blipFill>
        <p:spPr bwMode="auto">
          <a:xfrm>
            <a:off x="2771800" y="3570808"/>
            <a:ext cx="3830235" cy="31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67544" y="1550006"/>
            <a:ext cx="4282137" cy="620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800" dirty="0" smtClean="0"/>
              <a:t>   Ribosomal RNA</a:t>
            </a: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397973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dirty="0" smtClean="0">
                <a:solidFill>
                  <a:srgbClr val="FF0000"/>
                </a:solidFill>
              </a:rPr>
              <a:t>Why ribosomal RNA is suitable for phylogenetic analysis at domain level?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15413" y="3286959"/>
            <a:ext cx="3603042" cy="80371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exist in </a:t>
            </a:r>
            <a:r>
              <a:rPr lang="en-US" altLang="zh-CN" sz="2000" b="1" dirty="0">
                <a:solidFill>
                  <a:srgbClr val="7030A0"/>
                </a:solidFill>
              </a:rPr>
              <a:t>all cellular organisms </a:t>
            </a:r>
            <a:r>
              <a:rPr lang="en-US" altLang="zh-CN" sz="2000" b="1" dirty="0">
                <a:solidFill>
                  <a:schemeClr val="tx1"/>
                </a:solidFill>
              </a:rPr>
              <a:t>for protein synthesis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816281" y="4322635"/>
            <a:ext cx="3603042" cy="80371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shows no or very rare </a:t>
            </a:r>
            <a:r>
              <a:rPr lang="en-US" altLang="zh-CN" sz="2000" b="1" dirty="0">
                <a:solidFill>
                  <a:srgbClr val="7030A0"/>
                </a:solidFill>
              </a:rPr>
              <a:t>horizontal gene transfers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815413" y="5330747"/>
            <a:ext cx="3603042" cy="80371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has </a:t>
            </a:r>
            <a:r>
              <a:rPr lang="en-US" altLang="zh-CN" sz="2000" b="1" dirty="0">
                <a:solidFill>
                  <a:srgbClr val="7030A0"/>
                </a:solidFill>
              </a:rPr>
              <a:t>high copy number </a:t>
            </a:r>
            <a:r>
              <a:rPr lang="en-US" altLang="zh-CN" sz="2000" b="1" dirty="0">
                <a:solidFill>
                  <a:schemeClr val="tx1"/>
                </a:solidFill>
              </a:rPr>
              <a:t>in cells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808517" y="2260546"/>
            <a:ext cx="3603042" cy="80371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is </a:t>
            </a:r>
            <a:r>
              <a:rPr lang="en-US" altLang="zh-CN" sz="2000" b="1" dirty="0">
                <a:solidFill>
                  <a:srgbClr val="7030A0"/>
                </a:solidFill>
              </a:rPr>
              <a:t>highly conserved </a:t>
            </a:r>
            <a:r>
              <a:rPr lang="en-US" altLang="zh-CN" sz="2000" b="1" dirty="0">
                <a:solidFill>
                  <a:schemeClr val="tx1"/>
                </a:solidFill>
              </a:rPr>
              <a:t>comparing with other genes</a:t>
            </a: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4683558" y="1556792"/>
            <a:ext cx="4282137" cy="4972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/>
              <a:t>So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031427" y="3293745"/>
            <a:ext cx="3603042" cy="80371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a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ll organisms are included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032295" y="4329421"/>
            <a:ext cx="3603042" cy="80371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i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t is reliable for comparison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031427" y="5337533"/>
            <a:ext cx="3603042" cy="80371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>
                <a:solidFill>
                  <a:schemeClr val="tx1"/>
                </a:solidFill>
              </a:rPr>
              <a:t>i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t is easy to get enough molecules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024531" y="2267332"/>
            <a:ext cx="3603042" cy="80371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000" b="1" dirty="0" smtClean="0">
                <a:solidFill>
                  <a:schemeClr val="tx1"/>
                </a:solidFill>
              </a:rPr>
              <a:t>it is effective for organisms separated over billion  of years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9" grpId="0" animBg="1"/>
      <p:bldP spid="10" grpId="0" animBg="1"/>
      <p:bldP spid="11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663" y="48102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Other  cell characteristics supporting the theory</a:t>
            </a:r>
            <a:endParaRPr lang="zh-CN" altLang="en-US" sz="3200" b="1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31043"/>
              </p:ext>
            </p:extLst>
          </p:nvPr>
        </p:nvGraphicFramePr>
        <p:xfrm>
          <a:off x="760413" y="1700808"/>
          <a:ext cx="7944544" cy="174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136"/>
                <a:gridCol w="1986136"/>
                <a:gridCol w="1986136"/>
                <a:gridCol w="1986136"/>
              </a:tblGrid>
              <a:tr h="4091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Property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Bacteria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Archaea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/>
                        <a:t>Eukarya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6699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Membrane Lipid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Ester-linked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Ether-linked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Ester-linked</a:t>
                      </a:r>
                      <a:endParaRPr lang="zh-CN" altLang="en-US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699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RNA Polymerase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Simple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Complex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Complex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0"/>
          <a:stretch/>
        </p:blipFill>
        <p:spPr bwMode="auto">
          <a:xfrm>
            <a:off x="4434434" y="4664642"/>
            <a:ext cx="4683220" cy="21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25413" y="3669751"/>
            <a:ext cx="4148138" cy="3111500"/>
            <a:chOff x="0" y="1298"/>
            <a:chExt cx="2613" cy="196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298"/>
              <a:ext cx="2613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1298"/>
              <a:ext cx="2613" cy="1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1918"/>
              <a:ext cx="1459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" y="2576"/>
              <a:ext cx="430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" y="1426"/>
              <a:ext cx="43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1660"/>
              <a:ext cx="1418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2565"/>
              <a:ext cx="138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2307"/>
              <a:ext cx="135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247" y="2920"/>
              <a:ext cx="48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ester linkage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1714" y="292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1739" y="2923"/>
              <a:ext cx="17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050" dirty="0" smtClean="0">
                  <a:solidFill>
                    <a:srgbClr val="C00000"/>
                  </a:solidFill>
                  <a:latin typeface="宋体" pitchFamily="2" charset="-122"/>
                </a:rPr>
                <a:t>酯</a:t>
              </a:r>
              <a:r>
                <a:rPr lang="zh-CN" altLang="en-US" sz="1050" dirty="0">
                  <a:solidFill>
                    <a:srgbClr val="C00000"/>
                  </a:solidFill>
                  <a:latin typeface="宋体" pitchFamily="2" charset="-122"/>
                </a:rPr>
                <a:t>键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9" y="2832"/>
              <a:ext cx="73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unbranched fatty acids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9" y="1534"/>
              <a:ext cx="83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branched isoprene chains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1247" y="1445"/>
              <a:ext cx="48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ester linkage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1714" y="144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1739" y="1448"/>
              <a:ext cx="17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050" dirty="0">
                  <a:solidFill>
                    <a:srgbClr val="C00000"/>
                  </a:solidFill>
                  <a:latin typeface="宋体" pitchFamily="2" charset="-122"/>
                </a:rPr>
                <a:t>醚</a:t>
              </a:r>
              <a:r>
                <a:rPr kumimoji="0" lang="zh-CN" altLang="zh-CN" sz="105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宋体" pitchFamily="2" charset="-122"/>
                  <a:ea typeface="宋体" pitchFamily="2" charset="-122"/>
                  <a:cs typeface="宋体" pitchFamily="2" charset="-122"/>
                </a:rPr>
                <a:t>键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1884" y="144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" y="2361"/>
              <a:ext cx="355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" y="1553"/>
              <a:ext cx="377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2246"/>
              <a:ext cx="30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2565"/>
              <a:ext cx="1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" y="2374"/>
              <a:ext cx="18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" y="2380"/>
              <a:ext cx="155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1705"/>
              <a:ext cx="246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" y="1929"/>
              <a:ext cx="13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" y="1748"/>
              <a:ext cx="1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" y="1707"/>
              <a:ext cx="155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1606" y="2265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606" y="2705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606" y="2401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35"/>
            <p:cNvSpPr>
              <a:spLocks noChangeArrowheads="1"/>
            </p:cNvSpPr>
            <p:nvPr/>
          </p:nvSpPr>
          <p:spPr bwMode="auto">
            <a:xfrm>
              <a:off x="1863" y="2401"/>
              <a:ext cx="12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1996" y="2441"/>
              <a:ext cx="2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5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Rectangle 37"/>
            <p:cNvSpPr>
              <a:spLocks noChangeArrowheads="1"/>
            </p:cNvSpPr>
            <p:nvPr/>
          </p:nvSpPr>
          <p:spPr bwMode="auto">
            <a:xfrm>
              <a:off x="1733" y="2401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4" name="Rectangle 38"/>
            <p:cNvSpPr>
              <a:spLocks noChangeArrowheads="1"/>
            </p:cNvSpPr>
            <p:nvPr/>
          </p:nvSpPr>
          <p:spPr bwMode="auto">
            <a:xfrm>
              <a:off x="1677" y="2443"/>
              <a:ext cx="45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1635" y="2358"/>
              <a:ext cx="5" cy="4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40"/>
            <p:cNvSpPr>
              <a:spLocks noChangeArrowheads="1"/>
            </p:cNvSpPr>
            <p:nvPr/>
          </p:nvSpPr>
          <p:spPr bwMode="auto">
            <a:xfrm>
              <a:off x="1649" y="2358"/>
              <a:ext cx="5" cy="4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41"/>
            <p:cNvSpPr>
              <a:spLocks noChangeArrowheads="1"/>
            </p:cNvSpPr>
            <p:nvPr/>
          </p:nvSpPr>
          <p:spPr bwMode="auto">
            <a:xfrm>
              <a:off x="1635" y="2667"/>
              <a:ext cx="5" cy="42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42"/>
            <p:cNvSpPr>
              <a:spLocks noChangeArrowheads="1"/>
            </p:cNvSpPr>
            <p:nvPr/>
          </p:nvSpPr>
          <p:spPr bwMode="auto">
            <a:xfrm>
              <a:off x="1649" y="2667"/>
              <a:ext cx="5" cy="42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auto">
            <a:xfrm>
              <a:off x="1808" y="2443"/>
              <a:ext cx="47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1606" y="2571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" name="Rectangle 45"/>
            <p:cNvSpPr>
              <a:spLocks noChangeArrowheads="1"/>
            </p:cNvSpPr>
            <p:nvPr/>
          </p:nvSpPr>
          <p:spPr bwMode="auto">
            <a:xfrm>
              <a:off x="1863" y="2571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24" name="Rectangle 46"/>
            <p:cNvSpPr>
              <a:spLocks noChangeArrowheads="1"/>
            </p:cNvSpPr>
            <p:nvPr/>
          </p:nvSpPr>
          <p:spPr bwMode="auto">
            <a:xfrm>
              <a:off x="1988" y="2571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25" name="Rectangle 47"/>
            <p:cNvSpPr>
              <a:spLocks noChangeArrowheads="1"/>
            </p:cNvSpPr>
            <p:nvPr/>
          </p:nvSpPr>
          <p:spPr bwMode="auto">
            <a:xfrm>
              <a:off x="1733" y="2571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26" name="Rectangle 48"/>
            <p:cNvSpPr>
              <a:spLocks noChangeArrowheads="1"/>
            </p:cNvSpPr>
            <p:nvPr/>
          </p:nvSpPr>
          <p:spPr bwMode="auto">
            <a:xfrm>
              <a:off x="1677" y="2613"/>
              <a:ext cx="45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Rectangle 49"/>
            <p:cNvSpPr>
              <a:spLocks noChangeArrowheads="1"/>
            </p:cNvSpPr>
            <p:nvPr/>
          </p:nvSpPr>
          <p:spPr bwMode="auto">
            <a:xfrm>
              <a:off x="1808" y="2613"/>
              <a:ext cx="47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Rectangle 50"/>
            <p:cNvSpPr>
              <a:spLocks noChangeArrowheads="1"/>
            </p:cNvSpPr>
            <p:nvPr/>
          </p:nvSpPr>
          <p:spPr bwMode="auto">
            <a:xfrm>
              <a:off x="1932" y="2613"/>
              <a:ext cx="46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6" name="Rectangle 51"/>
            <p:cNvSpPr>
              <a:spLocks noChangeArrowheads="1"/>
            </p:cNvSpPr>
            <p:nvPr/>
          </p:nvSpPr>
          <p:spPr bwMode="auto">
            <a:xfrm>
              <a:off x="1895" y="2498"/>
              <a:ext cx="5" cy="7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7" name="Rectangle 52"/>
            <p:cNvSpPr>
              <a:spLocks noChangeArrowheads="1"/>
            </p:cNvSpPr>
            <p:nvPr/>
          </p:nvSpPr>
          <p:spPr bwMode="auto">
            <a:xfrm>
              <a:off x="1895" y="2673"/>
              <a:ext cx="5" cy="7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8" name="Rectangle 53"/>
            <p:cNvSpPr>
              <a:spLocks noChangeArrowheads="1"/>
            </p:cNvSpPr>
            <p:nvPr/>
          </p:nvSpPr>
          <p:spPr bwMode="auto">
            <a:xfrm>
              <a:off x="2066" y="2760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39" name="Rectangle 54"/>
            <p:cNvSpPr>
              <a:spLocks noChangeArrowheads="1"/>
            </p:cNvSpPr>
            <p:nvPr/>
          </p:nvSpPr>
          <p:spPr bwMode="auto">
            <a:xfrm>
              <a:off x="2198" y="2760"/>
              <a:ext cx="6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0" name="Rectangle 55"/>
            <p:cNvSpPr>
              <a:spLocks noChangeArrowheads="1"/>
            </p:cNvSpPr>
            <p:nvPr/>
          </p:nvSpPr>
          <p:spPr bwMode="auto">
            <a:xfrm>
              <a:off x="2192" y="2637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1" name="Rectangle 56"/>
            <p:cNvSpPr>
              <a:spLocks noChangeArrowheads="1"/>
            </p:cNvSpPr>
            <p:nvPr/>
          </p:nvSpPr>
          <p:spPr bwMode="auto">
            <a:xfrm>
              <a:off x="2192" y="2888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2" name="Rectangle 57"/>
            <p:cNvSpPr>
              <a:spLocks noChangeArrowheads="1"/>
            </p:cNvSpPr>
            <p:nvPr/>
          </p:nvSpPr>
          <p:spPr bwMode="auto">
            <a:xfrm>
              <a:off x="2309" y="2760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3" name="Rectangle 58"/>
            <p:cNvSpPr>
              <a:spLocks noChangeArrowheads="1"/>
            </p:cNvSpPr>
            <p:nvPr/>
          </p:nvSpPr>
          <p:spPr bwMode="auto">
            <a:xfrm>
              <a:off x="1769" y="2749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4" name="Rectangle 59"/>
            <p:cNvSpPr>
              <a:spLocks noChangeArrowheads="1"/>
            </p:cNvSpPr>
            <p:nvPr/>
          </p:nvSpPr>
          <p:spPr bwMode="auto">
            <a:xfrm>
              <a:off x="1835" y="2789"/>
              <a:ext cx="2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5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5" name="Rectangle 60"/>
            <p:cNvSpPr>
              <a:spLocks noChangeArrowheads="1"/>
            </p:cNvSpPr>
            <p:nvPr/>
          </p:nvSpPr>
          <p:spPr bwMode="auto">
            <a:xfrm>
              <a:off x="1862" y="2749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56" name="Rectangle 61"/>
            <p:cNvSpPr>
              <a:spLocks noChangeArrowheads="1"/>
            </p:cNvSpPr>
            <p:nvPr/>
          </p:nvSpPr>
          <p:spPr bwMode="auto">
            <a:xfrm>
              <a:off x="2216" y="2848"/>
              <a:ext cx="5" cy="4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" name="Rectangle 62"/>
            <p:cNvSpPr>
              <a:spLocks noChangeArrowheads="1"/>
            </p:cNvSpPr>
            <p:nvPr/>
          </p:nvSpPr>
          <p:spPr bwMode="auto">
            <a:xfrm>
              <a:off x="2230" y="2848"/>
              <a:ext cx="5" cy="4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" name="Rectangle 63"/>
            <p:cNvSpPr>
              <a:spLocks noChangeArrowheads="1"/>
            </p:cNvSpPr>
            <p:nvPr/>
          </p:nvSpPr>
          <p:spPr bwMode="auto">
            <a:xfrm>
              <a:off x="2227" y="2726"/>
              <a:ext cx="5" cy="3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" name="Rectangle 64"/>
            <p:cNvSpPr>
              <a:spLocks noChangeArrowheads="1"/>
            </p:cNvSpPr>
            <p:nvPr/>
          </p:nvSpPr>
          <p:spPr bwMode="auto">
            <a:xfrm>
              <a:off x="1932" y="2807"/>
              <a:ext cx="129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" name="Rectangle 65"/>
            <p:cNvSpPr>
              <a:spLocks noChangeArrowheads="1"/>
            </p:cNvSpPr>
            <p:nvPr/>
          </p:nvSpPr>
          <p:spPr bwMode="auto">
            <a:xfrm>
              <a:off x="2148" y="2807"/>
              <a:ext cx="51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" name="Rectangle 66"/>
            <p:cNvSpPr>
              <a:spLocks noChangeArrowheads="1"/>
            </p:cNvSpPr>
            <p:nvPr/>
          </p:nvSpPr>
          <p:spPr bwMode="auto">
            <a:xfrm>
              <a:off x="2258" y="2807"/>
              <a:ext cx="51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" name="Rectangle 67"/>
            <p:cNvSpPr>
              <a:spLocks noChangeArrowheads="1"/>
            </p:cNvSpPr>
            <p:nvPr/>
          </p:nvSpPr>
          <p:spPr bwMode="auto">
            <a:xfrm>
              <a:off x="2258" y="2643"/>
              <a:ext cx="26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" name="Rectangle 68"/>
            <p:cNvSpPr>
              <a:spLocks noChangeArrowheads="1"/>
            </p:cNvSpPr>
            <p:nvPr/>
          </p:nvSpPr>
          <p:spPr bwMode="auto">
            <a:xfrm>
              <a:off x="2258" y="2889"/>
              <a:ext cx="26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" name="Rectangle 69"/>
            <p:cNvSpPr>
              <a:spLocks noChangeArrowheads="1"/>
            </p:cNvSpPr>
            <p:nvPr/>
          </p:nvSpPr>
          <p:spPr bwMode="auto">
            <a:xfrm>
              <a:off x="2374" y="2769"/>
              <a:ext cx="25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" name="Rectangle 70"/>
            <p:cNvSpPr>
              <a:spLocks noChangeArrowheads="1"/>
            </p:cNvSpPr>
            <p:nvPr/>
          </p:nvSpPr>
          <p:spPr bwMode="auto">
            <a:xfrm>
              <a:off x="1606" y="1777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6" name="Rectangle 71"/>
            <p:cNvSpPr>
              <a:spLocks noChangeArrowheads="1"/>
            </p:cNvSpPr>
            <p:nvPr/>
          </p:nvSpPr>
          <p:spPr bwMode="auto">
            <a:xfrm>
              <a:off x="1863" y="1777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7" name="Rectangle 72"/>
            <p:cNvSpPr>
              <a:spLocks noChangeArrowheads="1"/>
            </p:cNvSpPr>
            <p:nvPr/>
          </p:nvSpPr>
          <p:spPr bwMode="auto">
            <a:xfrm>
              <a:off x="1733" y="1777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8" name="Rectangle 73"/>
            <p:cNvSpPr>
              <a:spLocks noChangeArrowheads="1"/>
            </p:cNvSpPr>
            <p:nvPr/>
          </p:nvSpPr>
          <p:spPr bwMode="auto">
            <a:xfrm>
              <a:off x="2066" y="1601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9" name="Rectangle 74"/>
            <p:cNvSpPr>
              <a:spLocks noChangeArrowheads="1"/>
            </p:cNvSpPr>
            <p:nvPr/>
          </p:nvSpPr>
          <p:spPr bwMode="auto">
            <a:xfrm>
              <a:off x="2198" y="1601"/>
              <a:ext cx="6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0" name="Rectangle 75"/>
            <p:cNvSpPr>
              <a:spLocks noChangeArrowheads="1"/>
            </p:cNvSpPr>
            <p:nvPr/>
          </p:nvSpPr>
          <p:spPr bwMode="auto">
            <a:xfrm>
              <a:off x="2192" y="1479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1" name="Rectangle 76"/>
            <p:cNvSpPr>
              <a:spLocks noChangeArrowheads="1"/>
            </p:cNvSpPr>
            <p:nvPr/>
          </p:nvSpPr>
          <p:spPr bwMode="auto">
            <a:xfrm>
              <a:off x="2192" y="1730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2" name="Rectangle 77"/>
            <p:cNvSpPr>
              <a:spLocks noChangeArrowheads="1"/>
            </p:cNvSpPr>
            <p:nvPr/>
          </p:nvSpPr>
          <p:spPr bwMode="auto">
            <a:xfrm>
              <a:off x="2309" y="1601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3" name="Rectangle 78"/>
            <p:cNvSpPr>
              <a:spLocks noChangeArrowheads="1"/>
            </p:cNvSpPr>
            <p:nvPr/>
          </p:nvSpPr>
          <p:spPr bwMode="auto">
            <a:xfrm>
              <a:off x="1977" y="1777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4" name="Rectangle 79"/>
            <p:cNvSpPr>
              <a:spLocks noChangeArrowheads="1"/>
            </p:cNvSpPr>
            <p:nvPr/>
          </p:nvSpPr>
          <p:spPr bwMode="auto">
            <a:xfrm>
              <a:off x="1677" y="1819"/>
              <a:ext cx="45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" name="Rectangle 80"/>
            <p:cNvSpPr>
              <a:spLocks noChangeArrowheads="1"/>
            </p:cNvSpPr>
            <p:nvPr/>
          </p:nvSpPr>
          <p:spPr bwMode="auto">
            <a:xfrm>
              <a:off x="1808" y="1819"/>
              <a:ext cx="47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" name="Rectangle 81"/>
            <p:cNvSpPr>
              <a:spLocks noChangeArrowheads="1"/>
            </p:cNvSpPr>
            <p:nvPr/>
          </p:nvSpPr>
          <p:spPr bwMode="auto">
            <a:xfrm>
              <a:off x="1891" y="1685"/>
              <a:ext cx="5" cy="83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" name="Rectangle 82"/>
            <p:cNvSpPr>
              <a:spLocks noChangeArrowheads="1"/>
            </p:cNvSpPr>
            <p:nvPr/>
          </p:nvSpPr>
          <p:spPr bwMode="auto">
            <a:xfrm>
              <a:off x="1891" y="1867"/>
              <a:ext cx="5" cy="8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" name="Rectangle 83"/>
            <p:cNvSpPr>
              <a:spLocks noChangeArrowheads="1"/>
            </p:cNvSpPr>
            <p:nvPr/>
          </p:nvSpPr>
          <p:spPr bwMode="auto">
            <a:xfrm>
              <a:off x="1606" y="1947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9" name="Rectangle 84"/>
            <p:cNvSpPr>
              <a:spLocks noChangeArrowheads="1"/>
            </p:cNvSpPr>
            <p:nvPr/>
          </p:nvSpPr>
          <p:spPr bwMode="auto">
            <a:xfrm>
              <a:off x="1863" y="1947"/>
              <a:ext cx="12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0" name="Rectangle 85"/>
            <p:cNvSpPr>
              <a:spLocks noChangeArrowheads="1"/>
            </p:cNvSpPr>
            <p:nvPr/>
          </p:nvSpPr>
          <p:spPr bwMode="auto">
            <a:xfrm>
              <a:off x="1996" y="1987"/>
              <a:ext cx="2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5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1" name="Rectangle 86"/>
            <p:cNvSpPr>
              <a:spLocks noChangeArrowheads="1"/>
            </p:cNvSpPr>
            <p:nvPr/>
          </p:nvSpPr>
          <p:spPr bwMode="auto">
            <a:xfrm>
              <a:off x="1769" y="1592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2" name="Rectangle 87"/>
            <p:cNvSpPr>
              <a:spLocks noChangeArrowheads="1"/>
            </p:cNvSpPr>
            <p:nvPr/>
          </p:nvSpPr>
          <p:spPr bwMode="auto">
            <a:xfrm>
              <a:off x="1835" y="1633"/>
              <a:ext cx="2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5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3" name="Rectangle 88"/>
            <p:cNvSpPr>
              <a:spLocks noChangeArrowheads="1"/>
            </p:cNvSpPr>
            <p:nvPr/>
          </p:nvSpPr>
          <p:spPr bwMode="auto">
            <a:xfrm>
              <a:off x="1862" y="1592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</a:t>
              </a:r>
              <a:endParaRPr kumimoji="0" lang="zh-CN" altLang="zh-CN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4" name="Rectangle 89"/>
            <p:cNvSpPr>
              <a:spLocks noChangeArrowheads="1"/>
            </p:cNvSpPr>
            <p:nvPr/>
          </p:nvSpPr>
          <p:spPr bwMode="auto">
            <a:xfrm>
              <a:off x="1733" y="1947"/>
              <a:ext cx="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endPara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5" name="Rectangle 90"/>
            <p:cNvSpPr>
              <a:spLocks noChangeArrowheads="1"/>
            </p:cNvSpPr>
            <p:nvPr/>
          </p:nvSpPr>
          <p:spPr bwMode="auto">
            <a:xfrm>
              <a:off x="1677" y="1989"/>
              <a:ext cx="45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" name="Rectangle 91"/>
            <p:cNvSpPr>
              <a:spLocks noChangeArrowheads="1"/>
            </p:cNvSpPr>
            <p:nvPr/>
          </p:nvSpPr>
          <p:spPr bwMode="auto">
            <a:xfrm>
              <a:off x="1808" y="1989"/>
              <a:ext cx="47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" name="Rectangle 92"/>
            <p:cNvSpPr>
              <a:spLocks noChangeArrowheads="1"/>
            </p:cNvSpPr>
            <p:nvPr/>
          </p:nvSpPr>
          <p:spPr bwMode="auto">
            <a:xfrm>
              <a:off x="2216" y="1690"/>
              <a:ext cx="5" cy="4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" name="Rectangle 93"/>
            <p:cNvSpPr>
              <a:spLocks noChangeArrowheads="1"/>
            </p:cNvSpPr>
            <p:nvPr/>
          </p:nvSpPr>
          <p:spPr bwMode="auto">
            <a:xfrm>
              <a:off x="2230" y="1690"/>
              <a:ext cx="5" cy="44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" name="Rectangle 94"/>
            <p:cNvSpPr>
              <a:spLocks noChangeArrowheads="1"/>
            </p:cNvSpPr>
            <p:nvPr/>
          </p:nvSpPr>
          <p:spPr bwMode="auto">
            <a:xfrm>
              <a:off x="2227" y="1568"/>
              <a:ext cx="5" cy="3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" name="Rectangle 95"/>
            <p:cNvSpPr>
              <a:spLocks noChangeArrowheads="1"/>
            </p:cNvSpPr>
            <p:nvPr/>
          </p:nvSpPr>
          <p:spPr bwMode="auto">
            <a:xfrm>
              <a:off x="1932" y="1819"/>
              <a:ext cx="46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" name="Rectangle 96"/>
            <p:cNvSpPr>
              <a:spLocks noChangeArrowheads="1"/>
            </p:cNvSpPr>
            <p:nvPr/>
          </p:nvSpPr>
          <p:spPr bwMode="auto">
            <a:xfrm>
              <a:off x="1932" y="1647"/>
              <a:ext cx="129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" name="Rectangle 97"/>
            <p:cNvSpPr>
              <a:spLocks noChangeArrowheads="1"/>
            </p:cNvSpPr>
            <p:nvPr/>
          </p:nvSpPr>
          <p:spPr bwMode="auto">
            <a:xfrm>
              <a:off x="2148" y="1647"/>
              <a:ext cx="51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" name="Rectangle 98"/>
            <p:cNvSpPr>
              <a:spLocks noChangeArrowheads="1"/>
            </p:cNvSpPr>
            <p:nvPr/>
          </p:nvSpPr>
          <p:spPr bwMode="auto">
            <a:xfrm>
              <a:off x="2258" y="1647"/>
              <a:ext cx="51" cy="6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" name="Rectangle 99"/>
            <p:cNvSpPr>
              <a:spLocks noChangeArrowheads="1"/>
            </p:cNvSpPr>
            <p:nvPr/>
          </p:nvSpPr>
          <p:spPr bwMode="auto">
            <a:xfrm>
              <a:off x="2258" y="1486"/>
              <a:ext cx="26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" name="Rectangle 100"/>
            <p:cNvSpPr>
              <a:spLocks noChangeArrowheads="1"/>
            </p:cNvSpPr>
            <p:nvPr/>
          </p:nvSpPr>
          <p:spPr bwMode="auto">
            <a:xfrm>
              <a:off x="2374" y="1612"/>
              <a:ext cx="25" cy="5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" name="Freeform 101"/>
            <p:cNvSpPr>
              <a:spLocks/>
            </p:cNvSpPr>
            <p:nvPr/>
          </p:nvSpPr>
          <p:spPr bwMode="auto">
            <a:xfrm>
              <a:off x="315" y="1813"/>
              <a:ext cx="1286" cy="96"/>
            </a:xfrm>
            <a:custGeom>
              <a:avLst/>
              <a:gdLst>
                <a:gd name="T0" fmla="*/ 5 w 1286"/>
                <a:gd name="T1" fmla="*/ 94 h 96"/>
                <a:gd name="T2" fmla="*/ 88 w 1286"/>
                <a:gd name="T3" fmla="*/ 13 h 96"/>
                <a:gd name="T4" fmla="*/ 174 w 1286"/>
                <a:gd name="T5" fmla="*/ 96 h 96"/>
                <a:gd name="T6" fmla="*/ 259 w 1286"/>
                <a:gd name="T7" fmla="*/ 13 h 96"/>
                <a:gd name="T8" fmla="*/ 345 w 1286"/>
                <a:gd name="T9" fmla="*/ 96 h 96"/>
                <a:gd name="T10" fmla="*/ 430 w 1286"/>
                <a:gd name="T11" fmla="*/ 13 h 96"/>
                <a:gd name="T12" fmla="*/ 516 w 1286"/>
                <a:gd name="T13" fmla="*/ 96 h 96"/>
                <a:gd name="T14" fmla="*/ 601 w 1286"/>
                <a:gd name="T15" fmla="*/ 13 h 96"/>
                <a:gd name="T16" fmla="*/ 687 w 1286"/>
                <a:gd name="T17" fmla="*/ 96 h 96"/>
                <a:gd name="T18" fmla="*/ 771 w 1286"/>
                <a:gd name="T19" fmla="*/ 13 h 96"/>
                <a:gd name="T20" fmla="*/ 856 w 1286"/>
                <a:gd name="T21" fmla="*/ 96 h 96"/>
                <a:gd name="T22" fmla="*/ 942 w 1286"/>
                <a:gd name="T23" fmla="*/ 13 h 96"/>
                <a:gd name="T24" fmla="*/ 1027 w 1286"/>
                <a:gd name="T25" fmla="*/ 96 h 96"/>
                <a:gd name="T26" fmla="*/ 1113 w 1286"/>
                <a:gd name="T27" fmla="*/ 13 h 96"/>
                <a:gd name="T28" fmla="*/ 1198 w 1286"/>
                <a:gd name="T29" fmla="*/ 96 h 96"/>
                <a:gd name="T30" fmla="*/ 1286 w 1286"/>
                <a:gd name="T31" fmla="*/ 10 h 96"/>
                <a:gd name="T32" fmla="*/ 1281 w 1286"/>
                <a:gd name="T33" fmla="*/ 3 h 96"/>
                <a:gd name="T34" fmla="*/ 1198 w 1286"/>
                <a:gd name="T35" fmla="*/ 84 h 96"/>
                <a:gd name="T36" fmla="*/ 1113 w 1286"/>
                <a:gd name="T37" fmla="*/ 0 h 96"/>
                <a:gd name="T38" fmla="*/ 1027 w 1286"/>
                <a:gd name="T39" fmla="*/ 84 h 96"/>
                <a:gd name="T40" fmla="*/ 942 w 1286"/>
                <a:gd name="T41" fmla="*/ 0 h 96"/>
                <a:gd name="T42" fmla="*/ 856 w 1286"/>
                <a:gd name="T43" fmla="*/ 84 h 96"/>
                <a:gd name="T44" fmla="*/ 771 w 1286"/>
                <a:gd name="T45" fmla="*/ 0 h 96"/>
                <a:gd name="T46" fmla="*/ 687 w 1286"/>
                <a:gd name="T47" fmla="*/ 84 h 96"/>
                <a:gd name="T48" fmla="*/ 601 w 1286"/>
                <a:gd name="T49" fmla="*/ 0 h 96"/>
                <a:gd name="T50" fmla="*/ 516 w 1286"/>
                <a:gd name="T51" fmla="*/ 84 h 96"/>
                <a:gd name="T52" fmla="*/ 430 w 1286"/>
                <a:gd name="T53" fmla="*/ 0 h 96"/>
                <a:gd name="T54" fmla="*/ 345 w 1286"/>
                <a:gd name="T55" fmla="*/ 84 h 96"/>
                <a:gd name="T56" fmla="*/ 259 w 1286"/>
                <a:gd name="T57" fmla="*/ 0 h 96"/>
                <a:gd name="T58" fmla="*/ 174 w 1286"/>
                <a:gd name="T59" fmla="*/ 84 h 96"/>
                <a:gd name="T60" fmla="*/ 88 w 1286"/>
                <a:gd name="T61" fmla="*/ 0 h 96"/>
                <a:gd name="T62" fmla="*/ 0 w 1286"/>
                <a:gd name="T63" fmla="*/ 87 h 96"/>
                <a:gd name="T64" fmla="*/ 5 w 1286"/>
                <a:gd name="T65" fmla="*/ 9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6" h="96">
                  <a:moveTo>
                    <a:pt x="5" y="94"/>
                  </a:moveTo>
                  <a:lnTo>
                    <a:pt x="88" y="13"/>
                  </a:lnTo>
                  <a:lnTo>
                    <a:pt x="174" y="96"/>
                  </a:lnTo>
                  <a:lnTo>
                    <a:pt x="259" y="13"/>
                  </a:lnTo>
                  <a:lnTo>
                    <a:pt x="345" y="96"/>
                  </a:lnTo>
                  <a:lnTo>
                    <a:pt x="430" y="13"/>
                  </a:lnTo>
                  <a:lnTo>
                    <a:pt x="516" y="96"/>
                  </a:lnTo>
                  <a:lnTo>
                    <a:pt x="601" y="13"/>
                  </a:lnTo>
                  <a:lnTo>
                    <a:pt x="687" y="96"/>
                  </a:lnTo>
                  <a:lnTo>
                    <a:pt x="771" y="13"/>
                  </a:lnTo>
                  <a:lnTo>
                    <a:pt x="856" y="96"/>
                  </a:lnTo>
                  <a:lnTo>
                    <a:pt x="942" y="13"/>
                  </a:lnTo>
                  <a:lnTo>
                    <a:pt x="1027" y="96"/>
                  </a:lnTo>
                  <a:lnTo>
                    <a:pt x="1113" y="13"/>
                  </a:lnTo>
                  <a:lnTo>
                    <a:pt x="1198" y="96"/>
                  </a:lnTo>
                  <a:lnTo>
                    <a:pt x="1286" y="10"/>
                  </a:lnTo>
                  <a:lnTo>
                    <a:pt x="1281" y="3"/>
                  </a:lnTo>
                  <a:lnTo>
                    <a:pt x="1198" y="84"/>
                  </a:lnTo>
                  <a:lnTo>
                    <a:pt x="1113" y="0"/>
                  </a:lnTo>
                  <a:lnTo>
                    <a:pt x="1027" y="84"/>
                  </a:lnTo>
                  <a:lnTo>
                    <a:pt x="942" y="0"/>
                  </a:lnTo>
                  <a:lnTo>
                    <a:pt x="856" y="84"/>
                  </a:lnTo>
                  <a:lnTo>
                    <a:pt x="771" y="0"/>
                  </a:lnTo>
                  <a:lnTo>
                    <a:pt x="687" y="84"/>
                  </a:lnTo>
                  <a:lnTo>
                    <a:pt x="601" y="0"/>
                  </a:lnTo>
                  <a:lnTo>
                    <a:pt x="516" y="84"/>
                  </a:lnTo>
                  <a:lnTo>
                    <a:pt x="430" y="0"/>
                  </a:lnTo>
                  <a:lnTo>
                    <a:pt x="345" y="84"/>
                  </a:lnTo>
                  <a:lnTo>
                    <a:pt x="259" y="0"/>
                  </a:lnTo>
                  <a:lnTo>
                    <a:pt x="174" y="84"/>
                  </a:lnTo>
                  <a:lnTo>
                    <a:pt x="88" y="0"/>
                  </a:lnTo>
                  <a:lnTo>
                    <a:pt x="0" y="87"/>
                  </a:lnTo>
                  <a:lnTo>
                    <a:pt x="5" y="9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" name="Rectangle 102"/>
            <p:cNvSpPr>
              <a:spLocks noChangeArrowheads="1"/>
            </p:cNvSpPr>
            <p:nvPr/>
          </p:nvSpPr>
          <p:spPr bwMode="auto">
            <a:xfrm>
              <a:off x="400" y="1722"/>
              <a:ext cx="7" cy="9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" name="Rectangle 103"/>
            <p:cNvSpPr>
              <a:spLocks noChangeArrowheads="1"/>
            </p:cNvSpPr>
            <p:nvPr/>
          </p:nvSpPr>
          <p:spPr bwMode="auto">
            <a:xfrm>
              <a:off x="740" y="1722"/>
              <a:ext cx="8" cy="9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" name="Rectangle 104"/>
            <p:cNvSpPr>
              <a:spLocks noChangeArrowheads="1"/>
            </p:cNvSpPr>
            <p:nvPr/>
          </p:nvSpPr>
          <p:spPr bwMode="auto">
            <a:xfrm>
              <a:off x="1082" y="1722"/>
              <a:ext cx="8" cy="9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" name="Rectangle 105"/>
            <p:cNvSpPr>
              <a:spLocks noChangeArrowheads="1"/>
            </p:cNvSpPr>
            <p:nvPr/>
          </p:nvSpPr>
          <p:spPr bwMode="auto">
            <a:xfrm>
              <a:off x="1425" y="1722"/>
              <a:ext cx="8" cy="97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" name="Freeform 106"/>
            <p:cNvSpPr>
              <a:spLocks/>
            </p:cNvSpPr>
            <p:nvPr/>
          </p:nvSpPr>
          <p:spPr bwMode="auto">
            <a:xfrm>
              <a:off x="315" y="2010"/>
              <a:ext cx="1286" cy="94"/>
            </a:xfrm>
            <a:custGeom>
              <a:avLst/>
              <a:gdLst>
                <a:gd name="T0" fmla="*/ 5 w 1286"/>
                <a:gd name="T1" fmla="*/ 91 h 94"/>
                <a:gd name="T2" fmla="*/ 88 w 1286"/>
                <a:gd name="T3" fmla="*/ 11 h 94"/>
                <a:gd name="T4" fmla="*/ 174 w 1286"/>
                <a:gd name="T5" fmla="*/ 94 h 94"/>
                <a:gd name="T6" fmla="*/ 259 w 1286"/>
                <a:gd name="T7" fmla="*/ 11 h 94"/>
                <a:gd name="T8" fmla="*/ 345 w 1286"/>
                <a:gd name="T9" fmla="*/ 94 h 94"/>
                <a:gd name="T10" fmla="*/ 430 w 1286"/>
                <a:gd name="T11" fmla="*/ 11 h 94"/>
                <a:gd name="T12" fmla="*/ 516 w 1286"/>
                <a:gd name="T13" fmla="*/ 94 h 94"/>
                <a:gd name="T14" fmla="*/ 601 w 1286"/>
                <a:gd name="T15" fmla="*/ 11 h 94"/>
                <a:gd name="T16" fmla="*/ 687 w 1286"/>
                <a:gd name="T17" fmla="*/ 94 h 94"/>
                <a:gd name="T18" fmla="*/ 771 w 1286"/>
                <a:gd name="T19" fmla="*/ 11 h 94"/>
                <a:gd name="T20" fmla="*/ 856 w 1286"/>
                <a:gd name="T21" fmla="*/ 94 h 94"/>
                <a:gd name="T22" fmla="*/ 942 w 1286"/>
                <a:gd name="T23" fmla="*/ 11 h 94"/>
                <a:gd name="T24" fmla="*/ 1027 w 1286"/>
                <a:gd name="T25" fmla="*/ 94 h 94"/>
                <a:gd name="T26" fmla="*/ 1113 w 1286"/>
                <a:gd name="T27" fmla="*/ 11 h 94"/>
                <a:gd name="T28" fmla="*/ 1198 w 1286"/>
                <a:gd name="T29" fmla="*/ 94 h 94"/>
                <a:gd name="T30" fmla="*/ 1286 w 1286"/>
                <a:gd name="T31" fmla="*/ 8 h 94"/>
                <a:gd name="T32" fmla="*/ 1281 w 1286"/>
                <a:gd name="T33" fmla="*/ 2 h 94"/>
                <a:gd name="T34" fmla="*/ 1198 w 1286"/>
                <a:gd name="T35" fmla="*/ 83 h 94"/>
                <a:gd name="T36" fmla="*/ 1113 w 1286"/>
                <a:gd name="T37" fmla="*/ 0 h 94"/>
                <a:gd name="T38" fmla="*/ 1027 w 1286"/>
                <a:gd name="T39" fmla="*/ 83 h 94"/>
                <a:gd name="T40" fmla="*/ 942 w 1286"/>
                <a:gd name="T41" fmla="*/ 0 h 94"/>
                <a:gd name="T42" fmla="*/ 856 w 1286"/>
                <a:gd name="T43" fmla="*/ 83 h 94"/>
                <a:gd name="T44" fmla="*/ 771 w 1286"/>
                <a:gd name="T45" fmla="*/ 0 h 94"/>
                <a:gd name="T46" fmla="*/ 687 w 1286"/>
                <a:gd name="T47" fmla="*/ 83 h 94"/>
                <a:gd name="T48" fmla="*/ 601 w 1286"/>
                <a:gd name="T49" fmla="*/ 0 h 94"/>
                <a:gd name="T50" fmla="*/ 516 w 1286"/>
                <a:gd name="T51" fmla="*/ 83 h 94"/>
                <a:gd name="T52" fmla="*/ 430 w 1286"/>
                <a:gd name="T53" fmla="*/ 0 h 94"/>
                <a:gd name="T54" fmla="*/ 345 w 1286"/>
                <a:gd name="T55" fmla="*/ 83 h 94"/>
                <a:gd name="T56" fmla="*/ 259 w 1286"/>
                <a:gd name="T57" fmla="*/ 0 h 94"/>
                <a:gd name="T58" fmla="*/ 174 w 1286"/>
                <a:gd name="T59" fmla="*/ 83 h 94"/>
                <a:gd name="T60" fmla="*/ 88 w 1286"/>
                <a:gd name="T61" fmla="*/ 0 h 94"/>
                <a:gd name="T62" fmla="*/ 0 w 1286"/>
                <a:gd name="T63" fmla="*/ 86 h 94"/>
                <a:gd name="T64" fmla="*/ 5 w 1286"/>
                <a:gd name="T65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6" h="94">
                  <a:moveTo>
                    <a:pt x="5" y="91"/>
                  </a:moveTo>
                  <a:lnTo>
                    <a:pt x="88" y="11"/>
                  </a:lnTo>
                  <a:lnTo>
                    <a:pt x="174" y="94"/>
                  </a:lnTo>
                  <a:lnTo>
                    <a:pt x="259" y="11"/>
                  </a:lnTo>
                  <a:lnTo>
                    <a:pt x="345" y="94"/>
                  </a:lnTo>
                  <a:lnTo>
                    <a:pt x="430" y="11"/>
                  </a:lnTo>
                  <a:lnTo>
                    <a:pt x="516" y="94"/>
                  </a:lnTo>
                  <a:lnTo>
                    <a:pt x="601" y="11"/>
                  </a:lnTo>
                  <a:lnTo>
                    <a:pt x="687" y="94"/>
                  </a:lnTo>
                  <a:lnTo>
                    <a:pt x="771" y="11"/>
                  </a:lnTo>
                  <a:lnTo>
                    <a:pt x="856" y="94"/>
                  </a:lnTo>
                  <a:lnTo>
                    <a:pt x="942" y="11"/>
                  </a:lnTo>
                  <a:lnTo>
                    <a:pt x="1027" y="94"/>
                  </a:lnTo>
                  <a:lnTo>
                    <a:pt x="1113" y="11"/>
                  </a:lnTo>
                  <a:lnTo>
                    <a:pt x="1198" y="94"/>
                  </a:lnTo>
                  <a:lnTo>
                    <a:pt x="1286" y="8"/>
                  </a:lnTo>
                  <a:lnTo>
                    <a:pt x="1281" y="2"/>
                  </a:lnTo>
                  <a:lnTo>
                    <a:pt x="1198" y="83"/>
                  </a:lnTo>
                  <a:lnTo>
                    <a:pt x="1113" y="0"/>
                  </a:lnTo>
                  <a:lnTo>
                    <a:pt x="1027" y="83"/>
                  </a:lnTo>
                  <a:lnTo>
                    <a:pt x="942" y="0"/>
                  </a:lnTo>
                  <a:lnTo>
                    <a:pt x="856" y="83"/>
                  </a:lnTo>
                  <a:lnTo>
                    <a:pt x="771" y="0"/>
                  </a:lnTo>
                  <a:lnTo>
                    <a:pt x="687" y="83"/>
                  </a:lnTo>
                  <a:lnTo>
                    <a:pt x="601" y="0"/>
                  </a:lnTo>
                  <a:lnTo>
                    <a:pt x="516" y="83"/>
                  </a:lnTo>
                  <a:lnTo>
                    <a:pt x="430" y="0"/>
                  </a:lnTo>
                  <a:lnTo>
                    <a:pt x="345" y="83"/>
                  </a:lnTo>
                  <a:lnTo>
                    <a:pt x="259" y="0"/>
                  </a:lnTo>
                  <a:lnTo>
                    <a:pt x="174" y="83"/>
                  </a:lnTo>
                  <a:lnTo>
                    <a:pt x="88" y="0"/>
                  </a:lnTo>
                  <a:lnTo>
                    <a:pt x="0" y="86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" name="Rectangle 107"/>
            <p:cNvSpPr>
              <a:spLocks noChangeArrowheads="1"/>
            </p:cNvSpPr>
            <p:nvPr/>
          </p:nvSpPr>
          <p:spPr bwMode="auto">
            <a:xfrm>
              <a:off x="400" y="1916"/>
              <a:ext cx="7" cy="99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" name="Rectangle 108"/>
            <p:cNvSpPr>
              <a:spLocks noChangeArrowheads="1"/>
            </p:cNvSpPr>
            <p:nvPr/>
          </p:nvSpPr>
          <p:spPr bwMode="auto">
            <a:xfrm>
              <a:off x="740" y="1916"/>
              <a:ext cx="8" cy="99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" name="Rectangle 109"/>
            <p:cNvSpPr>
              <a:spLocks noChangeArrowheads="1"/>
            </p:cNvSpPr>
            <p:nvPr/>
          </p:nvSpPr>
          <p:spPr bwMode="auto">
            <a:xfrm>
              <a:off x="1082" y="1916"/>
              <a:ext cx="8" cy="99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" name="Rectangle 110"/>
            <p:cNvSpPr>
              <a:spLocks noChangeArrowheads="1"/>
            </p:cNvSpPr>
            <p:nvPr/>
          </p:nvSpPr>
          <p:spPr bwMode="auto">
            <a:xfrm>
              <a:off x="1425" y="1916"/>
              <a:ext cx="8" cy="99"/>
            </a:xfrm>
            <a:prstGeom prst="rect">
              <a:avLst/>
            </a:pr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" name="Freeform 111"/>
            <p:cNvSpPr>
              <a:spLocks/>
            </p:cNvSpPr>
            <p:nvPr/>
          </p:nvSpPr>
          <p:spPr bwMode="auto">
            <a:xfrm>
              <a:off x="134" y="2425"/>
              <a:ext cx="1458" cy="95"/>
            </a:xfrm>
            <a:custGeom>
              <a:avLst/>
              <a:gdLst>
                <a:gd name="T0" fmla="*/ 1453 w 1458"/>
                <a:gd name="T1" fmla="*/ 3 h 95"/>
                <a:gd name="T2" fmla="*/ 1370 w 1458"/>
                <a:gd name="T3" fmla="*/ 84 h 95"/>
                <a:gd name="T4" fmla="*/ 1285 w 1458"/>
                <a:gd name="T5" fmla="*/ 0 h 95"/>
                <a:gd name="T6" fmla="*/ 1199 w 1458"/>
                <a:gd name="T7" fmla="*/ 84 h 95"/>
                <a:gd name="T8" fmla="*/ 1114 w 1458"/>
                <a:gd name="T9" fmla="*/ 0 h 95"/>
                <a:gd name="T10" fmla="*/ 1030 w 1458"/>
                <a:gd name="T11" fmla="*/ 84 h 95"/>
                <a:gd name="T12" fmla="*/ 944 w 1458"/>
                <a:gd name="T13" fmla="*/ 0 h 95"/>
                <a:gd name="T14" fmla="*/ 859 w 1458"/>
                <a:gd name="T15" fmla="*/ 84 h 95"/>
                <a:gd name="T16" fmla="*/ 773 w 1458"/>
                <a:gd name="T17" fmla="*/ 0 h 95"/>
                <a:gd name="T18" fmla="*/ 688 w 1458"/>
                <a:gd name="T19" fmla="*/ 84 h 95"/>
                <a:gd name="T20" fmla="*/ 602 w 1458"/>
                <a:gd name="T21" fmla="*/ 0 h 95"/>
                <a:gd name="T22" fmla="*/ 517 w 1458"/>
                <a:gd name="T23" fmla="*/ 84 h 95"/>
                <a:gd name="T24" fmla="*/ 431 w 1458"/>
                <a:gd name="T25" fmla="*/ 0 h 95"/>
                <a:gd name="T26" fmla="*/ 346 w 1458"/>
                <a:gd name="T27" fmla="*/ 84 h 95"/>
                <a:gd name="T28" fmla="*/ 261 w 1458"/>
                <a:gd name="T29" fmla="*/ 0 h 95"/>
                <a:gd name="T30" fmla="*/ 175 w 1458"/>
                <a:gd name="T31" fmla="*/ 84 h 95"/>
                <a:gd name="T32" fmla="*/ 91 w 1458"/>
                <a:gd name="T33" fmla="*/ 0 h 95"/>
                <a:gd name="T34" fmla="*/ 0 w 1458"/>
                <a:gd name="T35" fmla="*/ 87 h 95"/>
                <a:gd name="T36" fmla="*/ 5 w 1458"/>
                <a:gd name="T37" fmla="*/ 93 h 95"/>
                <a:gd name="T38" fmla="*/ 91 w 1458"/>
                <a:gd name="T39" fmla="*/ 11 h 95"/>
                <a:gd name="T40" fmla="*/ 175 w 1458"/>
                <a:gd name="T41" fmla="*/ 95 h 95"/>
                <a:gd name="T42" fmla="*/ 261 w 1458"/>
                <a:gd name="T43" fmla="*/ 11 h 95"/>
                <a:gd name="T44" fmla="*/ 346 w 1458"/>
                <a:gd name="T45" fmla="*/ 95 h 95"/>
                <a:gd name="T46" fmla="*/ 431 w 1458"/>
                <a:gd name="T47" fmla="*/ 11 h 95"/>
                <a:gd name="T48" fmla="*/ 517 w 1458"/>
                <a:gd name="T49" fmla="*/ 95 h 95"/>
                <a:gd name="T50" fmla="*/ 602 w 1458"/>
                <a:gd name="T51" fmla="*/ 11 h 95"/>
                <a:gd name="T52" fmla="*/ 688 w 1458"/>
                <a:gd name="T53" fmla="*/ 95 h 95"/>
                <a:gd name="T54" fmla="*/ 773 w 1458"/>
                <a:gd name="T55" fmla="*/ 11 h 95"/>
                <a:gd name="T56" fmla="*/ 859 w 1458"/>
                <a:gd name="T57" fmla="*/ 95 h 95"/>
                <a:gd name="T58" fmla="*/ 944 w 1458"/>
                <a:gd name="T59" fmla="*/ 11 h 95"/>
                <a:gd name="T60" fmla="*/ 1030 w 1458"/>
                <a:gd name="T61" fmla="*/ 95 h 95"/>
                <a:gd name="T62" fmla="*/ 1114 w 1458"/>
                <a:gd name="T63" fmla="*/ 11 h 95"/>
                <a:gd name="T64" fmla="*/ 1199 w 1458"/>
                <a:gd name="T65" fmla="*/ 95 h 95"/>
                <a:gd name="T66" fmla="*/ 1285 w 1458"/>
                <a:gd name="T67" fmla="*/ 11 h 95"/>
                <a:gd name="T68" fmla="*/ 1370 w 1458"/>
                <a:gd name="T69" fmla="*/ 95 h 95"/>
                <a:gd name="T70" fmla="*/ 1458 w 1458"/>
                <a:gd name="T71" fmla="*/ 10 h 95"/>
                <a:gd name="T72" fmla="*/ 1453 w 1458"/>
                <a:gd name="T73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58" h="95">
                  <a:moveTo>
                    <a:pt x="1453" y="3"/>
                  </a:moveTo>
                  <a:lnTo>
                    <a:pt x="1370" y="84"/>
                  </a:lnTo>
                  <a:lnTo>
                    <a:pt x="1285" y="0"/>
                  </a:lnTo>
                  <a:lnTo>
                    <a:pt x="1199" y="84"/>
                  </a:lnTo>
                  <a:lnTo>
                    <a:pt x="1114" y="0"/>
                  </a:lnTo>
                  <a:lnTo>
                    <a:pt x="1030" y="84"/>
                  </a:lnTo>
                  <a:lnTo>
                    <a:pt x="944" y="0"/>
                  </a:lnTo>
                  <a:lnTo>
                    <a:pt x="859" y="84"/>
                  </a:lnTo>
                  <a:lnTo>
                    <a:pt x="773" y="0"/>
                  </a:lnTo>
                  <a:lnTo>
                    <a:pt x="688" y="84"/>
                  </a:lnTo>
                  <a:lnTo>
                    <a:pt x="602" y="0"/>
                  </a:lnTo>
                  <a:lnTo>
                    <a:pt x="517" y="84"/>
                  </a:lnTo>
                  <a:lnTo>
                    <a:pt x="431" y="0"/>
                  </a:lnTo>
                  <a:lnTo>
                    <a:pt x="346" y="84"/>
                  </a:lnTo>
                  <a:lnTo>
                    <a:pt x="261" y="0"/>
                  </a:lnTo>
                  <a:lnTo>
                    <a:pt x="175" y="84"/>
                  </a:lnTo>
                  <a:lnTo>
                    <a:pt x="91" y="0"/>
                  </a:lnTo>
                  <a:lnTo>
                    <a:pt x="0" y="87"/>
                  </a:lnTo>
                  <a:lnTo>
                    <a:pt x="5" y="93"/>
                  </a:lnTo>
                  <a:lnTo>
                    <a:pt x="91" y="11"/>
                  </a:lnTo>
                  <a:lnTo>
                    <a:pt x="175" y="95"/>
                  </a:lnTo>
                  <a:lnTo>
                    <a:pt x="261" y="11"/>
                  </a:lnTo>
                  <a:lnTo>
                    <a:pt x="346" y="95"/>
                  </a:lnTo>
                  <a:lnTo>
                    <a:pt x="431" y="11"/>
                  </a:lnTo>
                  <a:lnTo>
                    <a:pt x="517" y="95"/>
                  </a:lnTo>
                  <a:lnTo>
                    <a:pt x="602" y="11"/>
                  </a:lnTo>
                  <a:lnTo>
                    <a:pt x="688" y="95"/>
                  </a:lnTo>
                  <a:lnTo>
                    <a:pt x="773" y="11"/>
                  </a:lnTo>
                  <a:lnTo>
                    <a:pt x="859" y="95"/>
                  </a:lnTo>
                  <a:lnTo>
                    <a:pt x="944" y="11"/>
                  </a:lnTo>
                  <a:lnTo>
                    <a:pt x="1030" y="95"/>
                  </a:lnTo>
                  <a:lnTo>
                    <a:pt x="1114" y="11"/>
                  </a:lnTo>
                  <a:lnTo>
                    <a:pt x="1199" y="95"/>
                  </a:lnTo>
                  <a:lnTo>
                    <a:pt x="1285" y="11"/>
                  </a:lnTo>
                  <a:lnTo>
                    <a:pt x="1370" y="95"/>
                  </a:lnTo>
                  <a:lnTo>
                    <a:pt x="1458" y="10"/>
                  </a:lnTo>
                  <a:lnTo>
                    <a:pt x="1453" y="3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" name="Freeform 112"/>
            <p:cNvSpPr>
              <a:spLocks/>
            </p:cNvSpPr>
            <p:nvPr/>
          </p:nvSpPr>
          <p:spPr bwMode="auto">
            <a:xfrm>
              <a:off x="134" y="2610"/>
              <a:ext cx="1458" cy="95"/>
            </a:xfrm>
            <a:custGeom>
              <a:avLst/>
              <a:gdLst>
                <a:gd name="T0" fmla="*/ 1453 w 1458"/>
                <a:gd name="T1" fmla="*/ 3 h 95"/>
                <a:gd name="T2" fmla="*/ 1370 w 1458"/>
                <a:gd name="T3" fmla="*/ 84 h 95"/>
                <a:gd name="T4" fmla="*/ 1285 w 1458"/>
                <a:gd name="T5" fmla="*/ 0 h 95"/>
                <a:gd name="T6" fmla="*/ 1199 w 1458"/>
                <a:gd name="T7" fmla="*/ 84 h 95"/>
                <a:gd name="T8" fmla="*/ 1114 w 1458"/>
                <a:gd name="T9" fmla="*/ 0 h 95"/>
                <a:gd name="T10" fmla="*/ 1030 w 1458"/>
                <a:gd name="T11" fmla="*/ 84 h 95"/>
                <a:gd name="T12" fmla="*/ 944 w 1458"/>
                <a:gd name="T13" fmla="*/ 0 h 95"/>
                <a:gd name="T14" fmla="*/ 859 w 1458"/>
                <a:gd name="T15" fmla="*/ 84 h 95"/>
                <a:gd name="T16" fmla="*/ 773 w 1458"/>
                <a:gd name="T17" fmla="*/ 0 h 95"/>
                <a:gd name="T18" fmla="*/ 688 w 1458"/>
                <a:gd name="T19" fmla="*/ 84 h 95"/>
                <a:gd name="T20" fmla="*/ 602 w 1458"/>
                <a:gd name="T21" fmla="*/ 0 h 95"/>
                <a:gd name="T22" fmla="*/ 517 w 1458"/>
                <a:gd name="T23" fmla="*/ 84 h 95"/>
                <a:gd name="T24" fmla="*/ 431 w 1458"/>
                <a:gd name="T25" fmla="*/ 0 h 95"/>
                <a:gd name="T26" fmla="*/ 346 w 1458"/>
                <a:gd name="T27" fmla="*/ 84 h 95"/>
                <a:gd name="T28" fmla="*/ 261 w 1458"/>
                <a:gd name="T29" fmla="*/ 0 h 95"/>
                <a:gd name="T30" fmla="*/ 175 w 1458"/>
                <a:gd name="T31" fmla="*/ 84 h 95"/>
                <a:gd name="T32" fmla="*/ 91 w 1458"/>
                <a:gd name="T33" fmla="*/ 0 h 95"/>
                <a:gd name="T34" fmla="*/ 0 w 1458"/>
                <a:gd name="T35" fmla="*/ 87 h 95"/>
                <a:gd name="T36" fmla="*/ 5 w 1458"/>
                <a:gd name="T37" fmla="*/ 92 h 95"/>
                <a:gd name="T38" fmla="*/ 91 w 1458"/>
                <a:gd name="T39" fmla="*/ 11 h 95"/>
                <a:gd name="T40" fmla="*/ 175 w 1458"/>
                <a:gd name="T41" fmla="*/ 95 h 95"/>
                <a:gd name="T42" fmla="*/ 261 w 1458"/>
                <a:gd name="T43" fmla="*/ 11 h 95"/>
                <a:gd name="T44" fmla="*/ 346 w 1458"/>
                <a:gd name="T45" fmla="*/ 95 h 95"/>
                <a:gd name="T46" fmla="*/ 431 w 1458"/>
                <a:gd name="T47" fmla="*/ 11 h 95"/>
                <a:gd name="T48" fmla="*/ 517 w 1458"/>
                <a:gd name="T49" fmla="*/ 95 h 95"/>
                <a:gd name="T50" fmla="*/ 602 w 1458"/>
                <a:gd name="T51" fmla="*/ 11 h 95"/>
                <a:gd name="T52" fmla="*/ 688 w 1458"/>
                <a:gd name="T53" fmla="*/ 95 h 95"/>
                <a:gd name="T54" fmla="*/ 773 w 1458"/>
                <a:gd name="T55" fmla="*/ 11 h 95"/>
                <a:gd name="T56" fmla="*/ 859 w 1458"/>
                <a:gd name="T57" fmla="*/ 95 h 95"/>
                <a:gd name="T58" fmla="*/ 944 w 1458"/>
                <a:gd name="T59" fmla="*/ 11 h 95"/>
                <a:gd name="T60" fmla="*/ 1030 w 1458"/>
                <a:gd name="T61" fmla="*/ 95 h 95"/>
                <a:gd name="T62" fmla="*/ 1114 w 1458"/>
                <a:gd name="T63" fmla="*/ 11 h 95"/>
                <a:gd name="T64" fmla="*/ 1199 w 1458"/>
                <a:gd name="T65" fmla="*/ 95 h 95"/>
                <a:gd name="T66" fmla="*/ 1285 w 1458"/>
                <a:gd name="T67" fmla="*/ 11 h 95"/>
                <a:gd name="T68" fmla="*/ 1370 w 1458"/>
                <a:gd name="T69" fmla="*/ 95 h 95"/>
                <a:gd name="T70" fmla="*/ 1458 w 1458"/>
                <a:gd name="T71" fmla="*/ 9 h 95"/>
                <a:gd name="T72" fmla="*/ 1453 w 1458"/>
                <a:gd name="T73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58" h="95">
                  <a:moveTo>
                    <a:pt x="1453" y="3"/>
                  </a:moveTo>
                  <a:lnTo>
                    <a:pt x="1370" y="84"/>
                  </a:lnTo>
                  <a:lnTo>
                    <a:pt x="1285" y="0"/>
                  </a:lnTo>
                  <a:lnTo>
                    <a:pt x="1199" y="84"/>
                  </a:lnTo>
                  <a:lnTo>
                    <a:pt x="1114" y="0"/>
                  </a:lnTo>
                  <a:lnTo>
                    <a:pt x="1030" y="84"/>
                  </a:lnTo>
                  <a:lnTo>
                    <a:pt x="944" y="0"/>
                  </a:lnTo>
                  <a:lnTo>
                    <a:pt x="859" y="84"/>
                  </a:lnTo>
                  <a:lnTo>
                    <a:pt x="773" y="0"/>
                  </a:lnTo>
                  <a:lnTo>
                    <a:pt x="688" y="84"/>
                  </a:lnTo>
                  <a:lnTo>
                    <a:pt x="602" y="0"/>
                  </a:lnTo>
                  <a:lnTo>
                    <a:pt x="517" y="84"/>
                  </a:lnTo>
                  <a:lnTo>
                    <a:pt x="431" y="0"/>
                  </a:lnTo>
                  <a:lnTo>
                    <a:pt x="346" y="84"/>
                  </a:lnTo>
                  <a:lnTo>
                    <a:pt x="261" y="0"/>
                  </a:lnTo>
                  <a:lnTo>
                    <a:pt x="175" y="84"/>
                  </a:lnTo>
                  <a:lnTo>
                    <a:pt x="91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91" y="11"/>
                  </a:lnTo>
                  <a:lnTo>
                    <a:pt x="175" y="95"/>
                  </a:lnTo>
                  <a:lnTo>
                    <a:pt x="261" y="11"/>
                  </a:lnTo>
                  <a:lnTo>
                    <a:pt x="346" y="95"/>
                  </a:lnTo>
                  <a:lnTo>
                    <a:pt x="431" y="11"/>
                  </a:lnTo>
                  <a:lnTo>
                    <a:pt x="517" y="95"/>
                  </a:lnTo>
                  <a:lnTo>
                    <a:pt x="602" y="11"/>
                  </a:lnTo>
                  <a:lnTo>
                    <a:pt x="688" y="95"/>
                  </a:lnTo>
                  <a:lnTo>
                    <a:pt x="773" y="11"/>
                  </a:lnTo>
                  <a:lnTo>
                    <a:pt x="859" y="95"/>
                  </a:lnTo>
                  <a:lnTo>
                    <a:pt x="944" y="11"/>
                  </a:lnTo>
                  <a:lnTo>
                    <a:pt x="1030" y="95"/>
                  </a:lnTo>
                  <a:lnTo>
                    <a:pt x="1114" y="11"/>
                  </a:lnTo>
                  <a:lnTo>
                    <a:pt x="1199" y="95"/>
                  </a:lnTo>
                  <a:lnTo>
                    <a:pt x="1285" y="11"/>
                  </a:lnTo>
                  <a:lnTo>
                    <a:pt x="1370" y="95"/>
                  </a:lnTo>
                  <a:lnTo>
                    <a:pt x="1458" y="9"/>
                  </a:lnTo>
                  <a:lnTo>
                    <a:pt x="1453" y="3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27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Introduction </a:t>
            </a:r>
            <a:r>
              <a:rPr lang="en-US" altLang="zh-CN" dirty="0"/>
              <a:t>of microbial </a:t>
            </a:r>
            <a:r>
              <a:rPr lang="en-US" altLang="zh-CN" dirty="0" smtClean="0"/>
              <a:t>taxonomy and </a:t>
            </a:r>
            <a:r>
              <a:rPr lang="en-US" altLang="zh-CN" dirty="0"/>
              <a:t>the </a:t>
            </a:r>
            <a:r>
              <a:rPr lang="en-US" altLang="zh-CN" dirty="0" smtClean="0"/>
              <a:t>theory of three domains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Concepts of prokaryotic </a:t>
            </a:r>
            <a:r>
              <a:rPr lang="en-US" altLang="zh-CN" dirty="0" smtClean="0"/>
              <a:t>species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Microbial </a:t>
            </a:r>
            <a:r>
              <a:rPr lang="en-US" altLang="zh-CN" dirty="0" smtClean="0"/>
              <a:t>diversity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Microbial roles in life </a:t>
            </a:r>
            <a:r>
              <a:rPr lang="en-US" altLang="zh-CN" dirty="0" smtClean="0"/>
              <a:t>evolution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7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Domain is the highest taxonomic rank for cellular organisms currently.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Using </a:t>
            </a:r>
            <a:r>
              <a:rPr lang="en-US" altLang="zh-CN" dirty="0" err="1" smtClean="0"/>
              <a:t>rRNA</a:t>
            </a:r>
            <a:r>
              <a:rPr lang="en-US" altLang="zh-CN" dirty="0" smtClean="0"/>
              <a:t> sequences lead the discovery of the theory of the three domains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Archaea is an independent domain based on both </a:t>
            </a:r>
            <a:r>
              <a:rPr lang="en-US" altLang="zh-CN" dirty="0" err="1" smtClean="0"/>
              <a:t>rRNA</a:t>
            </a:r>
            <a:r>
              <a:rPr lang="en-US" altLang="zh-CN" dirty="0" smtClean="0"/>
              <a:t> sequence and other features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9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8699" y="4252492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... I was much struck how entirely vague and arbitrary is the distinction between species and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varieties.</a:t>
            </a:r>
          </a:p>
          <a:p>
            <a:endParaRPr lang="en-US" altLang="zh-CN" b="1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7030A0"/>
                </a:solidFill>
              </a:rPr>
              <a:t>                                              </a:t>
            </a:r>
            <a:r>
              <a:rPr lang="en-US" altLang="zh-CN" b="1" dirty="0" smtClean="0">
                <a:solidFill>
                  <a:srgbClr val="7030A0"/>
                </a:solidFill>
              </a:rPr>
              <a:t>Charles </a:t>
            </a:r>
            <a:r>
              <a:rPr lang="en-US" altLang="zh-CN" b="1" dirty="0">
                <a:solidFill>
                  <a:srgbClr val="7030A0"/>
                </a:solidFill>
              </a:rPr>
              <a:t>Darwin, On the Origin of Species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1952" y="2286201"/>
            <a:ext cx="69042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/>
              <a:t>Concepts of prokaryotic species</a:t>
            </a:r>
          </a:p>
        </p:txBody>
      </p:sp>
    </p:spTree>
    <p:extLst>
      <p:ext uri="{BB962C8B-B14F-4D97-AF65-F5344CB8AC3E}">
        <p14:creationId xmlns:p14="http://schemas.microsoft.com/office/powerpoint/2010/main" val="1888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580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 smtClean="0"/>
              <a:t>Species </a:t>
            </a:r>
            <a:r>
              <a:rPr lang="en-US" altLang="zh-CN" dirty="0"/>
              <a:t>concepts and definitions continue to be one </a:t>
            </a:r>
            <a:r>
              <a:rPr lang="en-US" altLang="zh-CN" dirty="0" smtClean="0"/>
              <a:t>of the </a:t>
            </a:r>
            <a:r>
              <a:rPr lang="en-US" altLang="zh-CN" dirty="0"/>
              <a:t>most controversial topics in </a:t>
            </a:r>
            <a:r>
              <a:rPr lang="en-US" altLang="zh-CN" dirty="0" smtClean="0"/>
              <a:t>biology</a:t>
            </a:r>
            <a:r>
              <a:rPr lang="en-US" altLang="zh-CN" dirty="0"/>
              <a:t>.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sz="3900" b="1" dirty="0"/>
              <a:t>The three main species concepts</a:t>
            </a:r>
            <a:endParaRPr lang="en-US" altLang="zh-CN" sz="39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/>
              <a:t>concept of species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Phylogenetic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系统发生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zh-CN" dirty="0" smtClean="0"/>
              <a:t>concept of species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Typological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类型学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zh-CN" dirty="0" smtClean="0"/>
              <a:t>concept of species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453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314" y="1207293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altLang="zh-CN" dirty="0" smtClean="0"/>
              <a:t>In </a:t>
            </a:r>
            <a:r>
              <a:rPr lang="en-US" altLang="zh-CN" dirty="0"/>
              <a:t>biology, a species is one of the basic units of biological classification and a taxonomic rank. A species is often defined as a group of organisms </a:t>
            </a:r>
            <a:r>
              <a:rPr lang="en-US" altLang="zh-CN" dirty="0">
                <a:solidFill>
                  <a:srgbClr val="FF0000"/>
                </a:solidFill>
              </a:rPr>
              <a:t>capable of interbreeding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FF0000"/>
                </a:solidFill>
              </a:rPr>
              <a:t>producing fertile offspring</a:t>
            </a:r>
            <a:r>
              <a:rPr lang="en-US" altLang="zh-CN" dirty="0"/>
              <a:t>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suitable </a:t>
            </a:r>
          </a:p>
          <a:p>
            <a:pPr marL="0" indent="0">
              <a:buNone/>
            </a:pPr>
            <a:r>
              <a:rPr lang="en-US" altLang="zh-CN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microorganisms</a:t>
            </a:r>
            <a:r>
              <a:rPr lang="en-US" altLang="zh-CN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zh-CN" altLang="en-US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10" y="3352072"/>
            <a:ext cx="2142535" cy="133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2072"/>
            <a:ext cx="2010460" cy="133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10" y="4720500"/>
            <a:ext cx="2070248" cy="16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98" y="4768824"/>
            <a:ext cx="1974654" cy="147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5798" y="6457640"/>
            <a:ext cx="423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Inter-subgenus hybridization (</a:t>
            </a:r>
            <a:r>
              <a:rPr lang="zh-CN" altLang="en-US" b="1" dirty="0" smtClean="0"/>
              <a:t>亚属间杂交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323528" y="334397"/>
            <a:ext cx="7744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/>
              <a:t>What is a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concept 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r>
              <a:rPr lang="en-US" altLang="zh-CN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47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7045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What is a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phylogenetic concept </a:t>
            </a:r>
            <a:r>
              <a:rPr lang="en-US" altLang="zh-CN" sz="3600" b="1" dirty="0" smtClean="0"/>
              <a:t>of species?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229692" y="2580204"/>
            <a:ext cx="38411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200" b="1" dirty="0" smtClean="0">
                <a:solidFill>
                  <a:srgbClr val="FF0000"/>
                </a:solidFill>
              </a:rPr>
              <a:t>Phylogeny</a:t>
            </a:r>
            <a:r>
              <a:rPr lang="en-US" altLang="zh-CN" sz="2200" b="1" dirty="0" smtClean="0"/>
              <a:t>: the </a:t>
            </a:r>
            <a:r>
              <a:rPr lang="en-US" altLang="zh-CN" sz="2200" b="1" dirty="0"/>
              <a:t>evolutionary history of groups of </a:t>
            </a:r>
            <a:r>
              <a:rPr lang="en-US" altLang="zh-CN" sz="2200" b="1" dirty="0" smtClean="0"/>
              <a:t>organisms</a:t>
            </a:r>
            <a:r>
              <a:rPr lang="en-US" altLang="zh-CN" sz="2200" b="1" dirty="0"/>
              <a:t>.</a:t>
            </a:r>
            <a:endParaRPr lang="en-US" altLang="zh-CN" sz="22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17347"/>
            <a:ext cx="3600400" cy="574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箭头连接符 6"/>
          <p:cNvCxnSpPr/>
          <p:nvPr/>
        </p:nvCxnSpPr>
        <p:spPr>
          <a:xfrm flipV="1">
            <a:off x="4644008" y="1484784"/>
            <a:ext cx="0" cy="44644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499992" y="1340768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5400000">
            <a:off x="3739262" y="345542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Time</a:t>
            </a:r>
            <a:endParaRPr lang="zh-CN" altLang="en-US" sz="2800" b="1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4572000" y="4725144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81041" y="4463534"/>
            <a:ext cx="157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Taxonomy at this time point</a:t>
            </a:r>
            <a:endParaRPr lang="zh-CN" alt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65820" y="1052736"/>
            <a:ext cx="157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Current taxonomy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742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「phylogenetic concept of specie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 r="35288" b="20575"/>
          <a:stretch/>
        </p:blipFill>
        <p:spPr bwMode="auto">
          <a:xfrm>
            <a:off x="1646388" y="1760387"/>
            <a:ext cx="5157860" cy="38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5640235"/>
            <a:ext cx="541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Seems work for micro-organisms</a:t>
            </a:r>
          </a:p>
          <a:p>
            <a:r>
              <a:rPr lang="en-US" altLang="zh-C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how close is close?</a:t>
            </a:r>
            <a:endParaRPr lang="zh-CN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60374" y="2231593"/>
            <a:ext cx="963441" cy="729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52120" y="3558261"/>
            <a:ext cx="963441" cy="729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52120" y="4727522"/>
            <a:ext cx="963441" cy="912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07662" y="2231593"/>
            <a:ext cx="3496586" cy="20559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59632" y="76470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Closely related Individuals having a common ancestor are within the same species.</a:t>
            </a:r>
          </a:p>
        </p:txBody>
      </p:sp>
    </p:spTree>
    <p:extLst>
      <p:ext uri="{BB962C8B-B14F-4D97-AF65-F5344CB8AC3E}">
        <p14:creationId xmlns:p14="http://schemas.microsoft.com/office/powerpoint/2010/main" val="304047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/>
              <a:t>What is a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typological concept </a:t>
            </a:r>
            <a:r>
              <a:rPr lang="en-US" altLang="zh-CN" sz="3600" b="1" dirty="0" smtClean="0"/>
              <a:t>of species? 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628800"/>
            <a:ext cx="843528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0" indent="0" algn="just">
              <a:buNone/>
            </a:pPr>
            <a:r>
              <a:rPr lang="en-US" altLang="zh-CN" dirty="0" smtClean="0"/>
              <a:t>The </a:t>
            </a:r>
            <a:r>
              <a:rPr lang="en-US" altLang="zh-CN" dirty="0"/>
              <a:t>concept of a species as a group whose members share </a:t>
            </a:r>
            <a:r>
              <a:rPr lang="en-US" altLang="zh-CN" b="1" dirty="0">
                <a:solidFill>
                  <a:srgbClr val="7030A0"/>
                </a:solidFill>
              </a:rPr>
              <a:t>certain characteristics </a:t>
            </a:r>
            <a:r>
              <a:rPr lang="en-US" altLang="zh-CN" dirty="0"/>
              <a:t>that distinguish them from other </a:t>
            </a:r>
            <a:r>
              <a:rPr lang="en-US" altLang="zh-CN" dirty="0" smtClean="0"/>
              <a:t>species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1121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Feng Guo\AppData\Roaming\Tencent\Users\415162192\QQ\WinTemp\RichOle\3SD`[{QKR2Z[~R0~8MF$$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5" y="567153"/>
            <a:ext cx="4030690" cy="27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003" y="3173796"/>
            <a:ext cx="846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Type strain </a:t>
            </a:r>
            <a:r>
              <a:rPr lang="en-US" altLang="zh-CN" sz="3200" dirty="0" smtClean="0"/>
              <a:t>(</a:t>
            </a:r>
            <a:r>
              <a:rPr lang="zh-CN" altLang="en-US" sz="3200" dirty="0" smtClean="0"/>
              <a:t>模式菌株</a:t>
            </a:r>
            <a:r>
              <a:rPr lang="en-US" altLang="zh-CN" sz="3200" dirty="0" smtClean="0"/>
              <a:t>) for species identification</a:t>
            </a:r>
            <a:endParaRPr lang="zh-CN" alt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17515" y="5638569"/>
            <a:ext cx="508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7030A0"/>
                </a:solidFill>
              </a:rPr>
              <a:t>It works for microorganisms.</a:t>
            </a:r>
          </a:p>
          <a:p>
            <a:r>
              <a:rPr lang="en-US" altLang="zh-CN" sz="2400" b="1" i="1" dirty="0" smtClean="0">
                <a:solidFill>
                  <a:srgbClr val="FF0000"/>
                </a:solidFill>
              </a:rPr>
              <a:t>Again, how to determine the boundary?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750" y="107443"/>
            <a:ext cx="787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Typological concept of species</a:t>
            </a:r>
            <a:endParaRPr lang="zh-CN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789548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Ideal situation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3553" y="656978"/>
            <a:ext cx="2686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Real situation for microorganisms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94383" y="920899"/>
            <a:ext cx="3477744" cy="2213988"/>
            <a:chOff x="4727532" y="728362"/>
            <a:chExt cx="2978421" cy="1781300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973116" y="1130422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185860" y="1130422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117233" y="1418856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064047" y="2035931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089782" y="2292900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302527" y="2250946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208164" y="2382052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014292" y="1238804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2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2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5727774" y="728362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727532" y="1418856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5080962" y="2142564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5551059" y="1855878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2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2 h 124"/>
                <a:gd name="T24" fmla="*/ 38 w 124"/>
                <a:gd name="T25" fmla="*/ 118 h 124"/>
                <a:gd name="T26" fmla="*/ 26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0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48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6 w 124"/>
                <a:gd name="T49" fmla="*/ 10 h 124"/>
                <a:gd name="T50" fmla="*/ 38 w 124"/>
                <a:gd name="T51" fmla="*/ 4 h 124"/>
                <a:gd name="T52" fmla="*/ 48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2 w 124"/>
                <a:gd name="T67" fmla="*/ 26 h 124"/>
                <a:gd name="T68" fmla="*/ 118 w 124"/>
                <a:gd name="T69" fmla="*/ 38 h 124"/>
                <a:gd name="T70" fmla="*/ 122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6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2" y="26"/>
                  </a:lnTo>
                  <a:lnTo>
                    <a:pt x="118" y="38"/>
                  </a:lnTo>
                  <a:lnTo>
                    <a:pt x="122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6154978" y="1719527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6463800" y="1873359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6516987" y="1927550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29728" y="1696802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6 h 124"/>
                <a:gd name="T6" fmla="*/ 120 w 124"/>
                <a:gd name="T7" fmla="*/ 86 h 124"/>
                <a:gd name="T8" fmla="*/ 114 w 124"/>
                <a:gd name="T9" fmla="*/ 98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20 h 124"/>
                <a:gd name="T16" fmla="*/ 76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4 h 124"/>
                <a:gd name="T24" fmla="*/ 38 w 124"/>
                <a:gd name="T25" fmla="*/ 120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8 h 124"/>
                <a:gd name="T32" fmla="*/ 6 w 124"/>
                <a:gd name="T33" fmla="*/ 86 h 124"/>
                <a:gd name="T34" fmla="*/ 2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2 h 124"/>
                <a:gd name="T50" fmla="*/ 38 w 124"/>
                <a:gd name="T51" fmla="*/ 6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6 h 124"/>
                <a:gd name="T62" fmla="*/ 98 w 124"/>
                <a:gd name="T63" fmla="*/ 12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6"/>
                  </a:lnTo>
                  <a:lnTo>
                    <a:pt x="120" y="86"/>
                  </a:lnTo>
                  <a:lnTo>
                    <a:pt x="114" y="98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20"/>
                  </a:lnTo>
                  <a:lnTo>
                    <a:pt x="76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4"/>
                  </a:lnTo>
                  <a:lnTo>
                    <a:pt x="38" y="120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8"/>
                  </a:lnTo>
                  <a:lnTo>
                    <a:pt x="6" y="86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6"/>
                  </a:lnTo>
                  <a:lnTo>
                    <a:pt x="98" y="12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6185860" y="2401281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6371154" y="1259781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465758" y="1299987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6 h 124"/>
                <a:gd name="T6" fmla="*/ 118 w 124"/>
                <a:gd name="T7" fmla="*/ 86 h 124"/>
                <a:gd name="T8" fmla="*/ 112 w 124"/>
                <a:gd name="T9" fmla="*/ 98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20 h 124"/>
                <a:gd name="T16" fmla="*/ 74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4 h 124"/>
                <a:gd name="T24" fmla="*/ 38 w 124"/>
                <a:gd name="T25" fmla="*/ 120 h 124"/>
                <a:gd name="T26" fmla="*/ 26 w 124"/>
                <a:gd name="T27" fmla="*/ 114 h 124"/>
                <a:gd name="T28" fmla="*/ 18 w 124"/>
                <a:gd name="T29" fmla="*/ 106 h 124"/>
                <a:gd name="T30" fmla="*/ 10 w 124"/>
                <a:gd name="T31" fmla="*/ 98 h 124"/>
                <a:gd name="T32" fmla="*/ 4 w 124"/>
                <a:gd name="T33" fmla="*/ 86 h 124"/>
                <a:gd name="T34" fmla="*/ 0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6 w 124"/>
                <a:gd name="T49" fmla="*/ 12 h 124"/>
                <a:gd name="T50" fmla="*/ 38 w 124"/>
                <a:gd name="T51" fmla="*/ 6 h 124"/>
                <a:gd name="T52" fmla="*/ 48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6 h 124"/>
                <a:gd name="T62" fmla="*/ 96 w 124"/>
                <a:gd name="T63" fmla="*/ 12 h 124"/>
                <a:gd name="T64" fmla="*/ 106 w 124"/>
                <a:gd name="T65" fmla="*/ 18 h 124"/>
                <a:gd name="T66" fmla="*/ 112 w 124"/>
                <a:gd name="T67" fmla="*/ 28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6"/>
                  </a:lnTo>
                  <a:lnTo>
                    <a:pt x="118" y="86"/>
                  </a:lnTo>
                  <a:lnTo>
                    <a:pt x="112" y="98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20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4"/>
                  </a:lnTo>
                  <a:lnTo>
                    <a:pt x="38" y="120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0" y="98"/>
                  </a:lnTo>
                  <a:lnTo>
                    <a:pt x="4" y="8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6" y="12"/>
                  </a:lnTo>
                  <a:lnTo>
                    <a:pt x="38" y="6"/>
                  </a:lnTo>
                  <a:lnTo>
                    <a:pt x="4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6" y="18"/>
                  </a:lnTo>
                  <a:lnTo>
                    <a:pt x="112" y="28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153504" y="1548215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186102" y="1738756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7412572" y="1948527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2 w 124"/>
                <a:gd name="T9" fmla="*/ 96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2 h 124"/>
                <a:gd name="T24" fmla="*/ 38 w 124"/>
                <a:gd name="T25" fmla="*/ 118 h 124"/>
                <a:gd name="T26" fmla="*/ 26 w 124"/>
                <a:gd name="T27" fmla="*/ 114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0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6 w 124"/>
                <a:gd name="T49" fmla="*/ 10 h 124"/>
                <a:gd name="T50" fmla="*/ 38 w 124"/>
                <a:gd name="T51" fmla="*/ 4 h 124"/>
                <a:gd name="T52" fmla="*/ 48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2 w 124"/>
                <a:gd name="T67" fmla="*/ 28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8" y="4"/>
                  </a:lnTo>
                  <a:lnTo>
                    <a:pt x="4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2" y="28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599581" y="1588421"/>
              <a:ext cx="106372" cy="10838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6 h 124"/>
                <a:gd name="T6" fmla="*/ 120 w 124"/>
                <a:gd name="T7" fmla="*/ 86 h 124"/>
                <a:gd name="T8" fmla="*/ 114 w 124"/>
                <a:gd name="T9" fmla="*/ 98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20 h 124"/>
                <a:gd name="T16" fmla="*/ 74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4 h 124"/>
                <a:gd name="T24" fmla="*/ 38 w 124"/>
                <a:gd name="T25" fmla="*/ 120 h 124"/>
                <a:gd name="T26" fmla="*/ 28 w 124"/>
                <a:gd name="T27" fmla="*/ 114 h 124"/>
                <a:gd name="T28" fmla="*/ 18 w 124"/>
                <a:gd name="T29" fmla="*/ 106 h 124"/>
                <a:gd name="T30" fmla="*/ 10 w 124"/>
                <a:gd name="T31" fmla="*/ 98 h 124"/>
                <a:gd name="T32" fmla="*/ 4 w 124"/>
                <a:gd name="T33" fmla="*/ 86 h 124"/>
                <a:gd name="T34" fmla="*/ 2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8 w 124"/>
                <a:gd name="T49" fmla="*/ 12 h 124"/>
                <a:gd name="T50" fmla="*/ 38 w 124"/>
                <a:gd name="T51" fmla="*/ 6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6 h 124"/>
                <a:gd name="T62" fmla="*/ 96 w 124"/>
                <a:gd name="T63" fmla="*/ 12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6"/>
                  </a:lnTo>
                  <a:lnTo>
                    <a:pt x="120" y="86"/>
                  </a:lnTo>
                  <a:lnTo>
                    <a:pt x="114" y="98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20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4"/>
                  </a:lnTo>
                  <a:lnTo>
                    <a:pt x="38" y="120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0" y="98"/>
                  </a:lnTo>
                  <a:lnTo>
                    <a:pt x="4" y="86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</p:grp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6493007" y="679416"/>
            <a:ext cx="61" cy="23553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0" name="Rectangle 44"/>
          <p:cNvSpPr>
            <a:spLocks noChangeArrowheads="1"/>
          </p:cNvSpPr>
          <p:nvPr/>
        </p:nvSpPr>
        <p:spPr bwMode="auto">
          <a:xfrm>
            <a:off x="5000325" y="3222881"/>
            <a:ext cx="61" cy="23553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51190" y="3760010"/>
            <a:ext cx="3652631" cy="3097990"/>
            <a:chOff x="1338263" y="760651"/>
            <a:chExt cx="5861050" cy="5080526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3643313" y="16129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4037013" y="16129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3910013" y="21367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3811588" y="325755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3859213" y="37242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3" name="Freeform 11"/>
            <p:cNvSpPr>
              <a:spLocks/>
            </p:cNvSpPr>
            <p:nvPr/>
          </p:nvSpPr>
          <p:spPr bwMode="auto">
            <a:xfrm>
              <a:off x="4252913" y="36480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4" name="Freeform 12"/>
            <p:cNvSpPr>
              <a:spLocks/>
            </p:cNvSpPr>
            <p:nvPr/>
          </p:nvSpPr>
          <p:spPr bwMode="auto">
            <a:xfrm>
              <a:off x="4078288" y="38862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5" name="Freeform 13"/>
            <p:cNvSpPr>
              <a:spLocks/>
            </p:cNvSpPr>
            <p:nvPr/>
          </p:nvSpPr>
          <p:spPr bwMode="auto">
            <a:xfrm>
              <a:off x="3719513" y="180975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2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2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6" name="Freeform 14"/>
            <p:cNvSpPr>
              <a:spLocks/>
            </p:cNvSpPr>
            <p:nvPr/>
          </p:nvSpPr>
          <p:spPr bwMode="auto">
            <a:xfrm>
              <a:off x="3189288" y="88265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7" name="Freeform 15"/>
            <p:cNvSpPr>
              <a:spLocks/>
            </p:cNvSpPr>
            <p:nvPr/>
          </p:nvSpPr>
          <p:spPr bwMode="auto">
            <a:xfrm>
              <a:off x="1338263" y="21367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8" name="Freeform 16"/>
            <p:cNvSpPr>
              <a:spLocks/>
            </p:cNvSpPr>
            <p:nvPr/>
          </p:nvSpPr>
          <p:spPr bwMode="auto">
            <a:xfrm>
              <a:off x="1992313" y="345122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69" name="Freeform 17"/>
            <p:cNvSpPr>
              <a:spLocks/>
            </p:cNvSpPr>
            <p:nvPr/>
          </p:nvSpPr>
          <p:spPr bwMode="auto">
            <a:xfrm>
              <a:off x="2862263" y="293052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2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2 h 124"/>
                <a:gd name="T24" fmla="*/ 38 w 124"/>
                <a:gd name="T25" fmla="*/ 118 h 124"/>
                <a:gd name="T26" fmla="*/ 26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0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48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6 w 124"/>
                <a:gd name="T49" fmla="*/ 10 h 124"/>
                <a:gd name="T50" fmla="*/ 38 w 124"/>
                <a:gd name="T51" fmla="*/ 4 h 124"/>
                <a:gd name="T52" fmla="*/ 48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2 w 124"/>
                <a:gd name="T67" fmla="*/ 26 h 124"/>
                <a:gd name="T68" fmla="*/ 118 w 124"/>
                <a:gd name="T69" fmla="*/ 38 h 124"/>
                <a:gd name="T70" fmla="*/ 122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6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2" y="26"/>
                  </a:lnTo>
                  <a:lnTo>
                    <a:pt x="118" y="38"/>
                  </a:lnTo>
                  <a:lnTo>
                    <a:pt x="122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0" name="Freeform 18"/>
            <p:cNvSpPr>
              <a:spLocks/>
            </p:cNvSpPr>
            <p:nvPr/>
          </p:nvSpPr>
          <p:spPr bwMode="auto">
            <a:xfrm>
              <a:off x="3979863" y="26828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1" name="Freeform 19"/>
            <p:cNvSpPr>
              <a:spLocks/>
            </p:cNvSpPr>
            <p:nvPr/>
          </p:nvSpPr>
          <p:spPr bwMode="auto">
            <a:xfrm>
              <a:off x="4551363" y="29622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2" name="Freeform 20"/>
            <p:cNvSpPr>
              <a:spLocks/>
            </p:cNvSpPr>
            <p:nvPr/>
          </p:nvSpPr>
          <p:spPr bwMode="auto">
            <a:xfrm>
              <a:off x="4649788" y="30607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6 w 124"/>
                <a:gd name="T13" fmla="*/ 112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0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6" y="112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B87D8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3" name="Freeform 21"/>
            <p:cNvSpPr>
              <a:spLocks/>
            </p:cNvSpPr>
            <p:nvPr/>
          </p:nvSpPr>
          <p:spPr bwMode="auto">
            <a:xfrm>
              <a:off x="6338888" y="26416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6 h 124"/>
                <a:gd name="T6" fmla="*/ 120 w 124"/>
                <a:gd name="T7" fmla="*/ 86 h 124"/>
                <a:gd name="T8" fmla="*/ 114 w 124"/>
                <a:gd name="T9" fmla="*/ 98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20 h 124"/>
                <a:gd name="T16" fmla="*/ 76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4 h 124"/>
                <a:gd name="T24" fmla="*/ 38 w 124"/>
                <a:gd name="T25" fmla="*/ 120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8 h 124"/>
                <a:gd name="T32" fmla="*/ 6 w 124"/>
                <a:gd name="T33" fmla="*/ 86 h 124"/>
                <a:gd name="T34" fmla="*/ 2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2 h 124"/>
                <a:gd name="T50" fmla="*/ 38 w 124"/>
                <a:gd name="T51" fmla="*/ 6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6 h 124"/>
                <a:gd name="T62" fmla="*/ 98 w 124"/>
                <a:gd name="T63" fmla="*/ 12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6"/>
                  </a:lnTo>
                  <a:lnTo>
                    <a:pt x="120" y="86"/>
                  </a:lnTo>
                  <a:lnTo>
                    <a:pt x="114" y="98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20"/>
                  </a:lnTo>
                  <a:lnTo>
                    <a:pt x="76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4"/>
                  </a:lnTo>
                  <a:lnTo>
                    <a:pt x="38" y="120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8"/>
                  </a:lnTo>
                  <a:lnTo>
                    <a:pt x="6" y="86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6"/>
                  </a:lnTo>
                  <a:lnTo>
                    <a:pt x="98" y="12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rgbClr val="C00000"/>
                </a:solidFill>
              </a:endParaRPr>
            </a:p>
          </p:txBody>
        </p:sp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4037012" y="3848230"/>
              <a:ext cx="196850" cy="196851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4379913" y="184785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6405563" y="192087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6 h 124"/>
                <a:gd name="T6" fmla="*/ 118 w 124"/>
                <a:gd name="T7" fmla="*/ 86 h 124"/>
                <a:gd name="T8" fmla="*/ 112 w 124"/>
                <a:gd name="T9" fmla="*/ 98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20 h 124"/>
                <a:gd name="T16" fmla="*/ 74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4 h 124"/>
                <a:gd name="T24" fmla="*/ 38 w 124"/>
                <a:gd name="T25" fmla="*/ 120 h 124"/>
                <a:gd name="T26" fmla="*/ 26 w 124"/>
                <a:gd name="T27" fmla="*/ 114 h 124"/>
                <a:gd name="T28" fmla="*/ 18 w 124"/>
                <a:gd name="T29" fmla="*/ 106 h 124"/>
                <a:gd name="T30" fmla="*/ 10 w 124"/>
                <a:gd name="T31" fmla="*/ 98 h 124"/>
                <a:gd name="T32" fmla="*/ 4 w 124"/>
                <a:gd name="T33" fmla="*/ 86 h 124"/>
                <a:gd name="T34" fmla="*/ 0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6 w 124"/>
                <a:gd name="T49" fmla="*/ 12 h 124"/>
                <a:gd name="T50" fmla="*/ 38 w 124"/>
                <a:gd name="T51" fmla="*/ 6 h 124"/>
                <a:gd name="T52" fmla="*/ 48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6 h 124"/>
                <a:gd name="T62" fmla="*/ 96 w 124"/>
                <a:gd name="T63" fmla="*/ 12 h 124"/>
                <a:gd name="T64" fmla="*/ 106 w 124"/>
                <a:gd name="T65" fmla="*/ 18 h 124"/>
                <a:gd name="T66" fmla="*/ 112 w 124"/>
                <a:gd name="T67" fmla="*/ 28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6"/>
                  </a:lnTo>
                  <a:lnTo>
                    <a:pt x="118" y="86"/>
                  </a:lnTo>
                  <a:lnTo>
                    <a:pt x="112" y="98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20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4"/>
                  </a:lnTo>
                  <a:lnTo>
                    <a:pt x="38" y="120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0" y="98"/>
                  </a:lnTo>
                  <a:lnTo>
                    <a:pt x="4" y="8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6" y="12"/>
                  </a:lnTo>
                  <a:lnTo>
                    <a:pt x="38" y="6"/>
                  </a:lnTo>
                  <a:lnTo>
                    <a:pt x="4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6" y="18"/>
                  </a:lnTo>
                  <a:lnTo>
                    <a:pt x="112" y="28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5827713" y="2371725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2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2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48 h 124"/>
                <a:gd name="T42" fmla="*/ 6 w 124"/>
                <a:gd name="T43" fmla="*/ 38 h 124"/>
                <a:gd name="T44" fmla="*/ 12 w 124"/>
                <a:gd name="T45" fmla="*/ 26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0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0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6 h 124"/>
                <a:gd name="T68" fmla="*/ 120 w 124"/>
                <a:gd name="T69" fmla="*/ 38 h 124"/>
                <a:gd name="T70" fmla="*/ 124 w 124"/>
                <a:gd name="T71" fmla="*/ 48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2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2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6"/>
                  </a:lnTo>
                  <a:lnTo>
                    <a:pt x="120" y="38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8" name="Freeform 26"/>
            <p:cNvSpPr>
              <a:spLocks/>
            </p:cNvSpPr>
            <p:nvPr/>
          </p:nvSpPr>
          <p:spPr bwMode="auto">
            <a:xfrm>
              <a:off x="5888038" y="27178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4 w 124"/>
                <a:gd name="T5" fmla="*/ 74 h 124"/>
                <a:gd name="T6" fmla="*/ 120 w 124"/>
                <a:gd name="T7" fmla="*/ 86 h 124"/>
                <a:gd name="T8" fmla="*/ 114 w 124"/>
                <a:gd name="T9" fmla="*/ 96 h 124"/>
                <a:gd name="T10" fmla="*/ 106 w 124"/>
                <a:gd name="T11" fmla="*/ 106 h 124"/>
                <a:gd name="T12" fmla="*/ 98 w 124"/>
                <a:gd name="T13" fmla="*/ 114 h 124"/>
                <a:gd name="T14" fmla="*/ 86 w 124"/>
                <a:gd name="T15" fmla="*/ 118 h 124"/>
                <a:gd name="T16" fmla="*/ 76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2 h 124"/>
                <a:gd name="T24" fmla="*/ 38 w 124"/>
                <a:gd name="T25" fmla="*/ 118 h 124"/>
                <a:gd name="T26" fmla="*/ 28 w 124"/>
                <a:gd name="T27" fmla="*/ 114 h 124"/>
                <a:gd name="T28" fmla="*/ 18 w 124"/>
                <a:gd name="T29" fmla="*/ 106 h 124"/>
                <a:gd name="T30" fmla="*/ 12 w 124"/>
                <a:gd name="T31" fmla="*/ 96 h 124"/>
                <a:gd name="T32" fmla="*/ 6 w 124"/>
                <a:gd name="T33" fmla="*/ 86 h 124"/>
                <a:gd name="T34" fmla="*/ 2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6 w 124"/>
                <a:gd name="T43" fmla="*/ 38 h 124"/>
                <a:gd name="T44" fmla="*/ 12 w 124"/>
                <a:gd name="T45" fmla="*/ 28 h 124"/>
                <a:gd name="T46" fmla="*/ 18 w 124"/>
                <a:gd name="T47" fmla="*/ 18 h 124"/>
                <a:gd name="T48" fmla="*/ 28 w 124"/>
                <a:gd name="T49" fmla="*/ 10 h 124"/>
                <a:gd name="T50" fmla="*/ 38 w 124"/>
                <a:gd name="T51" fmla="*/ 4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6 w 124"/>
                <a:gd name="T59" fmla="*/ 2 h 124"/>
                <a:gd name="T60" fmla="*/ 86 w 124"/>
                <a:gd name="T61" fmla="*/ 4 h 124"/>
                <a:gd name="T62" fmla="*/ 98 w 124"/>
                <a:gd name="T63" fmla="*/ 10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4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4" y="74"/>
                  </a:lnTo>
                  <a:lnTo>
                    <a:pt x="120" y="86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8" y="114"/>
                  </a:lnTo>
                  <a:lnTo>
                    <a:pt x="86" y="118"/>
                  </a:lnTo>
                  <a:lnTo>
                    <a:pt x="76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2"/>
                  </a:lnTo>
                  <a:lnTo>
                    <a:pt x="38" y="118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6" y="86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8" y="10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4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79" name="Freeform 27"/>
            <p:cNvSpPr>
              <a:spLocks/>
            </p:cNvSpPr>
            <p:nvPr/>
          </p:nvSpPr>
          <p:spPr bwMode="auto">
            <a:xfrm>
              <a:off x="6307138" y="309880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4 h 124"/>
                <a:gd name="T6" fmla="*/ 118 w 124"/>
                <a:gd name="T7" fmla="*/ 86 h 124"/>
                <a:gd name="T8" fmla="*/ 112 w 124"/>
                <a:gd name="T9" fmla="*/ 96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18 h 124"/>
                <a:gd name="T16" fmla="*/ 74 w 124"/>
                <a:gd name="T17" fmla="*/ 122 h 124"/>
                <a:gd name="T18" fmla="*/ 62 w 124"/>
                <a:gd name="T19" fmla="*/ 124 h 124"/>
                <a:gd name="T20" fmla="*/ 62 w 124"/>
                <a:gd name="T21" fmla="*/ 124 h 124"/>
                <a:gd name="T22" fmla="*/ 48 w 124"/>
                <a:gd name="T23" fmla="*/ 122 h 124"/>
                <a:gd name="T24" fmla="*/ 38 w 124"/>
                <a:gd name="T25" fmla="*/ 118 h 124"/>
                <a:gd name="T26" fmla="*/ 26 w 124"/>
                <a:gd name="T27" fmla="*/ 114 h 124"/>
                <a:gd name="T28" fmla="*/ 18 w 124"/>
                <a:gd name="T29" fmla="*/ 106 h 124"/>
                <a:gd name="T30" fmla="*/ 10 w 124"/>
                <a:gd name="T31" fmla="*/ 96 h 124"/>
                <a:gd name="T32" fmla="*/ 4 w 124"/>
                <a:gd name="T33" fmla="*/ 86 h 124"/>
                <a:gd name="T34" fmla="*/ 0 w 124"/>
                <a:gd name="T35" fmla="*/ 74 h 124"/>
                <a:gd name="T36" fmla="*/ 0 w 124"/>
                <a:gd name="T37" fmla="*/ 62 h 124"/>
                <a:gd name="T38" fmla="*/ 0 w 124"/>
                <a:gd name="T39" fmla="*/ 62 h 124"/>
                <a:gd name="T40" fmla="*/ 0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6 w 124"/>
                <a:gd name="T49" fmla="*/ 10 h 124"/>
                <a:gd name="T50" fmla="*/ 38 w 124"/>
                <a:gd name="T51" fmla="*/ 4 h 124"/>
                <a:gd name="T52" fmla="*/ 48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4 h 124"/>
                <a:gd name="T62" fmla="*/ 96 w 124"/>
                <a:gd name="T63" fmla="*/ 10 h 124"/>
                <a:gd name="T64" fmla="*/ 106 w 124"/>
                <a:gd name="T65" fmla="*/ 18 h 124"/>
                <a:gd name="T66" fmla="*/ 112 w 124"/>
                <a:gd name="T67" fmla="*/ 28 h 124"/>
                <a:gd name="T68" fmla="*/ 118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4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18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4" y="86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8" y="4"/>
                  </a:lnTo>
                  <a:lnTo>
                    <a:pt x="4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4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12" y="28"/>
                  </a:lnTo>
                  <a:lnTo>
                    <a:pt x="118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0" name="Freeform 28"/>
            <p:cNvSpPr>
              <a:spLocks/>
            </p:cNvSpPr>
            <p:nvPr/>
          </p:nvSpPr>
          <p:spPr bwMode="auto">
            <a:xfrm>
              <a:off x="6653213" y="2444750"/>
              <a:ext cx="196850" cy="196850"/>
            </a:xfrm>
            <a:custGeom>
              <a:avLst/>
              <a:gdLst>
                <a:gd name="T0" fmla="*/ 124 w 124"/>
                <a:gd name="T1" fmla="*/ 62 h 124"/>
                <a:gd name="T2" fmla="*/ 124 w 124"/>
                <a:gd name="T3" fmla="*/ 62 h 124"/>
                <a:gd name="T4" fmla="*/ 122 w 124"/>
                <a:gd name="T5" fmla="*/ 76 h 124"/>
                <a:gd name="T6" fmla="*/ 120 w 124"/>
                <a:gd name="T7" fmla="*/ 86 h 124"/>
                <a:gd name="T8" fmla="*/ 114 w 124"/>
                <a:gd name="T9" fmla="*/ 98 h 124"/>
                <a:gd name="T10" fmla="*/ 106 w 124"/>
                <a:gd name="T11" fmla="*/ 106 h 124"/>
                <a:gd name="T12" fmla="*/ 96 w 124"/>
                <a:gd name="T13" fmla="*/ 114 h 124"/>
                <a:gd name="T14" fmla="*/ 86 w 124"/>
                <a:gd name="T15" fmla="*/ 120 h 124"/>
                <a:gd name="T16" fmla="*/ 74 w 124"/>
                <a:gd name="T17" fmla="*/ 124 h 124"/>
                <a:gd name="T18" fmla="*/ 62 w 124"/>
                <a:gd name="T19" fmla="*/ 124 h 124"/>
                <a:gd name="T20" fmla="*/ 62 w 124"/>
                <a:gd name="T21" fmla="*/ 124 h 124"/>
                <a:gd name="T22" fmla="*/ 50 w 124"/>
                <a:gd name="T23" fmla="*/ 124 h 124"/>
                <a:gd name="T24" fmla="*/ 38 w 124"/>
                <a:gd name="T25" fmla="*/ 120 h 124"/>
                <a:gd name="T26" fmla="*/ 28 w 124"/>
                <a:gd name="T27" fmla="*/ 114 h 124"/>
                <a:gd name="T28" fmla="*/ 18 w 124"/>
                <a:gd name="T29" fmla="*/ 106 h 124"/>
                <a:gd name="T30" fmla="*/ 10 w 124"/>
                <a:gd name="T31" fmla="*/ 98 h 124"/>
                <a:gd name="T32" fmla="*/ 4 w 124"/>
                <a:gd name="T33" fmla="*/ 86 h 124"/>
                <a:gd name="T34" fmla="*/ 2 w 124"/>
                <a:gd name="T35" fmla="*/ 76 h 124"/>
                <a:gd name="T36" fmla="*/ 0 w 124"/>
                <a:gd name="T37" fmla="*/ 62 h 124"/>
                <a:gd name="T38" fmla="*/ 0 w 124"/>
                <a:gd name="T39" fmla="*/ 62 h 124"/>
                <a:gd name="T40" fmla="*/ 2 w 124"/>
                <a:gd name="T41" fmla="*/ 50 h 124"/>
                <a:gd name="T42" fmla="*/ 4 w 124"/>
                <a:gd name="T43" fmla="*/ 38 h 124"/>
                <a:gd name="T44" fmla="*/ 10 w 124"/>
                <a:gd name="T45" fmla="*/ 28 h 124"/>
                <a:gd name="T46" fmla="*/ 18 w 124"/>
                <a:gd name="T47" fmla="*/ 18 h 124"/>
                <a:gd name="T48" fmla="*/ 28 w 124"/>
                <a:gd name="T49" fmla="*/ 12 h 124"/>
                <a:gd name="T50" fmla="*/ 38 w 124"/>
                <a:gd name="T51" fmla="*/ 6 h 124"/>
                <a:gd name="T52" fmla="*/ 50 w 124"/>
                <a:gd name="T53" fmla="*/ 2 h 124"/>
                <a:gd name="T54" fmla="*/ 62 w 124"/>
                <a:gd name="T55" fmla="*/ 0 h 124"/>
                <a:gd name="T56" fmla="*/ 62 w 124"/>
                <a:gd name="T57" fmla="*/ 0 h 124"/>
                <a:gd name="T58" fmla="*/ 74 w 124"/>
                <a:gd name="T59" fmla="*/ 2 h 124"/>
                <a:gd name="T60" fmla="*/ 86 w 124"/>
                <a:gd name="T61" fmla="*/ 6 h 124"/>
                <a:gd name="T62" fmla="*/ 96 w 124"/>
                <a:gd name="T63" fmla="*/ 12 h 124"/>
                <a:gd name="T64" fmla="*/ 106 w 124"/>
                <a:gd name="T65" fmla="*/ 18 h 124"/>
                <a:gd name="T66" fmla="*/ 114 w 124"/>
                <a:gd name="T67" fmla="*/ 28 h 124"/>
                <a:gd name="T68" fmla="*/ 120 w 124"/>
                <a:gd name="T69" fmla="*/ 38 h 124"/>
                <a:gd name="T70" fmla="*/ 122 w 124"/>
                <a:gd name="T71" fmla="*/ 50 h 124"/>
                <a:gd name="T72" fmla="*/ 124 w 124"/>
                <a:gd name="T73" fmla="*/ 62 h 124"/>
                <a:gd name="T74" fmla="*/ 124 w 124"/>
                <a:gd name="T75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24" y="62"/>
                  </a:moveTo>
                  <a:lnTo>
                    <a:pt x="124" y="62"/>
                  </a:lnTo>
                  <a:lnTo>
                    <a:pt x="122" y="76"/>
                  </a:lnTo>
                  <a:lnTo>
                    <a:pt x="120" y="86"/>
                  </a:lnTo>
                  <a:lnTo>
                    <a:pt x="114" y="98"/>
                  </a:lnTo>
                  <a:lnTo>
                    <a:pt x="106" y="106"/>
                  </a:lnTo>
                  <a:lnTo>
                    <a:pt x="96" y="114"/>
                  </a:lnTo>
                  <a:lnTo>
                    <a:pt x="86" y="120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0" y="124"/>
                  </a:lnTo>
                  <a:lnTo>
                    <a:pt x="38" y="120"/>
                  </a:lnTo>
                  <a:lnTo>
                    <a:pt x="28" y="114"/>
                  </a:lnTo>
                  <a:lnTo>
                    <a:pt x="18" y="106"/>
                  </a:lnTo>
                  <a:lnTo>
                    <a:pt x="10" y="98"/>
                  </a:lnTo>
                  <a:lnTo>
                    <a:pt x="4" y="86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6" y="18"/>
                  </a:lnTo>
                  <a:lnTo>
                    <a:pt x="114" y="28"/>
                  </a:lnTo>
                  <a:lnTo>
                    <a:pt x="120" y="38"/>
                  </a:lnTo>
                  <a:lnTo>
                    <a:pt x="122" y="50"/>
                  </a:lnTo>
                  <a:lnTo>
                    <a:pt x="12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00A29A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1" name="Freeform 29"/>
            <p:cNvSpPr>
              <a:spLocks/>
            </p:cNvSpPr>
            <p:nvPr/>
          </p:nvSpPr>
          <p:spPr bwMode="auto">
            <a:xfrm>
              <a:off x="3059113" y="1123950"/>
              <a:ext cx="1517650" cy="1517650"/>
            </a:xfrm>
            <a:custGeom>
              <a:avLst/>
              <a:gdLst>
                <a:gd name="T0" fmla="*/ 956 w 956"/>
                <a:gd name="T1" fmla="*/ 478 h 956"/>
                <a:gd name="T2" fmla="*/ 954 w 956"/>
                <a:gd name="T3" fmla="*/ 528 h 956"/>
                <a:gd name="T4" fmla="*/ 946 w 956"/>
                <a:gd name="T5" fmla="*/ 574 h 956"/>
                <a:gd name="T6" fmla="*/ 920 w 956"/>
                <a:gd name="T7" fmla="*/ 664 h 956"/>
                <a:gd name="T8" fmla="*/ 874 w 956"/>
                <a:gd name="T9" fmla="*/ 746 h 956"/>
                <a:gd name="T10" fmla="*/ 816 w 956"/>
                <a:gd name="T11" fmla="*/ 816 h 956"/>
                <a:gd name="T12" fmla="*/ 746 w 956"/>
                <a:gd name="T13" fmla="*/ 874 h 956"/>
                <a:gd name="T14" fmla="*/ 664 w 956"/>
                <a:gd name="T15" fmla="*/ 920 h 956"/>
                <a:gd name="T16" fmla="*/ 574 w 956"/>
                <a:gd name="T17" fmla="*/ 948 h 956"/>
                <a:gd name="T18" fmla="*/ 526 w 956"/>
                <a:gd name="T19" fmla="*/ 954 h 956"/>
                <a:gd name="T20" fmla="*/ 478 w 956"/>
                <a:gd name="T21" fmla="*/ 956 h 956"/>
                <a:gd name="T22" fmla="*/ 454 w 956"/>
                <a:gd name="T23" fmla="*/ 956 h 956"/>
                <a:gd name="T24" fmla="*/ 406 w 956"/>
                <a:gd name="T25" fmla="*/ 952 h 956"/>
                <a:gd name="T26" fmla="*/ 336 w 956"/>
                <a:gd name="T27" fmla="*/ 936 h 956"/>
                <a:gd name="T28" fmla="*/ 250 w 956"/>
                <a:gd name="T29" fmla="*/ 898 h 956"/>
                <a:gd name="T30" fmla="*/ 174 w 956"/>
                <a:gd name="T31" fmla="*/ 848 h 956"/>
                <a:gd name="T32" fmla="*/ 108 w 956"/>
                <a:gd name="T33" fmla="*/ 782 h 956"/>
                <a:gd name="T34" fmla="*/ 58 w 956"/>
                <a:gd name="T35" fmla="*/ 706 h 956"/>
                <a:gd name="T36" fmla="*/ 20 w 956"/>
                <a:gd name="T37" fmla="*/ 620 h 956"/>
                <a:gd name="T38" fmla="*/ 4 w 956"/>
                <a:gd name="T39" fmla="*/ 550 h 956"/>
                <a:gd name="T40" fmla="*/ 0 w 956"/>
                <a:gd name="T41" fmla="*/ 502 h 956"/>
                <a:gd name="T42" fmla="*/ 0 w 956"/>
                <a:gd name="T43" fmla="*/ 478 h 956"/>
                <a:gd name="T44" fmla="*/ 2 w 956"/>
                <a:gd name="T45" fmla="*/ 430 h 956"/>
                <a:gd name="T46" fmla="*/ 10 w 956"/>
                <a:gd name="T47" fmla="*/ 382 h 956"/>
                <a:gd name="T48" fmla="*/ 36 w 956"/>
                <a:gd name="T49" fmla="*/ 292 h 956"/>
                <a:gd name="T50" fmla="*/ 82 w 956"/>
                <a:gd name="T51" fmla="*/ 210 h 956"/>
                <a:gd name="T52" fmla="*/ 140 w 956"/>
                <a:gd name="T53" fmla="*/ 140 h 956"/>
                <a:gd name="T54" fmla="*/ 210 w 956"/>
                <a:gd name="T55" fmla="*/ 82 h 956"/>
                <a:gd name="T56" fmla="*/ 292 w 956"/>
                <a:gd name="T57" fmla="*/ 38 h 956"/>
                <a:gd name="T58" fmla="*/ 382 w 956"/>
                <a:gd name="T59" fmla="*/ 10 h 956"/>
                <a:gd name="T60" fmla="*/ 430 w 956"/>
                <a:gd name="T61" fmla="*/ 2 h 956"/>
                <a:gd name="T62" fmla="*/ 478 w 956"/>
                <a:gd name="T63" fmla="*/ 0 h 956"/>
                <a:gd name="T64" fmla="*/ 502 w 956"/>
                <a:gd name="T65" fmla="*/ 0 h 956"/>
                <a:gd name="T66" fmla="*/ 550 w 956"/>
                <a:gd name="T67" fmla="*/ 4 h 956"/>
                <a:gd name="T68" fmla="*/ 620 w 956"/>
                <a:gd name="T69" fmla="*/ 20 h 956"/>
                <a:gd name="T70" fmla="*/ 706 w 956"/>
                <a:gd name="T71" fmla="*/ 58 h 956"/>
                <a:gd name="T72" fmla="*/ 782 w 956"/>
                <a:gd name="T73" fmla="*/ 108 h 956"/>
                <a:gd name="T74" fmla="*/ 848 w 956"/>
                <a:gd name="T75" fmla="*/ 174 h 956"/>
                <a:gd name="T76" fmla="*/ 898 w 956"/>
                <a:gd name="T77" fmla="*/ 250 h 956"/>
                <a:gd name="T78" fmla="*/ 936 w 956"/>
                <a:gd name="T79" fmla="*/ 336 h 956"/>
                <a:gd name="T80" fmla="*/ 952 w 956"/>
                <a:gd name="T81" fmla="*/ 406 h 956"/>
                <a:gd name="T82" fmla="*/ 956 w 956"/>
                <a:gd name="T83" fmla="*/ 454 h 956"/>
                <a:gd name="T84" fmla="*/ 956 w 956"/>
                <a:gd name="T85" fmla="*/ 478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6" h="956">
                  <a:moveTo>
                    <a:pt x="956" y="478"/>
                  </a:moveTo>
                  <a:lnTo>
                    <a:pt x="956" y="478"/>
                  </a:lnTo>
                  <a:lnTo>
                    <a:pt x="956" y="502"/>
                  </a:lnTo>
                  <a:lnTo>
                    <a:pt x="954" y="528"/>
                  </a:lnTo>
                  <a:lnTo>
                    <a:pt x="952" y="550"/>
                  </a:lnTo>
                  <a:lnTo>
                    <a:pt x="946" y="574"/>
                  </a:lnTo>
                  <a:lnTo>
                    <a:pt x="936" y="620"/>
                  </a:lnTo>
                  <a:lnTo>
                    <a:pt x="920" y="664"/>
                  </a:lnTo>
                  <a:lnTo>
                    <a:pt x="898" y="706"/>
                  </a:lnTo>
                  <a:lnTo>
                    <a:pt x="874" y="746"/>
                  </a:lnTo>
                  <a:lnTo>
                    <a:pt x="848" y="782"/>
                  </a:lnTo>
                  <a:lnTo>
                    <a:pt x="816" y="816"/>
                  </a:lnTo>
                  <a:lnTo>
                    <a:pt x="782" y="848"/>
                  </a:lnTo>
                  <a:lnTo>
                    <a:pt x="746" y="874"/>
                  </a:lnTo>
                  <a:lnTo>
                    <a:pt x="706" y="898"/>
                  </a:lnTo>
                  <a:lnTo>
                    <a:pt x="664" y="920"/>
                  </a:lnTo>
                  <a:lnTo>
                    <a:pt x="620" y="936"/>
                  </a:lnTo>
                  <a:lnTo>
                    <a:pt x="574" y="948"/>
                  </a:lnTo>
                  <a:lnTo>
                    <a:pt x="550" y="952"/>
                  </a:lnTo>
                  <a:lnTo>
                    <a:pt x="526" y="954"/>
                  </a:lnTo>
                  <a:lnTo>
                    <a:pt x="502" y="956"/>
                  </a:lnTo>
                  <a:lnTo>
                    <a:pt x="478" y="956"/>
                  </a:lnTo>
                  <a:lnTo>
                    <a:pt x="478" y="956"/>
                  </a:lnTo>
                  <a:lnTo>
                    <a:pt x="454" y="956"/>
                  </a:lnTo>
                  <a:lnTo>
                    <a:pt x="430" y="954"/>
                  </a:lnTo>
                  <a:lnTo>
                    <a:pt x="406" y="952"/>
                  </a:lnTo>
                  <a:lnTo>
                    <a:pt x="382" y="948"/>
                  </a:lnTo>
                  <a:lnTo>
                    <a:pt x="336" y="936"/>
                  </a:lnTo>
                  <a:lnTo>
                    <a:pt x="292" y="920"/>
                  </a:lnTo>
                  <a:lnTo>
                    <a:pt x="250" y="898"/>
                  </a:lnTo>
                  <a:lnTo>
                    <a:pt x="210" y="874"/>
                  </a:lnTo>
                  <a:lnTo>
                    <a:pt x="174" y="848"/>
                  </a:lnTo>
                  <a:lnTo>
                    <a:pt x="140" y="816"/>
                  </a:lnTo>
                  <a:lnTo>
                    <a:pt x="108" y="782"/>
                  </a:lnTo>
                  <a:lnTo>
                    <a:pt x="82" y="746"/>
                  </a:lnTo>
                  <a:lnTo>
                    <a:pt x="58" y="706"/>
                  </a:lnTo>
                  <a:lnTo>
                    <a:pt x="36" y="664"/>
                  </a:lnTo>
                  <a:lnTo>
                    <a:pt x="20" y="620"/>
                  </a:lnTo>
                  <a:lnTo>
                    <a:pt x="10" y="574"/>
                  </a:lnTo>
                  <a:lnTo>
                    <a:pt x="4" y="550"/>
                  </a:lnTo>
                  <a:lnTo>
                    <a:pt x="2" y="528"/>
                  </a:lnTo>
                  <a:lnTo>
                    <a:pt x="0" y="502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454"/>
                  </a:lnTo>
                  <a:lnTo>
                    <a:pt x="2" y="430"/>
                  </a:lnTo>
                  <a:lnTo>
                    <a:pt x="4" y="406"/>
                  </a:lnTo>
                  <a:lnTo>
                    <a:pt x="10" y="382"/>
                  </a:lnTo>
                  <a:lnTo>
                    <a:pt x="20" y="336"/>
                  </a:lnTo>
                  <a:lnTo>
                    <a:pt x="36" y="292"/>
                  </a:lnTo>
                  <a:lnTo>
                    <a:pt x="58" y="250"/>
                  </a:lnTo>
                  <a:lnTo>
                    <a:pt x="82" y="210"/>
                  </a:lnTo>
                  <a:lnTo>
                    <a:pt x="108" y="174"/>
                  </a:lnTo>
                  <a:lnTo>
                    <a:pt x="140" y="140"/>
                  </a:lnTo>
                  <a:lnTo>
                    <a:pt x="174" y="108"/>
                  </a:lnTo>
                  <a:lnTo>
                    <a:pt x="210" y="82"/>
                  </a:lnTo>
                  <a:lnTo>
                    <a:pt x="250" y="58"/>
                  </a:lnTo>
                  <a:lnTo>
                    <a:pt x="292" y="38"/>
                  </a:lnTo>
                  <a:lnTo>
                    <a:pt x="336" y="20"/>
                  </a:lnTo>
                  <a:lnTo>
                    <a:pt x="382" y="10"/>
                  </a:lnTo>
                  <a:lnTo>
                    <a:pt x="406" y="4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8" y="0"/>
                  </a:lnTo>
                  <a:lnTo>
                    <a:pt x="478" y="0"/>
                  </a:lnTo>
                  <a:lnTo>
                    <a:pt x="502" y="0"/>
                  </a:lnTo>
                  <a:lnTo>
                    <a:pt x="526" y="2"/>
                  </a:lnTo>
                  <a:lnTo>
                    <a:pt x="550" y="4"/>
                  </a:lnTo>
                  <a:lnTo>
                    <a:pt x="574" y="10"/>
                  </a:lnTo>
                  <a:lnTo>
                    <a:pt x="620" y="20"/>
                  </a:lnTo>
                  <a:lnTo>
                    <a:pt x="664" y="38"/>
                  </a:lnTo>
                  <a:lnTo>
                    <a:pt x="706" y="58"/>
                  </a:lnTo>
                  <a:lnTo>
                    <a:pt x="746" y="82"/>
                  </a:lnTo>
                  <a:lnTo>
                    <a:pt x="782" y="108"/>
                  </a:lnTo>
                  <a:lnTo>
                    <a:pt x="816" y="140"/>
                  </a:lnTo>
                  <a:lnTo>
                    <a:pt x="848" y="174"/>
                  </a:lnTo>
                  <a:lnTo>
                    <a:pt x="874" y="210"/>
                  </a:lnTo>
                  <a:lnTo>
                    <a:pt x="898" y="250"/>
                  </a:lnTo>
                  <a:lnTo>
                    <a:pt x="920" y="292"/>
                  </a:lnTo>
                  <a:lnTo>
                    <a:pt x="936" y="336"/>
                  </a:lnTo>
                  <a:lnTo>
                    <a:pt x="946" y="382"/>
                  </a:lnTo>
                  <a:lnTo>
                    <a:pt x="952" y="406"/>
                  </a:lnTo>
                  <a:lnTo>
                    <a:pt x="954" y="430"/>
                  </a:lnTo>
                  <a:lnTo>
                    <a:pt x="956" y="454"/>
                  </a:lnTo>
                  <a:lnTo>
                    <a:pt x="956" y="478"/>
                  </a:lnTo>
                  <a:lnTo>
                    <a:pt x="956" y="478"/>
                  </a:lnTo>
                  <a:close/>
                </a:path>
              </a:pathLst>
            </a:custGeom>
            <a:noFill/>
            <a:ln w="38100">
              <a:solidFill>
                <a:srgbClr val="00A0E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3376613" y="3127375"/>
              <a:ext cx="1520825" cy="1517650"/>
            </a:xfrm>
            <a:custGeom>
              <a:avLst/>
              <a:gdLst>
                <a:gd name="T0" fmla="*/ 958 w 958"/>
                <a:gd name="T1" fmla="*/ 478 h 956"/>
                <a:gd name="T2" fmla="*/ 954 w 958"/>
                <a:gd name="T3" fmla="*/ 526 h 956"/>
                <a:gd name="T4" fmla="*/ 948 w 958"/>
                <a:gd name="T5" fmla="*/ 574 h 956"/>
                <a:gd name="T6" fmla="*/ 920 w 958"/>
                <a:gd name="T7" fmla="*/ 664 h 956"/>
                <a:gd name="T8" fmla="*/ 876 w 958"/>
                <a:gd name="T9" fmla="*/ 746 h 956"/>
                <a:gd name="T10" fmla="*/ 818 w 958"/>
                <a:gd name="T11" fmla="*/ 816 h 956"/>
                <a:gd name="T12" fmla="*/ 746 w 958"/>
                <a:gd name="T13" fmla="*/ 874 h 956"/>
                <a:gd name="T14" fmla="*/ 666 w 958"/>
                <a:gd name="T15" fmla="*/ 918 h 956"/>
                <a:gd name="T16" fmla="*/ 576 w 958"/>
                <a:gd name="T17" fmla="*/ 946 h 956"/>
                <a:gd name="T18" fmla="*/ 528 w 958"/>
                <a:gd name="T19" fmla="*/ 954 h 956"/>
                <a:gd name="T20" fmla="*/ 478 w 958"/>
                <a:gd name="T21" fmla="*/ 956 h 956"/>
                <a:gd name="T22" fmla="*/ 454 w 958"/>
                <a:gd name="T23" fmla="*/ 956 h 956"/>
                <a:gd name="T24" fmla="*/ 406 w 958"/>
                <a:gd name="T25" fmla="*/ 952 h 956"/>
                <a:gd name="T26" fmla="*/ 336 w 958"/>
                <a:gd name="T27" fmla="*/ 934 h 956"/>
                <a:gd name="T28" fmla="*/ 250 w 958"/>
                <a:gd name="T29" fmla="*/ 898 h 956"/>
                <a:gd name="T30" fmla="*/ 174 w 958"/>
                <a:gd name="T31" fmla="*/ 848 h 956"/>
                <a:gd name="T32" fmla="*/ 110 w 958"/>
                <a:gd name="T33" fmla="*/ 782 h 956"/>
                <a:gd name="T34" fmla="*/ 58 w 958"/>
                <a:gd name="T35" fmla="*/ 706 h 956"/>
                <a:gd name="T36" fmla="*/ 22 w 958"/>
                <a:gd name="T37" fmla="*/ 620 h 956"/>
                <a:gd name="T38" fmla="*/ 6 w 958"/>
                <a:gd name="T39" fmla="*/ 550 h 956"/>
                <a:gd name="T40" fmla="*/ 0 w 958"/>
                <a:gd name="T41" fmla="*/ 502 h 956"/>
                <a:gd name="T42" fmla="*/ 0 w 958"/>
                <a:gd name="T43" fmla="*/ 478 h 956"/>
                <a:gd name="T44" fmla="*/ 2 w 958"/>
                <a:gd name="T45" fmla="*/ 428 h 956"/>
                <a:gd name="T46" fmla="*/ 10 w 958"/>
                <a:gd name="T47" fmla="*/ 382 h 956"/>
                <a:gd name="T48" fmla="*/ 38 w 958"/>
                <a:gd name="T49" fmla="*/ 292 h 956"/>
                <a:gd name="T50" fmla="*/ 82 w 958"/>
                <a:gd name="T51" fmla="*/ 210 h 956"/>
                <a:gd name="T52" fmla="*/ 140 w 958"/>
                <a:gd name="T53" fmla="*/ 140 h 956"/>
                <a:gd name="T54" fmla="*/ 212 w 958"/>
                <a:gd name="T55" fmla="*/ 80 h 956"/>
                <a:gd name="T56" fmla="*/ 292 w 958"/>
                <a:gd name="T57" fmla="*/ 36 h 956"/>
                <a:gd name="T58" fmla="*/ 382 w 958"/>
                <a:gd name="T59" fmla="*/ 8 h 956"/>
                <a:gd name="T60" fmla="*/ 430 w 958"/>
                <a:gd name="T61" fmla="*/ 2 h 956"/>
                <a:gd name="T62" fmla="*/ 478 w 958"/>
                <a:gd name="T63" fmla="*/ 0 h 956"/>
                <a:gd name="T64" fmla="*/ 504 w 958"/>
                <a:gd name="T65" fmla="*/ 0 h 956"/>
                <a:gd name="T66" fmla="*/ 552 w 958"/>
                <a:gd name="T67" fmla="*/ 4 h 956"/>
                <a:gd name="T68" fmla="*/ 622 w 958"/>
                <a:gd name="T69" fmla="*/ 20 h 956"/>
                <a:gd name="T70" fmla="*/ 706 w 958"/>
                <a:gd name="T71" fmla="*/ 56 h 956"/>
                <a:gd name="T72" fmla="*/ 784 w 958"/>
                <a:gd name="T73" fmla="*/ 108 h 956"/>
                <a:gd name="T74" fmla="*/ 848 w 958"/>
                <a:gd name="T75" fmla="*/ 174 h 956"/>
                <a:gd name="T76" fmla="*/ 900 w 958"/>
                <a:gd name="T77" fmla="*/ 250 h 956"/>
                <a:gd name="T78" fmla="*/ 936 w 958"/>
                <a:gd name="T79" fmla="*/ 336 h 956"/>
                <a:gd name="T80" fmla="*/ 952 w 958"/>
                <a:gd name="T81" fmla="*/ 404 h 956"/>
                <a:gd name="T82" fmla="*/ 956 w 958"/>
                <a:gd name="T83" fmla="*/ 454 h 956"/>
                <a:gd name="T84" fmla="*/ 958 w 958"/>
                <a:gd name="T85" fmla="*/ 478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8" h="956">
                  <a:moveTo>
                    <a:pt x="958" y="478"/>
                  </a:moveTo>
                  <a:lnTo>
                    <a:pt x="958" y="478"/>
                  </a:lnTo>
                  <a:lnTo>
                    <a:pt x="956" y="502"/>
                  </a:lnTo>
                  <a:lnTo>
                    <a:pt x="954" y="526"/>
                  </a:lnTo>
                  <a:lnTo>
                    <a:pt x="952" y="550"/>
                  </a:lnTo>
                  <a:lnTo>
                    <a:pt x="948" y="574"/>
                  </a:lnTo>
                  <a:lnTo>
                    <a:pt x="936" y="620"/>
                  </a:lnTo>
                  <a:lnTo>
                    <a:pt x="920" y="664"/>
                  </a:lnTo>
                  <a:lnTo>
                    <a:pt x="900" y="706"/>
                  </a:lnTo>
                  <a:lnTo>
                    <a:pt x="876" y="746"/>
                  </a:lnTo>
                  <a:lnTo>
                    <a:pt x="848" y="782"/>
                  </a:lnTo>
                  <a:lnTo>
                    <a:pt x="818" y="816"/>
                  </a:lnTo>
                  <a:lnTo>
                    <a:pt x="784" y="848"/>
                  </a:lnTo>
                  <a:lnTo>
                    <a:pt x="746" y="874"/>
                  </a:lnTo>
                  <a:lnTo>
                    <a:pt x="706" y="898"/>
                  </a:lnTo>
                  <a:lnTo>
                    <a:pt x="666" y="918"/>
                  </a:lnTo>
                  <a:lnTo>
                    <a:pt x="622" y="934"/>
                  </a:lnTo>
                  <a:lnTo>
                    <a:pt x="576" y="946"/>
                  </a:lnTo>
                  <a:lnTo>
                    <a:pt x="552" y="952"/>
                  </a:lnTo>
                  <a:lnTo>
                    <a:pt x="528" y="954"/>
                  </a:lnTo>
                  <a:lnTo>
                    <a:pt x="504" y="956"/>
                  </a:lnTo>
                  <a:lnTo>
                    <a:pt x="478" y="956"/>
                  </a:lnTo>
                  <a:lnTo>
                    <a:pt x="478" y="956"/>
                  </a:lnTo>
                  <a:lnTo>
                    <a:pt x="454" y="956"/>
                  </a:lnTo>
                  <a:lnTo>
                    <a:pt x="430" y="954"/>
                  </a:lnTo>
                  <a:lnTo>
                    <a:pt x="406" y="952"/>
                  </a:lnTo>
                  <a:lnTo>
                    <a:pt x="382" y="946"/>
                  </a:lnTo>
                  <a:lnTo>
                    <a:pt x="336" y="934"/>
                  </a:lnTo>
                  <a:lnTo>
                    <a:pt x="292" y="918"/>
                  </a:lnTo>
                  <a:lnTo>
                    <a:pt x="250" y="898"/>
                  </a:lnTo>
                  <a:lnTo>
                    <a:pt x="212" y="874"/>
                  </a:lnTo>
                  <a:lnTo>
                    <a:pt x="174" y="848"/>
                  </a:lnTo>
                  <a:lnTo>
                    <a:pt x="140" y="816"/>
                  </a:lnTo>
                  <a:lnTo>
                    <a:pt x="110" y="782"/>
                  </a:lnTo>
                  <a:lnTo>
                    <a:pt x="82" y="746"/>
                  </a:lnTo>
                  <a:lnTo>
                    <a:pt x="58" y="706"/>
                  </a:lnTo>
                  <a:lnTo>
                    <a:pt x="38" y="664"/>
                  </a:lnTo>
                  <a:lnTo>
                    <a:pt x="22" y="620"/>
                  </a:lnTo>
                  <a:lnTo>
                    <a:pt x="10" y="574"/>
                  </a:lnTo>
                  <a:lnTo>
                    <a:pt x="6" y="550"/>
                  </a:lnTo>
                  <a:lnTo>
                    <a:pt x="2" y="526"/>
                  </a:lnTo>
                  <a:lnTo>
                    <a:pt x="0" y="502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454"/>
                  </a:lnTo>
                  <a:lnTo>
                    <a:pt x="2" y="428"/>
                  </a:lnTo>
                  <a:lnTo>
                    <a:pt x="6" y="404"/>
                  </a:lnTo>
                  <a:lnTo>
                    <a:pt x="10" y="382"/>
                  </a:lnTo>
                  <a:lnTo>
                    <a:pt x="22" y="336"/>
                  </a:lnTo>
                  <a:lnTo>
                    <a:pt x="38" y="292"/>
                  </a:lnTo>
                  <a:lnTo>
                    <a:pt x="58" y="250"/>
                  </a:lnTo>
                  <a:lnTo>
                    <a:pt x="82" y="210"/>
                  </a:lnTo>
                  <a:lnTo>
                    <a:pt x="110" y="174"/>
                  </a:lnTo>
                  <a:lnTo>
                    <a:pt x="140" y="140"/>
                  </a:lnTo>
                  <a:lnTo>
                    <a:pt x="174" y="108"/>
                  </a:lnTo>
                  <a:lnTo>
                    <a:pt x="212" y="80"/>
                  </a:lnTo>
                  <a:lnTo>
                    <a:pt x="250" y="56"/>
                  </a:lnTo>
                  <a:lnTo>
                    <a:pt x="292" y="36"/>
                  </a:lnTo>
                  <a:lnTo>
                    <a:pt x="336" y="20"/>
                  </a:lnTo>
                  <a:lnTo>
                    <a:pt x="382" y="8"/>
                  </a:lnTo>
                  <a:lnTo>
                    <a:pt x="406" y="4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8" y="0"/>
                  </a:lnTo>
                  <a:lnTo>
                    <a:pt x="478" y="0"/>
                  </a:lnTo>
                  <a:lnTo>
                    <a:pt x="504" y="0"/>
                  </a:lnTo>
                  <a:lnTo>
                    <a:pt x="528" y="2"/>
                  </a:lnTo>
                  <a:lnTo>
                    <a:pt x="552" y="4"/>
                  </a:lnTo>
                  <a:lnTo>
                    <a:pt x="576" y="8"/>
                  </a:lnTo>
                  <a:lnTo>
                    <a:pt x="622" y="20"/>
                  </a:lnTo>
                  <a:lnTo>
                    <a:pt x="666" y="36"/>
                  </a:lnTo>
                  <a:lnTo>
                    <a:pt x="706" y="56"/>
                  </a:lnTo>
                  <a:lnTo>
                    <a:pt x="746" y="80"/>
                  </a:lnTo>
                  <a:lnTo>
                    <a:pt x="784" y="108"/>
                  </a:lnTo>
                  <a:lnTo>
                    <a:pt x="818" y="140"/>
                  </a:lnTo>
                  <a:lnTo>
                    <a:pt x="848" y="174"/>
                  </a:lnTo>
                  <a:lnTo>
                    <a:pt x="876" y="210"/>
                  </a:lnTo>
                  <a:lnTo>
                    <a:pt x="900" y="250"/>
                  </a:lnTo>
                  <a:lnTo>
                    <a:pt x="920" y="292"/>
                  </a:lnTo>
                  <a:lnTo>
                    <a:pt x="936" y="336"/>
                  </a:lnTo>
                  <a:lnTo>
                    <a:pt x="948" y="382"/>
                  </a:lnTo>
                  <a:lnTo>
                    <a:pt x="952" y="404"/>
                  </a:lnTo>
                  <a:lnTo>
                    <a:pt x="954" y="428"/>
                  </a:lnTo>
                  <a:lnTo>
                    <a:pt x="956" y="454"/>
                  </a:lnTo>
                  <a:lnTo>
                    <a:pt x="958" y="478"/>
                  </a:lnTo>
                  <a:lnTo>
                    <a:pt x="958" y="478"/>
                  </a:lnTo>
                  <a:close/>
                </a:path>
              </a:pathLst>
            </a:custGeom>
            <a:noFill/>
            <a:ln w="38100">
              <a:solidFill>
                <a:srgbClr val="00A0E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3" name="Freeform 31"/>
            <p:cNvSpPr>
              <a:spLocks/>
            </p:cNvSpPr>
            <p:nvPr/>
          </p:nvSpPr>
          <p:spPr bwMode="auto">
            <a:xfrm>
              <a:off x="5678488" y="1920875"/>
              <a:ext cx="1520825" cy="1520825"/>
            </a:xfrm>
            <a:custGeom>
              <a:avLst/>
              <a:gdLst>
                <a:gd name="T0" fmla="*/ 958 w 958"/>
                <a:gd name="T1" fmla="*/ 480 h 958"/>
                <a:gd name="T2" fmla="*/ 954 w 958"/>
                <a:gd name="T3" fmla="*/ 528 h 958"/>
                <a:gd name="T4" fmla="*/ 948 w 958"/>
                <a:gd name="T5" fmla="*/ 576 h 958"/>
                <a:gd name="T6" fmla="*/ 920 w 958"/>
                <a:gd name="T7" fmla="*/ 666 h 958"/>
                <a:gd name="T8" fmla="*/ 876 w 958"/>
                <a:gd name="T9" fmla="*/ 746 h 958"/>
                <a:gd name="T10" fmla="*/ 818 w 958"/>
                <a:gd name="T11" fmla="*/ 818 h 958"/>
                <a:gd name="T12" fmla="*/ 746 w 958"/>
                <a:gd name="T13" fmla="*/ 876 h 958"/>
                <a:gd name="T14" fmla="*/ 664 w 958"/>
                <a:gd name="T15" fmla="*/ 920 h 958"/>
                <a:gd name="T16" fmla="*/ 576 w 958"/>
                <a:gd name="T17" fmla="*/ 948 h 958"/>
                <a:gd name="T18" fmla="*/ 528 w 958"/>
                <a:gd name="T19" fmla="*/ 956 h 958"/>
                <a:gd name="T20" fmla="*/ 478 w 958"/>
                <a:gd name="T21" fmla="*/ 958 h 958"/>
                <a:gd name="T22" fmla="*/ 454 w 958"/>
                <a:gd name="T23" fmla="*/ 958 h 958"/>
                <a:gd name="T24" fmla="*/ 406 w 958"/>
                <a:gd name="T25" fmla="*/ 952 h 958"/>
                <a:gd name="T26" fmla="*/ 336 w 958"/>
                <a:gd name="T27" fmla="*/ 936 h 958"/>
                <a:gd name="T28" fmla="*/ 250 w 958"/>
                <a:gd name="T29" fmla="*/ 900 h 958"/>
                <a:gd name="T30" fmla="*/ 174 w 958"/>
                <a:gd name="T31" fmla="*/ 848 h 958"/>
                <a:gd name="T32" fmla="*/ 110 w 958"/>
                <a:gd name="T33" fmla="*/ 784 h 958"/>
                <a:gd name="T34" fmla="*/ 58 w 958"/>
                <a:gd name="T35" fmla="*/ 708 h 958"/>
                <a:gd name="T36" fmla="*/ 22 w 958"/>
                <a:gd name="T37" fmla="*/ 622 h 958"/>
                <a:gd name="T38" fmla="*/ 6 w 958"/>
                <a:gd name="T39" fmla="*/ 552 h 958"/>
                <a:gd name="T40" fmla="*/ 0 w 958"/>
                <a:gd name="T41" fmla="*/ 504 h 958"/>
                <a:gd name="T42" fmla="*/ 0 w 958"/>
                <a:gd name="T43" fmla="*/ 480 h 958"/>
                <a:gd name="T44" fmla="*/ 2 w 958"/>
                <a:gd name="T45" fmla="*/ 430 h 958"/>
                <a:gd name="T46" fmla="*/ 10 w 958"/>
                <a:gd name="T47" fmla="*/ 382 h 958"/>
                <a:gd name="T48" fmla="*/ 38 w 958"/>
                <a:gd name="T49" fmla="*/ 292 h 958"/>
                <a:gd name="T50" fmla="*/ 82 w 958"/>
                <a:gd name="T51" fmla="*/ 212 h 958"/>
                <a:gd name="T52" fmla="*/ 140 w 958"/>
                <a:gd name="T53" fmla="*/ 140 h 958"/>
                <a:gd name="T54" fmla="*/ 210 w 958"/>
                <a:gd name="T55" fmla="*/ 82 h 958"/>
                <a:gd name="T56" fmla="*/ 292 w 958"/>
                <a:gd name="T57" fmla="*/ 38 h 958"/>
                <a:gd name="T58" fmla="*/ 382 w 958"/>
                <a:gd name="T59" fmla="*/ 10 h 958"/>
                <a:gd name="T60" fmla="*/ 430 w 958"/>
                <a:gd name="T61" fmla="*/ 2 h 958"/>
                <a:gd name="T62" fmla="*/ 478 w 958"/>
                <a:gd name="T63" fmla="*/ 0 h 958"/>
                <a:gd name="T64" fmla="*/ 504 w 958"/>
                <a:gd name="T65" fmla="*/ 2 h 958"/>
                <a:gd name="T66" fmla="*/ 552 w 958"/>
                <a:gd name="T67" fmla="*/ 6 h 958"/>
                <a:gd name="T68" fmla="*/ 620 w 958"/>
                <a:gd name="T69" fmla="*/ 22 h 958"/>
                <a:gd name="T70" fmla="*/ 706 w 958"/>
                <a:gd name="T71" fmla="*/ 58 h 958"/>
                <a:gd name="T72" fmla="*/ 784 w 958"/>
                <a:gd name="T73" fmla="*/ 110 h 958"/>
                <a:gd name="T74" fmla="*/ 848 w 958"/>
                <a:gd name="T75" fmla="*/ 174 h 958"/>
                <a:gd name="T76" fmla="*/ 900 w 958"/>
                <a:gd name="T77" fmla="*/ 252 h 958"/>
                <a:gd name="T78" fmla="*/ 936 w 958"/>
                <a:gd name="T79" fmla="*/ 336 h 958"/>
                <a:gd name="T80" fmla="*/ 952 w 958"/>
                <a:gd name="T81" fmla="*/ 406 h 958"/>
                <a:gd name="T82" fmla="*/ 956 w 958"/>
                <a:gd name="T83" fmla="*/ 454 h 958"/>
                <a:gd name="T84" fmla="*/ 958 w 958"/>
                <a:gd name="T85" fmla="*/ 48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8" h="958">
                  <a:moveTo>
                    <a:pt x="958" y="480"/>
                  </a:moveTo>
                  <a:lnTo>
                    <a:pt x="958" y="480"/>
                  </a:lnTo>
                  <a:lnTo>
                    <a:pt x="956" y="504"/>
                  </a:lnTo>
                  <a:lnTo>
                    <a:pt x="954" y="528"/>
                  </a:lnTo>
                  <a:lnTo>
                    <a:pt x="952" y="552"/>
                  </a:lnTo>
                  <a:lnTo>
                    <a:pt x="948" y="576"/>
                  </a:lnTo>
                  <a:lnTo>
                    <a:pt x="936" y="622"/>
                  </a:lnTo>
                  <a:lnTo>
                    <a:pt x="920" y="666"/>
                  </a:lnTo>
                  <a:lnTo>
                    <a:pt x="900" y="708"/>
                  </a:lnTo>
                  <a:lnTo>
                    <a:pt x="876" y="746"/>
                  </a:lnTo>
                  <a:lnTo>
                    <a:pt x="848" y="784"/>
                  </a:lnTo>
                  <a:lnTo>
                    <a:pt x="818" y="818"/>
                  </a:lnTo>
                  <a:lnTo>
                    <a:pt x="784" y="848"/>
                  </a:lnTo>
                  <a:lnTo>
                    <a:pt x="746" y="876"/>
                  </a:lnTo>
                  <a:lnTo>
                    <a:pt x="706" y="900"/>
                  </a:lnTo>
                  <a:lnTo>
                    <a:pt x="664" y="920"/>
                  </a:lnTo>
                  <a:lnTo>
                    <a:pt x="620" y="936"/>
                  </a:lnTo>
                  <a:lnTo>
                    <a:pt x="576" y="948"/>
                  </a:lnTo>
                  <a:lnTo>
                    <a:pt x="552" y="952"/>
                  </a:lnTo>
                  <a:lnTo>
                    <a:pt x="528" y="956"/>
                  </a:lnTo>
                  <a:lnTo>
                    <a:pt x="504" y="958"/>
                  </a:lnTo>
                  <a:lnTo>
                    <a:pt x="478" y="958"/>
                  </a:lnTo>
                  <a:lnTo>
                    <a:pt x="478" y="958"/>
                  </a:lnTo>
                  <a:lnTo>
                    <a:pt x="454" y="958"/>
                  </a:lnTo>
                  <a:lnTo>
                    <a:pt x="430" y="956"/>
                  </a:lnTo>
                  <a:lnTo>
                    <a:pt x="406" y="952"/>
                  </a:lnTo>
                  <a:lnTo>
                    <a:pt x="382" y="948"/>
                  </a:lnTo>
                  <a:lnTo>
                    <a:pt x="336" y="936"/>
                  </a:lnTo>
                  <a:lnTo>
                    <a:pt x="292" y="920"/>
                  </a:lnTo>
                  <a:lnTo>
                    <a:pt x="250" y="900"/>
                  </a:lnTo>
                  <a:lnTo>
                    <a:pt x="210" y="876"/>
                  </a:lnTo>
                  <a:lnTo>
                    <a:pt x="174" y="848"/>
                  </a:lnTo>
                  <a:lnTo>
                    <a:pt x="140" y="818"/>
                  </a:lnTo>
                  <a:lnTo>
                    <a:pt x="110" y="784"/>
                  </a:lnTo>
                  <a:lnTo>
                    <a:pt x="82" y="746"/>
                  </a:lnTo>
                  <a:lnTo>
                    <a:pt x="58" y="708"/>
                  </a:lnTo>
                  <a:lnTo>
                    <a:pt x="38" y="666"/>
                  </a:lnTo>
                  <a:lnTo>
                    <a:pt x="22" y="622"/>
                  </a:lnTo>
                  <a:lnTo>
                    <a:pt x="10" y="576"/>
                  </a:lnTo>
                  <a:lnTo>
                    <a:pt x="6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0" y="454"/>
                  </a:lnTo>
                  <a:lnTo>
                    <a:pt x="2" y="430"/>
                  </a:lnTo>
                  <a:lnTo>
                    <a:pt x="6" y="406"/>
                  </a:lnTo>
                  <a:lnTo>
                    <a:pt x="10" y="382"/>
                  </a:lnTo>
                  <a:lnTo>
                    <a:pt x="22" y="336"/>
                  </a:lnTo>
                  <a:lnTo>
                    <a:pt x="38" y="292"/>
                  </a:lnTo>
                  <a:lnTo>
                    <a:pt x="58" y="252"/>
                  </a:lnTo>
                  <a:lnTo>
                    <a:pt x="82" y="212"/>
                  </a:lnTo>
                  <a:lnTo>
                    <a:pt x="110" y="174"/>
                  </a:lnTo>
                  <a:lnTo>
                    <a:pt x="140" y="140"/>
                  </a:lnTo>
                  <a:lnTo>
                    <a:pt x="174" y="110"/>
                  </a:lnTo>
                  <a:lnTo>
                    <a:pt x="210" y="82"/>
                  </a:lnTo>
                  <a:lnTo>
                    <a:pt x="250" y="58"/>
                  </a:lnTo>
                  <a:lnTo>
                    <a:pt x="292" y="38"/>
                  </a:lnTo>
                  <a:lnTo>
                    <a:pt x="336" y="22"/>
                  </a:lnTo>
                  <a:lnTo>
                    <a:pt x="382" y="10"/>
                  </a:lnTo>
                  <a:lnTo>
                    <a:pt x="406" y="6"/>
                  </a:lnTo>
                  <a:lnTo>
                    <a:pt x="430" y="2"/>
                  </a:lnTo>
                  <a:lnTo>
                    <a:pt x="454" y="2"/>
                  </a:lnTo>
                  <a:lnTo>
                    <a:pt x="478" y="0"/>
                  </a:lnTo>
                  <a:lnTo>
                    <a:pt x="478" y="0"/>
                  </a:lnTo>
                  <a:lnTo>
                    <a:pt x="504" y="2"/>
                  </a:lnTo>
                  <a:lnTo>
                    <a:pt x="528" y="2"/>
                  </a:lnTo>
                  <a:lnTo>
                    <a:pt x="552" y="6"/>
                  </a:lnTo>
                  <a:lnTo>
                    <a:pt x="576" y="10"/>
                  </a:lnTo>
                  <a:lnTo>
                    <a:pt x="620" y="22"/>
                  </a:lnTo>
                  <a:lnTo>
                    <a:pt x="664" y="38"/>
                  </a:lnTo>
                  <a:lnTo>
                    <a:pt x="706" y="58"/>
                  </a:lnTo>
                  <a:lnTo>
                    <a:pt x="746" y="82"/>
                  </a:lnTo>
                  <a:lnTo>
                    <a:pt x="784" y="110"/>
                  </a:lnTo>
                  <a:lnTo>
                    <a:pt x="818" y="140"/>
                  </a:lnTo>
                  <a:lnTo>
                    <a:pt x="848" y="174"/>
                  </a:lnTo>
                  <a:lnTo>
                    <a:pt x="876" y="212"/>
                  </a:lnTo>
                  <a:lnTo>
                    <a:pt x="900" y="252"/>
                  </a:lnTo>
                  <a:lnTo>
                    <a:pt x="920" y="292"/>
                  </a:lnTo>
                  <a:lnTo>
                    <a:pt x="936" y="336"/>
                  </a:lnTo>
                  <a:lnTo>
                    <a:pt x="948" y="382"/>
                  </a:lnTo>
                  <a:lnTo>
                    <a:pt x="952" y="406"/>
                  </a:lnTo>
                  <a:lnTo>
                    <a:pt x="954" y="430"/>
                  </a:lnTo>
                  <a:lnTo>
                    <a:pt x="956" y="454"/>
                  </a:lnTo>
                  <a:lnTo>
                    <a:pt x="958" y="480"/>
                  </a:lnTo>
                  <a:lnTo>
                    <a:pt x="958" y="480"/>
                  </a:lnTo>
                  <a:close/>
                </a:path>
              </a:pathLst>
            </a:custGeom>
            <a:noFill/>
            <a:ln w="38100">
              <a:solidFill>
                <a:srgbClr val="00A0E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4" name="Rectangle 32"/>
            <p:cNvSpPr>
              <a:spLocks noChangeArrowheads="1"/>
            </p:cNvSpPr>
            <p:nvPr/>
          </p:nvSpPr>
          <p:spPr bwMode="auto">
            <a:xfrm>
              <a:off x="3668712" y="765175"/>
              <a:ext cx="1137417" cy="274796"/>
            </a:xfrm>
            <a:prstGeom prst="rect">
              <a:avLst/>
            </a:prstGeom>
            <a:solidFill>
              <a:srgbClr val="BCD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5" name="Rectangle 33"/>
            <p:cNvSpPr>
              <a:spLocks noChangeArrowheads="1"/>
            </p:cNvSpPr>
            <p:nvPr/>
          </p:nvSpPr>
          <p:spPr bwMode="auto">
            <a:xfrm>
              <a:off x="3666070" y="760651"/>
              <a:ext cx="1174471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Species</a:t>
              </a:r>
              <a:r>
                <a:rPr kumimoji="0" lang="en-US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A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86" name="Rectangle 34"/>
            <p:cNvSpPr>
              <a:spLocks noChangeArrowheads="1"/>
            </p:cNvSpPr>
            <p:nvPr/>
          </p:nvSpPr>
          <p:spPr bwMode="auto">
            <a:xfrm>
              <a:off x="4605412" y="793750"/>
              <a:ext cx="113" cy="427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87" name="Rectangle 35"/>
            <p:cNvSpPr>
              <a:spLocks noChangeArrowheads="1"/>
            </p:cNvSpPr>
            <p:nvPr/>
          </p:nvSpPr>
          <p:spPr bwMode="auto">
            <a:xfrm>
              <a:off x="5938837" y="3575050"/>
              <a:ext cx="1260475" cy="247650"/>
            </a:xfrm>
            <a:prstGeom prst="rect">
              <a:avLst/>
            </a:prstGeom>
            <a:solidFill>
              <a:srgbClr val="BCD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88" name="Rectangle 36"/>
            <p:cNvSpPr>
              <a:spLocks noChangeArrowheads="1"/>
            </p:cNvSpPr>
            <p:nvPr/>
          </p:nvSpPr>
          <p:spPr bwMode="auto">
            <a:xfrm>
              <a:off x="5937804" y="3570526"/>
              <a:ext cx="1174471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Species B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89" name="Rectangle 37"/>
            <p:cNvSpPr>
              <a:spLocks noChangeArrowheads="1"/>
            </p:cNvSpPr>
            <p:nvPr/>
          </p:nvSpPr>
          <p:spPr bwMode="auto">
            <a:xfrm>
              <a:off x="4773613" y="1663700"/>
              <a:ext cx="2290356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Boundary of species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0" name="Rectangle 38"/>
            <p:cNvSpPr>
              <a:spLocks noChangeArrowheads="1"/>
            </p:cNvSpPr>
            <p:nvPr/>
          </p:nvSpPr>
          <p:spPr bwMode="auto">
            <a:xfrm>
              <a:off x="4846638" y="4333875"/>
              <a:ext cx="1238250" cy="231775"/>
            </a:xfrm>
            <a:prstGeom prst="rect">
              <a:avLst/>
            </a:prstGeom>
            <a:solidFill>
              <a:srgbClr val="BCD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91" name="Rectangle 39"/>
            <p:cNvSpPr>
              <a:spLocks noChangeArrowheads="1"/>
            </p:cNvSpPr>
            <p:nvPr/>
          </p:nvSpPr>
          <p:spPr bwMode="auto">
            <a:xfrm>
              <a:off x="4862182" y="4296254"/>
              <a:ext cx="1188418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Species C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2" name="Freeform 41"/>
            <p:cNvSpPr>
              <a:spLocks/>
            </p:cNvSpPr>
            <p:nvPr/>
          </p:nvSpPr>
          <p:spPr bwMode="auto">
            <a:xfrm>
              <a:off x="1573213" y="4805041"/>
              <a:ext cx="174626" cy="174625"/>
            </a:xfrm>
            <a:custGeom>
              <a:avLst/>
              <a:gdLst>
                <a:gd name="T0" fmla="*/ 110 w 110"/>
                <a:gd name="T1" fmla="*/ 54 h 110"/>
                <a:gd name="T2" fmla="*/ 110 w 110"/>
                <a:gd name="T3" fmla="*/ 54 h 110"/>
                <a:gd name="T4" fmla="*/ 108 w 110"/>
                <a:gd name="T5" fmla="*/ 66 h 110"/>
                <a:gd name="T6" fmla="*/ 106 w 110"/>
                <a:gd name="T7" fmla="*/ 76 h 110"/>
                <a:gd name="T8" fmla="*/ 100 w 110"/>
                <a:gd name="T9" fmla="*/ 86 h 110"/>
                <a:gd name="T10" fmla="*/ 94 w 110"/>
                <a:gd name="T11" fmla="*/ 94 h 110"/>
                <a:gd name="T12" fmla="*/ 86 w 110"/>
                <a:gd name="T13" fmla="*/ 100 h 110"/>
                <a:gd name="T14" fmla="*/ 76 w 110"/>
                <a:gd name="T15" fmla="*/ 106 h 110"/>
                <a:gd name="T16" fmla="*/ 66 w 110"/>
                <a:gd name="T17" fmla="*/ 110 h 110"/>
                <a:gd name="T18" fmla="*/ 54 w 110"/>
                <a:gd name="T19" fmla="*/ 110 h 110"/>
                <a:gd name="T20" fmla="*/ 54 w 110"/>
                <a:gd name="T21" fmla="*/ 110 h 110"/>
                <a:gd name="T22" fmla="*/ 44 w 110"/>
                <a:gd name="T23" fmla="*/ 110 h 110"/>
                <a:gd name="T24" fmla="*/ 32 w 110"/>
                <a:gd name="T25" fmla="*/ 106 h 110"/>
                <a:gd name="T26" fmla="*/ 24 w 110"/>
                <a:gd name="T27" fmla="*/ 100 h 110"/>
                <a:gd name="T28" fmla="*/ 16 w 110"/>
                <a:gd name="T29" fmla="*/ 94 h 110"/>
                <a:gd name="T30" fmla="*/ 8 w 110"/>
                <a:gd name="T31" fmla="*/ 86 h 110"/>
                <a:gd name="T32" fmla="*/ 4 w 110"/>
                <a:gd name="T33" fmla="*/ 76 h 110"/>
                <a:gd name="T34" fmla="*/ 0 w 110"/>
                <a:gd name="T35" fmla="*/ 66 h 110"/>
                <a:gd name="T36" fmla="*/ 0 w 110"/>
                <a:gd name="T37" fmla="*/ 54 h 110"/>
                <a:gd name="T38" fmla="*/ 0 w 110"/>
                <a:gd name="T39" fmla="*/ 54 h 110"/>
                <a:gd name="T40" fmla="*/ 0 w 110"/>
                <a:gd name="T41" fmla="*/ 44 h 110"/>
                <a:gd name="T42" fmla="*/ 4 w 110"/>
                <a:gd name="T43" fmla="*/ 34 h 110"/>
                <a:gd name="T44" fmla="*/ 8 w 110"/>
                <a:gd name="T45" fmla="*/ 24 h 110"/>
                <a:gd name="T46" fmla="*/ 16 w 110"/>
                <a:gd name="T47" fmla="*/ 16 h 110"/>
                <a:gd name="T48" fmla="*/ 24 w 110"/>
                <a:gd name="T49" fmla="*/ 10 h 110"/>
                <a:gd name="T50" fmla="*/ 32 w 110"/>
                <a:gd name="T51" fmla="*/ 4 h 110"/>
                <a:gd name="T52" fmla="*/ 44 w 110"/>
                <a:gd name="T53" fmla="*/ 0 h 110"/>
                <a:gd name="T54" fmla="*/ 54 w 110"/>
                <a:gd name="T55" fmla="*/ 0 h 110"/>
                <a:gd name="T56" fmla="*/ 54 w 110"/>
                <a:gd name="T57" fmla="*/ 0 h 110"/>
                <a:gd name="T58" fmla="*/ 66 w 110"/>
                <a:gd name="T59" fmla="*/ 0 h 110"/>
                <a:gd name="T60" fmla="*/ 76 w 110"/>
                <a:gd name="T61" fmla="*/ 4 h 110"/>
                <a:gd name="T62" fmla="*/ 86 w 110"/>
                <a:gd name="T63" fmla="*/ 10 h 110"/>
                <a:gd name="T64" fmla="*/ 94 w 110"/>
                <a:gd name="T65" fmla="*/ 16 h 110"/>
                <a:gd name="T66" fmla="*/ 100 w 110"/>
                <a:gd name="T67" fmla="*/ 24 h 110"/>
                <a:gd name="T68" fmla="*/ 106 w 110"/>
                <a:gd name="T69" fmla="*/ 34 h 110"/>
                <a:gd name="T70" fmla="*/ 108 w 110"/>
                <a:gd name="T71" fmla="*/ 44 h 110"/>
                <a:gd name="T72" fmla="*/ 110 w 110"/>
                <a:gd name="T73" fmla="*/ 54 h 110"/>
                <a:gd name="T74" fmla="*/ 110 w 110"/>
                <a:gd name="T7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10">
                  <a:moveTo>
                    <a:pt x="110" y="54"/>
                  </a:moveTo>
                  <a:lnTo>
                    <a:pt x="110" y="54"/>
                  </a:lnTo>
                  <a:lnTo>
                    <a:pt x="108" y="66"/>
                  </a:lnTo>
                  <a:lnTo>
                    <a:pt x="106" y="76"/>
                  </a:lnTo>
                  <a:lnTo>
                    <a:pt x="100" y="86"/>
                  </a:lnTo>
                  <a:lnTo>
                    <a:pt x="94" y="94"/>
                  </a:lnTo>
                  <a:lnTo>
                    <a:pt x="86" y="100"/>
                  </a:lnTo>
                  <a:lnTo>
                    <a:pt x="76" y="106"/>
                  </a:lnTo>
                  <a:lnTo>
                    <a:pt x="66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44" y="110"/>
                  </a:lnTo>
                  <a:lnTo>
                    <a:pt x="32" y="106"/>
                  </a:lnTo>
                  <a:lnTo>
                    <a:pt x="24" y="100"/>
                  </a:lnTo>
                  <a:lnTo>
                    <a:pt x="16" y="94"/>
                  </a:lnTo>
                  <a:lnTo>
                    <a:pt x="8" y="86"/>
                  </a:lnTo>
                  <a:lnTo>
                    <a:pt x="4" y="7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4"/>
                  </a:lnTo>
                  <a:lnTo>
                    <a:pt x="86" y="10"/>
                  </a:lnTo>
                  <a:lnTo>
                    <a:pt x="94" y="16"/>
                  </a:lnTo>
                  <a:lnTo>
                    <a:pt x="100" y="24"/>
                  </a:lnTo>
                  <a:lnTo>
                    <a:pt x="106" y="34"/>
                  </a:lnTo>
                  <a:lnTo>
                    <a:pt x="108" y="44"/>
                  </a:lnTo>
                  <a:lnTo>
                    <a:pt x="110" y="54"/>
                  </a:lnTo>
                  <a:lnTo>
                    <a:pt x="110" y="54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585430" y="5355587"/>
              <a:ext cx="174626" cy="174625"/>
            </a:xfrm>
            <a:custGeom>
              <a:avLst/>
              <a:gdLst>
                <a:gd name="T0" fmla="*/ 110 w 110"/>
                <a:gd name="T1" fmla="*/ 54 h 110"/>
                <a:gd name="T2" fmla="*/ 110 w 110"/>
                <a:gd name="T3" fmla="*/ 54 h 110"/>
                <a:gd name="T4" fmla="*/ 108 w 110"/>
                <a:gd name="T5" fmla="*/ 66 h 110"/>
                <a:gd name="T6" fmla="*/ 106 w 110"/>
                <a:gd name="T7" fmla="*/ 76 h 110"/>
                <a:gd name="T8" fmla="*/ 100 w 110"/>
                <a:gd name="T9" fmla="*/ 86 h 110"/>
                <a:gd name="T10" fmla="*/ 94 w 110"/>
                <a:gd name="T11" fmla="*/ 94 h 110"/>
                <a:gd name="T12" fmla="*/ 86 w 110"/>
                <a:gd name="T13" fmla="*/ 100 h 110"/>
                <a:gd name="T14" fmla="*/ 76 w 110"/>
                <a:gd name="T15" fmla="*/ 106 h 110"/>
                <a:gd name="T16" fmla="*/ 66 w 110"/>
                <a:gd name="T17" fmla="*/ 110 h 110"/>
                <a:gd name="T18" fmla="*/ 54 w 110"/>
                <a:gd name="T19" fmla="*/ 110 h 110"/>
                <a:gd name="T20" fmla="*/ 54 w 110"/>
                <a:gd name="T21" fmla="*/ 110 h 110"/>
                <a:gd name="T22" fmla="*/ 44 w 110"/>
                <a:gd name="T23" fmla="*/ 110 h 110"/>
                <a:gd name="T24" fmla="*/ 32 w 110"/>
                <a:gd name="T25" fmla="*/ 106 h 110"/>
                <a:gd name="T26" fmla="*/ 24 w 110"/>
                <a:gd name="T27" fmla="*/ 100 h 110"/>
                <a:gd name="T28" fmla="*/ 16 w 110"/>
                <a:gd name="T29" fmla="*/ 94 h 110"/>
                <a:gd name="T30" fmla="*/ 8 w 110"/>
                <a:gd name="T31" fmla="*/ 86 h 110"/>
                <a:gd name="T32" fmla="*/ 4 w 110"/>
                <a:gd name="T33" fmla="*/ 76 h 110"/>
                <a:gd name="T34" fmla="*/ 0 w 110"/>
                <a:gd name="T35" fmla="*/ 66 h 110"/>
                <a:gd name="T36" fmla="*/ 0 w 110"/>
                <a:gd name="T37" fmla="*/ 54 h 110"/>
                <a:gd name="T38" fmla="*/ 0 w 110"/>
                <a:gd name="T39" fmla="*/ 54 h 110"/>
                <a:gd name="T40" fmla="*/ 0 w 110"/>
                <a:gd name="T41" fmla="*/ 44 h 110"/>
                <a:gd name="T42" fmla="*/ 4 w 110"/>
                <a:gd name="T43" fmla="*/ 34 h 110"/>
                <a:gd name="T44" fmla="*/ 8 w 110"/>
                <a:gd name="T45" fmla="*/ 24 h 110"/>
                <a:gd name="T46" fmla="*/ 16 w 110"/>
                <a:gd name="T47" fmla="*/ 16 h 110"/>
                <a:gd name="T48" fmla="*/ 24 w 110"/>
                <a:gd name="T49" fmla="*/ 10 h 110"/>
                <a:gd name="T50" fmla="*/ 32 w 110"/>
                <a:gd name="T51" fmla="*/ 4 h 110"/>
                <a:gd name="T52" fmla="*/ 44 w 110"/>
                <a:gd name="T53" fmla="*/ 0 h 110"/>
                <a:gd name="T54" fmla="*/ 54 w 110"/>
                <a:gd name="T55" fmla="*/ 0 h 110"/>
                <a:gd name="T56" fmla="*/ 54 w 110"/>
                <a:gd name="T57" fmla="*/ 0 h 110"/>
                <a:gd name="T58" fmla="*/ 66 w 110"/>
                <a:gd name="T59" fmla="*/ 0 h 110"/>
                <a:gd name="T60" fmla="*/ 76 w 110"/>
                <a:gd name="T61" fmla="*/ 4 h 110"/>
                <a:gd name="T62" fmla="*/ 86 w 110"/>
                <a:gd name="T63" fmla="*/ 10 h 110"/>
                <a:gd name="T64" fmla="*/ 94 w 110"/>
                <a:gd name="T65" fmla="*/ 16 h 110"/>
                <a:gd name="T66" fmla="*/ 100 w 110"/>
                <a:gd name="T67" fmla="*/ 24 h 110"/>
                <a:gd name="T68" fmla="*/ 106 w 110"/>
                <a:gd name="T69" fmla="*/ 34 h 110"/>
                <a:gd name="T70" fmla="*/ 108 w 110"/>
                <a:gd name="T71" fmla="*/ 44 h 110"/>
                <a:gd name="T72" fmla="*/ 110 w 110"/>
                <a:gd name="T73" fmla="*/ 54 h 110"/>
                <a:gd name="T74" fmla="*/ 110 w 110"/>
                <a:gd name="T7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10">
                  <a:moveTo>
                    <a:pt x="110" y="54"/>
                  </a:moveTo>
                  <a:lnTo>
                    <a:pt x="110" y="54"/>
                  </a:lnTo>
                  <a:lnTo>
                    <a:pt x="108" y="66"/>
                  </a:lnTo>
                  <a:lnTo>
                    <a:pt x="106" y="76"/>
                  </a:lnTo>
                  <a:lnTo>
                    <a:pt x="100" y="86"/>
                  </a:lnTo>
                  <a:lnTo>
                    <a:pt x="94" y="94"/>
                  </a:lnTo>
                  <a:lnTo>
                    <a:pt x="86" y="100"/>
                  </a:lnTo>
                  <a:lnTo>
                    <a:pt x="76" y="106"/>
                  </a:lnTo>
                  <a:lnTo>
                    <a:pt x="66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44" y="110"/>
                  </a:lnTo>
                  <a:lnTo>
                    <a:pt x="32" y="106"/>
                  </a:lnTo>
                  <a:lnTo>
                    <a:pt x="24" y="100"/>
                  </a:lnTo>
                  <a:lnTo>
                    <a:pt x="16" y="94"/>
                  </a:lnTo>
                  <a:lnTo>
                    <a:pt x="8" y="86"/>
                  </a:lnTo>
                  <a:lnTo>
                    <a:pt x="4" y="7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4"/>
                  </a:lnTo>
                  <a:lnTo>
                    <a:pt x="86" y="10"/>
                  </a:lnTo>
                  <a:lnTo>
                    <a:pt x="94" y="16"/>
                  </a:lnTo>
                  <a:lnTo>
                    <a:pt x="100" y="24"/>
                  </a:lnTo>
                  <a:lnTo>
                    <a:pt x="106" y="34"/>
                  </a:lnTo>
                  <a:lnTo>
                    <a:pt x="108" y="44"/>
                  </a:lnTo>
                  <a:lnTo>
                    <a:pt x="110" y="54"/>
                  </a:lnTo>
                  <a:lnTo>
                    <a:pt x="110" y="54"/>
                  </a:lnTo>
                  <a:close/>
                </a:path>
              </a:pathLst>
            </a:custGeom>
            <a:solidFill>
              <a:srgbClr val="CB87D8"/>
            </a:solidFill>
            <a:ln w="635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94" name="Freeform 43"/>
            <p:cNvSpPr>
              <a:spLocks/>
            </p:cNvSpPr>
            <p:nvPr/>
          </p:nvSpPr>
          <p:spPr bwMode="auto">
            <a:xfrm>
              <a:off x="1585430" y="5062288"/>
              <a:ext cx="174626" cy="174625"/>
            </a:xfrm>
            <a:custGeom>
              <a:avLst/>
              <a:gdLst>
                <a:gd name="T0" fmla="*/ 110 w 110"/>
                <a:gd name="T1" fmla="*/ 54 h 110"/>
                <a:gd name="T2" fmla="*/ 110 w 110"/>
                <a:gd name="T3" fmla="*/ 54 h 110"/>
                <a:gd name="T4" fmla="*/ 108 w 110"/>
                <a:gd name="T5" fmla="*/ 66 h 110"/>
                <a:gd name="T6" fmla="*/ 106 w 110"/>
                <a:gd name="T7" fmla="*/ 76 h 110"/>
                <a:gd name="T8" fmla="*/ 100 w 110"/>
                <a:gd name="T9" fmla="*/ 86 h 110"/>
                <a:gd name="T10" fmla="*/ 94 w 110"/>
                <a:gd name="T11" fmla="*/ 94 h 110"/>
                <a:gd name="T12" fmla="*/ 86 w 110"/>
                <a:gd name="T13" fmla="*/ 100 h 110"/>
                <a:gd name="T14" fmla="*/ 76 w 110"/>
                <a:gd name="T15" fmla="*/ 106 h 110"/>
                <a:gd name="T16" fmla="*/ 66 w 110"/>
                <a:gd name="T17" fmla="*/ 110 h 110"/>
                <a:gd name="T18" fmla="*/ 54 w 110"/>
                <a:gd name="T19" fmla="*/ 110 h 110"/>
                <a:gd name="T20" fmla="*/ 54 w 110"/>
                <a:gd name="T21" fmla="*/ 110 h 110"/>
                <a:gd name="T22" fmla="*/ 44 w 110"/>
                <a:gd name="T23" fmla="*/ 110 h 110"/>
                <a:gd name="T24" fmla="*/ 32 w 110"/>
                <a:gd name="T25" fmla="*/ 106 h 110"/>
                <a:gd name="T26" fmla="*/ 24 w 110"/>
                <a:gd name="T27" fmla="*/ 100 h 110"/>
                <a:gd name="T28" fmla="*/ 16 w 110"/>
                <a:gd name="T29" fmla="*/ 94 h 110"/>
                <a:gd name="T30" fmla="*/ 8 w 110"/>
                <a:gd name="T31" fmla="*/ 86 h 110"/>
                <a:gd name="T32" fmla="*/ 4 w 110"/>
                <a:gd name="T33" fmla="*/ 76 h 110"/>
                <a:gd name="T34" fmla="*/ 0 w 110"/>
                <a:gd name="T35" fmla="*/ 66 h 110"/>
                <a:gd name="T36" fmla="*/ 0 w 110"/>
                <a:gd name="T37" fmla="*/ 54 h 110"/>
                <a:gd name="T38" fmla="*/ 0 w 110"/>
                <a:gd name="T39" fmla="*/ 54 h 110"/>
                <a:gd name="T40" fmla="*/ 0 w 110"/>
                <a:gd name="T41" fmla="*/ 44 h 110"/>
                <a:gd name="T42" fmla="*/ 4 w 110"/>
                <a:gd name="T43" fmla="*/ 34 h 110"/>
                <a:gd name="T44" fmla="*/ 8 w 110"/>
                <a:gd name="T45" fmla="*/ 24 h 110"/>
                <a:gd name="T46" fmla="*/ 16 w 110"/>
                <a:gd name="T47" fmla="*/ 16 h 110"/>
                <a:gd name="T48" fmla="*/ 24 w 110"/>
                <a:gd name="T49" fmla="*/ 10 h 110"/>
                <a:gd name="T50" fmla="*/ 32 w 110"/>
                <a:gd name="T51" fmla="*/ 4 h 110"/>
                <a:gd name="T52" fmla="*/ 44 w 110"/>
                <a:gd name="T53" fmla="*/ 0 h 110"/>
                <a:gd name="T54" fmla="*/ 54 w 110"/>
                <a:gd name="T55" fmla="*/ 0 h 110"/>
                <a:gd name="T56" fmla="*/ 54 w 110"/>
                <a:gd name="T57" fmla="*/ 0 h 110"/>
                <a:gd name="T58" fmla="*/ 66 w 110"/>
                <a:gd name="T59" fmla="*/ 0 h 110"/>
                <a:gd name="T60" fmla="*/ 76 w 110"/>
                <a:gd name="T61" fmla="*/ 4 h 110"/>
                <a:gd name="T62" fmla="*/ 86 w 110"/>
                <a:gd name="T63" fmla="*/ 10 h 110"/>
                <a:gd name="T64" fmla="*/ 94 w 110"/>
                <a:gd name="T65" fmla="*/ 16 h 110"/>
                <a:gd name="T66" fmla="*/ 100 w 110"/>
                <a:gd name="T67" fmla="*/ 24 h 110"/>
                <a:gd name="T68" fmla="*/ 106 w 110"/>
                <a:gd name="T69" fmla="*/ 34 h 110"/>
                <a:gd name="T70" fmla="*/ 108 w 110"/>
                <a:gd name="T71" fmla="*/ 44 h 110"/>
                <a:gd name="T72" fmla="*/ 110 w 110"/>
                <a:gd name="T73" fmla="*/ 54 h 110"/>
                <a:gd name="T74" fmla="*/ 110 w 110"/>
                <a:gd name="T7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10">
                  <a:moveTo>
                    <a:pt x="110" y="54"/>
                  </a:moveTo>
                  <a:lnTo>
                    <a:pt x="110" y="54"/>
                  </a:lnTo>
                  <a:lnTo>
                    <a:pt x="108" y="66"/>
                  </a:lnTo>
                  <a:lnTo>
                    <a:pt x="106" y="76"/>
                  </a:lnTo>
                  <a:lnTo>
                    <a:pt x="100" y="86"/>
                  </a:lnTo>
                  <a:lnTo>
                    <a:pt x="94" y="94"/>
                  </a:lnTo>
                  <a:lnTo>
                    <a:pt x="86" y="100"/>
                  </a:lnTo>
                  <a:lnTo>
                    <a:pt x="76" y="106"/>
                  </a:lnTo>
                  <a:lnTo>
                    <a:pt x="66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44" y="110"/>
                  </a:lnTo>
                  <a:lnTo>
                    <a:pt x="32" y="106"/>
                  </a:lnTo>
                  <a:lnTo>
                    <a:pt x="24" y="100"/>
                  </a:lnTo>
                  <a:lnTo>
                    <a:pt x="16" y="94"/>
                  </a:lnTo>
                  <a:lnTo>
                    <a:pt x="8" y="86"/>
                  </a:lnTo>
                  <a:lnTo>
                    <a:pt x="4" y="7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4"/>
                  </a:lnTo>
                  <a:lnTo>
                    <a:pt x="86" y="10"/>
                  </a:lnTo>
                  <a:lnTo>
                    <a:pt x="94" y="16"/>
                  </a:lnTo>
                  <a:lnTo>
                    <a:pt x="100" y="24"/>
                  </a:lnTo>
                  <a:lnTo>
                    <a:pt x="106" y="34"/>
                  </a:lnTo>
                  <a:lnTo>
                    <a:pt x="108" y="44"/>
                  </a:lnTo>
                  <a:lnTo>
                    <a:pt x="110" y="54"/>
                  </a:lnTo>
                  <a:lnTo>
                    <a:pt x="110" y="54"/>
                  </a:lnTo>
                  <a:close/>
                </a:path>
              </a:pathLst>
            </a:custGeom>
            <a:solidFill>
              <a:srgbClr val="00A29A"/>
            </a:solidFill>
            <a:ln w="6350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95" name="Rectangle 44"/>
            <p:cNvSpPr>
              <a:spLocks noChangeArrowheads="1"/>
            </p:cNvSpPr>
            <p:nvPr/>
          </p:nvSpPr>
          <p:spPr bwMode="auto">
            <a:xfrm>
              <a:off x="1843087" y="5413375"/>
              <a:ext cx="113" cy="427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6" name="Rectangle 45"/>
            <p:cNvSpPr>
              <a:spLocks noChangeArrowheads="1"/>
            </p:cNvSpPr>
            <p:nvPr/>
          </p:nvSpPr>
          <p:spPr bwMode="auto">
            <a:xfrm>
              <a:off x="1879084" y="4756067"/>
              <a:ext cx="2385206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</a:t>
              </a: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ype strain of species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7" name="Rectangle 46"/>
            <p:cNvSpPr>
              <a:spLocks noChangeArrowheads="1"/>
            </p:cNvSpPr>
            <p:nvPr/>
          </p:nvSpPr>
          <p:spPr bwMode="auto">
            <a:xfrm>
              <a:off x="1817205" y="5055939"/>
              <a:ext cx="1924902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Classified strains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8" name="Rectangle 47"/>
            <p:cNvSpPr>
              <a:spLocks noChangeArrowheads="1"/>
            </p:cNvSpPr>
            <p:nvPr/>
          </p:nvSpPr>
          <p:spPr bwMode="auto">
            <a:xfrm>
              <a:off x="1802691" y="5339261"/>
              <a:ext cx="2360097" cy="29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1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Undiscovered strains</a:t>
              </a:r>
              <a:endPara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9" name="Freeform 48"/>
            <p:cNvSpPr>
              <a:spLocks/>
            </p:cNvSpPr>
            <p:nvPr/>
          </p:nvSpPr>
          <p:spPr bwMode="auto">
            <a:xfrm>
              <a:off x="4618038" y="1952625"/>
              <a:ext cx="85725" cy="95250"/>
            </a:xfrm>
            <a:custGeom>
              <a:avLst/>
              <a:gdLst>
                <a:gd name="T0" fmla="*/ 54 w 54"/>
                <a:gd name="T1" fmla="*/ 60 h 60"/>
                <a:gd name="T2" fmla="*/ 0 w 54"/>
                <a:gd name="T3" fmla="*/ 36 h 60"/>
                <a:gd name="T4" fmla="*/ 48 w 54"/>
                <a:gd name="T5" fmla="*/ 0 h 60"/>
                <a:gd name="T6" fmla="*/ 54 w 54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0">
                  <a:moveTo>
                    <a:pt x="54" y="60"/>
                  </a:moveTo>
                  <a:lnTo>
                    <a:pt x="0" y="36"/>
                  </a:lnTo>
                  <a:lnTo>
                    <a:pt x="48" y="0"/>
                  </a:lnTo>
                  <a:lnTo>
                    <a:pt x="54" y="6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4649788" y="1901825"/>
              <a:ext cx="1219200" cy="231775"/>
            </a:xfrm>
            <a:custGeom>
              <a:avLst/>
              <a:gdLst>
                <a:gd name="T0" fmla="*/ 768 w 768"/>
                <a:gd name="T1" fmla="*/ 146 h 146"/>
                <a:gd name="T2" fmla="*/ 744 w 768"/>
                <a:gd name="T3" fmla="*/ 92 h 146"/>
                <a:gd name="T4" fmla="*/ 728 w 768"/>
                <a:gd name="T5" fmla="*/ 112 h 146"/>
                <a:gd name="T6" fmla="*/ 562 w 768"/>
                <a:gd name="T7" fmla="*/ 0 h 146"/>
                <a:gd name="T8" fmla="*/ 0 w 768"/>
                <a:gd name="T9" fmla="*/ 62 h 146"/>
                <a:gd name="T10" fmla="*/ 0 w 768"/>
                <a:gd name="T11" fmla="*/ 70 h 146"/>
                <a:gd name="T12" fmla="*/ 560 w 768"/>
                <a:gd name="T13" fmla="*/ 8 h 146"/>
                <a:gd name="T14" fmla="*/ 724 w 768"/>
                <a:gd name="T15" fmla="*/ 120 h 146"/>
                <a:gd name="T16" fmla="*/ 708 w 768"/>
                <a:gd name="T17" fmla="*/ 140 h 146"/>
                <a:gd name="T18" fmla="*/ 768 w 768"/>
                <a:gd name="T1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8" h="146">
                  <a:moveTo>
                    <a:pt x="768" y="146"/>
                  </a:moveTo>
                  <a:lnTo>
                    <a:pt x="744" y="92"/>
                  </a:lnTo>
                  <a:lnTo>
                    <a:pt x="728" y="112"/>
                  </a:lnTo>
                  <a:lnTo>
                    <a:pt x="562" y="0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560" y="8"/>
                  </a:lnTo>
                  <a:lnTo>
                    <a:pt x="724" y="120"/>
                  </a:lnTo>
                  <a:lnTo>
                    <a:pt x="708" y="140"/>
                  </a:lnTo>
                  <a:lnTo>
                    <a:pt x="768" y="146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01" name="Freeform 50"/>
            <p:cNvSpPr>
              <a:spLocks/>
            </p:cNvSpPr>
            <p:nvPr/>
          </p:nvSpPr>
          <p:spPr bwMode="auto">
            <a:xfrm>
              <a:off x="4675188" y="1905000"/>
              <a:ext cx="869950" cy="1412875"/>
            </a:xfrm>
            <a:custGeom>
              <a:avLst/>
              <a:gdLst>
                <a:gd name="T0" fmla="*/ 548 w 548"/>
                <a:gd name="T1" fmla="*/ 4 h 890"/>
                <a:gd name="T2" fmla="*/ 542 w 548"/>
                <a:gd name="T3" fmla="*/ 0 h 890"/>
                <a:gd name="T4" fmla="*/ 28 w 548"/>
                <a:gd name="T5" fmla="*/ 846 h 890"/>
                <a:gd name="T6" fmla="*/ 4 w 548"/>
                <a:gd name="T7" fmla="*/ 830 h 890"/>
                <a:gd name="T8" fmla="*/ 0 w 548"/>
                <a:gd name="T9" fmla="*/ 890 h 890"/>
                <a:gd name="T10" fmla="*/ 54 w 548"/>
                <a:gd name="T11" fmla="*/ 864 h 890"/>
                <a:gd name="T12" fmla="*/ 34 w 548"/>
                <a:gd name="T13" fmla="*/ 850 h 890"/>
                <a:gd name="T14" fmla="*/ 548 w 548"/>
                <a:gd name="T15" fmla="*/ 4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8" h="890">
                  <a:moveTo>
                    <a:pt x="548" y="4"/>
                  </a:moveTo>
                  <a:lnTo>
                    <a:pt x="542" y="0"/>
                  </a:lnTo>
                  <a:lnTo>
                    <a:pt x="28" y="846"/>
                  </a:lnTo>
                  <a:lnTo>
                    <a:pt x="4" y="830"/>
                  </a:lnTo>
                  <a:lnTo>
                    <a:pt x="0" y="890"/>
                  </a:lnTo>
                  <a:lnTo>
                    <a:pt x="54" y="864"/>
                  </a:lnTo>
                  <a:lnTo>
                    <a:pt x="34" y="850"/>
                  </a:lnTo>
                  <a:lnTo>
                    <a:pt x="548" y="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9980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3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70022" y="231529"/>
            <a:ext cx="4061058" cy="1080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Polyphasic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taxonomy 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965966" y="1311649"/>
            <a:ext cx="1584176" cy="78945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630262" y="1376827"/>
            <a:ext cx="0" cy="114110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753855" y="1376827"/>
            <a:ext cx="1554449" cy="65909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184730" y="2642479"/>
            <a:ext cx="237626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/>
              <a:t>Phenetic</a:t>
            </a:r>
            <a:r>
              <a:rPr lang="en-US" altLang="zh-CN" sz="2800" b="1" dirty="0"/>
              <a:t> Classification</a:t>
            </a:r>
            <a:endParaRPr lang="zh-CN" altLang="en-US" sz="2800" b="1" dirty="0"/>
          </a:p>
        </p:txBody>
      </p:sp>
      <p:sp>
        <p:nvSpPr>
          <p:cNvPr id="14" name="圆角矩形 13"/>
          <p:cNvSpPr/>
          <p:nvPr/>
        </p:nvSpPr>
        <p:spPr>
          <a:xfrm>
            <a:off x="3371607" y="2642479"/>
            <a:ext cx="237626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Phylogenetic</a:t>
            </a:r>
          </a:p>
          <a:p>
            <a:pPr algn="ctr"/>
            <a:r>
              <a:rPr lang="en-US" altLang="zh-CN" sz="2800" b="1" dirty="0" smtClean="0"/>
              <a:t>Classification</a:t>
            </a:r>
            <a:endParaRPr lang="zh-CN" altLang="en-US" sz="2800" b="1" dirty="0"/>
          </a:p>
        </p:txBody>
      </p:sp>
      <p:sp>
        <p:nvSpPr>
          <p:cNvPr id="15" name="圆角矩形 14"/>
          <p:cNvSpPr/>
          <p:nvPr/>
        </p:nvSpPr>
        <p:spPr>
          <a:xfrm>
            <a:off x="6590833" y="2641533"/>
            <a:ext cx="237626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Genotypic</a:t>
            </a:r>
            <a:endParaRPr lang="en-US" altLang="zh-CN" sz="2800" b="1" dirty="0" smtClean="0"/>
          </a:p>
          <a:p>
            <a:pPr algn="ctr"/>
            <a:r>
              <a:rPr lang="en-US" altLang="zh-CN" sz="2800" b="1" dirty="0" smtClean="0"/>
              <a:t>Classification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35496" y="4158945"/>
            <a:ext cx="2525498" cy="2246769"/>
          </a:xfrm>
          <a:prstGeom prst="rect">
            <a:avLst/>
          </a:prstGeom>
          <a:ln w="38100">
            <a:solidFill>
              <a:srgbClr val="FF000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Morphological structures;</a:t>
            </a:r>
          </a:p>
          <a:p>
            <a:r>
              <a:rPr lang="en-US" altLang="zh-CN" sz="2000" b="1" dirty="0" smtClean="0"/>
              <a:t>Chemical features;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Physiological/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biochemical features;</a:t>
            </a:r>
          </a:p>
          <a:p>
            <a:r>
              <a:rPr lang="en-US" altLang="zh-CN" sz="2000" b="1" dirty="0" smtClean="0"/>
              <a:t>et al. </a:t>
            </a:r>
          </a:p>
          <a:p>
            <a:endParaRPr lang="zh-CN" altLang="en-US" sz="2000" b="1" dirty="0"/>
          </a:p>
        </p:txBody>
      </p:sp>
      <p:sp>
        <p:nvSpPr>
          <p:cNvPr id="17" name="矩形 16"/>
          <p:cNvSpPr/>
          <p:nvPr/>
        </p:nvSpPr>
        <p:spPr>
          <a:xfrm>
            <a:off x="3211193" y="4158945"/>
            <a:ext cx="2525498" cy="1015663"/>
          </a:xfrm>
          <a:prstGeom prst="rect">
            <a:avLst/>
          </a:prstGeom>
          <a:ln w="38100">
            <a:solidFill>
              <a:srgbClr val="FF000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Evolutionary relationships between organisms</a:t>
            </a:r>
            <a:endParaRPr lang="zh-CN" altLang="en-US" sz="2000" b="1" dirty="0"/>
          </a:p>
        </p:txBody>
      </p:sp>
      <p:sp>
        <p:nvSpPr>
          <p:cNvPr id="18" name="矩形 17"/>
          <p:cNvSpPr/>
          <p:nvPr/>
        </p:nvSpPr>
        <p:spPr>
          <a:xfrm>
            <a:off x="6516216" y="4167009"/>
            <a:ext cx="2535150" cy="707886"/>
          </a:xfrm>
          <a:prstGeom prst="rect">
            <a:avLst/>
          </a:prstGeom>
          <a:ln w="38100">
            <a:solidFill>
              <a:srgbClr val="FF000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Genetic similarity </a:t>
            </a:r>
            <a:r>
              <a:rPr lang="en-US" altLang="zh-CN" sz="2000" b="1" dirty="0">
                <a:solidFill>
                  <a:srgbClr val="FF0000"/>
                </a:solidFill>
              </a:rPr>
              <a:t>between organisms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5868144" y="3140968"/>
            <a:ext cx="66293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10800000">
            <a:off x="2627785" y="3140968"/>
            <a:ext cx="66293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829021" y="2690062"/>
            <a:ext cx="741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/>
              </a:rPr>
              <a:t>√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75" y="69269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Morphology directed classification</a:t>
            </a:r>
            <a:endParaRPr lang="zh-CN" altLang="en-US" sz="3600" b="1" dirty="0"/>
          </a:p>
        </p:txBody>
      </p:sp>
      <p:sp>
        <p:nvSpPr>
          <p:cNvPr id="4" name="AutoShape 2" descr="http://img3.imgtn.bdimg.com/it/u=3740189741,42808244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" y="1936651"/>
            <a:ext cx="233305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://img0.imgtn.bdimg.com/it/u=3279807817,300258413&amp;fm=2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76" y="1936651"/>
            <a:ext cx="184340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30" y="1916832"/>
            <a:ext cx="2170006" cy="162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43" y="1916832"/>
            <a:ext cx="126472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5" y="3899396"/>
            <a:ext cx="4463323" cy="182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6099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7662" y="5949280"/>
            <a:ext cx="537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Too simple to be correct!</a:t>
            </a:r>
            <a:endParaRPr lang="zh-CN" altLang="en-US" sz="2800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30" y="1927543"/>
            <a:ext cx="2170006" cy="162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Introduction of microbial taxonomy and the theory of three domains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36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23" y="2564904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/>
              <a:t>Physiological and biochemical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phenotypes</a:t>
            </a:r>
            <a:r>
              <a:rPr lang="en-US" altLang="zh-CN" sz="3600" b="1" dirty="0" smtClean="0"/>
              <a:t> based classification</a:t>
            </a:r>
            <a:endParaRPr lang="zh-CN" altLang="en-US" sz="3600" b="1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460375" y="1628800"/>
            <a:ext cx="533576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Utilization of various substrates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pH variation during growth  (e.g., acid production)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Gas production</a:t>
            </a:r>
          </a:p>
          <a:p>
            <a:pPr marL="0" indent="0">
              <a:buNone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……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marL="0" indent="0">
              <a:buNone/>
            </a:pP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7168" y="5301208"/>
            <a:ext cx="6801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Phenotypes determined by functional genes.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Gene horizontal transfers and loss frequently happen in microbes.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AutoShape 2" descr="“GEN III MicroPlate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084168" y="1772816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Microbial identification by the </a:t>
            </a:r>
            <a:r>
              <a:rPr lang="en-US" altLang="zh-CN" dirty="0" err="1" smtClean="0"/>
              <a:t>Biolog</a:t>
            </a:r>
            <a:r>
              <a:rPr lang="en-US" altLang="zh-CN" dirty="0" smtClean="0"/>
              <a:t> System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4326106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Phenotype: 2</a:t>
            </a:r>
            <a:r>
              <a:rPr lang="en-US" altLang="zh-CN" baseline="30000" dirty="0" smtClean="0"/>
              <a:t>n</a:t>
            </a:r>
            <a:r>
              <a:rPr lang="en-US" altLang="zh-CN" dirty="0" smtClean="0"/>
              <a:t> (n=93)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17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Genomic </a:t>
            </a:r>
            <a:r>
              <a:rPr lang="en-US" altLang="zh-CN" b="1" dirty="0"/>
              <a:t>data </a:t>
            </a:r>
            <a:r>
              <a:rPr lang="en-US" altLang="zh-CN" b="1" dirty="0" smtClean="0"/>
              <a:t>for </a:t>
            </a:r>
            <a:br>
              <a:rPr lang="en-US" altLang="zh-CN" b="1" dirty="0" smtClean="0"/>
            </a:br>
            <a:r>
              <a:rPr lang="en-US" altLang="zh-CN" b="1" dirty="0" smtClean="0"/>
              <a:t>Species Classification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2195364" y="3966773"/>
            <a:ext cx="4671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</a:rPr>
              <a:t>DNA-DNA hybridization (DDH)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9912" y="4695216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70% </a:t>
            </a:r>
            <a:r>
              <a:rPr lang="en-US" altLang="zh-CN" sz="2800" dirty="0" smtClean="0"/>
              <a:t>relatedness to </a:t>
            </a:r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type strain </a:t>
            </a:r>
            <a:r>
              <a:rPr lang="en-US" altLang="zh-CN" sz="2800" dirty="0"/>
              <a:t>as a cutoff for the species </a:t>
            </a:r>
            <a:r>
              <a:rPr lang="en-US" altLang="zh-CN" sz="2800" dirty="0" smtClean="0"/>
              <a:t>boundary</a:t>
            </a:r>
            <a:r>
              <a:rPr lang="en-US" altLang="zh-CN" sz="2800" dirty="0"/>
              <a:t>.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(Wayne et al., 1987</a:t>
            </a:r>
            <a:r>
              <a:rPr lang="en-US" altLang="zh-CN" sz="2800" dirty="0" smtClean="0"/>
              <a:t>)</a:t>
            </a:r>
          </a:p>
          <a:p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still an arbitrary standard.</a:t>
            </a:r>
            <a:endParaRPr lang="zh-CN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1022" y="1696550"/>
            <a:ext cx="79623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Genomic </a:t>
            </a:r>
            <a:r>
              <a:rPr lang="en-US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 information that can be integrated in typological and phylogenetic concepts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Genome determines what we are</a:t>
            </a:r>
            <a:r>
              <a:rPr lang="en-US" altLang="zh-CN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Genome records the evolution history.</a:t>
            </a:r>
          </a:p>
          <a:p>
            <a:endParaRPr lang="en-US" altLang="zh-CN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08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“DNA DNA hybridization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56472" y="160338"/>
            <a:ext cx="760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Principles of DNA-DNA hybridization</a:t>
            </a:r>
            <a:endParaRPr lang="zh-CN" altLang="en-US" sz="3200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1482471" y="1638902"/>
            <a:ext cx="1803400" cy="190500"/>
            <a:chOff x="1023938" y="1309688"/>
            <a:chExt cx="1803400" cy="1905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023938" y="1309688"/>
              <a:ext cx="1803400" cy="2540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023938" y="1477963"/>
              <a:ext cx="1803400" cy="222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112838" y="1322388"/>
              <a:ext cx="25400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303338" y="1322388"/>
              <a:ext cx="22225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506538" y="1322388"/>
              <a:ext cx="22225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700213" y="1322388"/>
              <a:ext cx="25400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903413" y="1322388"/>
              <a:ext cx="22225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100263" y="1322388"/>
              <a:ext cx="22225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97113" y="1322388"/>
              <a:ext cx="22225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487613" y="1322388"/>
              <a:ext cx="25400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690813" y="1322388"/>
              <a:ext cx="25400" cy="16827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82471" y="5471127"/>
            <a:ext cx="1803400" cy="196850"/>
            <a:chOff x="1023938" y="5141913"/>
            <a:chExt cx="1803400" cy="196850"/>
          </a:xfrm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023938" y="5141913"/>
              <a:ext cx="1803400" cy="2540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112838" y="5164138"/>
              <a:ext cx="25400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03338" y="5164138"/>
              <a:ext cx="22225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506538" y="5164138"/>
              <a:ext cx="22225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700213" y="5164138"/>
              <a:ext cx="25400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903413" y="5164138"/>
              <a:ext cx="22225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100263" y="5164138"/>
              <a:ext cx="22225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297113" y="5164138"/>
              <a:ext cx="22225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487613" y="5164138"/>
              <a:ext cx="25400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690813" y="5164138"/>
              <a:ext cx="25400" cy="825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023938" y="5316538"/>
              <a:ext cx="1803400" cy="222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112838" y="5243513"/>
              <a:ext cx="25400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303338" y="524351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506538" y="524351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700213" y="5243513"/>
              <a:ext cx="25400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903413" y="524351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100263" y="524351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297113" y="524351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487613" y="5243513"/>
              <a:ext cx="25400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90813" y="5243513"/>
              <a:ext cx="25400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682746" y="5645752"/>
            <a:ext cx="1803400" cy="222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3771646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3962146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165346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359021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4562221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4755896" y="5572727"/>
            <a:ext cx="25400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4955921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5146421" y="5572727"/>
            <a:ext cx="25400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5349621" y="5572727"/>
            <a:ext cx="22225" cy="85725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5809996" y="1638902"/>
            <a:ext cx="1806575" cy="190500"/>
            <a:chOff x="5351463" y="1309688"/>
            <a:chExt cx="1806575" cy="190500"/>
          </a:xfrm>
        </p:grpSpPr>
        <p:sp>
          <p:nvSpPr>
            <p:cNvPr id="50" name="Rectangle 47"/>
            <p:cNvSpPr>
              <a:spLocks noChangeArrowheads="1"/>
            </p:cNvSpPr>
            <p:nvPr/>
          </p:nvSpPr>
          <p:spPr bwMode="auto">
            <a:xfrm>
              <a:off x="5351463" y="1309688"/>
              <a:ext cx="1806575" cy="25400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 bwMode="auto">
            <a:xfrm>
              <a:off x="5351463" y="1477963"/>
              <a:ext cx="1806575" cy="222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5443538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5630863" y="1322388"/>
              <a:ext cx="25400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5834063" y="1322388"/>
              <a:ext cx="25400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Rectangle 52"/>
            <p:cNvSpPr>
              <a:spLocks noChangeArrowheads="1"/>
            </p:cNvSpPr>
            <p:nvPr/>
          </p:nvSpPr>
          <p:spPr bwMode="auto">
            <a:xfrm>
              <a:off x="6030913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6234113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6427788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6624638" y="1322388"/>
              <a:ext cx="25400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6818313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 bwMode="auto">
            <a:xfrm>
              <a:off x="7021513" y="1322388"/>
              <a:ext cx="22225" cy="1682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Freeform 58"/>
          <p:cNvSpPr>
            <a:spLocks/>
          </p:cNvSpPr>
          <p:nvPr/>
        </p:nvSpPr>
        <p:spPr bwMode="auto">
          <a:xfrm>
            <a:off x="1479296" y="2350102"/>
            <a:ext cx="1838325" cy="209550"/>
          </a:xfrm>
          <a:custGeom>
            <a:avLst/>
            <a:gdLst>
              <a:gd name="T0" fmla="*/ 1148 w 1158"/>
              <a:gd name="T1" fmla="*/ 132 h 132"/>
              <a:gd name="T2" fmla="*/ 1114 w 1158"/>
              <a:gd name="T3" fmla="*/ 104 h 132"/>
              <a:gd name="T4" fmla="*/ 1070 w 1158"/>
              <a:gd name="T5" fmla="*/ 80 h 132"/>
              <a:gd name="T6" fmla="*/ 1012 w 1158"/>
              <a:gd name="T7" fmla="*/ 54 h 132"/>
              <a:gd name="T8" fmla="*/ 938 w 1158"/>
              <a:gd name="T9" fmla="*/ 32 h 132"/>
              <a:gd name="T10" fmla="*/ 846 w 1158"/>
              <a:gd name="T11" fmla="*/ 18 h 132"/>
              <a:gd name="T12" fmla="*/ 740 w 1158"/>
              <a:gd name="T13" fmla="*/ 16 h 132"/>
              <a:gd name="T14" fmla="*/ 620 w 1158"/>
              <a:gd name="T15" fmla="*/ 32 h 132"/>
              <a:gd name="T16" fmla="*/ 554 w 1158"/>
              <a:gd name="T17" fmla="*/ 44 h 132"/>
              <a:gd name="T18" fmla="*/ 432 w 1158"/>
              <a:gd name="T19" fmla="*/ 58 h 132"/>
              <a:gd name="T20" fmla="*/ 320 w 1158"/>
              <a:gd name="T21" fmla="*/ 62 h 132"/>
              <a:gd name="T22" fmla="*/ 222 w 1158"/>
              <a:gd name="T23" fmla="*/ 56 h 132"/>
              <a:gd name="T24" fmla="*/ 140 w 1158"/>
              <a:gd name="T25" fmla="*/ 46 h 132"/>
              <a:gd name="T26" fmla="*/ 48 w 1158"/>
              <a:gd name="T27" fmla="*/ 28 h 132"/>
              <a:gd name="T28" fmla="*/ 0 w 1158"/>
              <a:gd name="T29" fmla="*/ 16 h 132"/>
              <a:gd name="T30" fmla="*/ 4 w 1158"/>
              <a:gd name="T31" fmla="*/ 0 h 132"/>
              <a:gd name="T32" fmla="*/ 52 w 1158"/>
              <a:gd name="T33" fmla="*/ 14 h 132"/>
              <a:gd name="T34" fmla="*/ 142 w 1158"/>
              <a:gd name="T35" fmla="*/ 32 h 132"/>
              <a:gd name="T36" fmla="*/ 224 w 1158"/>
              <a:gd name="T37" fmla="*/ 42 h 132"/>
              <a:gd name="T38" fmla="*/ 322 w 1158"/>
              <a:gd name="T39" fmla="*/ 46 h 132"/>
              <a:gd name="T40" fmla="*/ 432 w 1158"/>
              <a:gd name="T41" fmla="*/ 44 h 132"/>
              <a:gd name="T42" fmla="*/ 552 w 1158"/>
              <a:gd name="T43" fmla="*/ 30 h 132"/>
              <a:gd name="T44" fmla="*/ 616 w 1158"/>
              <a:gd name="T45" fmla="*/ 18 h 132"/>
              <a:gd name="T46" fmla="*/ 682 w 1158"/>
              <a:gd name="T47" fmla="*/ 6 h 132"/>
              <a:gd name="T48" fmla="*/ 746 w 1158"/>
              <a:gd name="T49" fmla="*/ 0 h 132"/>
              <a:gd name="T50" fmla="*/ 856 w 1158"/>
              <a:gd name="T51" fmla="*/ 2 h 132"/>
              <a:gd name="T52" fmla="*/ 948 w 1158"/>
              <a:gd name="T53" fmla="*/ 18 h 132"/>
              <a:gd name="T54" fmla="*/ 1020 w 1158"/>
              <a:gd name="T55" fmla="*/ 40 h 132"/>
              <a:gd name="T56" fmla="*/ 1052 w 1158"/>
              <a:gd name="T57" fmla="*/ 54 h 132"/>
              <a:gd name="T58" fmla="*/ 1102 w 1158"/>
              <a:gd name="T59" fmla="*/ 80 h 132"/>
              <a:gd name="T60" fmla="*/ 1148 w 1158"/>
              <a:gd name="T61" fmla="*/ 112 h 132"/>
              <a:gd name="T62" fmla="*/ 1148 w 1158"/>
              <a:gd name="T6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58" h="132">
                <a:moveTo>
                  <a:pt x="1148" y="132"/>
                </a:moveTo>
                <a:lnTo>
                  <a:pt x="1148" y="132"/>
                </a:lnTo>
                <a:lnTo>
                  <a:pt x="1140" y="124"/>
                </a:lnTo>
                <a:lnTo>
                  <a:pt x="1114" y="104"/>
                </a:lnTo>
                <a:lnTo>
                  <a:pt x="1094" y="94"/>
                </a:lnTo>
                <a:lnTo>
                  <a:pt x="1070" y="80"/>
                </a:lnTo>
                <a:lnTo>
                  <a:pt x="1044" y="66"/>
                </a:lnTo>
                <a:lnTo>
                  <a:pt x="1012" y="54"/>
                </a:lnTo>
                <a:lnTo>
                  <a:pt x="976" y="42"/>
                </a:lnTo>
                <a:lnTo>
                  <a:pt x="938" y="32"/>
                </a:lnTo>
                <a:lnTo>
                  <a:pt x="894" y="24"/>
                </a:lnTo>
                <a:lnTo>
                  <a:pt x="846" y="18"/>
                </a:lnTo>
                <a:lnTo>
                  <a:pt x="796" y="14"/>
                </a:lnTo>
                <a:lnTo>
                  <a:pt x="740" y="16"/>
                </a:lnTo>
                <a:lnTo>
                  <a:pt x="682" y="22"/>
                </a:lnTo>
                <a:lnTo>
                  <a:pt x="620" y="32"/>
                </a:lnTo>
                <a:lnTo>
                  <a:pt x="620" y="32"/>
                </a:lnTo>
                <a:lnTo>
                  <a:pt x="554" y="44"/>
                </a:lnTo>
                <a:lnTo>
                  <a:pt x="492" y="54"/>
                </a:lnTo>
                <a:lnTo>
                  <a:pt x="432" y="58"/>
                </a:lnTo>
                <a:lnTo>
                  <a:pt x="374" y="62"/>
                </a:lnTo>
                <a:lnTo>
                  <a:pt x="320" y="62"/>
                </a:lnTo>
                <a:lnTo>
                  <a:pt x="270" y="60"/>
                </a:lnTo>
                <a:lnTo>
                  <a:pt x="222" y="56"/>
                </a:lnTo>
                <a:lnTo>
                  <a:pt x="180" y="52"/>
                </a:lnTo>
                <a:lnTo>
                  <a:pt x="140" y="46"/>
                </a:lnTo>
                <a:lnTo>
                  <a:pt x="104" y="40"/>
                </a:lnTo>
                <a:lnTo>
                  <a:pt x="48" y="28"/>
                </a:lnTo>
                <a:lnTo>
                  <a:pt x="12" y="20"/>
                </a:lnTo>
                <a:lnTo>
                  <a:pt x="0" y="16"/>
                </a:lnTo>
                <a:lnTo>
                  <a:pt x="4" y="0"/>
                </a:lnTo>
                <a:lnTo>
                  <a:pt x="4" y="0"/>
                </a:lnTo>
                <a:lnTo>
                  <a:pt x="16" y="4"/>
                </a:lnTo>
                <a:lnTo>
                  <a:pt x="52" y="14"/>
                </a:lnTo>
                <a:lnTo>
                  <a:pt x="108" y="26"/>
                </a:lnTo>
                <a:lnTo>
                  <a:pt x="142" y="32"/>
                </a:lnTo>
                <a:lnTo>
                  <a:pt x="182" y="36"/>
                </a:lnTo>
                <a:lnTo>
                  <a:pt x="224" y="42"/>
                </a:lnTo>
                <a:lnTo>
                  <a:pt x="272" y="44"/>
                </a:lnTo>
                <a:lnTo>
                  <a:pt x="322" y="46"/>
                </a:lnTo>
                <a:lnTo>
                  <a:pt x="374" y="46"/>
                </a:lnTo>
                <a:lnTo>
                  <a:pt x="432" y="44"/>
                </a:lnTo>
                <a:lnTo>
                  <a:pt x="490" y="38"/>
                </a:lnTo>
                <a:lnTo>
                  <a:pt x="552" y="30"/>
                </a:lnTo>
                <a:lnTo>
                  <a:pt x="616" y="18"/>
                </a:lnTo>
                <a:lnTo>
                  <a:pt x="616" y="18"/>
                </a:lnTo>
                <a:lnTo>
                  <a:pt x="650" y="10"/>
                </a:lnTo>
                <a:lnTo>
                  <a:pt x="682" y="6"/>
                </a:lnTo>
                <a:lnTo>
                  <a:pt x="714" y="2"/>
                </a:lnTo>
                <a:lnTo>
                  <a:pt x="746" y="0"/>
                </a:lnTo>
                <a:lnTo>
                  <a:pt x="802" y="0"/>
                </a:lnTo>
                <a:lnTo>
                  <a:pt x="856" y="2"/>
                </a:lnTo>
                <a:lnTo>
                  <a:pt x="904" y="8"/>
                </a:lnTo>
                <a:lnTo>
                  <a:pt x="948" y="18"/>
                </a:lnTo>
                <a:lnTo>
                  <a:pt x="986" y="28"/>
                </a:lnTo>
                <a:lnTo>
                  <a:pt x="1020" y="40"/>
                </a:lnTo>
                <a:lnTo>
                  <a:pt x="1020" y="40"/>
                </a:lnTo>
                <a:lnTo>
                  <a:pt x="1052" y="54"/>
                </a:lnTo>
                <a:lnTo>
                  <a:pt x="1080" y="66"/>
                </a:lnTo>
                <a:lnTo>
                  <a:pt x="1102" y="80"/>
                </a:lnTo>
                <a:lnTo>
                  <a:pt x="1122" y="92"/>
                </a:lnTo>
                <a:lnTo>
                  <a:pt x="1148" y="112"/>
                </a:lnTo>
                <a:lnTo>
                  <a:pt x="1158" y="120"/>
                </a:lnTo>
                <a:lnTo>
                  <a:pt x="1148" y="132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68"/>
          <p:cNvSpPr>
            <a:spLocks/>
          </p:cNvSpPr>
          <p:nvPr/>
        </p:nvSpPr>
        <p:spPr bwMode="auto">
          <a:xfrm>
            <a:off x="1606296" y="2775552"/>
            <a:ext cx="1752600" cy="247650"/>
          </a:xfrm>
          <a:custGeom>
            <a:avLst/>
            <a:gdLst>
              <a:gd name="T0" fmla="*/ 0 w 1104"/>
              <a:gd name="T1" fmla="*/ 150 h 156"/>
              <a:gd name="T2" fmla="*/ 2 w 1104"/>
              <a:gd name="T3" fmla="*/ 144 h 156"/>
              <a:gd name="T4" fmla="*/ 26 w 1104"/>
              <a:gd name="T5" fmla="*/ 108 h 156"/>
              <a:gd name="T6" fmla="*/ 60 w 1104"/>
              <a:gd name="T7" fmla="*/ 70 h 156"/>
              <a:gd name="T8" fmla="*/ 92 w 1104"/>
              <a:gd name="T9" fmla="*/ 44 h 156"/>
              <a:gd name="T10" fmla="*/ 132 w 1104"/>
              <a:gd name="T11" fmla="*/ 24 h 156"/>
              <a:gd name="T12" fmla="*/ 180 w 1104"/>
              <a:gd name="T13" fmla="*/ 8 h 156"/>
              <a:gd name="T14" fmla="*/ 208 w 1104"/>
              <a:gd name="T15" fmla="*/ 4 h 156"/>
              <a:gd name="T16" fmla="*/ 264 w 1104"/>
              <a:gd name="T17" fmla="*/ 2 h 156"/>
              <a:gd name="T18" fmla="*/ 324 w 1104"/>
              <a:gd name="T19" fmla="*/ 6 h 156"/>
              <a:gd name="T20" fmla="*/ 448 w 1104"/>
              <a:gd name="T21" fmla="*/ 22 h 156"/>
              <a:gd name="T22" fmla="*/ 512 w 1104"/>
              <a:gd name="T23" fmla="*/ 32 h 156"/>
              <a:gd name="T24" fmla="*/ 598 w 1104"/>
              <a:gd name="T25" fmla="*/ 40 h 156"/>
              <a:gd name="T26" fmla="*/ 646 w 1104"/>
              <a:gd name="T27" fmla="*/ 38 h 156"/>
              <a:gd name="T28" fmla="*/ 666 w 1104"/>
              <a:gd name="T29" fmla="*/ 34 h 156"/>
              <a:gd name="T30" fmla="*/ 766 w 1104"/>
              <a:gd name="T31" fmla="*/ 10 h 156"/>
              <a:gd name="T32" fmla="*/ 854 w 1104"/>
              <a:gd name="T33" fmla="*/ 0 h 156"/>
              <a:gd name="T34" fmla="*/ 928 w 1104"/>
              <a:gd name="T35" fmla="*/ 0 h 156"/>
              <a:gd name="T36" fmla="*/ 988 w 1104"/>
              <a:gd name="T37" fmla="*/ 8 h 156"/>
              <a:gd name="T38" fmla="*/ 1038 w 1104"/>
              <a:gd name="T39" fmla="*/ 20 h 156"/>
              <a:gd name="T40" fmla="*/ 1094 w 1104"/>
              <a:gd name="T41" fmla="*/ 42 h 156"/>
              <a:gd name="T42" fmla="*/ 1096 w 1104"/>
              <a:gd name="T43" fmla="*/ 60 h 156"/>
              <a:gd name="T44" fmla="*/ 1088 w 1104"/>
              <a:gd name="T45" fmla="*/ 56 h 156"/>
              <a:gd name="T46" fmla="*/ 1034 w 1104"/>
              <a:gd name="T47" fmla="*/ 34 h 156"/>
              <a:gd name="T48" fmla="*/ 986 w 1104"/>
              <a:gd name="T49" fmla="*/ 24 h 156"/>
              <a:gd name="T50" fmla="*/ 926 w 1104"/>
              <a:gd name="T51" fmla="*/ 16 h 156"/>
              <a:gd name="T52" fmla="*/ 854 w 1104"/>
              <a:gd name="T53" fmla="*/ 16 h 156"/>
              <a:gd name="T54" fmla="*/ 768 w 1104"/>
              <a:gd name="T55" fmla="*/ 26 h 156"/>
              <a:gd name="T56" fmla="*/ 670 w 1104"/>
              <a:gd name="T57" fmla="*/ 48 h 156"/>
              <a:gd name="T58" fmla="*/ 650 w 1104"/>
              <a:gd name="T59" fmla="*/ 54 h 156"/>
              <a:gd name="T60" fmla="*/ 600 w 1104"/>
              <a:gd name="T61" fmla="*/ 56 h 156"/>
              <a:gd name="T62" fmla="*/ 512 w 1104"/>
              <a:gd name="T63" fmla="*/ 48 h 156"/>
              <a:gd name="T64" fmla="*/ 446 w 1104"/>
              <a:gd name="T65" fmla="*/ 38 h 156"/>
              <a:gd name="T66" fmla="*/ 324 w 1104"/>
              <a:gd name="T67" fmla="*/ 22 h 156"/>
              <a:gd name="T68" fmla="*/ 264 w 1104"/>
              <a:gd name="T69" fmla="*/ 18 h 156"/>
              <a:gd name="T70" fmla="*/ 210 w 1104"/>
              <a:gd name="T71" fmla="*/ 20 h 156"/>
              <a:gd name="T72" fmla="*/ 184 w 1104"/>
              <a:gd name="T73" fmla="*/ 24 h 156"/>
              <a:gd name="T74" fmla="*/ 138 w 1104"/>
              <a:gd name="T75" fmla="*/ 38 h 156"/>
              <a:gd name="T76" fmla="*/ 100 w 1104"/>
              <a:gd name="T77" fmla="*/ 58 h 156"/>
              <a:gd name="T78" fmla="*/ 70 w 1104"/>
              <a:gd name="T79" fmla="*/ 80 h 156"/>
              <a:gd name="T80" fmla="*/ 38 w 1104"/>
              <a:gd name="T81" fmla="*/ 116 h 156"/>
              <a:gd name="T82" fmla="*/ 14 w 1104"/>
              <a:gd name="T83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4" h="156">
                <a:moveTo>
                  <a:pt x="14" y="156"/>
                </a:moveTo>
                <a:lnTo>
                  <a:pt x="0" y="150"/>
                </a:lnTo>
                <a:lnTo>
                  <a:pt x="0" y="150"/>
                </a:lnTo>
                <a:lnTo>
                  <a:pt x="2" y="144"/>
                </a:lnTo>
                <a:lnTo>
                  <a:pt x="12" y="130"/>
                </a:lnTo>
                <a:lnTo>
                  <a:pt x="26" y="108"/>
                </a:lnTo>
                <a:lnTo>
                  <a:pt x="46" y="82"/>
                </a:lnTo>
                <a:lnTo>
                  <a:pt x="60" y="70"/>
                </a:lnTo>
                <a:lnTo>
                  <a:pt x="74" y="56"/>
                </a:lnTo>
                <a:lnTo>
                  <a:pt x="92" y="44"/>
                </a:lnTo>
                <a:lnTo>
                  <a:pt x="110" y="34"/>
                </a:lnTo>
                <a:lnTo>
                  <a:pt x="132" y="24"/>
                </a:lnTo>
                <a:lnTo>
                  <a:pt x="154" y="14"/>
                </a:lnTo>
                <a:lnTo>
                  <a:pt x="180" y="8"/>
                </a:lnTo>
                <a:lnTo>
                  <a:pt x="208" y="4"/>
                </a:lnTo>
                <a:lnTo>
                  <a:pt x="208" y="4"/>
                </a:lnTo>
                <a:lnTo>
                  <a:pt x="236" y="2"/>
                </a:lnTo>
                <a:lnTo>
                  <a:pt x="264" y="2"/>
                </a:lnTo>
                <a:lnTo>
                  <a:pt x="294" y="4"/>
                </a:lnTo>
                <a:lnTo>
                  <a:pt x="324" y="6"/>
                </a:lnTo>
                <a:lnTo>
                  <a:pt x="386" y="14"/>
                </a:lnTo>
                <a:lnTo>
                  <a:pt x="448" y="22"/>
                </a:lnTo>
                <a:lnTo>
                  <a:pt x="448" y="22"/>
                </a:lnTo>
                <a:lnTo>
                  <a:pt x="512" y="32"/>
                </a:lnTo>
                <a:lnTo>
                  <a:pt x="572" y="40"/>
                </a:lnTo>
                <a:lnTo>
                  <a:pt x="598" y="40"/>
                </a:lnTo>
                <a:lnTo>
                  <a:pt x="624" y="40"/>
                </a:lnTo>
                <a:lnTo>
                  <a:pt x="646" y="38"/>
                </a:lnTo>
                <a:lnTo>
                  <a:pt x="666" y="34"/>
                </a:lnTo>
                <a:lnTo>
                  <a:pt x="666" y="34"/>
                </a:lnTo>
                <a:lnTo>
                  <a:pt x="718" y="20"/>
                </a:lnTo>
                <a:lnTo>
                  <a:pt x="766" y="10"/>
                </a:lnTo>
                <a:lnTo>
                  <a:pt x="812" y="4"/>
                </a:lnTo>
                <a:lnTo>
                  <a:pt x="854" y="0"/>
                </a:lnTo>
                <a:lnTo>
                  <a:pt x="892" y="0"/>
                </a:lnTo>
                <a:lnTo>
                  <a:pt x="928" y="0"/>
                </a:lnTo>
                <a:lnTo>
                  <a:pt x="960" y="4"/>
                </a:lnTo>
                <a:lnTo>
                  <a:pt x="988" y="8"/>
                </a:lnTo>
                <a:lnTo>
                  <a:pt x="1014" y="14"/>
                </a:lnTo>
                <a:lnTo>
                  <a:pt x="1038" y="20"/>
                </a:lnTo>
                <a:lnTo>
                  <a:pt x="1072" y="32"/>
                </a:lnTo>
                <a:lnTo>
                  <a:pt x="1094" y="42"/>
                </a:lnTo>
                <a:lnTo>
                  <a:pt x="1104" y="46"/>
                </a:lnTo>
                <a:lnTo>
                  <a:pt x="1096" y="60"/>
                </a:lnTo>
                <a:lnTo>
                  <a:pt x="1096" y="60"/>
                </a:lnTo>
                <a:lnTo>
                  <a:pt x="1088" y="56"/>
                </a:lnTo>
                <a:lnTo>
                  <a:pt x="1068" y="46"/>
                </a:lnTo>
                <a:lnTo>
                  <a:pt x="1034" y="34"/>
                </a:lnTo>
                <a:lnTo>
                  <a:pt x="1012" y="30"/>
                </a:lnTo>
                <a:lnTo>
                  <a:pt x="986" y="24"/>
                </a:lnTo>
                <a:lnTo>
                  <a:pt x="958" y="20"/>
                </a:lnTo>
                <a:lnTo>
                  <a:pt x="926" y="16"/>
                </a:lnTo>
                <a:lnTo>
                  <a:pt x="892" y="16"/>
                </a:lnTo>
                <a:lnTo>
                  <a:pt x="854" y="16"/>
                </a:lnTo>
                <a:lnTo>
                  <a:pt x="812" y="20"/>
                </a:lnTo>
                <a:lnTo>
                  <a:pt x="768" y="26"/>
                </a:lnTo>
                <a:lnTo>
                  <a:pt x="720" y="36"/>
                </a:lnTo>
                <a:lnTo>
                  <a:pt x="670" y="48"/>
                </a:lnTo>
                <a:lnTo>
                  <a:pt x="670" y="48"/>
                </a:lnTo>
                <a:lnTo>
                  <a:pt x="650" y="54"/>
                </a:lnTo>
                <a:lnTo>
                  <a:pt x="626" y="56"/>
                </a:lnTo>
                <a:lnTo>
                  <a:pt x="600" y="56"/>
                </a:lnTo>
                <a:lnTo>
                  <a:pt x="572" y="54"/>
                </a:lnTo>
                <a:lnTo>
                  <a:pt x="512" y="48"/>
                </a:lnTo>
                <a:lnTo>
                  <a:pt x="446" y="38"/>
                </a:lnTo>
                <a:lnTo>
                  <a:pt x="446" y="38"/>
                </a:lnTo>
                <a:lnTo>
                  <a:pt x="384" y="28"/>
                </a:lnTo>
                <a:lnTo>
                  <a:pt x="324" y="22"/>
                </a:lnTo>
                <a:lnTo>
                  <a:pt x="294" y="18"/>
                </a:lnTo>
                <a:lnTo>
                  <a:pt x="264" y="18"/>
                </a:lnTo>
                <a:lnTo>
                  <a:pt x="236" y="18"/>
                </a:lnTo>
                <a:lnTo>
                  <a:pt x="210" y="20"/>
                </a:lnTo>
                <a:lnTo>
                  <a:pt x="210" y="20"/>
                </a:lnTo>
                <a:lnTo>
                  <a:pt x="184" y="24"/>
                </a:lnTo>
                <a:lnTo>
                  <a:pt x="160" y="30"/>
                </a:lnTo>
                <a:lnTo>
                  <a:pt x="138" y="38"/>
                </a:lnTo>
                <a:lnTo>
                  <a:pt x="118" y="46"/>
                </a:lnTo>
                <a:lnTo>
                  <a:pt x="100" y="58"/>
                </a:lnTo>
                <a:lnTo>
                  <a:pt x="84" y="68"/>
                </a:lnTo>
                <a:lnTo>
                  <a:pt x="70" y="80"/>
                </a:lnTo>
                <a:lnTo>
                  <a:pt x="58" y="94"/>
                </a:lnTo>
                <a:lnTo>
                  <a:pt x="38" y="116"/>
                </a:lnTo>
                <a:lnTo>
                  <a:pt x="24" y="136"/>
                </a:lnTo>
                <a:lnTo>
                  <a:pt x="14" y="156"/>
                </a:lnTo>
                <a:lnTo>
                  <a:pt x="14" y="156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485646" y="2356452"/>
            <a:ext cx="1812925" cy="635000"/>
            <a:chOff x="1027113" y="2027238"/>
            <a:chExt cx="1812925" cy="635000"/>
          </a:xfrm>
        </p:grpSpPr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1027113" y="2027238"/>
              <a:ext cx="41275" cy="88900"/>
            </a:xfrm>
            <a:custGeom>
              <a:avLst/>
              <a:gdLst>
                <a:gd name="T0" fmla="*/ 14 w 26"/>
                <a:gd name="T1" fmla="*/ 56 h 56"/>
                <a:gd name="T2" fmla="*/ 0 w 26"/>
                <a:gd name="T3" fmla="*/ 52 h 56"/>
                <a:gd name="T4" fmla="*/ 12 w 26"/>
                <a:gd name="T5" fmla="*/ 0 h 56"/>
                <a:gd name="T6" fmla="*/ 26 w 26"/>
                <a:gd name="T7" fmla="*/ 4 h 56"/>
                <a:gd name="T8" fmla="*/ 14 w 2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6">
                  <a:moveTo>
                    <a:pt x="14" y="56"/>
                  </a:moveTo>
                  <a:lnTo>
                    <a:pt x="0" y="52"/>
                  </a:lnTo>
                  <a:lnTo>
                    <a:pt x="12" y="0"/>
                  </a:lnTo>
                  <a:lnTo>
                    <a:pt x="26" y="4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1217613" y="2093913"/>
              <a:ext cx="34925" cy="79375"/>
            </a:xfrm>
            <a:custGeom>
              <a:avLst/>
              <a:gdLst>
                <a:gd name="T0" fmla="*/ 14 w 22"/>
                <a:gd name="T1" fmla="*/ 50 h 50"/>
                <a:gd name="T2" fmla="*/ 0 w 22"/>
                <a:gd name="T3" fmla="*/ 46 h 50"/>
                <a:gd name="T4" fmla="*/ 8 w 22"/>
                <a:gd name="T5" fmla="*/ 0 h 50"/>
                <a:gd name="T6" fmla="*/ 22 w 22"/>
                <a:gd name="T7" fmla="*/ 2 h 50"/>
                <a:gd name="T8" fmla="*/ 14 w 2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0">
                  <a:moveTo>
                    <a:pt x="14" y="50"/>
                  </a:moveTo>
                  <a:lnTo>
                    <a:pt x="0" y="46"/>
                  </a:lnTo>
                  <a:lnTo>
                    <a:pt x="8" y="0"/>
                  </a:lnTo>
                  <a:lnTo>
                    <a:pt x="22" y="2"/>
                  </a:lnTo>
                  <a:lnTo>
                    <a:pt x="14" y="5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Rectangle 61"/>
            <p:cNvSpPr>
              <a:spLocks noChangeArrowheads="1"/>
            </p:cNvSpPr>
            <p:nvPr/>
          </p:nvSpPr>
          <p:spPr bwMode="auto">
            <a:xfrm>
              <a:off x="1468438" y="2112963"/>
              <a:ext cx="22225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Rectangle 62"/>
            <p:cNvSpPr>
              <a:spLocks noChangeArrowheads="1"/>
            </p:cNvSpPr>
            <p:nvPr/>
          </p:nvSpPr>
          <p:spPr bwMode="auto">
            <a:xfrm>
              <a:off x="1700213" y="2100263"/>
              <a:ext cx="25400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1941513" y="2071688"/>
              <a:ext cx="28575" cy="85725"/>
            </a:xfrm>
            <a:custGeom>
              <a:avLst/>
              <a:gdLst>
                <a:gd name="T0" fmla="*/ 4 w 18"/>
                <a:gd name="T1" fmla="*/ 54 h 54"/>
                <a:gd name="T2" fmla="*/ 0 w 18"/>
                <a:gd name="T3" fmla="*/ 0 h 54"/>
                <a:gd name="T4" fmla="*/ 16 w 18"/>
                <a:gd name="T5" fmla="*/ 0 h 54"/>
                <a:gd name="T6" fmla="*/ 18 w 18"/>
                <a:gd name="T7" fmla="*/ 52 h 54"/>
                <a:gd name="T8" fmla="*/ 4 w 1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4" y="5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8" y="52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2151063" y="2036763"/>
              <a:ext cx="22225" cy="952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2370138" y="2036763"/>
              <a:ext cx="22225" cy="1079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589213" y="2087563"/>
              <a:ext cx="44450" cy="73025"/>
            </a:xfrm>
            <a:custGeom>
              <a:avLst/>
              <a:gdLst>
                <a:gd name="T0" fmla="*/ 14 w 28"/>
                <a:gd name="T1" fmla="*/ 46 h 46"/>
                <a:gd name="T2" fmla="*/ 0 w 28"/>
                <a:gd name="T3" fmla="*/ 40 h 46"/>
                <a:gd name="T4" fmla="*/ 14 w 28"/>
                <a:gd name="T5" fmla="*/ 0 h 46"/>
                <a:gd name="T6" fmla="*/ 28 w 28"/>
                <a:gd name="T7" fmla="*/ 4 h 46"/>
                <a:gd name="T8" fmla="*/ 14 w 28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6">
                  <a:moveTo>
                    <a:pt x="14" y="46"/>
                  </a:moveTo>
                  <a:lnTo>
                    <a:pt x="0" y="40"/>
                  </a:lnTo>
                  <a:lnTo>
                    <a:pt x="14" y="0"/>
                  </a:lnTo>
                  <a:lnTo>
                    <a:pt x="28" y="4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2763838" y="2179638"/>
              <a:ext cx="57150" cy="82550"/>
            </a:xfrm>
            <a:custGeom>
              <a:avLst/>
              <a:gdLst>
                <a:gd name="T0" fmla="*/ 12 w 36"/>
                <a:gd name="T1" fmla="*/ 52 h 52"/>
                <a:gd name="T2" fmla="*/ 0 w 36"/>
                <a:gd name="T3" fmla="*/ 44 h 52"/>
                <a:gd name="T4" fmla="*/ 22 w 36"/>
                <a:gd name="T5" fmla="*/ 0 h 52"/>
                <a:gd name="T6" fmla="*/ 36 w 36"/>
                <a:gd name="T7" fmla="*/ 8 h 52"/>
                <a:gd name="T8" fmla="*/ 12 w 36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2">
                  <a:moveTo>
                    <a:pt x="12" y="52"/>
                  </a:moveTo>
                  <a:lnTo>
                    <a:pt x="0" y="44"/>
                  </a:lnTo>
                  <a:lnTo>
                    <a:pt x="22" y="0"/>
                  </a:lnTo>
                  <a:lnTo>
                    <a:pt x="36" y="8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1033463" y="2563813"/>
              <a:ext cx="152400" cy="98425"/>
            </a:xfrm>
            <a:custGeom>
              <a:avLst/>
              <a:gdLst>
                <a:gd name="T0" fmla="*/ 88 w 96"/>
                <a:gd name="T1" fmla="*/ 62 h 62"/>
                <a:gd name="T2" fmla="*/ 0 w 96"/>
                <a:gd name="T3" fmla="*/ 14 h 62"/>
                <a:gd name="T4" fmla="*/ 6 w 96"/>
                <a:gd name="T5" fmla="*/ 0 h 62"/>
                <a:gd name="T6" fmla="*/ 96 w 96"/>
                <a:gd name="T7" fmla="*/ 48 h 62"/>
                <a:gd name="T8" fmla="*/ 88 w 96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2">
                  <a:moveTo>
                    <a:pt x="88" y="62"/>
                  </a:moveTo>
                  <a:lnTo>
                    <a:pt x="0" y="14"/>
                  </a:lnTo>
                  <a:lnTo>
                    <a:pt x="6" y="0"/>
                  </a:lnTo>
                  <a:lnTo>
                    <a:pt x="96" y="48"/>
                  </a:lnTo>
                  <a:lnTo>
                    <a:pt x="88" y="6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217613" y="2433638"/>
              <a:ext cx="47625" cy="69850"/>
            </a:xfrm>
            <a:custGeom>
              <a:avLst/>
              <a:gdLst>
                <a:gd name="T0" fmla="*/ 16 w 30"/>
                <a:gd name="T1" fmla="*/ 44 h 44"/>
                <a:gd name="T2" fmla="*/ 0 w 30"/>
                <a:gd name="T3" fmla="*/ 8 h 44"/>
                <a:gd name="T4" fmla="*/ 14 w 30"/>
                <a:gd name="T5" fmla="*/ 0 h 44"/>
                <a:gd name="T6" fmla="*/ 30 w 30"/>
                <a:gd name="T7" fmla="*/ 36 h 44"/>
                <a:gd name="T8" fmla="*/ 16 w 30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4">
                  <a:moveTo>
                    <a:pt x="16" y="44"/>
                  </a:moveTo>
                  <a:lnTo>
                    <a:pt x="0" y="8"/>
                  </a:lnTo>
                  <a:lnTo>
                    <a:pt x="14" y="0"/>
                  </a:lnTo>
                  <a:lnTo>
                    <a:pt x="30" y="36"/>
                  </a:lnTo>
                  <a:lnTo>
                    <a:pt x="16" y="4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404938" y="2373313"/>
              <a:ext cx="38100" cy="98425"/>
            </a:xfrm>
            <a:custGeom>
              <a:avLst/>
              <a:gdLst>
                <a:gd name="T0" fmla="*/ 10 w 24"/>
                <a:gd name="T1" fmla="*/ 62 h 62"/>
                <a:gd name="T2" fmla="*/ 0 w 24"/>
                <a:gd name="T3" fmla="*/ 2 h 62"/>
                <a:gd name="T4" fmla="*/ 14 w 24"/>
                <a:gd name="T5" fmla="*/ 0 h 62"/>
                <a:gd name="T6" fmla="*/ 24 w 24"/>
                <a:gd name="T7" fmla="*/ 58 h 62"/>
                <a:gd name="T8" fmla="*/ 10 w 24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">
                  <a:moveTo>
                    <a:pt x="10" y="62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24" y="58"/>
                  </a:lnTo>
                  <a:lnTo>
                    <a:pt x="10" y="6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1643063" y="2373313"/>
              <a:ext cx="28575" cy="95250"/>
            </a:xfrm>
            <a:custGeom>
              <a:avLst/>
              <a:gdLst>
                <a:gd name="T0" fmla="*/ 16 w 18"/>
                <a:gd name="T1" fmla="*/ 60 h 60"/>
                <a:gd name="T2" fmla="*/ 0 w 18"/>
                <a:gd name="T3" fmla="*/ 60 h 60"/>
                <a:gd name="T4" fmla="*/ 4 w 18"/>
                <a:gd name="T5" fmla="*/ 0 h 60"/>
                <a:gd name="T6" fmla="*/ 18 w 18"/>
                <a:gd name="T7" fmla="*/ 0 h 60"/>
                <a:gd name="T8" fmla="*/ 16 w 1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">
                  <a:moveTo>
                    <a:pt x="16" y="60"/>
                  </a:moveTo>
                  <a:lnTo>
                    <a:pt x="0" y="60"/>
                  </a:lnTo>
                  <a:lnTo>
                    <a:pt x="4" y="0"/>
                  </a:lnTo>
                  <a:lnTo>
                    <a:pt x="18" y="0"/>
                  </a:lnTo>
                  <a:lnTo>
                    <a:pt x="16" y="6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1865313" y="2382838"/>
              <a:ext cx="38100" cy="117475"/>
            </a:xfrm>
            <a:custGeom>
              <a:avLst/>
              <a:gdLst>
                <a:gd name="T0" fmla="*/ 14 w 24"/>
                <a:gd name="T1" fmla="*/ 74 h 74"/>
                <a:gd name="T2" fmla="*/ 0 w 24"/>
                <a:gd name="T3" fmla="*/ 72 h 74"/>
                <a:gd name="T4" fmla="*/ 10 w 24"/>
                <a:gd name="T5" fmla="*/ 0 h 74"/>
                <a:gd name="T6" fmla="*/ 24 w 24"/>
                <a:gd name="T7" fmla="*/ 2 h 74"/>
                <a:gd name="T8" fmla="*/ 14 w 24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4">
                  <a:moveTo>
                    <a:pt x="14" y="74"/>
                  </a:moveTo>
                  <a:lnTo>
                    <a:pt x="0" y="72"/>
                  </a:lnTo>
                  <a:lnTo>
                    <a:pt x="10" y="0"/>
                  </a:lnTo>
                  <a:lnTo>
                    <a:pt x="24" y="2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>
              <a:off x="2100263" y="2420938"/>
              <a:ext cx="22225" cy="10160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2332038" y="2382838"/>
              <a:ext cx="34925" cy="95250"/>
            </a:xfrm>
            <a:custGeom>
              <a:avLst/>
              <a:gdLst>
                <a:gd name="T0" fmla="*/ 8 w 22"/>
                <a:gd name="T1" fmla="*/ 60 h 60"/>
                <a:gd name="T2" fmla="*/ 0 w 22"/>
                <a:gd name="T3" fmla="*/ 2 h 60"/>
                <a:gd name="T4" fmla="*/ 16 w 22"/>
                <a:gd name="T5" fmla="*/ 0 h 60"/>
                <a:gd name="T6" fmla="*/ 22 w 22"/>
                <a:gd name="T7" fmla="*/ 58 h 60"/>
                <a:gd name="T8" fmla="*/ 8 w 22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0">
                  <a:moveTo>
                    <a:pt x="8" y="60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22" y="58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2576513" y="2360613"/>
              <a:ext cx="25400" cy="984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2779713" y="2414588"/>
              <a:ext cx="60325" cy="88900"/>
            </a:xfrm>
            <a:custGeom>
              <a:avLst/>
              <a:gdLst>
                <a:gd name="T0" fmla="*/ 14 w 38"/>
                <a:gd name="T1" fmla="*/ 56 h 56"/>
                <a:gd name="T2" fmla="*/ 0 w 38"/>
                <a:gd name="T3" fmla="*/ 48 h 56"/>
                <a:gd name="T4" fmla="*/ 24 w 38"/>
                <a:gd name="T5" fmla="*/ 0 h 56"/>
                <a:gd name="T6" fmla="*/ 38 w 38"/>
                <a:gd name="T7" fmla="*/ 8 h 56"/>
                <a:gd name="T8" fmla="*/ 14 w 38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6">
                  <a:moveTo>
                    <a:pt x="14" y="56"/>
                  </a:moveTo>
                  <a:lnTo>
                    <a:pt x="0" y="48"/>
                  </a:lnTo>
                  <a:lnTo>
                    <a:pt x="24" y="0"/>
                  </a:lnTo>
                  <a:lnTo>
                    <a:pt x="38" y="8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2" name="Freeform 78"/>
          <p:cNvSpPr>
            <a:spLocks/>
          </p:cNvSpPr>
          <p:nvPr/>
        </p:nvSpPr>
        <p:spPr bwMode="auto">
          <a:xfrm>
            <a:off x="5670296" y="5267927"/>
            <a:ext cx="1838325" cy="209550"/>
          </a:xfrm>
          <a:custGeom>
            <a:avLst/>
            <a:gdLst>
              <a:gd name="T0" fmla="*/ 0 w 1158"/>
              <a:gd name="T1" fmla="*/ 122 h 132"/>
              <a:gd name="T2" fmla="*/ 10 w 1158"/>
              <a:gd name="T3" fmla="*/ 112 h 132"/>
              <a:gd name="T4" fmla="*/ 56 w 1158"/>
              <a:gd name="T5" fmla="*/ 82 h 132"/>
              <a:gd name="T6" fmla="*/ 106 w 1158"/>
              <a:gd name="T7" fmla="*/ 54 h 132"/>
              <a:gd name="T8" fmla="*/ 138 w 1158"/>
              <a:gd name="T9" fmla="*/ 42 h 132"/>
              <a:gd name="T10" fmla="*/ 210 w 1158"/>
              <a:gd name="T11" fmla="*/ 20 h 132"/>
              <a:gd name="T12" fmla="*/ 302 w 1158"/>
              <a:gd name="T13" fmla="*/ 4 h 132"/>
              <a:gd name="T14" fmla="*/ 414 w 1158"/>
              <a:gd name="T15" fmla="*/ 2 h 132"/>
              <a:gd name="T16" fmla="*/ 476 w 1158"/>
              <a:gd name="T17" fmla="*/ 8 h 132"/>
              <a:gd name="T18" fmla="*/ 542 w 1158"/>
              <a:gd name="T19" fmla="*/ 18 h 132"/>
              <a:gd name="T20" fmla="*/ 606 w 1158"/>
              <a:gd name="T21" fmla="*/ 30 h 132"/>
              <a:gd name="T22" fmla="*/ 728 w 1158"/>
              <a:gd name="T23" fmla="*/ 44 h 132"/>
              <a:gd name="T24" fmla="*/ 838 w 1158"/>
              <a:gd name="T25" fmla="*/ 48 h 132"/>
              <a:gd name="T26" fmla="*/ 934 w 1158"/>
              <a:gd name="T27" fmla="*/ 42 h 132"/>
              <a:gd name="T28" fmla="*/ 1016 w 1158"/>
              <a:gd name="T29" fmla="*/ 32 h 132"/>
              <a:gd name="T30" fmla="*/ 1106 w 1158"/>
              <a:gd name="T31" fmla="*/ 16 h 132"/>
              <a:gd name="T32" fmla="*/ 1154 w 1158"/>
              <a:gd name="T33" fmla="*/ 2 h 132"/>
              <a:gd name="T34" fmla="*/ 1158 w 1158"/>
              <a:gd name="T35" fmla="*/ 16 h 132"/>
              <a:gd name="T36" fmla="*/ 1110 w 1158"/>
              <a:gd name="T37" fmla="*/ 30 h 132"/>
              <a:gd name="T38" fmla="*/ 1018 w 1158"/>
              <a:gd name="T39" fmla="*/ 48 h 132"/>
              <a:gd name="T40" fmla="*/ 936 w 1158"/>
              <a:gd name="T41" fmla="*/ 58 h 132"/>
              <a:gd name="T42" fmla="*/ 838 w 1158"/>
              <a:gd name="T43" fmla="*/ 62 h 132"/>
              <a:gd name="T44" fmla="*/ 726 w 1158"/>
              <a:gd name="T45" fmla="*/ 60 h 132"/>
              <a:gd name="T46" fmla="*/ 604 w 1158"/>
              <a:gd name="T47" fmla="*/ 46 h 132"/>
              <a:gd name="T48" fmla="*/ 540 w 1158"/>
              <a:gd name="T49" fmla="*/ 34 h 132"/>
              <a:gd name="T50" fmla="*/ 418 w 1158"/>
              <a:gd name="T51" fmla="*/ 18 h 132"/>
              <a:gd name="T52" fmla="*/ 312 w 1158"/>
              <a:gd name="T53" fmla="*/ 18 h 132"/>
              <a:gd name="T54" fmla="*/ 220 w 1158"/>
              <a:gd name="T55" fmla="*/ 32 h 132"/>
              <a:gd name="T56" fmla="*/ 146 w 1158"/>
              <a:gd name="T57" fmla="*/ 56 h 132"/>
              <a:gd name="T58" fmla="*/ 88 w 1158"/>
              <a:gd name="T59" fmla="*/ 82 h 132"/>
              <a:gd name="T60" fmla="*/ 46 w 1158"/>
              <a:gd name="T61" fmla="*/ 106 h 132"/>
              <a:gd name="T62" fmla="*/ 10 w 1158"/>
              <a:gd name="T6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58" h="132">
                <a:moveTo>
                  <a:pt x="10" y="132"/>
                </a:moveTo>
                <a:lnTo>
                  <a:pt x="0" y="122"/>
                </a:lnTo>
                <a:lnTo>
                  <a:pt x="0" y="122"/>
                </a:lnTo>
                <a:lnTo>
                  <a:pt x="10" y="112"/>
                </a:lnTo>
                <a:lnTo>
                  <a:pt x="36" y="94"/>
                </a:lnTo>
                <a:lnTo>
                  <a:pt x="56" y="82"/>
                </a:lnTo>
                <a:lnTo>
                  <a:pt x="80" y="68"/>
                </a:lnTo>
                <a:lnTo>
                  <a:pt x="106" y="54"/>
                </a:lnTo>
                <a:lnTo>
                  <a:pt x="138" y="42"/>
                </a:lnTo>
                <a:lnTo>
                  <a:pt x="138" y="42"/>
                </a:lnTo>
                <a:lnTo>
                  <a:pt x="172" y="30"/>
                </a:lnTo>
                <a:lnTo>
                  <a:pt x="210" y="20"/>
                </a:lnTo>
                <a:lnTo>
                  <a:pt x="254" y="10"/>
                </a:lnTo>
                <a:lnTo>
                  <a:pt x="302" y="4"/>
                </a:lnTo>
                <a:lnTo>
                  <a:pt x="356" y="0"/>
                </a:lnTo>
                <a:lnTo>
                  <a:pt x="414" y="2"/>
                </a:lnTo>
                <a:lnTo>
                  <a:pt x="444" y="4"/>
                </a:lnTo>
                <a:lnTo>
                  <a:pt x="476" y="8"/>
                </a:lnTo>
                <a:lnTo>
                  <a:pt x="508" y="12"/>
                </a:lnTo>
                <a:lnTo>
                  <a:pt x="542" y="18"/>
                </a:lnTo>
                <a:lnTo>
                  <a:pt x="542" y="18"/>
                </a:lnTo>
                <a:lnTo>
                  <a:pt x="606" y="30"/>
                </a:lnTo>
                <a:lnTo>
                  <a:pt x="668" y="40"/>
                </a:lnTo>
                <a:lnTo>
                  <a:pt x="728" y="44"/>
                </a:lnTo>
                <a:lnTo>
                  <a:pt x="784" y="48"/>
                </a:lnTo>
                <a:lnTo>
                  <a:pt x="838" y="48"/>
                </a:lnTo>
                <a:lnTo>
                  <a:pt x="888" y="46"/>
                </a:lnTo>
                <a:lnTo>
                  <a:pt x="934" y="42"/>
                </a:lnTo>
                <a:lnTo>
                  <a:pt x="978" y="38"/>
                </a:lnTo>
                <a:lnTo>
                  <a:pt x="1016" y="32"/>
                </a:lnTo>
                <a:lnTo>
                  <a:pt x="1050" y="26"/>
                </a:lnTo>
                <a:lnTo>
                  <a:pt x="1106" y="16"/>
                </a:lnTo>
                <a:lnTo>
                  <a:pt x="1142" y="6"/>
                </a:lnTo>
                <a:lnTo>
                  <a:pt x="1154" y="2"/>
                </a:lnTo>
                <a:lnTo>
                  <a:pt x="1158" y="16"/>
                </a:lnTo>
                <a:lnTo>
                  <a:pt x="1158" y="16"/>
                </a:lnTo>
                <a:lnTo>
                  <a:pt x="1146" y="20"/>
                </a:lnTo>
                <a:lnTo>
                  <a:pt x="1110" y="30"/>
                </a:lnTo>
                <a:lnTo>
                  <a:pt x="1054" y="42"/>
                </a:lnTo>
                <a:lnTo>
                  <a:pt x="1018" y="48"/>
                </a:lnTo>
                <a:lnTo>
                  <a:pt x="980" y="54"/>
                </a:lnTo>
                <a:lnTo>
                  <a:pt x="936" y="58"/>
                </a:lnTo>
                <a:lnTo>
                  <a:pt x="888" y="62"/>
                </a:lnTo>
                <a:lnTo>
                  <a:pt x="838" y="62"/>
                </a:lnTo>
                <a:lnTo>
                  <a:pt x="784" y="62"/>
                </a:lnTo>
                <a:lnTo>
                  <a:pt x="726" y="60"/>
                </a:lnTo>
                <a:lnTo>
                  <a:pt x="666" y="54"/>
                </a:lnTo>
                <a:lnTo>
                  <a:pt x="604" y="46"/>
                </a:lnTo>
                <a:lnTo>
                  <a:pt x="540" y="34"/>
                </a:lnTo>
                <a:lnTo>
                  <a:pt x="540" y="34"/>
                </a:lnTo>
                <a:lnTo>
                  <a:pt x="476" y="24"/>
                </a:lnTo>
                <a:lnTo>
                  <a:pt x="418" y="18"/>
                </a:lnTo>
                <a:lnTo>
                  <a:pt x="362" y="16"/>
                </a:lnTo>
                <a:lnTo>
                  <a:pt x="312" y="18"/>
                </a:lnTo>
                <a:lnTo>
                  <a:pt x="264" y="24"/>
                </a:lnTo>
                <a:lnTo>
                  <a:pt x="220" y="32"/>
                </a:lnTo>
                <a:lnTo>
                  <a:pt x="182" y="44"/>
                </a:lnTo>
                <a:lnTo>
                  <a:pt x="146" y="56"/>
                </a:lnTo>
                <a:lnTo>
                  <a:pt x="114" y="68"/>
                </a:lnTo>
                <a:lnTo>
                  <a:pt x="88" y="82"/>
                </a:lnTo>
                <a:lnTo>
                  <a:pt x="64" y="94"/>
                </a:lnTo>
                <a:lnTo>
                  <a:pt x="46" y="106"/>
                </a:lnTo>
                <a:lnTo>
                  <a:pt x="20" y="124"/>
                </a:lnTo>
                <a:lnTo>
                  <a:pt x="10" y="132"/>
                </a:lnTo>
                <a:lnTo>
                  <a:pt x="10" y="132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5775071" y="2350102"/>
            <a:ext cx="1879600" cy="673100"/>
            <a:chOff x="5316538" y="2020888"/>
            <a:chExt cx="1879600" cy="673100"/>
          </a:xfrm>
        </p:grpSpPr>
        <p:sp>
          <p:nvSpPr>
            <p:cNvPr id="84" name="Freeform 88"/>
            <p:cNvSpPr>
              <a:spLocks/>
            </p:cNvSpPr>
            <p:nvPr/>
          </p:nvSpPr>
          <p:spPr bwMode="auto">
            <a:xfrm>
              <a:off x="5316538" y="2020888"/>
              <a:ext cx="1838325" cy="209550"/>
            </a:xfrm>
            <a:custGeom>
              <a:avLst/>
              <a:gdLst>
                <a:gd name="T0" fmla="*/ 1148 w 1158"/>
                <a:gd name="T1" fmla="*/ 132 h 132"/>
                <a:gd name="T2" fmla="*/ 1114 w 1158"/>
                <a:gd name="T3" fmla="*/ 104 h 132"/>
                <a:gd name="T4" fmla="*/ 1072 w 1158"/>
                <a:gd name="T5" fmla="*/ 80 h 132"/>
                <a:gd name="T6" fmla="*/ 1012 w 1158"/>
                <a:gd name="T7" fmla="*/ 54 h 132"/>
                <a:gd name="T8" fmla="*/ 938 w 1158"/>
                <a:gd name="T9" fmla="*/ 32 h 132"/>
                <a:gd name="T10" fmla="*/ 848 w 1158"/>
                <a:gd name="T11" fmla="*/ 18 h 132"/>
                <a:gd name="T12" fmla="*/ 740 w 1158"/>
                <a:gd name="T13" fmla="*/ 16 h 132"/>
                <a:gd name="T14" fmla="*/ 620 w 1158"/>
                <a:gd name="T15" fmla="*/ 32 h 132"/>
                <a:gd name="T16" fmla="*/ 554 w 1158"/>
                <a:gd name="T17" fmla="*/ 44 h 132"/>
                <a:gd name="T18" fmla="*/ 432 w 1158"/>
                <a:gd name="T19" fmla="*/ 58 h 132"/>
                <a:gd name="T20" fmla="*/ 322 w 1158"/>
                <a:gd name="T21" fmla="*/ 62 h 132"/>
                <a:gd name="T22" fmla="*/ 224 w 1158"/>
                <a:gd name="T23" fmla="*/ 56 h 132"/>
                <a:gd name="T24" fmla="*/ 140 w 1158"/>
                <a:gd name="T25" fmla="*/ 46 h 132"/>
                <a:gd name="T26" fmla="*/ 48 w 1158"/>
                <a:gd name="T27" fmla="*/ 28 h 132"/>
                <a:gd name="T28" fmla="*/ 0 w 1158"/>
                <a:gd name="T29" fmla="*/ 16 h 132"/>
                <a:gd name="T30" fmla="*/ 4 w 1158"/>
                <a:gd name="T31" fmla="*/ 0 h 132"/>
                <a:gd name="T32" fmla="*/ 52 w 1158"/>
                <a:gd name="T33" fmla="*/ 14 h 132"/>
                <a:gd name="T34" fmla="*/ 142 w 1158"/>
                <a:gd name="T35" fmla="*/ 32 h 132"/>
                <a:gd name="T36" fmla="*/ 224 w 1158"/>
                <a:gd name="T37" fmla="*/ 42 h 132"/>
                <a:gd name="T38" fmla="*/ 322 w 1158"/>
                <a:gd name="T39" fmla="*/ 46 h 132"/>
                <a:gd name="T40" fmla="*/ 432 w 1158"/>
                <a:gd name="T41" fmla="*/ 44 h 132"/>
                <a:gd name="T42" fmla="*/ 552 w 1158"/>
                <a:gd name="T43" fmla="*/ 30 h 132"/>
                <a:gd name="T44" fmla="*/ 616 w 1158"/>
                <a:gd name="T45" fmla="*/ 18 h 132"/>
                <a:gd name="T46" fmla="*/ 684 w 1158"/>
                <a:gd name="T47" fmla="*/ 6 h 132"/>
                <a:gd name="T48" fmla="*/ 746 w 1158"/>
                <a:gd name="T49" fmla="*/ 0 h 132"/>
                <a:gd name="T50" fmla="*/ 856 w 1158"/>
                <a:gd name="T51" fmla="*/ 2 h 132"/>
                <a:gd name="T52" fmla="*/ 948 w 1158"/>
                <a:gd name="T53" fmla="*/ 18 h 132"/>
                <a:gd name="T54" fmla="*/ 1020 w 1158"/>
                <a:gd name="T55" fmla="*/ 40 h 132"/>
                <a:gd name="T56" fmla="*/ 1052 w 1158"/>
                <a:gd name="T57" fmla="*/ 54 h 132"/>
                <a:gd name="T58" fmla="*/ 1104 w 1158"/>
                <a:gd name="T59" fmla="*/ 80 h 132"/>
                <a:gd name="T60" fmla="*/ 1148 w 1158"/>
                <a:gd name="T61" fmla="*/ 112 h 132"/>
                <a:gd name="T62" fmla="*/ 1148 w 1158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8" h="132">
                  <a:moveTo>
                    <a:pt x="1148" y="132"/>
                  </a:moveTo>
                  <a:lnTo>
                    <a:pt x="1148" y="132"/>
                  </a:lnTo>
                  <a:lnTo>
                    <a:pt x="1140" y="124"/>
                  </a:lnTo>
                  <a:lnTo>
                    <a:pt x="1114" y="104"/>
                  </a:lnTo>
                  <a:lnTo>
                    <a:pt x="1094" y="94"/>
                  </a:lnTo>
                  <a:lnTo>
                    <a:pt x="1072" y="80"/>
                  </a:lnTo>
                  <a:lnTo>
                    <a:pt x="1044" y="66"/>
                  </a:lnTo>
                  <a:lnTo>
                    <a:pt x="1012" y="54"/>
                  </a:lnTo>
                  <a:lnTo>
                    <a:pt x="978" y="42"/>
                  </a:lnTo>
                  <a:lnTo>
                    <a:pt x="938" y="32"/>
                  </a:lnTo>
                  <a:lnTo>
                    <a:pt x="894" y="24"/>
                  </a:lnTo>
                  <a:lnTo>
                    <a:pt x="848" y="18"/>
                  </a:lnTo>
                  <a:lnTo>
                    <a:pt x="796" y="14"/>
                  </a:lnTo>
                  <a:lnTo>
                    <a:pt x="740" y="16"/>
                  </a:lnTo>
                  <a:lnTo>
                    <a:pt x="682" y="22"/>
                  </a:lnTo>
                  <a:lnTo>
                    <a:pt x="620" y="32"/>
                  </a:lnTo>
                  <a:lnTo>
                    <a:pt x="620" y="32"/>
                  </a:lnTo>
                  <a:lnTo>
                    <a:pt x="554" y="44"/>
                  </a:lnTo>
                  <a:lnTo>
                    <a:pt x="492" y="54"/>
                  </a:lnTo>
                  <a:lnTo>
                    <a:pt x="432" y="58"/>
                  </a:lnTo>
                  <a:lnTo>
                    <a:pt x="376" y="62"/>
                  </a:lnTo>
                  <a:lnTo>
                    <a:pt x="322" y="62"/>
                  </a:lnTo>
                  <a:lnTo>
                    <a:pt x="270" y="60"/>
                  </a:lnTo>
                  <a:lnTo>
                    <a:pt x="224" y="56"/>
                  </a:lnTo>
                  <a:lnTo>
                    <a:pt x="180" y="52"/>
                  </a:lnTo>
                  <a:lnTo>
                    <a:pt x="140" y="46"/>
                  </a:lnTo>
                  <a:lnTo>
                    <a:pt x="104" y="40"/>
                  </a:lnTo>
                  <a:lnTo>
                    <a:pt x="48" y="28"/>
                  </a:lnTo>
                  <a:lnTo>
                    <a:pt x="14" y="20"/>
                  </a:lnTo>
                  <a:lnTo>
                    <a:pt x="0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18" y="4"/>
                  </a:lnTo>
                  <a:lnTo>
                    <a:pt x="52" y="14"/>
                  </a:lnTo>
                  <a:lnTo>
                    <a:pt x="108" y="26"/>
                  </a:lnTo>
                  <a:lnTo>
                    <a:pt x="142" y="32"/>
                  </a:lnTo>
                  <a:lnTo>
                    <a:pt x="182" y="36"/>
                  </a:lnTo>
                  <a:lnTo>
                    <a:pt x="224" y="42"/>
                  </a:lnTo>
                  <a:lnTo>
                    <a:pt x="272" y="44"/>
                  </a:lnTo>
                  <a:lnTo>
                    <a:pt x="322" y="46"/>
                  </a:lnTo>
                  <a:lnTo>
                    <a:pt x="376" y="46"/>
                  </a:lnTo>
                  <a:lnTo>
                    <a:pt x="432" y="44"/>
                  </a:lnTo>
                  <a:lnTo>
                    <a:pt x="492" y="38"/>
                  </a:lnTo>
                  <a:lnTo>
                    <a:pt x="552" y="30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650" y="10"/>
                  </a:lnTo>
                  <a:lnTo>
                    <a:pt x="684" y="6"/>
                  </a:lnTo>
                  <a:lnTo>
                    <a:pt x="714" y="2"/>
                  </a:lnTo>
                  <a:lnTo>
                    <a:pt x="746" y="0"/>
                  </a:lnTo>
                  <a:lnTo>
                    <a:pt x="804" y="0"/>
                  </a:lnTo>
                  <a:lnTo>
                    <a:pt x="856" y="2"/>
                  </a:lnTo>
                  <a:lnTo>
                    <a:pt x="904" y="8"/>
                  </a:lnTo>
                  <a:lnTo>
                    <a:pt x="948" y="18"/>
                  </a:lnTo>
                  <a:lnTo>
                    <a:pt x="986" y="28"/>
                  </a:lnTo>
                  <a:lnTo>
                    <a:pt x="1020" y="40"/>
                  </a:lnTo>
                  <a:lnTo>
                    <a:pt x="1020" y="40"/>
                  </a:lnTo>
                  <a:lnTo>
                    <a:pt x="1052" y="54"/>
                  </a:lnTo>
                  <a:lnTo>
                    <a:pt x="1080" y="66"/>
                  </a:lnTo>
                  <a:lnTo>
                    <a:pt x="1104" y="80"/>
                  </a:lnTo>
                  <a:lnTo>
                    <a:pt x="1122" y="92"/>
                  </a:lnTo>
                  <a:lnTo>
                    <a:pt x="1148" y="112"/>
                  </a:lnTo>
                  <a:lnTo>
                    <a:pt x="1158" y="120"/>
                  </a:lnTo>
                  <a:lnTo>
                    <a:pt x="1148" y="13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9"/>
            <p:cNvSpPr>
              <a:spLocks/>
            </p:cNvSpPr>
            <p:nvPr/>
          </p:nvSpPr>
          <p:spPr bwMode="auto">
            <a:xfrm>
              <a:off x="5322888" y="2027238"/>
              <a:ext cx="41275" cy="88900"/>
            </a:xfrm>
            <a:custGeom>
              <a:avLst/>
              <a:gdLst>
                <a:gd name="T0" fmla="*/ 16 w 26"/>
                <a:gd name="T1" fmla="*/ 56 h 56"/>
                <a:gd name="T2" fmla="*/ 0 w 26"/>
                <a:gd name="T3" fmla="*/ 52 h 56"/>
                <a:gd name="T4" fmla="*/ 12 w 26"/>
                <a:gd name="T5" fmla="*/ 0 h 56"/>
                <a:gd name="T6" fmla="*/ 26 w 26"/>
                <a:gd name="T7" fmla="*/ 4 h 56"/>
                <a:gd name="T8" fmla="*/ 16 w 2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6">
                  <a:moveTo>
                    <a:pt x="16" y="56"/>
                  </a:moveTo>
                  <a:lnTo>
                    <a:pt x="0" y="52"/>
                  </a:lnTo>
                  <a:lnTo>
                    <a:pt x="12" y="0"/>
                  </a:lnTo>
                  <a:lnTo>
                    <a:pt x="26" y="4"/>
                  </a:lnTo>
                  <a:lnTo>
                    <a:pt x="16" y="5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90"/>
            <p:cNvSpPr>
              <a:spLocks/>
            </p:cNvSpPr>
            <p:nvPr/>
          </p:nvSpPr>
          <p:spPr bwMode="auto">
            <a:xfrm>
              <a:off x="5513388" y="2093913"/>
              <a:ext cx="38100" cy="79375"/>
            </a:xfrm>
            <a:custGeom>
              <a:avLst/>
              <a:gdLst>
                <a:gd name="T0" fmla="*/ 14 w 24"/>
                <a:gd name="T1" fmla="*/ 50 h 50"/>
                <a:gd name="T2" fmla="*/ 0 w 24"/>
                <a:gd name="T3" fmla="*/ 46 h 50"/>
                <a:gd name="T4" fmla="*/ 8 w 24"/>
                <a:gd name="T5" fmla="*/ 0 h 50"/>
                <a:gd name="T6" fmla="*/ 24 w 24"/>
                <a:gd name="T7" fmla="*/ 2 h 50"/>
                <a:gd name="T8" fmla="*/ 14 w 24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0">
                  <a:moveTo>
                    <a:pt x="14" y="50"/>
                  </a:moveTo>
                  <a:lnTo>
                    <a:pt x="0" y="46"/>
                  </a:lnTo>
                  <a:lnTo>
                    <a:pt x="8" y="0"/>
                  </a:lnTo>
                  <a:lnTo>
                    <a:pt x="24" y="2"/>
                  </a:lnTo>
                  <a:lnTo>
                    <a:pt x="14" y="5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Rectangle 91"/>
            <p:cNvSpPr>
              <a:spLocks noChangeArrowheads="1"/>
            </p:cNvSpPr>
            <p:nvPr/>
          </p:nvSpPr>
          <p:spPr bwMode="auto">
            <a:xfrm>
              <a:off x="5764213" y="2112963"/>
              <a:ext cx="22225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Rectangle 92"/>
            <p:cNvSpPr>
              <a:spLocks noChangeArrowheads="1"/>
            </p:cNvSpPr>
            <p:nvPr/>
          </p:nvSpPr>
          <p:spPr bwMode="auto">
            <a:xfrm>
              <a:off x="5995988" y="2100263"/>
              <a:ext cx="25400" cy="857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3"/>
            <p:cNvSpPr>
              <a:spLocks/>
            </p:cNvSpPr>
            <p:nvPr/>
          </p:nvSpPr>
          <p:spPr bwMode="auto">
            <a:xfrm>
              <a:off x="6240463" y="2071688"/>
              <a:ext cx="28575" cy="85725"/>
            </a:xfrm>
            <a:custGeom>
              <a:avLst/>
              <a:gdLst>
                <a:gd name="T0" fmla="*/ 2 w 18"/>
                <a:gd name="T1" fmla="*/ 54 h 54"/>
                <a:gd name="T2" fmla="*/ 0 w 18"/>
                <a:gd name="T3" fmla="*/ 0 h 54"/>
                <a:gd name="T4" fmla="*/ 14 w 18"/>
                <a:gd name="T5" fmla="*/ 0 h 54"/>
                <a:gd name="T6" fmla="*/ 18 w 18"/>
                <a:gd name="T7" fmla="*/ 52 h 54"/>
                <a:gd name="T8" fmla="*/ 2 w 1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2" y="5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8" y="52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4"/>
            <p:cNvSpPr>
              <a:spLocks/>
            </p:cNvSpPr>
            <p:nvPr/>
          </p:nvSpPr>
          <p:spPr bwMode="auto">
            <a:xfrm>
              <a:off x="6446838" y="2036763"/>
              <a:ext cx="25400" cy="95250"/>
            </a:xfrm>
            <a:custGeom>
              <a:avLst/>
              <a:gdLst>
                <a:gd name="T0" fmla="*/ 0 w 16"/>
                <a:gd name="T1" fmla="*/ 60 h 60"/>
                <a:gd name="T2" fmla="*/ 0 w 16"/>
                <a:gd name="T3" fmla="*/ 0 h 60"/>
                <a:gd name="T4" fmla="*/ 14 w 16"/>
                <a:gd name="T5" fmla="*/ 0 h 60"/>
                <a:gd name="T6" fmla="*/ 16 w 16"/>
                <a:gd name="T7" fmla="*/ 60 h 60"/>
                <a:gd name="T8" fmla="*/ 0 w 1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0">
                  <a:moveTo>
                    <a:pt x="0" y="6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6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5"/>
            <p:cNvSpPr>
              <a:spLocks/>
            </p:cNvSpPr>
            <p:nvPr/>
          </p:nvSpPr>
          <p:spPr bwMode="auto">
            <a:xfrm>
              <a:off x="6665913" y="2036763"/>
              <a:ext cx="25400" cy="107950"/>
            </a:xfrm>
            <a:custGeom>
              <a:avLst/>
              <a:gdLst>
                <a:gd name="T0" fmla="*/ 14 w 16"/>
                <a:gd name="T1" fmla="*/ 68 h 68"/>
                <a:gd name="T2" fmla="*/ 0 w 16"/>
                <a:gd name="T3" fmla="*/ 68 h 68"/>
                <a:gd name="T4" fmla="*/ 0 w 16"/>
                <a:gd name="T5" fmla="*/ 0 h 68"/>
                <a:gd name="T6" fmla="*/ 16 w 16"/>
                <a:gd name="T7" fmla="*/ 0 h 68"/>
                <a:gd name="T8" fmla="*/ 14 w 1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8">
                  <a:moveTo>
                    <a:pt x="14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4" y="68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6"/>
            <p:cNvSpPr>
              <a:spLocks/>
            </p:cNvSpPr>
            <p:nvPr/>
          </p:nvSpPr>
          <p:spPr bwMode="auto">
            <a:xfrm>
              <a:off x="6884988" y="2087563"/>
              <a:ext cx="44450" cy="73025"/>
            </a:xfrm>
            <a:custGeom>
              <a:avLst/>
              <a:gdLst>
                <a:gd name="T0" fmla="*/ 14 w 28"/>
                <a:gd name="T1" fmla="*/ 46 h 46"/>
                <a:gd name="T2" fmla="*/ 0 w 28"/>
                <a:gd name="T3" fmla="*/ 40 h 46"/>
                <a:gd name="T4" fmla="*/ 14 w 28"/>
                <a:gd name="T5" fmla="*/ 0 h 46"/>
                <a:gd name="T6" fmla="*/ 28 w 28"/>
                <a:gd name="T7" fmla="*/ 4 h 46"/>
                <a:gd name="T8" fmla="*/ 14 w 28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6">
                  <a:moveTo>
                    <a:pt x="14" y="46"/>
                  </a:moveTo>
                  <a:lnTo>
                    <a:pt x="0" y="40"/>
                  </a:lnTo>
                  <a:lnTo>
                    <a:pt x="14" y="0"/>
                  </a:lnTo>
                  <a:lnTo>
                    <a:pt x="28" y="4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7"/>
            <p:cNvSpPr>
              <a:spLocks/>
            </p:cNvSpPr>
            <p:nvPr/>
          </p:nvSpPr>
          <p:spPr bwMode="auto">
            <a:xfrm>
              <a:off x="7059613" y="2179638"/>
              <a:ext cx="57150" cy="82550"/>
            </a:xfrm>
            <a:custGeom>
              <a:avLst/>
              <a:gdLst>
                <a:gd name="T0" fmla="*/ 12 w 36"/>
                <a:gd name="T1" fmla="*/ 52 h 52"/>
                <a:gd name="T2" fmla="*/ 0 w 36"/>
                <a:gd name="T3" fmla="*/ 44 h 52"/>
                <a:gd name="T4" fmla="*/ 22 w 36"/>
                <a:gd name="T5" fmla="*/ 0 h 52"/>
                <a:gd name="T6" fmla="*/ 36 w 36"/>
                <a:gd name="T7" fmla="*/ 8 h 52"/>
                <a:gd name="T8" fmla="*/ 12 w 36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2">
                  <a:moveTo>
                    <a:pt x="12" y="52"/>
                  </a:moveTo>
                  <a:lnTo>
                    <a:pt x="0" y="44"/>
                  </a:lnTo>
                  <a:lnTo>
                    <a:pt x="22" y="0"/>
                  </a:lnTo>
                  <a:lnTo>
                    <a:pt x="36" y="8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8"/>
            <p:cNvSpPr>
              <a:spLocks/>
            </p:cNvSpPr>
            <p:nvPr/>
          </p:nvSpPr>
          <p:spPr bwMode="auto">
            <a:xfrm>
              <a:off x="5443538" y="2446338"/>
              <a:ext cx="1752600" cy="247650"/>
            </a:xfrm>
            <a:custGeom>
              <a:avLst/>
              <a:gdLst>
                <a:gd name="T0" fmla="*/ 0 w 1104"/>
                <a:gd name="T1" fmla="*/ 150 h 156"/>
                <a:gd name="T2" fmla="*/ 4 w 1104"/>
                <a:gd name="T3" fmla="*/ 144 h 156"/>
                <a:gd name="T4" fmla="*/ 26 w 1104"/>
                <a:gd name="T5" fmla="*/ 108 h 156"/>
                <a:gd name="T6" fmla="*/ 60 w 1104"/>
                <a:gd name="T7" fmla="*/ 70 h 156"/>
                <a:gd name="T8" fmla="*/ 92 w 1104"/>
                <a:gd name="T9" fmla="*/ 44 h 156"/>
                <a:gd name="T10" fmla="*/ 132 w 1104"/>
                <a:gd name="T11" fmla="*/ 24 h 156"/>
                <a:gd name="T12" fmla="*/ 180 w 1104"/>
                <a:gd name="T13" fmla="*/ 8 h 156"/>
                <a:gd name="T14" fmla="*/ 208 w 1104"/>
                <a:gd name="T15" fmla="*/ 4 h 156"/>
                <a:gd name="T16" fmla="*/ 266 w 1104"/>
                <a:gd name="T17" fmla="*/ 2 h 156"/>
                <a:gd name="T18" fmla="*/ 326 w 1104"/>
                <a:gd name="T19" fmla="*/ 6 h 156"/>
                <a:gd name="T20" fmla="*/ 450 w 1104"/>
                <a:gd name="T21" fmla="*/ 22 h 156"/>
                <a:gd name="T22" fmla="*/ 512 w 1104"/>
                <a:gd name="T23" fmla="*/ 32 h 156"/>
                <a:gd name="T24" fmla="*/ 600 w 1104"/>
                <a:gd name="T25" fmla="*/ 40 h 156"/>
                <a:gd name="T26" fmla="*/ 646 w 1104"/>
                <a:gd name="T27" fmla="*/ 38 h 156"/>
                <a:gd name="T28" fmla="*/ 668 w 1104"/>
                <a:gd name="T29" fmla="*/ 34 h 156"/>
                <a:gd name="T30" fmla="*/ 766 w 1104"/>
                <a:gd name="T31" fmla="*/ 10 h 156"/>
                <a:gd name="T32" fmla="*/ 854 w 1104"/>
                <a:gd name="T33" fmla="*/ 0 h 156"/>
                <a:gd name="T34" fmla="*/ 928 w 1104"/>
                <a:gd name="T35" fmla="*/ 0 h 156"/>
                <a:gd name="T36" fmla="*/ 990 w 1104"/>
                <a:gd name="T37" fmla="*/ 8 h 156"/>
                <a:gd name="T38" fmla="*/ 1038 w 1104"/>
                <a:gd name="T39" fmla="*/ 20 h 156"/>
                <a:gd name="T40" fmla="*/ 1094 w 1104"/>
                <a:gd name="T41" fmla="*/ 42 h 156"/>
                <a:gd name="T42" fmla="*/ 1096 w 1104"/>
                <a:gd name="T43" fmla="*/ 60 h 156"/>
                <a:gd name="T44" fmla="*/ 1088 w 1104"/>
                <a:gd name="T45" fmla="*/ 56 h 156"/>
                <a:gd name="T46" fmla="*/ 1034 w 1104"/>
                <a:gd name="T47" fmla="*/ 34 h 156"/>
                <a:gd name="T48" fmla="*/ 986 w 1104"/>
                <a:gd name="T49" fmla="*/ 24 h 156"/>
                <a:gd name="T50" fmla="*/ 926 w 1104"/>
                <a:gd name="T51" fmla="*/ 16 h 156"/>
                <a:gd name="T52" fmla="*/ 854 w 1104"/>
                <a:gd name="T53" fmla="*/ 16 h 156"/>
                <a:gd name="T54" fmla="*/ 768 w 1104"/>
                <a:gd name="T55" fmla="*/ 26 h 156"/>
                <a:gd name="T56" fmla="*/ 672 w 1104"/>
                <a:gd name="T57" fmla="*/ 48 h 156"/>
                <a:gd name="T58" fmla="*/ 650 w 1104"/>
                <a:gd name="T59" fmla="*/ 54 h 156"/>
                <a:gd name="T60" fmla="*/ 600 w 1104"/>
                <a:gd name="T61" fmla="*/ 56 h 156"/>
                <a:gd name="T62" fmla="*/ 512 w 1104"/>
                <a:gd name="T63" fmla="*/ 48 h 156"/>
                <a:gd name="T64" fmla="*/ 446 w 1104"/>
                <a:gd name="T65" fmla="*/ 38 h 156"/>
                <a:gd name="T66" fmla="*/ 324 w 1104"/>
                <a:gd name="T67" fmla="*/ 22 h 156"/>
                <a:gd name="T68" fmla="*/ 266 w 1104"/>
                <a:gd name="T69" fmla="*/ 18 h 156"/>
                <a:gd name="T70" fmla="*/ 210 w 1104"/>
                <a:gd name="T71" fmla="*/ 20 h 156"/>
                <a:gd name="T72" fmla="*/ 184 w 1104"/>
                <a:gd name="T73" fmla="*/ 24 h 156"/>
                <a:gd name="T74" fmla="*/ 138 w 1104"/>
                <a:gd name="T75" fmla="*/ 38 h 156"/>
                <a:gd name="T76" fmla="*/ 100 w 1104"/>
                <a:gd name="T77" fmla="*/ 58 h 156"/>
                <a:gd name="T78" fmla="*/ 70 w 1104"/>
                <a:gd name="T79" fmla="*/ 80 h 156"/>
                <a:gd name="T80" fmla="*/ 38 w 1104"/>
                <a:gd name="T81" fmla="*/ 116 h 156"/>
                <a:gd name="T82" fmla="*/ 14 w 1104"/>
                <a:gd name="T8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04" h="156">
                  <a:moveTo>
                    <a:pt x="14" y="156"/>
                  </a:moveTo>
                  <a:lnTo>
                    <a:pt x="0" y="150"/>
                  </a:lnTo>
                  <a:lnTo>
                    <a:pt x="0" y="150"/>
                  </a:lnTo>
                  <a:lnTo>
                    <a:pt x="4" y="144"/>
                  </a:lnTo>
                  <a:lnTo>
                    <a:pt x="12" y="130"/>
                  </a:lnTo>
                  <a:lnTo>
                    <a:pt x="26" y="108"/>
                  </a:lnTo>
                  <a:lnTo>
                    <a:pt x="48" y="82"/>
                  </a:lnTo>
                  <a:lnTo>
                    <a:pt x="60" y="70"/>
                  </a:lnTo>
                  <a:lnTo>
                    <a:pt x="76" y="56"/>
                  </a:lnTo>
                  <a:lnTo>
                    <a:pt x="92" y="44"/>
                  </a:lnTo>
                  <a:lnTo>
                    <a:pt x="112" y="34"/>
                  </a:lnTo>
                  <a:lnTo>
                    <a:pt x="132" y="24"/>
                  </a:lnTo>
                  <a:lnTo>
                    <a:pt x="156" y="14"/>
                  </a:lnTo>
                  <a:lnTo>
                    <a:pt x="180" y="8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36" y="2"/>
                  </a:lnTo>
                  <a:lnTo>
                    <a:pt x="266" y="2"/>
                  </a:lnTo>
                  <a:lnTo>
                    <a:pt x="294" y="4"/>
                  </a:lnTo>
                  <a:lnTo>
                    <a:pt x="326" y="6"/>
                  </a:lnTo>
                  <a:lnTo>
                    <a:pt x="386" y="14"/>
                  </a:lnTo>
                  <a:lnTo>
                    <a:pt x="450" y="22"/>
                  </a:lnTo>
                  <a:lnTo>
                    <a:pt x="450" y="22"/>
                  </a:lnTo>
                  <a:lnTo>
                    <a:pt x="512" y="32"/>
                  </a:lnTo>
                  <a:lnTo>
                    <a:pt x="572" y="40"/>
                  </a:lnTo>
                  <a:lnTo>
                    <a:pt x="600" y="40"/>
                  </a:lnTo>
                  <a:lnTo>
                    <a:pt x="624" y="40"/>
                  </a:lnTo>
                  <a:lnTo>
                    <a:pt x="646" y="38"/>
                  </a:lnTo>
                  <a:lnTo>
                    <a:pt x="668" y="34"/>
                  </a:lnTo>
                  <a:lnTo>
                    <a:pt x="668" y="34"/>
                  </a:lnTo>
                  <a:lnTo>
                    <a:pt x="718" y="20"/>
                  </a:lnTo>
                  <a:lnTo>
                    <a:pt x="766" y="10"/>
                  </a:lnTo>
                  <a:lnTo>
                    <a:pt x="812" y="4"/>
                  </a:lnTo>
                  <a:lnTo>
                    <a:pt x="854" y="0"/>
                  </a:lnTo>
                  <a:lnTo>
                    <a:pt x="892" y="0"/>
                  </a:lnTo>
                  <a:lnTo>
                    <a:pt x="928" y="0"/>
                  </a:lnTo>
                  <a:lnTo>
                    <a:pt x="960" y="4"/>
                  </a:lnTo>
                  <a:lnTo>
                    <a:pt x="990" y="8"/>
                  </a:lnTo>
                  <a:lnTo>
                    <a:pt x="1016" y="14"/>
                  </a:lnTo>
                  <a:lnTo>
                    <a:pt x="1038" y="20"/>
                  </a:lnTo>
                  <a:lnTo>
                    <a:pt x="1072" y="32"/>
                  </a:lnTo>
                  <a:lnTo>
                    <a:pt x="1094" y="42"/>
                  </a:lnTo>
                  <a:lnTo>
                    <a:pt x="1104" y="46"/>
                  </a:lnTo>
                  <a:lnTo>
                    <a:pt x="1096" y="60"/>
                  </a:lnTo>
                  <a:lnTo>
                    <a:pt x="1096" y="60"/>
                  </a:lnTo>
                  <a:lnTo>
                    <a:pt x="1088" y="56"/>
                  </a:lnTo>
                  <a:lnTo>
                    <a:pt x="1068" y="46"/>
                  </a:lnTo>
                  <a:lnTo>
                    <a:pt x="1034" y="34"/>
                  </a:lnTo>
                  <a:lnTo>
                    <a:pt x="1012" y="30"/>
                  </a:lnTo>
                  <a:lnTo>
                    <a:pt x="986" y="24"/>
                  </a:lnTo>
                  <a:lnTo>
                    <a:pt x="958" y="20"/>
                  </a:lnTo>
                  <a:lnTo>
                    <a:pt x="926" y="16"/>
                  </a:lnTo>
                  <a:lnTo>
                    <a:pt x="892" y="16"/>
                  </a:lnTo>
                  <a:lnTo>
                    <a:pt x="854" y="16"/>
                  </a:lnTo>
                  <a:lnTo>
                    <a:pt x="812" y="20"/>
                  </a:lnTo>
                  <a:lnTo>
                    <a:pt x="768" y="26"/>
                  </a:lnTo>
                  <a:lnTo>
                    <a:pt x="722" y="36"/>
                  </a:lnTo>
                  <a:lnTo>
                    <a:pt x="672" y="48"/>
                  </a:lnTo>
                  <a:lnTo>
                    <a:pt x="672" y="48"/>
                  </a:lnTo>
                  <a:lnTo>
                    <a:pt x="650" y="54"/>
                  </a:lnTo>
                  <a:lnTo>
                    <a:pt x="626" y="56"/>
                  </a:lnTo>
                  <a:lnTo>
                    <a:pt x="600" y="56"/>
                  </a:lnTo>
                  <a:lnTo>
                    <a:pt x="572" y="54"/>
                  </a:lnTo>
                  <a:lnTo>
                    <a:pt x="512" y="48"/>
                  </a:lnTo>
                  <a:lnTo>
                    <a:pt x="446" y="38"/>
                  </a:lnTo>
                  <a:lnTo>
                    <a:pt x="446" y="38"/>
                  </a:lnTo>
                  <a:lnTo>
                    <a:pt x="386" y="28"/>
                  </a:lnTo>
                  <a:lnTo>
                    <a:pt x="324" y="22"/>
                  </a:lnTo>
                  <a:lnTo>
                    <a:pt x="294" y="18"/>
                  </a:lnTo>
                  <a:lnTo>
                    <a:pt x="266" y="18"/>
                  </a:lnTo>
                  <a:lnTo>
                    <a:pt x="236" y="18"/>
                  </a:lnTo>
                  <a:lnTo>
                    <a:pt x="210" y="20"/>
                  </a:lnTo>
                  <a:lnTo>
                    <a:pt x="210" y="20"/>
                  </a:lnTo>
                  <a:lnTo>
                    <a:pt x="184" y="24"/>
                  </a:lnTo>
                  <a:lnTo>
                    <a:pt x="160" y="30"/>
                  </a:lnTo>
                  <a:lnTo>
                    <a:pt x="138" y="38"/>
                  </a:lnTo>
                  <a:lnTo>
                    <a:pt x="118" y="46"/>
                  </a:lnTo>
                  <a:lnTo>
                    <a:pt x="100" y="58"/>
                  </a:lnTo>
                  <a:lnTo>
                    <a:pt x="84" y="68"/>
                  </a:lnTo>
                  <a:lnTo>
                    <a:pt x="70" y="80"/>
                  </a:lnTo>
                  <a:lnTo>
                    <a:pt x="58" y="94"/>
                  </a:lnTo>
                  <a:lnTo>
                    <a:pt x="38" y="116"/>
                  </a:lnTo>
                  <a:lnTo>
                    <a:pt x="24" y="136"/>
                  </a:lnTo>
                  <a:lnTo>
                    <a:pt x="14" y="156"/>
                  </a:lnTo>
                  <a:lnTo>
                    <a:pt x="14" y="15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9"/>
            <p:cNvSpPr>
              <a:spLocks/>
            </p:cNvSpPr>
            <p:nvPr/>
          </p:nvSpPr>
          <p:spPr bwMode="auto">
            <a:xfrm>
              <a:off x="5329238" y="2563813"/>
              <a:ext cx="152400" cy="98425"/>
            </a:xfrm>
            <a:custGeom>
              <a:avLst/>
              <a:gdLst>
                <a:gd name="T0" fmla="*/ 90 w 96"/>
                <a:gd name="T1" fmla="*/ 62 h 62"/>
                <a:gd name="T2" fmla="*/ 0 w 96"/>
                <a:gd name="T3" fmla="*/ 14 h 62"/>
                <a:gd name="T4" fmla="*/ 8 w 96"/>
                <a:gd name="T5" fmla="*/ 0 h 62"/>
                <a:gd name="T6" fmla="*/ 96 w 96"/>
                <a:gd name="T7" fmla="*/ 48 h 62"/>
                <a:gd name="T8" fmla="*/ 90 w 96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2">
                  <a:moveTo>
                    <a:pt x="90" y="62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96" y="48"/>
                  </a:lnTo>
                  <a:lnTo>
                    <a:pt x="90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00"/>
            <p:cNvSpPr>
              <a:spLocks/>
            </p:cNvSpPr>
            <p:nvPr/>
          </p:nvSpPr>
          <p:spPr bwMode="auto">
            <a:xfrm>
              <a:off x="5700713" y="2373313"/>
              <a:ext cx="38100" cy="98425"/>
            </a:xfrm>
            <a:custGeom>
              <a:avLst/>
              <a:gdLst>
                <a:gd name="T0" fmla="*/ 10 w 24"/>
                <a:gd name="T1" fmla="*/ 62 h 62"/>
                <a:gd name="T2" fmla="*/ 0 w 24"/>
                <a:gd name="T3" fmla="*/ 2 h 62"/>
                <a:gd name="T4" fmla="*/ 14 w 24"/>
                <a:gd name="T5" fmla="*/ 0 h 62"/>
                <a:gd name="T6" fmla="*/ 24 w 24"/>
                <a:gd name="T7" fmla="*/ 58 h 62"/>
                <a:gd name="T8" fmla="*/ 10 w 24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">
                  <a:moveTo>
                    <a:pt x="10" y="62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24" y="58"/>
                  </a:lnTo>
                  <a:lnTo>
                    <a:pt x="10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01"/>
            <p:cNvSpPr>
              <a:spLocks/>
            </p:cNvSpPr>
            <p:nvPr/>
          </p:nvSpPr>
          <p:spPr bwMode="auto">
            <a:xfrm>
              <a:off x="5938838" y="2373313"/>
              <a:ext cx="28575" cy="95250"/>
            </a:xfrm>
            <a:custGeom>
              <a:avLst/>
              <a:gdLst>
                <a:gd name="T0" fmla="*/ 16 w 18"/>
                <a:gd name="T1" fmla="*/ 60 h 60"/>
                <a:gd name="T2" fmla="*/ 0 w 18"/>
                <a:gd name="T3" fmla="*/ 60 h 60"/>
                <a:gd name="T4" fmla="*/ 4 w 18"/>
                <a:gd name="T5" fmla="*/ 0 h 60"/>
                <a:gd name="T6" fmla="*/ 18 w 18"/>
                <a:gd name="T7" fmla="*/ 0 h 60"/>
                <a:gd name="T8" fmla="*/ 16 w 1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">
                  <a:moveTo>
                    <a:pt x="16" y="60"/>
                  </a:moveTo>
                  <a:lnTo>
                    <a:pt x="0" y="60"/>
                  </a:lnTo>
                  <a:lnTo>
                    <a:pt x="4" y="0"/>
                  </a:lnTo>
                  <a:lnTo>
                    <a:pt x="18" y="0"/>
                  </a:lnTo>
                  <a:lnTo>
                    <a:pt x="16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2"/>
            <p:cNvSpPr>
              <a:spLocks/>
            </p:cNvSpPr>
            <p:nvPr/>
          </p:nvSpPr>
          <p:spPr bwMode="auto">
            <a:xfrm>
              <a:off x="6161088" y="2382838"/>
              <a:ext cx="38100" cy="117475"/>
            </a:xfrm>
            <a:custGeom>
              <a:avLst/>
              <a:gdLst>
                <a:gd name="T0" fmla="*/ 16 w 24"/>
                <a:gd name="T1" fmla="*/ 74 h 74"/>
                <a:gd name="T2" fmla="*/ 0 w 24"/>
                <a:gd name="T3" fmla="*/ 72 h 74"/>
                <a:gd name="T4" fmla="*/ 10 w 24"/>
                <a:gd name="T5" fmla="*/ 0 h 74"/>
                <a:gd name="T6" fmla="*/ 24 w 24"/>
                <a:gd name="T7" fmla="*/ 2 h 74"/>
                <a:gd name="T8" fmla="*/ 16 w 24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4">
                  <a:moveTo>
                    <a:pt x="16" y="74"/>
                  </a:moveTo>
                  <a:lnTo>
                    <a:pt x="0" y="72"/>
                  </a:lnTo>
                  <a:lnTo>
                    <a:pt x="10" y="0"/>
                  </a:lnTo>
                  <a:lnTo>
                    <a:pt x="24" y="2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Rectangle 103"/>
            <p:cNvSpPr>
              <a:spLocks noChangeArrowheads="1"/>
            </p:cNvSpPr>
            <p:nvPr/>
          </p:nvSpPr>
          <p:spPr bwMode="auto">
            <a:xfrm>
              <a:off x="6396038" y="2420938"/>
              <a:ext cx="22225" cy="101600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4"/>
            <p:cNvSpPr>
              <a:spLocks/>
            </p:cNvSpPr>
            <p:nvPr/>
          </p:nvSpPr>
          <p:spPr bwMode="auto">
            <a:xfrm>
              <a:off x="6627813" y="2382838"/>
              <a:ext cx="34925" cy="95250"/>
            </a:xfrm>
            <a:custGeom>
              <a:avLst/>
              <a:gdLst>
                <a:gd name="T0" fmla="*/ 8 w 22"/>
                <a:gd name="T1" fmla="*/ 60 h 60"/>
                <a:gd name="T2" fmla="*/ 0 w 22"/>
                <a:gd name="T3" fmla="*/ 2 h 60"/>
                <a:gd name="T4" fmla="*/ 16 w 22"/>
                <a:gd name="T5" fmla="*/ 0 h 60"/>
                <a:gd name="T6" fmla="*/ 22 w 22"/>
                <a:gd name="T7" fmla="*/ 58 h 60"/>
                <a:gd name="T8" fmla="*/ 8 w 22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0">
                  <a:moveTo>
                    <a:pt x="8" y="60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22" y="58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Rectangle 105"/>
            <p:cNvSpPr>
              <a:spLocks noChangeArrowheads="1"/>
            </p:cNvSpPr>
            <p:nvPr/>
          </p:nvSpPr>
          <p:spPr bwMode="auto">
            <a:xfrm>
              <a:off x="6872288" y="2360613"/>
              <a:ext cx="25400" cy="984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6"/>
            <p:cNvSpPr>
              <a:spLocks/>
            </p:cNvSpPr>
            <p:nvPr/>
          </p:nvSpPr>
          <p:spPr bwMode="auto">
            <a:xfrm>
              <a:off x="7078663" y="2414588"/>
              <a:ext cx="57150" cy="88900"/>
            </a:xfrm>
            <a:custGeom>
              <a:avLst/>
              <a:gdLst>
                <a:gd name="T0" fmla="*/ 12 w 36"/>
                <a:gd name="T1" fmla="*/ 56 h 56"/>
                <a:gd name="T2" fmla="*/ 0 w 36"/>
                <a:gd name="T3" fmla="*/ 48 h 56"/>
                <a:gd name="T4" fmla="*/ 22 w 36"/>
                <a:gd name="T5" fmla="*/ 0 h 56"/>
                <a:gd name="T6" fmla="*/ 36 w 36"/>
                <a:gd name="T7" fmla="*/ 8 h 56"/>
                <a:gd name="T8" fmla="*/ 12 w 3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6">
                  <a:moveTo>
                    <a:pt x="12" y="56"/>
                  </a:moveTo>
                  <a:lnTo>
                    <a:pt x="0" y="48"/>
                  </a:lnTo>
                  <a:lnTo>
                    <a:pt x="22" y="0"/>
                  </a:lnTo>
                  <a:lnTo>
                    <a:pt x="36" y="8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7"/>
            <p:cNvSpPr>
              <a:spLocks/>
            </p:cNvSpPr>
            <p:nvPr/>
          </p:nvSpPr>
          <p:spPr bwMode="auto">
            <a:xfrm>
              <a:off x="5529263" y="2424113"/>
              <a:ext cx="73025" cy="111125"/>
            </a:xfrm>
            <a:custGeom>
              <a:avLst/>
              <a:gdLst>
                <a:gd name="T0" fmla="*/ 32 w 46"/>
                <a:gd name="T1" fmla="*/ 70 h 70"/>
                <a:gd name="T2" fmla="*/ 0 w 46"/>
                <a:gd name="T3" fmla="*/ 8 h 70"/>
                <a:gd name="T4" fmla="*/ 12 w 46"/>
                <a:gd name="T5" fmla="*/ 0 h 70"/>
                <a:gd name="T6" fmla="*/ 46 w 46"/>
                <a:gd name="T7" fmla="*/ 62 h 70"/>
                <a:gd name="T8" fmla="*/ 32 w 46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0">
                  <a:moveTo>
                    <a:pt x="32" y="70"/>
                  </a:moveTo>
                  <a:lnTo>
                    <a:pt x="0" y="8"/>
                  </a:lnTo>
                  <a:lnTo>
                    <a:pt x="12" y="0"/>
                  </a:lnTo>
                  <a:lnTo>
                    <a:pt x="46" y="62"/>
                  </a:lnTo>
                  <a:lnTo>
                    <a:pt x="32" y="7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4" name="Freeform 108"/>
          <p:cNvSpPr>
            <a:spLocks/>
          </p:cNvSpPr>
          <p:nvPr/>
        </p:nvSpPr>
        <p:spPr bwMode="auto">
          <a:xfrm>
            <a:off x="5771896" y="5658452"/>
            <a:ext cx="1911350" cy="273050"/>
          </a:xfrm>
          <a:custGeom>
            <a:avLst/>
            <a:gdLst>
              <a:gd name="T0" fmla="*/ 1196 w 1204"/>
              <a:gd name="T1" fmla="*/ 172 h 172"/>
              <a:gd name="T2" fmla="*/ 1138 w 1204"/>
              <a:gd name="T3" fmla="*/ 126 h 172"/>
              <a:gd name="T4" fmla="*/ 1054 w 1204"/>
              <a:gd name="T5" fmla="*/ 74 h 172"/>
              <a:gd name="T6" fmla="*/ 1004 w 1204"/>
              <a:gd name="T7" fmla="*/ 50 h 172"/>
              <a:gd name="T8" fmla="*/ 950 w 1204"/>
              <a:gd name="T9" fmla="*/ 30 h 172"/>
              <a:gd name="T10" fmla="*/ 894 w 1204"/>
              <a:gd name="T11" fmla="*/ 20 h 172"/>
              <a:gd name="T12" fmla="*/ 868 w 1204"/>
              <a:gd name="T13" fmla="*/ 18 h 172"/>
              <a:gd name="T14" fmla="*/ 810 w 1204"/>
              <a:gd name="T15" fmla="*/ 18 h 172"/>
              <a:gd name="T16" fmla="*/ 718 w 1204"/>
              <a:gd name="T17" fmla="*/ 28 h 172"/>
              <a:gd name="T18" fmla="*/ 658 w 1204"/>
              <a:gd name="T19" fmla="*/ 38 h 172"/>
              <a:gd name="T20" fmla="*/ 532 w 1204"/>
              <a:gd name="T21" fmla="*/ 56 h 172"/>
              <a:gd name="T22" fmla="*/ 478 w 1204"/>
              <a:gd name="T23" fmla="*/ 56 h 172"/>
              <a:gd name="T24" fmla="*/ 432 w 1204"/>
              <a:gd name="T25" fmla="*/ 48 h 172"/>
              <a:gd name="T26" fmla="*/ 382 w 1204"/>
              <a:gd name="T27" fmla="*/ 36 h 172"/>
              <a:gd name="T28" fmla="*/ 292 w 1204"/>
              <a:gd name="T29" fmla="*/ 20 h 172"/>
              <a:gd name="T30" fmla="*/ 212 w 1204"/>
              <a:gd name="T31" fmla="*/ 16 h 172"/>
              <a:gd name="T32" fmla="*/ 146 w 1204"/>
              <a:gd name="T33" fmla="*/ 20 h 172"/>
              <a:gd name="T34" fmla="*/ 92 w 1204"/>
              <a:gd name="T35" fmla="*/ 30 h 172"/>
              <a:gd name="T36" fmla="*/ 36 w 1204"/>
              <a:gd name="T37" fmla="*/ 46 h 172"/>
              <a:gd name="T38" fmla="*/ 8 w 1204"/>
              <a:gd name="T39" fmla="*/ 60 h 172"/>
              <a:gd name="T40" fmla="*/ 0 w 1204"/>
              <a:gd name="T41" fmla="*/ 46 h 172"/>
              <a:gd name="T42" fmla="*/ 32 w 1204"/>
              <a:gd name="T43" fmla="*/ 32 h 172"/>
              <a:gd name="T44" fmla="*/ 90 w 1204"/>
              <a:gd name="T45" fmla="*/ 14 h 172"/>
              <a:gd name="T46" fmla="*/ 144 w 1204"/>
              <a:gd name="T47" fmla="*/ 4 h 172"/>
              <a:gd name="T48" fmla="*/ 212 w 1204"/>
              <a:gd name="T49" fmla="*/ 0 h 172"/>
              <a:gd name="T50" fmla="*/ 292 w 1204"/>
              <a:gd name="T51" fmla="*/ 4 h 172"/>
              <a:gd name="T52" fmla="*/ 386 w 1204"/>
              <a:gd name="T53" fmla="*/ 20 h 172"/>
              <a:gd name="T54" fmla="*/ 436 w 1204"/>
              <a:gd name="T55" fmla="*/ 34 h 172"/>
              <a:gd name="T56" fmla="*/ 480 w 1204"/>
              <a:gd name="T57" fmla="*/ 40 h 172"/>
              <a:gd name="T58" fmla="*/ 532 w 1204"/>
              <a:gd name="T59" fmla="*/ 40 h 172"/>
              <a:gd name="T60" fmla="*/ 656 w 1204"/>
              <a:gd name="T61" fmla="*/ 22 h 172"/>
              <a:gd name="T62" fmla="*/ 718 w 1204"/>
              <a:gd name="T63" fmla="*/ 14 h 172"/>
              <a:gd name="T64" fmla="*/ 810 w 1204"/>
              <a:gd name="T65" fmla="*/ 4 h 172"/>
              <a:gd name="T66" fmla="*/ 868 w 1204"/>
              <a:gd name="T67" fmla="*/ 2 h 172"/>
              <a:gd name="T68" fmla="*/ 896 w 1204"/>
              <a:gd name="T69" fmla="*/ 4 h 172"/>
              <a:gd name="T70" fmla="*/ 952 w 1204"/>
              <a:gd name="T71" fmla="*/ 16 h 172"/>
              <a:gd name="T72" fmla="*/ 1008 w 1204"/>
              <a:gd name="T73" fmla="*/ 34 h 172"/>
              <a:gd name="T74" fmla="*/ 1058 w 1204"/>
              <a:gd name="T75" fmla="*/ 58 h 172"/>
              <a:gd name="T76" fmla="*/ 1144 w 1204"/>
              <a:gd name="T77" fmla="*/ 112 h 172"/>
              <a:gd name="T78" fmla="*/ 1204 w 1204"/>
              <a:gd name="T79" fmla="*/ 16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04" h="172">
                <a:moveTo>
                  <a:pt x="1196" y="172"/>
                </a:moveTo>
                <a:lnTo>
                  <a:pt x="1196" y="172"/>
                </a:lnTo>
                <a:lnTo>
                  <a:pt x="1168" y="150"/>
                </a:lnTo>
                <a:lnTo>
                  <a:pt x="1138" y="126"/>
                </a:lnTo>
                <a:lnTo>
                  <a:pt x="1100" y="100"/>
                </a:lnTo>
                <a:lnTo>
                  <a:pt x="1054" y="74"/>
                </a:lnTo>
                <a:lnTo>
                  <a:pt x="1028" y="62"/>
                </a:lnTo>
                <a:lnTo>
                  <a:pt x="1004" y="50"/>
                </a:lnTo>
                <a:lnTo>
                  <a:pt x="976" y="40"/>
                </a:lnTo>
                <a:lnTo>
                  <a:pt x="950" y="30"/>
                </a:lnTo>
                <a:lnTo>
                  <a:pt x="922" y="24"/>
                </a:lnTo>
                <a:lnTo>
                  <a:pt x="894" y="20"/>
                </a:lnTo>
                <a:lnTo>
                  <a:pt x="894" y="20"/>
                </a:lnTo>
                <a:lnTo>
                  <a:pt x="868" y="18"/>
                </a:lnTo>
                <a:lnTo>
                  <a:pt x="838" y="18"/>
                </a:lnTo>
                <a:lnTo>
                  <a:pt x="810" y="18"/>
                </a:lnTo>
                <a:lnTo>
                  <a:pt x="780" y="22"/>
                </a:lnTo>
                <a:lnTo>
                  <a:pt x="718" y="28"/>
                </a:lnTo>
                <a:lnTo>
                  <a:pt x="658" y="38"/>
                </a:lnTo>
                <a:lnTo>
                  <a:pt x="658" y="38"/>
                </a:lnTo>
                <a:lnTo>
                  <a:pt x="592" y="48"/>
                </a:lnTo>
                <a:lnTo>
                  <a:pt x="532" y="56"/>
                </a:lnTo>
                <a:lnTo>
                  <a:pt x="504" y="56"/>
                </a:lnTo>
                <a:lnTo>
                  <a:pt x="478" y="56"/>
                </a:lnTo>
                <a:lnTo>
                  <a:pt x="454" y="54"/>
                </a:lnTo>
                <a:lnTo>
                  <a:pt x="432" y="48"/>
                </a:lnTo>
                <a:lnTo>
                  <a:pt x="432" y="48"/>
                </a:lnTo>
                <a:lnTo>
                  <a:pt x="382" y="36"/>
                </a:lnTo>
                <a:lnTo>
                  <a:pt x="336" y="26"/>
                </a:lnTo>
                <a:lnTo>
                  <a:pt x="292" y="20"/>
                </a:lnTo>
                <a:lnTo>
                  <a:pt x="250" y="16"/>
                </a:lnTo>
                <a:lnTo>
                  <a:pt x="212" y="16"/>
                </a:lnTo>
                <a:lnTo>
                  <a:pt x="178" y="18"/>
                </a:lnTo>
                <a:lnTo>
                  <a:pt x="146" y="20"/>
                </a:lnTo>
                <a:lnTo>
                  <a:pt x="118" y="24"/>
                </a:lnTo>
                <a:lnTo>
                  <a:pt x="92" y="30"/>
                </a:lnTo>
                <a:lnTo>
                  <a:pt x="70" y="36"/>
                </a:lnTo>
                <a:lnTo>
                  <a:pt x="36" y="46"/>
                </a:lnTo>
                <a:lnTo>
                  <a:pt x="16" y="56"/>
                </a:lnTo>
                <a:lnTo>
                  <a:pt x="8" y="60"/>
                </a:lnTo>
                <a:lnTo>
                  <a:pt x="0" y="46"/>
                </a:lnTo>
                <a:lnTo>
                  <a:pt x="0" y="46"/>
                </a:lnTo>
                <a:lnTo>
                  <a:pt x="10" y="42"/>
                </a:lnTo>
                <a:lnTo>
                  <a:pt x="32" y="32"/>
                </a:lnTo>
                <a:lnTo>
                  <a:pt x="66" y="20"/>
                </a:lnTo>
                <a:lnTo>
                  <a:pt x="90" y="14"/>
                </a:lnTo>
                <a:lnTo>
                  <a:pt x="114" y="8"/>
                </a:lnTo>
                <a:lnTo>
                  <a:pt x="144" y="4"/>
                </a:lnTo>
                <a:lnTo>
                  <a:pt x="176" y="2"/>
                </a:lnTo>
                <a:lnTo>
                  <a:pt x="212" y="0"/>
                </a:lnTo>
                <a:lnTo>
                  <a:pt x="250" y="0"/>
                </a:lnTo>
                <a:lnTo>
                  <a:pt x="292" y="4"/>
                </a:lnTo>
                <a:lnTo>
                  <a:pt x="338" y="10"/>
                </a:lnTo>
                <a:lnTo>
                  <a:pt x="386" y="20"/>
                </a:lnTo>
                <a:lnTo>
                  <a:pt x="436" y="34"/>
                </a:lnTo>
                <a:lnTo>
                  <a:pt x="436" y="34"/>
                </a:lnTo>
                <a:lnTo>
                  <a:pt x="458" y="38"/>
                </a:lnTo>
                <a:lnTo>
                  <a:pt x="480" y="40"/>
                </a:lnTo>
                <a:lnTo>
                  <a:pt x="506" y="40"/>
                </a:lnTo>
                <a:lnTo>
                  <a:pt x="532" y="40"/>
                </a:lnTo>
                <a:lnTo>
                  <a:pt x="592" y="32"/>
                </a:lnTo>
                <a:lnTo>
                  <a:pt x="656" y="22"/>
                </a:lnTo>
                <a:lnTo>
                  <a:pt x="656" y="22"/>
                </a:lnTo>
                <a:lnTo>
                  <a:pt x="718" y="14"/>
                </a:lnTo>
                <a:lnTo>
                  <a:pt x="780" y="6"/>
                </a:lnTo>
                <a:lnTo>
                  <a:pt x="810" y="4"/>
                </a:lnTo>
                <a:lnTo>
                  <a:pt x="840" y="2"/>
                </a:lnTo>
                <a:lnTo>
                  <a:pt x="868" y="2"/>
                </a:lnTo>
                <a:lnTo>
                  <a:pt x="896" y="4"/>
                </a:lnTo>
                <a:lnTo>
                  <a:pt x="896" y="4"/>
                </a:lnTo>
                <a:lnTo>
                  <a:pt x="924" y="8"/>
                </a:lnTo>
                <a:lnTo>
                  <a:pt x="952" y="16"/>
                </a:lnTo>
                <a:lnTo>
                  <a:pt x="980" y="24"/>
                </a:lnTo>
                <a:lnTo>
                  <a:pt x="1008" y="34"/>
                </a:lnTo>
                <a:lnTo>
                  <a:pt x="1034" y="46"/>
                </a:lnTo>
                <a:lnTo>
                  <a:pt x="1058" y="58"/>
                </a:lnTo>
                <a:lnTo>
                  <a:pt x="1104" y="86"/>
                </a:lnTo>
                <a:lnTo>
                  <a:pt x="1144" y="112"/>
                </a:lnTo>
                <a:lnTo>
                  <a:pt x="1176" y="134"/>
                </a:lnTo>
                <a:lnTo>
                  <a:pt x="1204" y="160"/>
                </a:lnTo>
                <a:lnTo>
                  <a:pt x="1196" y="172"/>
                </a:lnTo>
                <a:close/>
              </a:path>
            </a:pathLst>
          </a:cu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5" name="组合 104"/>
          <p:cNvGrpSpPr/>
          <p:nvPr/>
        </p:nvGrpSpPr>
        <p:grpSpPr>
          <a:xfrm>
            <a:off x="5711571" y="5277452"/>
            <a:ext cx="1974850" cy="612775"/>
            <a:chOff x="5253038" y="4948238"/>
            <a:chExt cx="1974850" cy="612775"/>
          </a:xfrm>
        </p:grpSpPr>
        <p:sp>
          <p:nvSpPr>
            <p:cNvPr id="106" name="Freeform 79"/>
            <p:cNvSpPr>
              <a:spLocks/>
            </p:cNvSpPr>
            <p:nvPr/>
          </p:nvSpPr>
          <p:spPr bwMode="auto">
            <a:xfrm>
              <a:off x="7002463" y="4948238"/>
              <a:ext cx="41275" cy="88900"/>
            </a:xfrm>
            <a:custGeom>
              <a:avLst/>
              <a:gdLst>
                <a:gd name="T0" fmla="*/ 12 w 26"/>
                <a:gd name="T1" fmla="*/ 56 h 56"/>
                <a:gd name="T2" fmla="*/ 0 w 26"/>
                <a:gd name="T3" fmla="*/ 4 h 56"/>
                <a:gd name="T4" fmla="*/ 14 w 26"/>
                <a:gd name="T5" fmla="*/ 0 h 56"/>
                <a:gd name="T6" fmla="*/ 26 w 26"/>
                <a:gd name="T7" fmla="*/ 52 h 56"/>
                <a:gd name="T8" fmla="*/ 12 w 2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6">
                  <a:moveTo>
                    <a:pt x="12" y="56"/>
                  </a:moveTo>
                  <a:lnTo>
                    <a:pt x="0" y="4"/>
                  </a:lnTo>
                  <a:lnTo>
                    <a:pt x="14" y="0"/>
                  </a:lnTo>
                  <a:lnTo>
                    <a:pt x="26" y="52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80"/>
            <p:cNvSpPr>
              <a:spLocks/>
            </p:cNvSpPr>
            <p:nvPr/>
          </p:nvSpPr>
          <p:spPr bwMode="auto">
            <a:xfrm>
              <a:off x="6818313" y="5014913"/>
              <a:ext cx="34925" cy="79375"/>
            </a:xfrm>
            <a:custGeom>
              <a:avLst/>
              <a:gdLst>
                <a:gd name="T0" fmla="*/ 8 w 22"/>
                <a:gd name="T1" fmla="*/ 50 h 50"/>
                <a:gd name="T2" fmla="*/ 0 w 22"/>
                <a:gd name="T3" fmla="*/ 2 h 50"/>
                <a:gd name="T4" fmla="*/ 14 w 22"/>
                <a:gd name="T5" fmla="*/ 0 h 50"/>
                <a:gd name="T6" fmla="*/ 22 w 22"/>
                <a:gd name="T7" fmla="*/ 46 h 50"/>
                <a:gd name="T8" fmla="*/ 8 w 2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0">
                  <a:moveTo>
                    <a:pt x="8" y="50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22" y="46"/>
                  </a:lnTo>
                  <a:lnTo>
                    <a:pt x="8" y="5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Rectangle 81"/>
            <p:cNvSpPr>
              <a:spLocks noChangeArrowheads="1"/>
            </p:cNvSpPr>
            <p:nvPr/>
          </p:nvSpPr>
          <p:spPr bwMode="auto">
            <a:xfrm>
              <a:off x="6580188" y="5033963"/>
              <a:ext cx="25400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82"/>
            <p:cNvSpPr>
              <a:spLocks noChangeArrowheads="1"/>
            </p:cNvSpPr>
            <p:nvPr/>
          </p:nvSpPr>
          <p:spPr bwMode="auto">
            <a:xfrm>
              <a:off x="6348413" y="5021263"/>
              <a:ext cx="22225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83"/>
            <p:cNvSpPr>
              <a:spLocks/>
            </p:cNvSpPr>
            <p:nvPr/>
          </p:nvSpPr>
          <p:spPr bwMode="auto">
            <a:xfrm>
              <a:off x="6100763" y="4992688"/>
              <a:ext cx="28575" cy="82550"/>
            </a:xfrm>
            <a:custGeom>
              <a:avLst/>
              <a:gdLst>
                <a:gd name="T0" fmla="*/ 14 w 18"/>
                <a:gd name="T1" fmla="*/ 52 h 52"/>
                <a:gd name="T2" fmla="*/ 0 w 18"/>
                <a:gd name="T3" fmla="*/ 52 h 52"/>
                <a:gd name="T4" fmla="*/ 2 w 18"/>
                <a:gd name="T5" fmla="*/ 0 h 52"/>
                <a:gd name="T6" fmla="*/ 18 w 18"/>
                <a:gd name="T7" fmla="*/ 0 h 52"/>
                <a:gd name="T8" fmla="*/ 14 w 18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2">
                  <a:moveTo>
                    <a:pt x="14" y="52"/>
                  </a:moveTo>
                  <a:lnTo>
                    <a:pt x="0" y="52"/>
                  </a:lnTo>
                  <a:lnTo>
                    <a:pt x="2" y="0"/>
                  </a:lnTo>
                  <a:lnTo>
                    <a:pt x="18" y="0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Rectangle 84"/>
            <p:cNvSpPr>
              <a:spLocks noChangeArrowheads="1"/>
            </p:cNvSpPr>
            <p:nvPr/>
          </p:nvSpPr>
          <p:spPr bwMode="auto">
            <a:xfrm>
              <a:off x="5897563" y="4957763"/>
              <a:ext cx="22225" cy="952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85"/>
            <p:cNvSpPr>
              <a:spLocks/>
            </p:cNvSpPr>
            <p:nvPr/>
          </p:nvSpPr>
          <p:spPr bwMode="auto">
            <a:xfrm>
              <a:off x="5678488" y="4957763"/>
              <a:ext cx="25400" cy="107950"/>
            </a:xfrm>
            <a:custGeom>
              <a:avLst/>
              <a:gdLst>
                <a:gd name="T0" fmla="*/ 0 w 16"/>
                <a:gd name="T1" fmla="*/ 68 h 68"/>
                <a:gd name="T2" fmla="*/ 0 w 16"/>
                <a:gd name="T3" fmla="*/ 0 h 68"/>
                <a:gd name="T4" fmla="*/ 14 w 16"/>
                <a:gd name="T5" fmla="*/ 0 h 68"/>
                <a:gd name="T6" fmla="*/ 16 w 16"/>
                <a:gd name="T7" fmla="*/ 68 h 68"/>
                <a:gd name="T8" fmla="*/ 0 w 1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8">
                  <a:moveTo>
                    <a:pt x="0" y="68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6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86"/>
            <p:cNvSpPr>
              <a:spLocks/>
            </p:cNvSpPr>
            <p:nvPr/>
          </p:nvSpPr>
          <p:spPr bwMode="auto">
            <a:xfrm>
              <a:off x="5440363" y="5005388"/>
              <a:ext cx="44450" cy="73025"/>
            </a:xfrm>
            <a:custGeom>
              <a:avLst/>
              <a:gdLst>
                <a:gd name="T0" fmla="*/ 14 w 28"/>
                <a:gd name="T1" fmla="*/ 46 h 46"/>
                <a:gd name="T2" fmla="*/ 0 w 28"/>
                <a:gd name="T3" fmla="*/ 6 h 46"/>
                <a:gd name="T4" fmla="*/ 14 w 28"/>
                <a:gd name="T5" fmla="*/ 0 h 46"/>
                <a:gd name="T6" fmla="*/ 28 w 28"/>
                <a:gd name="T7" fmla="*/ 42 h 46"/>
                <a:gd name="T8" fmla="*/ 14 w 28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6">
                  <a:moveTo>
                    <a:pt x="14" y="46"/>
                  </a:moveTo>
                  <a:lnTo>
                    <a:pt x="0" y="6"/>
                  </a:lnTo>
                  <a:lnTo>
                    <a:pt x="14" y="0"/>
                  </a:lnTo>
                  <a:lnTo>
                    <a:pt x="28" y="42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87"/>
            <p:cNvSpPr>
              <a:spLocks/>
            </p:cNvSpPr>
            <p:nvPr/>
          </p:nvSpPr>
          <p:spPr bwMode="auto">
            <a:xfrm>
              <a:off x="5253038" y="5100638"/>
              <a:ext cx="53975" cy="82550"/>
            </a:xfrm>
            <a:custGeom>
              <a:avLst/>
              <a:gdLst>
                <a:gd name="T0" fmla="*/ 22 w 34"/>
                <a:gd name="T1" fmla="*/ 52 h 52"/>
                <a:gd name="T2" fmla="*/ 0 w 34"/>
                <a:gd name="T3" fmla="*/ 8 h 52"/>
                <a:gd name="T4" fmla="*/ 12 w 34"/>
                <a:gd name="T5" fmla="*/ 0 h 52"/>
                <a:gd name="T6" fmla="*/ 34 w 34"/>
                <a:gd name="T7" fmla="*/ 44 h 52"/>
                <a:gd name="T8" fmla="*/ 22 w 3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2" y="52"/>
                  </a:moveTo>
                  <a:lnTo>
                    <a:pt x="0" y="8"/>
                  </a:lnTo>
                  <a:lnTo>
                    <a:pt x="12" y="0"/>
                  </a:lnTo>
                  <a:lnTo>
                    <a:pt x="34" y="44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Line 109"/>
            <p:cNvSpPr>
              <a:spLocks noChangeShapeType="1"/>
            </p:cNvSpPr>
            <p:nvPr/>
          </p:nvSpPr>
          <p:spPr bwMode="auto">
            <a:xfrm>
              <a:off x="7034213" y="55356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Line 110"/>
            <p:cNvSpPr>
              <a:spLocks noChangeShapeType="1"/>
            </p:cNvSpPr>
            <p:nvPr/>
          </p:nvSpPr>
          <p:spPr bwMode="auto">
            <a:xfrm>
              <a:off x="7034213" y="55356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Line 111"/>
            <p:cNvSpPr>
              <a:spLocks noChangeShapeType="1"/>
            </p:cNvSpPr>
            <p:nvPr/>
          </p:nvSpPr>
          <p:spPr bwMode="auto">
            <a:xfrm>
              <a:off x="7173913" y="54562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Line 112"/>
            <p:cNvSpPr>
              <a:spLocks noChangeShapeType="1"/>
            </p:cNvSpPr>
            <p:nvPr/>
          </p:nvSpPr>
          <p:spPr bwMode="auto">
            <a:xfrm>
              <a:off x="7173913" y="54562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3"/>
            <p:cNvSpPr>
              <a:spLocks/>
            </p:cNvSpPr>
            <p:nvPr/>
          </p:nvSpPr>
          <p:spPr bwMode="auto">
            <a:xfrm>
              <a:off x="6770688" y="5256213"/>
              <a:ext cx="38100" cy="98425"/>
            </a:xfrm>
            <a:custGeom>
              <a:avLst/>
              <a:gdLst>
                <a:gd name="T0" fmla="*/ 14 w 24"/>
                <a:gd name="T1" fmla="*/ 62 h 62"/>
                <a:gd name="T2" fmla="*/ 0 w 24"/>
                <a:gd name="T3" fmla="*/ 60 h 62"/>
                <a:gd name="T4" fmla="*/ 10 w 24"/>
                <a:gd name="T5" fmla="*/ 0 h 62"/>
                <a:gd name="T6" fmla="*/ 24 w 24"/>
                <a:gd name="T7" fmla="*/ 2 h 62"/>
                <a:gd name="T8" fmla="*/ 14 w 24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">
                  <a:moveTo>
                    <a:pt x="14" y="62"/>
                  </a:moveTo>
                  <a:lnTo>
                    <a:pt x="0" y="60"/>
                  </a:lnTo>
                  <a:lnTo>
                    <a:pt x="10" y="0"/>
                  </a:lnTo>
                  <a:lnTo>
                    <a:pt x="24" y="2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4"/>
            <p:cNvSpPr>
              <a:spLocks/>
            </p:cNvSpPr>
            <p:nvPr/>
          </p:nvSpPr>
          <p:spPr bwMode="auto">
            <a:xfrm>
              <a:off x="6542088" y="5256213"/>
              <a:ext cx="28575" cy="95250"/>
            </a:xfrm>
            <a:custGeom>
              <a:avLst/>
              <a:gdLst>
                <a:gd name="T0" fmla="*/ 2 w 18"/>
                <a:gd name="T1" fmla="*/ 60 h 60"/>
                <a:gd name="T2" fmla="*/ 0 w 18"/>
                <a:gd name="T3" fmla="*/ 2 h 60"/>
                <a:gd name="T4" fmla="*/ 14 w 18"/>
                <a:gd name="T5" fmla="*/ 0 h 60"/>
                <a:gd name="T6" fmla="*/ 18 w 18"/>
                <a:gd name="T7" fmla="*/ 60 h 60"/>
                <a:gd name="T8" fmla="*/ 2 w 1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0">
                  <a:moveTo>
                    <a:pt x="2" y="60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18" y="6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5"/>
            <p:cNvSpPr>
              <a:spLocks/>
            </p:cNvSpPr>
            <p:nvPr/>
          </p:nvSpPr>
          <p:spPr bwMode="auto">
            <a:xfrm>
              <a:off x="6310313" y="5265738"/>
              <a:ext cx="38100" cy="117475"/>
            </a:xfrm>
            <a:custGeom>
              <a:avLst/>
              <a:gdLst>
                <a:gd name="T0" fmla="*/ 8 w 24"/>
                <a:gd name="T1" fmla="*/ 74 h 74"/>
                <a:gd name="T2" fmla="*/ 0 w 24"/>
                <a:gd name="T3" fmla="*/ 2 h 74"/>
                <a:gd name="T4" fmla="*/ 14 w 24"/>
                <a:gd name="T5" fmla="*/ 0 h 74"/>
                <a:gd name="T6" fmla="*/ 24 w 24"/>
                <a:gd name="T7" fmla="*/ 72 h 74"/>
                <a:gd name="T8" fmla="*/ 8 w 24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4">
                  <a:moveTo>
                    <a:pt x="8" y="74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24" y="72"/>
                  </a:lnTo>
                  <a:lnTo>
                    <a:pt x="8" y="7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Rectangle 116"/>
            <p:cNvSpPr>
              <a:spLocks noChangeArrowheads="1"/>
            </p:cNvSpPr>
            <p:nvPr/>
          </p:nvSpPr>
          <p:spPr bwMode="auto">
            <a:xfrm>
              <a:off x="6091238" y="5303838"/>
              <a:ext cx="22225" cy="101600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7"/>
            <p:cNvSpPr>
              <a:spLocks/>
            </p:cNvSpPr>
            <p:nvPr/>
          </p:nvSpPr>
          <p:spPr bwMode="auto">
            <a:xfrm>
              <a:off x="5846763" y="5265738"/>
              <a:ext cx="34925" cy="95250"/>
            </a:xfrm>
            <a:custGeom>
              <a:avLst/>
              <a:gdLst>
                <a:gd name="T0" fmla="*/ 14 w 22"/>
                <a:gd name="T1" fmla="*/ 60 h 60"/>
                <a:gd name="T2" fmla="*/ 0 w 22"/>
                <a:gd name="T3" fmla="*/ 58 h 60"/>
                <a:gd name="T4" fmla="*/ 6 w 22"/>
                <a:gd name="T5" fmla="*/ 0 h 60"/>
                <a:gd name="T6" fmla="*/ 22 w 22"/>
                <a:gd name="T7" fmla="*/ 2 h 60"/>
                <a:gd name="T8" fmla="*/ 14 w 22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0">
                  <a:moveTo>
                    <a:pt x="14" y="60"/>
                  </a:moveTo>
                  <a:lnTo>
                    <a:pt x="0" y="58"/>
                  </a:lnTo>
                  <a:lnTo>
                    <a:pt x="6" y="0"/>
                  </a:lnTo>
                  <a:lnTo>
                    <a:pt x="22" y="2"/>
                  </a:lnTo>
                  <a:lnTo>
                    <a:pt x="14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Rectangle 118"/>
            <p:cNvSpPr>
              <a:spLocks noChangeArrowheads="1"/>
            </p:cNvSpPr>
            <p:nvPr/>
          </p:nvSpPr>
          <p:spPr bwMode="auto">
            <a:xfrm>
              <a:off x="5611813" y="5243513"/>
              <a:ext cx="25400" cy="984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9"/>
            <p:cNvSpPr>
              <a:spLocks/>
            </p:cNvSpPr>
            <p:nvPr/>
          </p:nvSpPr>
          <p:spPr bwMode="auto">
            <a:xfrm>
              <a:off x="5373688" y="5300663"/>
              <a:ext cx="57150" cy="85725"/>
            </a:xfrm>
            <a:custGeom>
              <a:avLst/>
              <a:gdLst>
                <a:gd name="T0" fmla="*/ 24 w 36"/>
                <a:gd name="T1" fmla="*/ 54 h 54"/>
                <a:gd name="T2" fmla="*/ 0 w 36"/>
                <a:gd name="T3" fmla="*/ 6 h 54"/>
                <a:gd name="T4" fmla="*/ 14 w 36"/>
                <a:gd name="T5" fmla="*/ 0 h 54"/>
                <a:gd name="T6" fmla="*/ 36 w 36"/>
                <a:gd name="T7" fmla="*/ 48 h 54"/>
                <a:gd name="T8" fmla="*/ 24 w 3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24" y="54"/>
                  </a:moveTo>
                  <a:lnTo>
                    <a:pt x="0" y="6"/>
                  </a:lnTo>
                  <a:lnTo>
                    <a:pt x="14" y="0"/>
                  </a:lnTo>
                  <a:lnTo>
                    <a:pt x="36" y="48"/>
                  </a:lnTo>
                  <a:lnTo>
                    <a:pt x="24" y="5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0"/>
            <p:cNvSpPr>
              <a:spLocks/>
            </p:cNvSpPr>
            <p:nvPr/>
          </p:nvSpPr>
          <p:spPr bwMode="auto">
            <a:xfrm>
              <a:off x="6986588" y="5351463"/>
              <a:ext cx="57150" cy="92075"/>
            </a:xfrm>
            <a:custGeom>
              <a:avLst/>
              <a:gdLst>
                <a:gd name="T0" fmla="*/ 14 w 36"/>
                <a:gd name="T1" fmla="*/ 58 h 58"/>
                <a:gd name="T2" fmla="*/ 0 w 36"/>
                <a:gd name="T3" fmla="*/ 52 h 58"/>
                <a:gd name="T4" fmla="*/ 22 w 36"/>
                <a:gd name="T5" fmla="*/ 0 h 58"/>
                <a:gd name="T6" fmla="*/ 36 w 36"/>
                <a:gd name="T7" fmla="*/ 6 h 58"/>
                <a:gd name="T8" fmla="*/ 14 w 36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8">
                  <a:moveTo>
                    <a:pt x="14" y="58"/>
                  </a:moveTo>
                  <a:lnTo>
                    <a:pt x="0" y="52"/>
                  </a:lnTo>
                  <a:lnTo>
                    <a:pt x="22" y="0"/>
                  </a:lnTo>
                  <a:lnTo>
                    <a:pt x="36" y="6"/>
                  </a:lnTo>
                  <a:lnTo>
                    <a:pt x="14" y="58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1"/>
            <p:cNvSpPr>
              <a:spLocks/>
            </p:cNvSpPr>
            <p:nvPr/>
          </p:nvSpPr>
          <p:spPr bwMode="auto">
            <a:xfrm>
              <a:off x="7164388" y="5472113"/>
              <a:ext cx="63500" cy="88900"/>
            </a:xfrm>
            <a:custGeom>
              <a:avLst/>
              <a:gdLst>
                <a:gd name="T0" fmla="*/ 12 w 40"/>
                <a:gd name="T1" fmla="*/ 56 h 56"/>
                <a:gd name="T2" fmla="*/ 0 w 40"/>
                <a:gd name="T3" fmla="*/ 48 h 56"/>
                <a:gd name="T4" fmla="*/ 28 w 40"/>
                <a:gd name="T5" fmla="*/ 0 h 56"/>
                <a:gd name="T6" fmla="*/ 40 w 40"/>
                <a:gd name="T7" fmla="*/ 8 h 56"/>
                <a:gd name="T8" fmla="*/ 12 w 40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6">
                  <a:moveTo>
                    <a:pt x="12" y="56"/>
                  </a:moveTo>
                  <a:lnTo>
                    <a:pt x="0" y="48"/>
                  </a:lnTo>
                  <a:lnTo>
                    <a:pt x="28" y="0"/>
                  </a:lnTo>
                  <a:lnTo>
                    <a:pt x="40" y="8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3685921" y="5172677"/>
            <a:ext cx="1825625" cy="330200"/>
          </a:xfrm>
          <a:custGeom>
            <a:avLst/>
            <a:gdLst>
              <a:gd name="T0" fmla="*/ 0 w 1150"/>
              <a:gd name="T1" fmla="*/ 208 h 208"/>
              <a:gd name="T2" fmla="*/ 0 w 1150"/>
              <a:gd name="T3" fmla="*/ 192 h 208"/>
              <a:gd name="T4" fmla="*/ 614 w 1150"/>
              <a:gd name="T5" fmla="*/ 192 h 208"/>
              <a:gd name="T6" fmla="*/ 614 w 1150"/>
              <a:gd name="T7" fmla="*/ 192 h 208"/>
              <a:gd name="T8" fmla="*/ 624 w 1150"/>
              <a:gd name="T9" fmla="*/ 192 h 208"/>
              <a:gd name="T10" fmla="*/ 644 w 1150"/>
              <a:gd name="T11" fmla="*/ 188 h 208"/>
              <a:gd name="T12" fmla="*/ 658 w 1150"/>
              <a:gd name="T13" fmla="*/ 184 h 208"/>
              <a:gd name="T14" fmla="*/ 672 w 1150"/>
              <a:gd name="T15" fmla="*/ 178 h 208"/>
              <a:gd name="T16" fmla="*/ 686 w 1150"/>
              <a:gd name="T17" fmla="*/ 170 h 208"/>
              <a:gd name="T18" fmla="*/ 700 w 1150"/>
              <a:gd name="T19" fmla="*/ 160 h 208"/>
              <a:gd name="T20" fmla="*/ 700 w 1150"/>
              <a:gd name="T21" fmla="*/ 160 h 208"/>
              <a:gd name="T22" fmla="*/ 744 w 1150"/>
              <a:gd name="T23" fmla="*/ 120 h 208"/>
              <a:gd name="T24" fmla="*/ 744 w 1150"/>
              <a:gd name="T25" fmla="*/ 120 h 208"/>
              <a:gd name="T26" fmla="*/ 776 w 1150"/>
              <a:gd name="T27" fmla="*/ 88 h 208"/>
              <a:gd name="T28" fmla="*/ 810 w 1150"/>
              <a:gd name="T29" fmla="*/ 58 h 208"/>
              <a:gd name="T30" fmla="*/ 828 w 1150"/>
              <a:gd name="T31" fmla="*/ 46 h 208"/>
              <a:gd name="T32" fmla="*/ 844 w 1150"/>
              <a:gd name="T33" fmla="*/ 34 h 208"/>
              <a:gd name="T34" fmla="*/ 862 w 1150"/>
              <a:gd name="T35" fmla="*/ 24 h 208"/>
              <a:gd name="T36" fmla="*/ 878 w 1150"/>
              <a:gd name="T37" fmla="*/ 18 h 208"/>
              <a:gd name="T38" fmla="*/ 878 w 1150"/>
              <a:gd name="T39" fmla="*/ 18 h 208"/>
              <a:gd name="T40" fmla="*/ 902 w 1150"/>
              <a:gd name="T41" fmla="*/ 10 h 208"/>
              <a:gd name="T42" fmla="*/ 924 w 1150"/>
              <a:gd name="T43" fmla="*/ 4 h 208"/>
              <a:gd name="T44" fmla="*/ 946 w 1150"/>
              <a:gd name="T45" fmla="*/ 2 h 208"/>
              <a:gd name="T46" fmla="*/ 966 w 1150"/>
              <a:gd name="T47" fmla="*/ 0 h 208"/>
              <a:gd name="T48" fmla="*/ 984 w 1150"/>
              <a:gd name="T49" fmla="*/ 2 h 208"/>
              <a:gd name="T50" fmla="*/ 1002 w 1150"/>
              <a:gd name="T51" fmla="*/ 2 h 208"/>
              <a:gd name="T52" fmla="*/ 1042 w 1150"/>
              <a:gd name="T53" fmla="*/ 8 h 208"/>
              <a:gd name="T54" fmla="*/ 1042 w 1150"/>
              <a:gd name="T55" fmla="*/ 8 h 208"/>
              <a:gd name="T56" fmla="*/ 1090 w 1150"/>
              <a:gd name="T57" fmla="*/ 14 h 208"/>
              <a:gd name="T58" fmla="*/ 1118 w 1150"/>
              <a:gd name="T59" fmla="*/ 16 h 208"/>
              <a:gd name="T60" fmla="*/ 1150 w 1150"/>
              <a:gd name="T61" fmla="*/ 16 h 208"/>
              <a:gd name="T62" fmla="*/ 1150 w 1150"/>
              <a:gd name="T63" fmla="*/ 32 h 208"/>
              <a:gd name="T64" fmla="*/ 1150 w 1150"/>
              <a:gd name="T65" fmla="*/ 32 h 208"/>
              <a:gd name="T66" fmla="*/ 1118 w 1150"/>
              <a:gd name="T67" fmla="*/ 32 h 208"/>
              <a:gd name="T68" fmla="*/ 1090 w 1150"/>
              <a:gd name="T69" fmla="*/ 30 h 208"/>
              <a:gd name="T70" fmla="*/ 1040 w 1150"/>
              <a:gd name="T71" fmla="*/ 24 h 208"/>
              <a:gd name="T72" fmla="*/ 1040 w 1150"/>
              <a:gd name="T73" fmla="*/ 24 h 208"/>
              <a:gd name="T74" fmla="*/ 1002 w 1150"/>
              <a:gd name="T75" fmla="*/ 18 h 208"/>
              <a:gd name="T76" fmla="*/ 984 w 1150"/>
              <a:gd name="T77" fmla="*/ 16 h 208"/>
              <a:gd name="T78" fmla="*/ 966 w 1150"/>
              <a:gd name="T79" fmla="*/ 16 h 208"/>
              <a:gd name="T80" fmla="*/ 948 w 1150"/>
              <a:gd name="T81" fmla="*/ 18 h 208"/>
              <a:gd name="T82" fmla="*/ 928 w 1150"/>
              <a:gd name="T83" fmla="*/ 20 h 208"/>
              <a:gd name="T84" fmla="*/ 906 w 1150"/>
              <a:gd name="T85" fmla="*/ 26 h 208"/>
              <a:gd name="T86" fmla="*/ 882 w 1150"/>
              <a:gd name="T87" fmla="*/ 32 h 208"/>
              <a:gd name="T88" fmla="*/ 882 w 1150"/>
              <a:gd name="T89" fmla="*/ 32 h 208"/>
              <a:gd name="T90" fmla="*/ 866 w 1150"/>
              <a:gd name="T91" fmla="*/ 38 h 208"/>
              <a:gd name="T92" fmla="*/ 850 w 1150"/>
              <a:gd name="T93" fmla="*/ 48 h 208"/>
              <a:gd name="T94" fmla="*/ 834 w 1150"/>
              <a:gd name="T95" fmla="*/ 60 h 208"/>
              <a:gd name="T96" fmla="*/ 818 w 1150"/>
              <a:gd name="T97" fmla="*/ 72 h 208"/>
              <a:gd name="T98" fmla="*/ 786 w 1150"/>
              <a:gd name="T99" fmla="*/ 102 h 208"/>
              <a:gd name="T100" fmla="*/ 754 w 1150"/>
              <a:gd name="T101" fmla="*/ 132 h 208"/>
              <a:gd name="T102" fmla="*/ 754 w 1150"/>
              <a:gd name="T103" fmla="*/ 132 h 208"/>
              <a:gd name="T104" fmla="*/ 710 w 1150"/>
              <a:gd name="T105" fmla="*/ 172 h 208"/>
              <a:gd name="T106" fmla="*/ 710 w 1150"/>
              <a:gd name="T107" fmla="*/ 172 h 208"/>
              <a:gd name="T108" fmla="*/ 694 w 1150"/>
              <a:gd name="T109" fmla="*/ 184 h 208"/>
              <a:gd name="T110" fmla="*/ 678 w 1150"/>
              <a:gd name="T111" fmla="*/ 192 h 208"/>
              <a:gd name="T112" fmla="*/ 662 w 1150"/>
              <a:gd name="T113" fmla="*/ 198 h 208"/>
              <a:gd name="T114" fmla="*/ 648 w 1150"/>
              <a:gd name="T115" fmla="*/ 202 h 208"/>
              <a:gd name="T116" fmla="*/ 624 w 1150"/>
              <a:gd name="T117" fmla="*/ 206 h 208"/>
              <a:gd name="T118" fmla="*/ 614 w 1150"/>
              <a:gd name="T119" fmla="*/ 208 h 208"/>
              <a:gd name="T120" fmla="*/ 0 w 1150"/>
              <a:gd name="T12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50" h="208">
                <a:moveTo>
                  <a:pt x="0" y="208"/>
                </a:moveTo>
                <a:lnTo>
                  <a:pt x="0" y="192"/>
                </a:lnTo>
                <a:lnTo>
                  <a:pt x="614" y="192"/>
                </a:lnTo>
                <a:lnTo>
                  <a:pt x="614" y="192"/>
                </a:lnTo>
                <a:lnTo>
                  <a:pt x="624" y="192"/>
                </a:lnTo>
                <a:lnTo>
                  <a:pt x="644" y="188"/>
                </a:lnTo>
                <a:lnTo>
                  <a:pt x="658" y="184"/>
                </a:lnTo>
                <a:lnTo>
                  <a:pt x="672" y="178"/>
                </a:lnTo>
                <a:lnTo>
                  <a:pt x="686" y="170"/>
                </a:lnTo>
                <a:lnTo>
                  <a:pt x="700" y="160"/>
                </a:lnTo>
                <a:lnTo>
                  <a:pt x="700" y="160"/>
                </a:lnTo>
                <a:lnTo>
                  <a:pt x="744" y="120"/>
                </a:lnTo>
                <a:lnTo>
                  <a:pt x="744" y="120"/>
                </a:lnTo>
                <a:lnTo>
                  <a:pt x="776" y="88"/>
                </a:lnTo>
                <a:lnTo>
                  <a:pt x="810" y="58"/>
                </a:lnTo>
                <a:lnTo>
                  <a:pt x="828" y="46"/>
                </a:lnTo>
                <a:lnTo>
                  <a:pt x="844" y="34"/>
                </a:lnTo>
                <a:lnTo>
                  <a:pt x="862" y="24"/>
                </a:lnTo>
                <a:lnTo>
                  <a:pt x="878" y="18"/>
                </a:lnTo>
                <a:lnTo>
                  <a:pt x="878" y="18"/>
                </a:lnTo>
                <a:lnTo>
                  <a:pt x="902" y="10"/>
                </a:lnTo>
                <a:lnTo>
                  <a:pt x="924" y="4"/>
                </a:lnTo>
                <a:lnTo>
                  <a:pt x="946" y="2"/>
                </a:lnTo>
                <a:lnTo>
                  <a:pt x="966" y="0"/>
                </a:lnTo>
                <a:lnTo>
                  <a:pt x="984" y="2"/>
                </a:lnTo>
                <a:lnTo>
                  <a:pt x="1002" y="2"/>
                </a:lnTo>
                <a:lnTo>
                  <a:pt x="1042" y="8"/>
                </a:lnTo>
                <a:lnTo>
                  <a:pt x="1042" y="8"/>
                </a:lnTo>
                <a:lnTo>
                  <a:pt x="1090" y="14"/>
                </a:lnTo>
                <a:lnTo>
                  <a:pt x="1118" y="16"/>
                </a:lnTo>
                <a:lnTo>
                  <a:pt x="1150" y="16"/>
                </a:lnTo>
                <a:lnTo>
                  <a:pt x="1150" y="32"/>
                </a:lnTo>
                <a:lnTo>
                  <a:pt x="1150" y="32"/>
                </a:lnTo>
                <a:lnTo>
                  <a:pt x="1118" y="32"/>
                </a:lnTo>
                <a:lnTo>
                  <a:pt x="1090" y="30"/>
                </a:lnTo>
                <a:lnTo>
                  <a:pt x="1040" y="24"/>
                </a:lnTo>
                <a:lnTo>
                  <a:pt x="1040" y="24"/>
                </a:lnTo>
                <a:lnTo>
                  <a:pt x="1002" y="18"/>
                </a:lnTo>
                <a:lnTo>
                  <a:pt x="984" y="16"/>
                </a:lnTo>
                <a:lnTo>
                  <a:pt x="966" y="16"/>
                </a:lnTo>
                <a:lnTo>
                  <a:pt x="948" y="18"/>
                </a:lnTo>
                <a:lnTo>
                  <a:pt x="928" y="20"/>
                </a:lnTo>
                <a:lnTo>
                  <a:pt x="906" y="26"/>
                </a:lnTo>
                <a:lnTo>
                  <a:pt x="882" y="32"/>
                </a:lnTo>
                <a:lnTo>
                  <a:pt x="882" y="32"/>
                </a:lnTo>
                <a:lnTo>
                  <a:pt x="866" y="38"/>
                </a:lnTo>
                <a:lnTo>
                  <a:pt x="850" y="48"/>
                </a:lnTo>
                <a:lnTo>
                  <a:pt x="834" y="60"/>
                </a:lnTo>
                <a:lnTo>
                  <a:pt x="818" y="72"/>
                </a:lnTo>
                <a:lnTo>
                  <a:pt x="786" y="102"/>
                </a:lnTo>
                <a:lnTo>
                  <a:pt x="754" y="132"/>
                </a:lnTo>
                <a:lnTo>
                  <a:pt x="754" y="132"/>
                </a:lnTo>
                <a:lnTo>
                  <a:pt x="710" y="172"/>
                </a:lnTo>
                <a:lnTo>
                  <a:pt x="710" y="172"/>
                </a:lnTo>
                <a:lnTo>
                  <a:pt x="694" y="184"/>
                </a:lnTo>
                <a:lnTo>
                  <a:pt x="678" y="192"/>
                </a:lnTo>
                <a:lnTo>
                  <a:pt x="662" y="198"/>
                </a:lnTo>
                <a:lnTo>
                  <a:pt x="648" y="202"/>
                </a:lnTo>
                <a:lnTo>
                  <a:pt x="624" y="206"/>
                </a:lnTo>
                <a:lnTo>
                  <a:pt x="614" y="208"/>
                </a:lnTo>
                <a:lnTo>
                  <a:pt x="0" y="208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Rectangle 123"/>
          <p:cNvSpPr>
            <a:spLocks noChangeArrowheads="1"/>
          </p:cNvSpPr>
          <p:nvPr/>
        </p:nvSpPr>
        <p:spPr bwMode="auto">
          <a:xfrm>
            <a:off x="3771646" y="5502877"/>
            <a:ext cx="22225" cy="8255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Rectangle 124"/>
          <p:cNvSpPr>
            <a:spLocks noChangeArrowheads="1"/>
          </p:cNvSpPr>
          <p:nvPr/>
        </p:nvSpPr>
        <p:spPr bwMode="auto">
          <a:xfrm>
            <a:off x="3962146" y="5502877"/>
            <a:ext cx="22225" cy="8255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Rectangle 125"/>
          <p:cNvSpPr>
            <a:spLocks noChangeArrowheads="1"/>
          </p:cNvSpPr>
          <p:nvPr/>
        </p:nvSpPr>
        <p:spPr bwMode="auto">
          <a:xfrm>
            <a:off x="4165346" y="5502877"/>
            <a:ext cx="22225" cy="8255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Rectangle 126"/>
          <p:cNvSpPr>
            <a:spLocks noChangeArrowheads="1"/>
          </p:cNvSpPr>
          <p:nvPr/>
        </p:nvSpPr>
        <p:spPr bwMode="auto">
          <a:xfrm>
            <a:off x="4359021" y="5502877"/>
            <a:ext cx="22225" cy="8255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Rectangle 127"/>
          <p:cNvSpPr>
            <a:spLocks noChangeArrowheads="1"/>
          </p:cNvSpPr>
          <p:nvPr/>
        </p:nvSpPr>
        <p:spPr bwMode="auto">
          <a:xfrm>
            <a:off x="4562221" y="5502877"/>
            <a:ext cx="22225" cy="8255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Freeform 128"/>
          <p:cNvSpPr>
            <a:spLocks/>
          </p:cNvSpPr>
          <p:nvPr/>
        </p:nvSpPr>
        <p:spPr bwMode="auto">
          <a:xfrm>
            <a:off x="4774946" y="5442552"/>
            <a:ext cx="60325" cy="57150"/>
          </a:xfrm>
          <a:custGeom>
            <a:avLst/>
            <a:gdLst>
              <a:gd name="T0" fmla="*/ 30 w 38"/>
              <a:gd name="T1" fmla="*/ 36 h 36"/>
              <a:gd name="T2" fmla="*/ 0 w 38"/>
              <a:gd name="T3" fmla="*/ 14 h 36"/>
              <a:gd name="T4" fmla="*/ 8 w 38"/>
              <a:gd name="T5" fmla="*/ 0 h 36"/>
              <a:gd name="T6" fmla="*/ 38 w 38"/>
              <a:gd name="T7" fmla="*/ 24 h 36"/>
              <a:gd name="T8" fmla="*/ 30 w 38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36">
                <a:moveTo>
                  <a:pt x="30" y="36"/>
                </a:moveTo>
                <a:lnTo>
                  <a:pt x="0" y="14"/>
                </a:lnTo>
                <a:lnTo>
                  <a:pt x="8" y="0"/>
                </a:lnTo>
                <a:lnTo>
                  <a:pt x="38" y="24"/>
                </a:lnTo>
                <a:lnTo>
                  <a:pt x="30" y="36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129"/>
          <p:cNvSpPr>
            <a:spLocks/>
          </p:cNvSpPr>
          <p:nvPr/>
        </p:nvSpPr>
        <p:spPr bwMode="auto">
          <a:xfrm>
            <a:off x="4955921" y="5293327"/>
            <a:ext cx="53975" cy="76200"/>
          </a:xfrm>
          <a:custGeom>
            <a:avLst/>
            <a:gdLst>
              <a:gd name="T0" fmla="*/ 20 w 34"/>
              <a:gd name="T1" fmla="*/ 48 h 48"/>
              <a:gd name="T2" fmla="*/ 0 w 34"/>
              <a:gd name="T3" fmla="*/ 8 h 48"/>
              <a:gd name="T4" fmla="*/ 12 w 34"/>
              <a:gd name="T5" fmla="*/ 0 h 48"/>
              <a:gd name="T6" fmla="*/ 34 w 34"/>
              <a:gd name="T7" fmla="*/ 40 h 48"/>
              <a:gd name="T8" fmla="*/ 20 w 34"/>
              <a:gd name="T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48">
                <a:moveTo>
                  <a:pt x="20" y="48"/>
                </a:moveTo>
                <a:lnTo>
                  <a:pt x="0" y="8"/>
                </a:lnTo>
                <a:lnTo>
                  <a:pt x="12" y="0"/>
                </a:lnTo>
                <a:lnTo>
                  <a:pt x="34" y="40"/>
                </a:lnTo>
                <a:lnTo>
                  <a:pt x="20" y="48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Freeform 130"/>
          <p:cNvSpPr>
            <a:spLocks/>
          </p:cNvSpPr>
          <p:nvPr/>
        </p:nvSpPr>
        <p:spPr bwMode="auto">
          <a:xfrm>
            <a:off x="5146421" y="5188552"/>
            <a:ext cx="47625" cy="95250"/>
          </a:xfrm>
          <a:custGeom>
            <a:avLst/>
            <a:gdLst>
              <a:gd name="T0" fmla="*/ 16 w 30"/>
              <a:gd name="T1" fmla="*/ 60 h 60"/>
              <a:gd name="T2" fmla="*/ 0 w 30"/>
              <a:gd name="T3" fmla="*/ 4 h 60"/>
              <a:gd name="T4" fmla="*/ 14 w 30"/>
              <a:gd name="T5" fmla="*/ 0 h 60"/>
              <a:gd name="T6" fmla="*/ 30 w 30"/>
              <a:gd name="T7" fmla="*/ 56 h 60"/>
              <a:gd name="T8" fmla="*/ 16 w 30"/>
              <a:gd name="T9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60">
                <a:moveTo>
                  <a:pt x="16" y="60"/>
                </a:moveTo>
                <a:lnTo>
                  <a:pt x="0" y="4"/>
                </a:lnTo>
                <a:lnTo>
                  <a:pt x="14" y="0"/>
                </a:lnTo>
                <a:lnTo>
                  <a:pt x="30" y="56"/>
                </a:lnTo>
                <a:lnTo>
                  <a:pt x="16" y="60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7" name="Rectangle 131"/>
          <p:cNvSpPr>
            <a:spLocks noChangeArrowheads="1"/>
          </p:cNvSpPr>
          <p:nvPr/>
        </p:nvSpPr>
        <p:spPr bwMode="auto">
          <a:xfrm>
            <a:off x="5387721" y="5204427"/>
            <a:ext cx="22225" cy="76200"/>
          </a:xfrm>
          <a:prstGeom prst="rect">
            <a:avLst/>
          </a:pr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8" name="组合 137"/>
          <p:cNvGrpSpPr/>
          <p:nvPr/>
        </p:nvGrpSpPr>
        <p:grpSpPr>
          <a:xfrm>
            <a:off x="3349371" y="2639027"/>
            <a:ext cx="1104900" cy="609600"/>
            <a:chOff x="2890838" y="2309813"/>
            <a:chExt cx="1104900" cy="609600"/>
          </a:xfrm>
        </p:grpSpPr>
        <p:sp>
          <p:nvSpPr>
            <p:cNvPr id="139" name="Freeform 389"/>
            <p:cNvSpPr>
              <a:spLocks/>
            </p:cNvSpPr>
            <p:nvPr/>
          </p:nvSpPr>
          <p:spPr bwMode="auto">
            <a:xfrm>
              <a:off x="2890838" y="2309813"/>
              <a:ext cx="1035050" cy="527050"/>
            </a:xfrm>
            <a:custGeom>
              <a:avLst/>
              <a:gdLst>
                <a:gd name="T0" fmla="*/ 640 w 652"/>
                <a:gd name="T1" fmla="*/ 332 h 332"/>
                <a:gd name="T2" fmla="*/ 640 w 652"/>
                <a:gd name="T3" fmla="*/ 332 h 332"/>
                <a:gd name="T4" fmla="*/ 618 w 652"/>
                <a:gd name="T5" fmla="*/ 298 h 332"/>
                <a:gd name="T6" fmla="*/ 596 w 652"/>
                <a:gd name="T7" fmla="*/ 266 h 332"/>
                <a:gd name="T8" fmla="*/ 572 w 652"/>
                <a:gd name="T9" fmla="*/ 238 h 332"/>
                <a:gd name="T10" fmla="*/ 548 w 652"/>
                <a:gd name="T11" fmla="*/ 210 h 332"/>
                <a:gd name="T12" fmla="*/ 522 w 652"/>
                <a:gd name="T13" fmla="*/ 186 h 332"/>
                <a:gd name="T14" fmla="*/ 496 w 652"/>
                <a:gd name="T15" fmla="*/ 164 h 332"/>
                <a:gd name="T16" fmla="*/ 470 w 652"/>
                <a:gd name="T17" fmla="*/ 144 h 332"/>
                <a:gd name="T18" fmla="*/ 444 w 652"/>
                <a:gd name="T19" fmla="*/ 126 h 332"/>
                <a:gd name="T20" fmla="*/ 418 w 652"/>
                <a:gd name="T21" fmla="*/ 110 h 332"/>
                <a:gd name="T22" fmla="*/ 390 w 652"/>
                <a:gd name="T23" fmla="*/ 96 h 332"/>
                <a:gd name="T24" fmla="*/ 364 w 652"/>
                <a:gd name="T25" fmla="*/ 82 h 332"/>
                <a:gd name="T26" fmla="*/ 338 w 652"/>
                <a:gd name="T27" fmla="*/ 70 h 332"/>
                <a:gd name="T28" fmla="*/ 288 w 652"/>
                <a:gd name="T29" fmla="*/ 52 h 332"/>
                <a:gd name="T30" fmla="*/ 240 w 652"/>
                <a:gd name="T31" fmla="*/ 38 h 332"/>
                <a:gd name="T32" fmla="*/ 240 w 652"/>
                <a:gd name="T33" fmla="*/ 38 h 332"/>
                <a:gd name="T34" fmla="*/ 192 w 652"/>
                <a:gd name="T35" fmla="*/ 28 h 332"/>
                <a:gd name="T36" fmla="*/ 148 w 652"/>
                <a:gd name="T37" fmla="*/ 22 h 332"/>
                <a:gd name="T38" fmla="*/ 108 w 652"/>
                <a:gd name="T39" fmla="*/ 18 h 332"/>
                <a:gd name="T40" fmla="*/ 72 w 652"/>
                <a:gd name="T41" fmla="*/ 16 h 332"/>
                <a:gd name="T42" fmla="*/ 22 w 652"/>
                <a:gd name="T43" fmla="*/ 18 h 332"/>
                <a:gd name="T44" fmla="*/ 2 w 652"/>
                <a:gd name="T45" fmla="*/ 18 h 332"/>
                <a:gd name="T46" fmla="*/ 0 w 652"/>
                <a:gd name="T47" fmla="*/ 4 h 332"/>
                <a:gd name="T48" fmla="*/ 0 w 652"/>
                <a:gd name="T49" fmla="*/ 4 h 332"/>
                <a:gd name="T50" fmla="*/ 20 w 652"/>
                <a:gd name="T51" fmla="*/ 2 h 332"/>
                <a:gd name="T52" fmla="*/ 72 w 652"/>
                <a:gd name="T53" fmla="*/ 0 h 332"/>
                <a:gd name="T54" fmla="*/ 108 w 652"/>
                <a:gd name="T55" fmla="*/ 2 h 332"/>
                <a:gd name="T56" fmla="*/ 150 w 652"/>
                <a:gd name="T57" fmla="*/ 6 h 332"/>
                <a:gd name="T58" fmla="*/ 194 w 652"/>
                <a:gd name="T59" fmla="*/ 14 h 332"/>
                <a:gd name="T60" fmla="*/ 244 w 652"/>
                <a:gd name="T61" fmla="*/ 24 h 332"/>
                <a:gd name="T62" fmla="*/ 244 w 652"/>
                <a:gd name="T63" fmla="*/ 24 h 332"/>
                <a:gd name="T64" fmla="*/ 292 w 652"/>
                <a:gd name="T65" fmla="*/ 38 h 332"/>
                <a:gd name="T66" fmla="*/ 344 w 652"/>
                <a:gd name="T67" fmla="*/ 56 h 332"/>
                <a:gd name="T68" fmla="*/ 370 w 652"/>
                <a:gd name="T69" fmla="*/ 68 h 332"/>
                <a:gd name="T70" fmla="*/ 398 w 652"/>
                <a:gd name="T71" fmla="*/ 82 h 332"/>
                <a:gd name="T72" fmla="*/ 424 w 652"/>
                <a:gd name="T73" fmla="*/ 96 h 332"/>
                <a:gd name="T74" fmla="*/ 452 w 652"/>
                <a:gd name="T75" fmla="*/ 112 h 332"/>
                <a:gd name="T76" fmla="*/ 478 w 652"/>
                <a:gd name="T77" fmla="*/ 132 h 332"/>
                <a:gd name="T78" fmla="*/ 506 w 652"/>
                <a:gd name="T79" fmla="*/ 152 h 332"/>
                <a:gd name="T80" fmla="*/ 532 w 652"/>
                <a:gd name="T81" fmla="*/ 174 h 332"/>
                <a:gd name="T82" fmla="*/ 558 w 652"/>
                <a:gd name="T83" fmla="*/ 200 h 332"/>
                <a:gd name="T84" fmla="*/ 584 w 652"/>
                <a:gd name="T85" fmla="*/ 226 h 332"/>
                <a:gd name="T86" fmla="*/ 608 w 652"/>
                <a:gd name="T87" fmla="*/ 256 h 332"/>
                <a:gd name="T88" fmla="*/ 630 w 652"/>
                <a:gd name="T89" fmla="*/ 288 h 332"/>
                <a:gd name="T90" fmla="*/ 652 w 652"/>
                <a:gd name="T91" fmla="*/ 324 h 332"/>
                <a:gd name="T92" fmla="*/ 640 w 652"/>
                <a:gd name="T93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2" h="332">
                  <a:moveTo>
                    <a:pt x="640" y="332"/>
                  </a:moveTo>
                  <a:lnTo>
                    <a:pt x="640" y="332"/>
                  </a:lnTo>
                  <a:lnTo>
                    <a:pt x="618" y="298"/>
                  </a:lnTo>
                  <a:lnTo>
                    <a:pt x="596" y="266"/>
                  </a:lnTo>
                  <a:lnTo>
                    <a:pt x="572" y="238"/>
                  </a:lnTo>
                  <a:lnTo>
                    <a:pt x="548" y="210"/>
                  </a:lnTo>
                  <a:lnTo>
                    <a:pt x="522" y="186"/>
                  </a:lnTo>
                  <a:lnTo>
                    <a:pt x="496" y="164"/>
                  </a:lnTo>
                  <a:lnTo>
                    <a:pt x="470" y="144"/>
                  </a:lnTo>
                  <a:lnTo>
                    <a:pt x="444" y="126"/>
                  </a:lnTo>
                  <a:lnTo>
                    <a:pt x="418" y="110"/>
                  </a:lnTo>
                  <a:lnTo>
                    <a:pt x="390" y="96"/>
                  </a:lnTo>
                  <a:lnTo>
                    <a:pt x="364" y="82"/>
                  </a:lnTo>
                  <a:lnTo>
                    <a:pt x="338" y="70"/>
                  </a:lnTo>
                  <a:lnTo>
                    <a:pt x="288" y="52"/>
                  </a:lnTo>
                  <a:lnTo>
                    <a:pt x="240" y="38"/>
                  </a:lnTo>
                  <a:lnTo>
                    <a:pt x="240" y="38"/>
                  </a:lnTo>
                  <a:lnTo>
                    <a:pt x="192" y="28"/>
                  </a:lnTo>
                  <a:lnTo>
                    <a:pt x="148" y="22"/>
                  </a:lnTo>
                  <a:lnTo>
                    <a:pt x="108" y="18"/>
                  </a:lnTo>
                  <a:lnTo>
                    <a:pt x="72" y="16"/>
                  </a:lnTo>
                  <a:lnTo>
                    <a:pt x="22" y="18"/>
                  </a:lnTo>
                  <a:lnTo>
                    <a:pt x="2" y="18"/>
                  </a:lnTo>
                  <a:lnTo>
                    <a:pt x="0" y="4"/>
                  </a:lnTo>
                  <a:lnTo>
                    <a:pt x="0" y="4"/>
                  </a:lnTo>
                  <a:lnTo>
                    <a:pt x="20" y="2"/>
                  </a:lnTo>
                  <a:lnTo>
                    <a:pt x="72" y="0"/>
                  </a:lnTo>
                  <a:lnTo>
                    <a:pt x="108" y="2"/>
                  </a:lnTo>
                  <a:lnTo>
                    <a:pt x="150" y="6"/>
                  </a:lnTo>
                  <a:lnTo>
                    <a:pt x="194" y="14"/>
                  </a:lnTo>
                  <a:lnTo>
                    <a:pt x="244" y="24"/>
                  </a:lnTo>
                  <a:lnTo>
                    <a:pt x="244" y="24"/>
                  </a:lnTo>
                  <a:lnTo>
                    <a:pt x="292" y="38"/>
                  </a:lnTo>
                  <a:lnTo>
                    <a:pt x="344" y="56"/>
                  </a:lnTo>
                  <a:lnTo>
                    <a:pt x="370" y="68"/>
                  </a:lnTo>
                  <a:lnTo>
                    <a:pt x="398" y="82"/>
                  </a:lnTo>
                  <a:lnTo>
                    <a:pt x="424" y="96"/>
                  </a:lnTo>
                  <a:lnTo>
                    <a:pt x="452" y="112"/>
                  </a:lnTo>
                  <a:lnTo>
                    <a:pt x="478" y="132"/>
                  </a:lnTo>
                  <a:lnTo>
                    <a:pt x="506" y="152"/>
                  </a:lnTo>
                  <a:lnTo>
                    <a:pt x="532" y="174"/>
                  </a:lnTo>
                  <a:lnTo>
                    <a:pt x="558" y="200"/>
                  </a:lnTo>
                  <a:lnTo>
                    <a:pt x="584" y="226"/>
                  </a:lnTo>
                  <a:lnTo>
                    <a:pt x="608" y="256"/>
                  </a:lnTo>
                  <a:lnTo>
                    <a:pt x="630" y="288"/>
                  </a:lnTo>
                  <a:lnTo>
                    <a:pt x="652" y="324"/>
                  </a:lnTo>
                  <a:lnTo>
                    <a:pt x="640" y="332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390"/>
            <p:cNvSpPr>
              <a:spLocks/>
            </p:cNvSpPr>
            <p:nvPr/>
          </p:nvSpPr>
          <p:spPr bwMode="auto">
            <a:xfrm>
              <a:off x="3827463" y="2738438"/>
              <a:ext cx="168275" cy="180975"/>
            </a:xfrm>
            <a:custGeom>
              <a:avLst/>
              <a:gdLst>
                <a:gd name="T0" fmla="*/ 82 w 106"/>
                <a:gd name="T1" fmla="*/ 0 h 114"/>
                <a:gd name="T2" fmla="*/ 106 w 106"/>
                <a:gd name="T3" fmla="*/ 114 h 114"/>
                <a:gd name="T4" fmla="*/ 0 w 106"/>
                <a:gd name="T5" fmla="*/ 80 h 114"/>
                <a:gd name="T6" fmla="*/ 82 w 106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14">
                  <a:moveTo>
                    <a:pt x="82" y="0"/>
                  </a:moveTo>
                  <a:lnTo>
                    <a:pt x="106" y="114"/>
                  </a:lnTo>
                  <a:lnTo>
                    <a:pt x="0" y="8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4740021" y="2626327"/>
            <a:ext cx="1104900" cy="609600"/>
            <a:chOff x="4281488" y="2297113"/>
            <a:chExt cx="1104900" cy="609600"/>
          </a:xfrm>
        </p:grpSpPr>
        <p:sp>
          <p:nvSpPr>
            <p:cNvPr id="142" name="Freeform 391"/>
            <p:cNvSpPr>
              <a:spLocks/>
            </p:cNvSpPr>
            <p:nvPr/>
          </p:nvSpPr>
          <p:spPr bwMode="auto">
            <a:xfrm>
              <a:off x="4351338" y="2297113"/>
              <a:ext cx="1035050" cy="523875"/>
            </a:xfrm>
            <a:custGeom>
              <a:avLst/>
              <a:gdLst>
                <a:gd name="T0" fmla="*/ 12 w 652"/>
                <a:gd name="T1" fmla="*/ 330 h 330"/>
                <a:gd name="T2" fmla="*/ 0 w 652"/>
                <a:gd name="T3" fmla="*/ 322 h 330"/>
                <a:gd name="T4" fmla="*/ 0 w 652"/>
                <a:gd name="T5" fmla="*/ 322 h 330"/>
                <a:gd name="T6" fmla="*/ 22 w 652"/>
                <a:gd name="T7" fmla="*/ 288 h 330"/>
                <a:gd name="T8" fmla="*/ 44 w 652"/>
                <a:gd name="T9" fmla="*/ 256 h 330"/>
                <a:gd name="T10" fmla="*/ 70 w 652"/>
                <a:gd name="T11" fmla="*/ 226 h 330"/>
                <a:gd name="T12" fmla="*/ 94 w 652"/>
                <a:gd name="T13" fmla="*/ 198 h 330"/>
                <a:gd name="T14" fmla="*/ 120 w 652"/>
                <a:gd name="T15" fmla="*/ 174 h 330"/>
                <a:gd name="T16" fmla="*/ 146 w 652"/>
                <a:gd name="T17" fmla="*/ 150 h 330"/>
                <a:gd name="T18" fmla="*/ 174 w 652"/>
                <a:gd name="T19" fmla="*/ 130 h 330"/>
                <a:gd name="T20" fmla="*/ 200 w 652"/>
                <a:gd name="T21" fmla="*/ 112 h 330"/>
                <a:gd name="T22" fmla="*/ 228 w 652"/>
                <a:gd name="T23" fmla="*/ 94 h 330"/>
                <a:gd name="T24" fmla="*/ 256 w 652"/>
                <a:gd name="T25" fmla="*/ 80 h 330"/>
                <a:gd name="T26" fmla="*/ 282 w 652"/>
                <a:gd name="T27" fmla="*/ 66 h 330"/>
                <a:gd name="T28" fmla="*/ 308 w 652"/>
                <a:gd name="T29" fmla="*/ 56 h 330"/>
                <a:gd name="T30" fmla="*/ 360 w 652"/>
                <a:gd name="T31" fmla="*/ 36 h 330"/>
                <a:gd name="T32" fmla="*/ 408 w 652"/>
                <a:gd name="T33" fmla="*/ 22 h 330"/>
                <a:gd name="T34" fmla="*/ 408 w 652"/>
                <a:gd name="T35" fmla="*/ 22 h 330"/>
                <a:gd name="T36" fmla="*/ 458 w 652"/>
                <a:gd name="T37" fmla="*/ 12 h 330"/>
                <a:gd name="T38" fmla="*/ 502 w 652"/>
                <a:gd name="T39" fmla="*/ 6 h 330"/>
                <a:gd name="T40" fmla="*/ 544 w 652"/>
                <a:gd name="T41" fmla="*/ 2 h 330"/>
                <a:gd name="T42" fmla="*/ 580 w 652"/>
                <a:gd name="T43" fmla="*/ 0 h 330"/>
                <a:gd name="T44" fmla="*/ 610 w 652"/>
                <a:gd name="T45" fmla="*/ 0 h 330"/>
                <a:gd name="T46" fmla="*/ 632 w 652"/>
                <a:gd name="T47" fmla="*/ 0 h 330"/>
                <a:gd name="T48" fmla="*/ 652 w 652"/>
                <a:gd name="T49" fmla="*/ 2 h 330"/>
                <a:gd name="T50" fmla="*/ 650 w 652"/>
                <a:gd name="T51" fmla="*/ 18 h 330"/>
                <a:gd name="T52" fmla="*/ 650 w 652"/>
                <a:gd name="T53" fmla="*/ 18 h 330"/>
                <a:gd name="T54" fmla="*/ 630 w 652"/>
                <a:gd name="T55" fmla="*/ 16 h 330"/>
                <a:gd name="T56" fmla="*/ 580 w 652"/>
                <a:gd name="T57" fmla="*/ 16 h 330"/>
                <a:gd name="T58" fmla="*/ 544 w 652"/>
                <a:gd name="T59" fmla="*/ 18 h 330"/>
                <a:gd name="T60" fmla="*/ 504 w 652"/>
                <a:gd name="T61" fmla="*/ 20 h 330"/>
                <a:gd name="T62" fmla="*/ 460 w 652"/>
                <a:gd name="T63" fmla="*/ 28 h 330"/>
                <a:gd name="T64" fmla="*/ 412 w 652"/>
                <a:gd name="T65" fmla="*/ 38 h 330"/>
                <a:gd name="T66" fmla="*/ 412 w 652"/>
                <a:gd name="T67" fmla="*/ 38 h 330"/>
                <a:gd name="T68" fmla="*/ 364 w 652"/>
                <a:gd name="T69" fmla="*/ 52 h 330"/>
                <a:gd name="T70" fmla="*/ 314 w 652"/>
                <a:gd name="T71" fmla="*/ 70 h 330"/>
                <a:gd name="T72" fmla="*/ 288 w 652"/>
                <a:gd name="T73" fmla="*/ 82 h 330"/>
                <a:gd name="T74" fmla="*/ 262 w 652"/>
                <a:gd name="T75" fmla="*/ 94 h 330"/>
                <a:gd name="T76" fmla="*/ 236 w 652"/>
                <a:gd name="T77" fmla="*/ 108 h 330"/>
                <a:gd name="T78" fmla="*/ 208 w 652"/>
                <a:gd name="T79" fmla="*/ 124 h 330"/>
                <a:gd name="T80" fmla="*/ 182 w 652"/>
                <a:gd name="T81" fmla="*/ 144 h 330"/>
                <a:gd name="T82" fmla="*/ 156 w 652"/>
                <a:gd name="T83" fmla="*/ 164 h 330"/>
                <a:gd name="T84" fmla="*/ 130 w 652"/>
                <a:gd name="T85" fmla="*/ 186 h 330"/>
                <a:gd name="T86" fmla="*/ 104 w 652"/>
                <a:gd name="T87" fmla="*/ 210 h 330"/>
                <a:gd name="T88" fmla="*/ 80 w 652"/>
                <a:gd name="T89" fmla="*/ 236 h 330"/>
                <a:gd name="T90" fmla="*/ 56 w 652"/>
                <a:gd name="T91" fmla="*/ 266 h 330"/>
                <a:gd name="T92" fmla="*/ 34 w 652"/>
                <a:gd name="T93" fmla="*/ 296 h 330"/>
                <a:gd name="T94" fmla="*/ 12 w 652"/>
                <a:gd name="T95" fmla="*/ 330 h 330"/>
                <a:gd name="T96" fmla="*/ 12 w 652"/>
                <a:gd name="T9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2" h="330">
                  <a:moveTo>
                    <a:pt x="12" y="330"/>
                  </a:moveTo>
                  <a:lnTo>
                    <a:pt x="0" y="322"/>
                  </a:lnTo>
                  <a:lnTo>
                    <a:pt x="0" y="322"/>
                  </a:lnTo>
                  <a:lnTo>
                    <a:pt x="22" y="288"/>
                  </a:lnTo>
                  <a:lnTo>
                    <a:pt x="44" y="256"/>
                  </a:lnTo>
                  <a:lnTo>
                    <a:pt x="70" y="226"/>
                  </a:lnTo>
                  <a:lnTo>
                    <a:pt x="94" y="198"/>
                  </a:lnTo>
                  <a:lnTo>
                    <a:pt x="120" y="174"/>
                  </a:lnTo>
                  <a:lnTo>
                    <a:pt x="146" y="150"/>
                  </a:lnTo>
                  <a:lnTo>
                    <a:pt x="174" y="130"/>
                  </a:lnTo>
                  <a:lnTo>
                    <a:pt x="200" y="112"/>
                  </a:lnTo>
                  <a:lnTo>
                    <a:pt x="228" y="94"/>
                  </a:lnTo>
                  <a:lnTo>
                    <a:pt x="256" y="80"/>
                  </a:lnTo>
                  <a:lnTo>
                    <a:pt x="282" y="66"/>
                  </a:lnTo>
                  <a:lnTo>
                    <a:pt x="308" y="56"/>
                  </a:lnTo>
                  <a:lnTo>
                    <a:pt x="360" y="36"/>
                  </a:lnTo>
                  <a:lnTo>
                    <a:pt x="408" y="22"/>
                  </a:lnTo>
                  <a:lnTo>
                    <a:pt x="408" y="22"/>
                  </a:lnTo>
                  <a:lnTo>
                    <a:pt x="458" y="12"/>
                  </a:lnTo>
                  <a:lnTo>
                    <a:pt x="502" y="6"/>
                  </a:lnTo>
                  <a:lnTo>
                    <a:pt x="544" y="2"/>
                  </a:lnTo>
                  <a:lnTo>
                    <a:pt x="580" y="0"/>
                  </a:lnTo>
                  <a:lnTo>
                    <a:pt x="610" y="0"/>
                  </a:lnTo>
                  <a:lnTo>
                    <a:pt x="632" y="0"/>
                  </a:lnTo>
                  <a:lnTo>
                    <a:pt x="652" y="2"/>
                  </a:lnTo>
                  <a:lnTo>
                    <a:pt x="650" y="18"/>
                  </a:lnTo>
                  <a:lnTo>
                    <a:pt x="650" y="18"/>
                  </a:lnTo>
                  <a:lnTo>
                    <a:pt x="630" y="16"/>
                  </a:lnTo>
                  <a:lnTo>
                    <a:pt x="580" y="16"/>
                  </a:lnTo>
                  <a:lnTo>
                    <a:pt x="544" y="18"/>
                  </a:lnTo>
                  <a:lnTo>
                    <a:pt x="504" y="20"/>
                  </a:lnTo>
                  <a:lnTo>
                    <a:pt x="460" y="28"/>
                  </a:lnTo>
                  <a:lnTo>
                    <a:pt x="412" y="38"/>
                  </a:lnTo>
                  <a:lnTo>
                    <a:pt x="412" y="38"/>
                  </a:lnTo>
                  <a:lnTo>
                    <a:pt x="364" y="52"/>
                  </a:lnTo>
                  <a:lnTo>
                    <a:pt x="314" y="70"/>
                  </a:lnTo>
                  <a:lnTo>
                    <a:pt x="288" y="82"/>
                  </a:lnTo>
                  <a:lnTo>
                    <a:pt x="262" y="94"/>
                  </a:lnTo>
                  <a:lnTo>
                    <a:pt x="236" y="108"/>
                  </a:lnTo>
                  <a:lnTo>
                    <a:pt x="208" y="124"/>
                  </a:lnTo>
                  <a:lnTo>
                    <a:pt x="182" y="144"/>
                  </a:lnTo>
                  <a:lnTo>
                    <a:pt x="156" y="164"/>
                  </a:lnTo>
                  <a:lnTo>
                    <a:pt x="130" y="186"/>
                  </a:lnTo>
                  <a:lnTo>
                    <a:pt x="104" y="210"/>
                  </a:lnTo>
                  <a:lnTo>
                    <a:pt x="80" y="236"/>
                  </a:lnTo>
                  <a:lnTo>
                    <a:pt x="56" y="266"/>
                  </a:lnTo>
                  <a:lnTo>
                    <a:pt x="34" y="296"/>
                  </a:lnTo>
                  <a:lnTo>
                    <a:pt x="12" y="330"/>
                  </a:lnTo>
                  <a:lnTo>
                    <a:pt x="12" y="33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392"/>
            <p:cNvSpPr>
              <a:spLocks/>
            </p:cNvSpPr>
            <p:nvPr/>
          </p:nvSpPr>
          <p:spPr bwMode="auto">
            <a:xfrm>
              <a:off x="4281488" y="2725738"/>
              <a:ext cx="168275" cy="180975"/>
            </a:xfrm>
            <a:custGeom>
              <a:avLst/>
              <a:gdLst>
                <a:gd name="T0" fmla="*/ 24 w 106"/>
                <a:gd name="T1" fmla="*/ 0 h 114"/>
                <a:gd name="T2" fmla="*/ 0 w 106"/>
                <a:gd name="T3" fmla="*/ 114 h 114"/>
                <a:gd name="T4" fmla="*/ 106 w 106"/>
                <a:gd name="T5" fmla="*/ 78 h 114"/>
                <a:gd name="T6" fmla="*/ 24 w 106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14">
                  <a:moveTo>
                    <a:pt x="24" y="0"/>
                  </a:moveTo>
                  <a:lnTo>
                    <a:pt x="0" y="114"/>
                  </a:lnTo>
                  <a:lnTo>
                    <a:pt x="106" y="7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3168396" y="3880452"/>
            <a:ext cx="2790825" cy="1425575"/>
            <a:chOff x="2709863" y="3551238"/>
            <a:chExt cx="2790825" cy="1425575"/>
          </a:xfrm>
        </p:grpSpPr>
        <p:sp>
          <p:nvSpPr>
            <p:cNvPr id="145" name="Freeform 393"/>
            <p:cNvSpPr>
              <a:spLocks/>
            </p:cNvSpPr>
            <p:nvPr/>
          </p:nvSpPr>
          <p:spPr bwMode="auto">
            <a:xfrm>
              <a:off x="4043363" y="4852988"/>
              <a:ext cx="133350" cy="123825"/>
            </a:xfrm>
            <a:custGeom>
              <a:avLst/>
              <a:gdLst>
                <a:gd name="T0" fmla="*/ 84 w 84"/>
                <a:gd name="T1" fmla="*/ 0 h 78"/>
                <a:gd name="T2" fmla="*/ 44 w 84"/>
                <a:gd name="T3" fmla="*/ 78 h 78"/>
                <a:gd name="T4" fmla="*/ 0 w 84"/>
                <a:gd name="T5" fmla="*/ 2 h 78"/>
                <a:gd name="T6" fmla="*/ 84 w 84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78">
                  <a:moveTo>
                    <a:pt x="84" y="0"/>
                  </a:moveTo>
                  <a:lnTo>
                    <a:pt x="44" y="78"/>
                  </a:lnTo>
                  <a:lnTo>
                    <a:pt x="0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Rectangle 394"/>
            <p:cNvSpPr>
              <a:spLocks noChangeArrowheads="1"/>
            </p:cNvSpPr>
            <p:nvPr/>
          </p:nvSpPr>
          <p:spPr bwMode="auto">
            <a:xfrm>
              <a:off x="4097338" y="3551238"/>
              <a:ext cx="22225" cy="1311275"/>
            </a:xfrm>
            <a:prstGeom prst="rect">
              <a:avLst/>
            </a:pr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395"/>
            <p:cNvSpPr>
              <a:spLocks/>
            </p:cNvSpPr>
            <p:nvPr/>
          </p:nvSpPr>
          <p:spPr bwMode="auto">
            <a:xfrm>
              <a:off x="2709863" y="4605338"/>
              <a:ext cx="133350" cy="130175"/>
            </a:xfrm>
            <a:custGeom>
              <a:avLst/>
              <a:gdLst>
                <a:gd name="T0" fmla="*/ 84 w 84"/>
                <a:gd name="T1" fmla="*/ 82 h 82"/>
                <a:gd name="T2" fmla="*/ 0 w 84"/>
                <a:gd name="T3" fmla="*/ 70 h 82"/>
                <a:gd name="T4" fmla="*/ 52 w 84"/>
                <a:gd name="T5" fmla="*/ 0 h 82"/>
                <a:gd name="T6" fmla="*/ 84 w 84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82">
                  <a:moveTo>
                    <a:pt x="84" y="82"/>
                  </a:moveTo>
                  <a:lnTo>
                    <a:pt x="0" y="70"/>
                  </a:lnTo>
                  <a:lnTo>
                    <a:pt x="52" y="0"/>
                  </a:lnTo>
                  <a:lnTo>
                    <a:pt x="84" y="82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396"/>
            <p:cNvSpPr>
              <a:spLocks/>
            </p:cNvSpPr>
            <p:nvPr/>
          </p:nvSpPr>
          <p:spPr bwMode="auto">
            <a:xfrm>
              <a:off x="2808288" y="4160838"/>
              <a:ext cx="1295400" cy="523875"/>
            </a:xfrm>
            <a:custGeom>
              <a:avLst/>
              <a:gdLst>
                <a:gd name="T0" fmla="*/ 4 w 816"/>
                <a:gd name="T1" fmla="*/ 330 h 330"/>
                <a:gd name="T2" fmla="*/ 0 w 816"/>
                <a:gd name="T3" fmla="*/ 316 h 330"/>
                <a:gd name="T4" fmla="*/ 812 w 816"/>
                <a:gd name="T5" fmla="*/ 0 h 330"/>
                <a:gd name="T6" fmla="*/ 816 w 816"/>
                <a:gd name="T7" fmla="*/ 16 h 330"/>
                <a:gd name="T8" fmla="*/ 4 w 816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330">
                  <a:moveTo>
                    <a:pt x="4" y="330"/>
                  </a:moveTo>
                  <a:lnTo>
                    <a:pt x="0" y="316"/>
                  </a:lnTo>
                  <a:lnTo>
                    <a:pt x="812" y="0"/>
                  </a:lnTo>
                  <a:lnTo>
                    <a:pt x="816" y="16"/>
                  </a:lnTo>
                  <a:lnTo>
                    <a:pt x="4" y="33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397"/>
            <p:cNvSpPr>
              <a:spLocks/>
            </p:cNvSpPr>
            <p:nvPr/>
          </p:nvSpPr>
          <p:spPr bwMode="auto">
            <a:xfrm>
              <a:off x="5367338" y="4605338"/>
              <a:ext cx="133350" cy="130175"/>
            </a:xfrm>
            <a:custGeom>
              <a:avLst/>
              <a:gdLst>
                <a:gd name="T0" fmla="*/ 0 w 84"/>
                <a:gd name="T1" fmla="*/ 82 h 82"/>
                <a:gd name="T2" fmla="*/ 84 w 84"/>
                <a:gd name="T3" fmla="*/ 70 h 82"/>
                <a:gd name="T4" fmla="*/ 32 w 84"/>
                <a:gd name="T5" fmla="*/ 0 h 82"/>
                <a:gd name="T6" fmla="*/ 0 w 84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82">
                  <a:moveTo>
                    <a:pt x="0" y="82"/>
                  </a:moveTo>
                  <a:lnTo>
                    <a:pt x="84" y="70"/>
                  </a:lnTo>
                  <a:lnTo>
                    <a:pt x="32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98"/>
            <p:cNvSpPr>
              <a:spLocks/>
            </p:cNvSpPr>
            <p:nvPr/>
          </p:nvSpPr>
          <p:spPr bwMode="auto">
            <a:xfrm>
              <a:off x="4106863" y="4160838"/>
              <a:ext cx="1298575" cy="523875"/>
            </a:xfrm>
            <a:custGeom>
              <a:avLst/>
              <a:gdLst>
                <a:gd name="T0" fmla="*/ 812 w 818"/>
                <a:gd name="T1" fmla="*/ 330 h 330"/>
                <a:gd name="T2" fmla="*/ 0 w 818"/>
                <a:gd name="T3" fmla="*/ 16 h 330"/>
                <a:gd name="T4" fmla="*/ 6 w 818"/>
                <a:gd name="T5" fmla="*/ 0 h 330"/>
                <a:gd name="T6" fmla="*/ 818 w 818"/>
                <a:gd name="T7" fmla="*/ 316 h 330"/>
                <a:gd name="T8" fmla="*/ 812 w 818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8" h="330">
                  <a:moveTo>
                    <a:pt x="812" y="330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818" y="316"/>
                  </a:lnTo>
                  <a:lnTo>
                    <a:pt x="812" y="330"/>
                  </a:lnTo>
                  <a:close/>
                </a:path>
              </a:pathLst>
            </a:custGeom>
            <a:solidFill>
              <a:srgbClr val="60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3460496" y="3315302"/>
            <a:ext cx="2079625" cy="571500"/>
            <a:chOff x="3001963" y="2986088"/>
            <a:chExt cx="2079625" cy="571500"/>
          </a:xfrm>
        </p:grpSpPr>
        <p:sp>
          <p:nvSpPr>
            <p:cNvPr id="164" name="Freeform 408"/>
            <p:cNvSpPr>
              <a:spLocks/>
            </p:cNvSpPr>
            <p:nvPr/>
          </p:nvSpPr>
          <p:spPr bwMode="auto">
            <a:xfrm>
              <a:off x="3243263" y="2986088"/>
              <a:ext cx="1838325" cy="209550"/>
            </a:xfrm>
            <a:custGeom>
              <a:avLst/>
              <a:gdLst>
                <a:gd name="T0" fmla="*/ 1148 w 1158"/>
                <a:gd name="T1" fmla="*/ 132 h 132"/>
                <a:gd name="T2" fmla="*/ 1114 w 1158"/>
                <a:gd name="T3" fmla="*/ 106 h 132"/>
                <a:gd name="T4" fmla="*/ 1072 w 1158"/>
                <a:gd name="T5" fmla="*/ 80 h 132"/>
                <a:gd name="T6" fmla="*/ 1012 w 1158"/>
                <a:gd name="T7" fmla="*/ 54 h 132"/>
                <a:gd name="T8" fmla="*/ 938 w 1158"/>
                <a:gd name="T9" fmla="*/ 32 h 132"/>
                <a:gd name="T10" fmla="*/ 846 w 1158"/>
                <a:gd name="T11" fmla="*/ 18 h 132"/>
                <a:gd name="T12" fmla="*/ 740 w 1158"/>
                <a:gd name="T13" fmla="*/ 16 h 132"/>
                <a:gd name="T14" fmla="*/ 620 w 1158"/>
                <a:gd name="T15" fmla="*/ 34 h 132"/>
                <a:gd name="T16" fmla="*/ 554 w 1158"/>
                <a:gd name="T17" fmla="*/ 46 h 132"/>
                <a:gd name="T18" fmla="*/ 432 w 1158"/>
                <a:gd name="T19" fmla="*/ 60 h 132"/>
                <a:gd name="T20" fmla="*/ 322 w 1158"/>
                <a:gd name="T21" fmla="*/ 62 h 132"/>
                <a:gd name="T22" fmla="*/ 222 w 1158"/>
                <a:gd name="T23" fmla="*/ 58 h 132"/>
                <a:gd name="T24" fmla="*/ 140 w 1158"/>
                <a:gd name="T25" fmla="*/ 48 h 132"/>
                <a:gd name="T26" fmla="*/ 48 w 1158"/>
                <a:gd name="T27" fmla="*/ 30 h 132"/>
                <a:gd name="T28" fmla="*/ 0 w 1158"/>
                <a:gd name="T29" fmla="*/ 16 h 132"/>
                <a:gd name="T30" fmla="*/ 4 w 1158"/>
                <a:gd name="T31" fmla="*/ 0 h 132"/>
                <a:gd name="T32" fmla="*/ 52 w 1158"/>
                <a:gd name="T33" fmla="*/ 14 h 132"/>
                <a:gd name="T34" fmla="*/ 142 w 1158"/>
                <a:gd name="T35" fmla="*/ 32 h 132"/>
                <a:gd name="T36" fmla="*/ 224 w 1158"/>
                <a:gd name="T37" fmla="*/ 42 h 132"/>
                <a:gd name="T38" fmla="*/ 322 w 1158"/>
                <a:gd name="T39" fmla="*/ 46 h 132"/>
                <a:gd name="T40" fmla="*/ 432 w 1158"/>
                <a:gd name="T41" fmla="*/ 44 h 132"/>
                <a:gd name="T42" fmla="*/ 552 w 1158"/>
                <a:gd name="T43" fmla="*/ 30 h 132"/>
                <a:gd name="T44" fmla="*/ 616 w 1158"/>
                <a:gd name="T45" fmla="*/ 18 h 132"/>
                <a:gd name="T46" fmla="*/ 684 w 1158"/>
                <a:gd name="T47" fmla="*/ 6 h 132"/>
                <a:gd name="T48" fmla="*/ 746 w 1158"/>
                <a:gd name="T49" fmla="*/ 0 h 132"/>
                <a:gd name="T50" fmla="*/ 856 w 1158"/>
                <a:gd name="T51" fmla="*/ 2 h 132"/>
                <a:gd name="T52" fmla="*/ 948 w 1158"/>
                <a:gd name="T53" fmla="*/ 18 h 132"/>
                <a:gd name="T54" fmla="*/ 1020 w 1158"/>
                <a:gd name="T55" fmla="*/ 40 h 132"/>
                <a:gd name="T56" fmla="*/ 1052 w 1158"/>
                <a:gd name="T57" fmla="*/ 54 h 132"/>
                <a:gd name="T58" fmla="*/ 1104 w 1158"/>
                <a:gd name="T59" fmla="*/ 80 h 132"/>
                <a:gd name="T60" fmla="*/ 1148 w 1158"/>
                <a:gd name="T61" fmla="*/ 112 h 132"/>
                <a:gd name="T62" fmla="*/ 1148 w 1158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8" h="132">
                  <a:moveTo>
                    <a:pt x="1148" y="132"/>
                  </a:moveTo>
                  <a:lnTo>
                    <a:pt x="1148" y="132"/>
                  </a:lnTo>
                  <a:lnTo>
                    <a:pt x="1140" y="124"/>
                  </a:lnTo>
                  <a:lnTo>
                    <a:pt x="1114" y="106"/>
                  </a:lnTo>
                  <a:lnTo>
                    <a:pt x="1094" y="94"/>
                  </a:lnTo>
                  <a:lnTo>
                    <a:pt x="1072" y="80"/>
                  </a:lnTo>
                  <a:lnTo>
                    <a:pt x="1044" y="68"/>
                  </a:lnTo>
                  <a:lnTo>
                    <a:pt x="1012" y="54"/>
                  </a:lnTo>
                  <a:lnTo>
                    <a:pt x="976" y="42"/>
                  </a:lnTo>
                  <a:lnTo>
                    <a:pt x="938" y="32"/>
                  </a:lnTo>
                  <a:lnTo>
                    <a:pt x="894" y="24"/>
                  </a:lnTo>
                  <a:lnTo>
                    <a:pt x="846" y="18"/>
                  </a:lnTo>
                  <a:lnTo>
                    <a:pt x="796" y="16"/>
                  </a:lnTo>
                  <a:lnTo>
                    <a:pt x="740" y="16"/>
                  </a:lnTo>
                  <a:lnTo>
                    <a:pt x="682" y="22"/>
                  </a:lnTo>
                  <a:lnTo>
                    <a:pt x="620" y="34"/>
                  </a:lnTo>
                  <a:lnTo>
                    <a:pt x="620" y="34"/>
                  </a:lnTo>
                  <a:lnTo>
                    <a:pt x="554" y="46"/>
                  </a:lnTo>
                  <a:lnTo>
                    <a:pt x="492" y="54"/>
                  </a:lnTo>
                  <a:lnTo>
                    <a:pt x="432" y="60"/>
                  </a:lnTo>
                  <a:lnTo>
                    <a:pt x="376" y="62"/>
                  </a:lnTo>
                  <a:lnTo>
                    <a:pt x="322" y="62"/>
                  </a:lnTo>
                  <a:lnTo>
                    <a:pt x="270" y="60"/>
                  </a:lnTo>
                  <a:lnTo>
                    <a:pt x="222" y="58"/>
                  </a:lnTo>
                  <a:lnTo>
                    <a:pt x="180" y="52"/>
                  </a:lnTo>
                  <a:lnTo>
                    <a:pt x="140" y="48"/>
                  </a:lnTo>
                  <a:lnTo>
                    <a:pt x="104" y="42"/>
                  </a:lnTo>
                  <a:lnTo>
                    <a:pt x="48" y="30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18" y="4"/>
                  </a:lnTo>
                  <a:lnTo>
                    <a:pt x="52" y="14"/>
                  </a:lnTo>
                  <a:lnTo>
                    <a:pt x="108" y="26"/>
                  </a:lnTo>
                  <a:lnTo>
                    <a:pt x="142" y="32"/>
                  </a:lnTo>
                  <a:lnTo>
                    <a:pt x="182" y="38"/>
                  </a:lnTo>
                  <a:lnTo>
                    <a:pt x="224" y="42"/>
                  </a:lnTo>
                  <a:lnTo>
                    <a:pt x="272" y="44"/>
                  </a:lnTo>
                  <a:lnTo>
                    <a:pt x="322" y="46"/>
                  </a:lnTo>
                  <a:lnTo>
                    <a:pt x="376" y="46"/>
                  </a:lnTo>
                  <a:lnTo>
                    <a:pt x="432" y="44"/>
                  </a:lnTo>
                  <a:lnTo>
                    <a:pt x="490" y="38"/>
                  </a:lnTo>
                  <a:lnTo>
                    <a:pt x="552" y="30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650" y="12"/>
                  </a:lnTo>
                  <a:lnTo>
                    <a:pt x="684" y="6"/>
                  </a:lnTo>
                  <a:lnTo>
                    <a:pt x="714" y="2"/>
                  </a:lnTo>
                  <a:lnTo>
                    <a:pt x="746" y="0"/>
                  </a:lnTo>
                  <a:lnTo>
                    <a:pt x="804" y="0"/>
                  </a:lnTo>
                  <a:lnTo>
                    <a:pt x="856" y="2"/>
                  </a:lnTo>
                  <a:lnTo>
                    <a:pt x="904" y="10"/>
                  </a:lnTo>
                  <a:lnTo>
                    <a:pt x="948" y="18"/>
                  </a:lnTo>
                  <a:lnTo>
                    <a:pt x="986" y="28"/>
                  </a:lnTo>
                  <a:lnTo>
                    <a:pt x="1020" y="40"/>
                  </a:lnTo>
                  <a:lnTo>
                    <a:pt x="1020" y="40"/>
                  </a:lnTo>
                  <a:lnTo>
                    <a:pt x="1052" y="54"/>
                  </a:lnTo>
                  <a:lnTo>
                    <a:pt x="1080" y="68"/>
                  </a:lnTo>
                  <a:lnTo>
                    <a:pt x="1104" y="80"/>
                  </a:lnTo>
                  <a:lnTo>
                    <a:pt x="1122" y="92"/>
                  </a:lnTo>
                  <a:lnTo>
                    <a:pt x="1148" y="112"/>
                  </a:lnTo>
                  <a:lnTo>
                    <a:pt x="1158" y="120"/>
                  </a:lnTo>
                  <a:lnTo>
                    <a:pt x="1148" y="13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409"/>
            <p:cNvSpPr>
              <a:spLocks/>
            </p:cNvSpPr>
            <p:nvPr/>
          </p:nvSpPr>
          <p:spPr bwMode="auto">
            <a:xfrm>
              <a:off x="3249613" y="2995613"/>
              <a:ext cx="41275" cy="85725"/>
            </a:xfrm>
            <a:custGeom>
              <a:avLst/>
              <a:gdLst>
                <a:gd name="T0" fmla="*/ 16 w 26"/>
                <a:gd name="T1" fmla="*/ 54 h 54"/>
                <a:gd name="T2" fmla="*/ 0 w 26"/>
                <a:gd name="T3" fmla="*/ 50 h 54"/>
                <a:gd name="T4" fmla="*/ 12 w 26"/>
                <a:gd name="T5" fmla="*/ 0 h 54"/>
                <a:gd name="T6" fmla="*/ 26 w 26"/>
                <a:gd name="T7" fmla="*/ 2 h 54"/>
                <a:gd name="T8" fmla="*/ 16 w 2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4">
                  <a:moveTo>
                    <a:pt x="16" y="54"/>
                  </a:moveTo>
                  <a:lnTo>
                    <a:pt x="0" y="50"/>
                  </a:lnTo>
                  <a:lnTo>
                    <a:pt x="12" y="0"/>
                  </a:lnTo>
                  <a:lnTo>
                    <a:pt x="26" y="2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410"/>
            <p:cNvSpPr>
              <a:spLocks/>
            </p:cNvSpPr>
            <p:nvPr/>
          </p:nvSpPr>
          <p:spPr bwMode="auto">
            <a:xfrm>
              <a:off x="3440113" y="3059113"/>
              <a:ext cx="34925" cy="79375"/>
            </a:xfrm>
            <a:custGeom>
              <a:avLst/>
              <a:gdLst>
                <a:gd name="T0" fmla="*/ 14 w 22"/>
                <a:gd name="T1" fmla="*/ 50 h 50"/>
                <a:gd name="T2" fmla="*/ 0 w 22"/>
                <a:gd name="T3" fmla="*/ 48 h 50"/>
                <a:gd name="T4" fmla="*/ 8 w 22"/>
                <a:gd name="T5" fmla="*/ 0 h 50"/>
                <a:gd name="T6" fmla="*/ 22 w 22"/>
                <a:gd name="T7" fmla="*/ 4 h 50"/>
                <a:gd name="T8" fmla="*/ 14 w 2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0">
                  <a:moveTo>
                    <a:pt x="14" y="50"/>
                  </a:moveTo>
                  <a:lnTo>
                    <a:pt x="0" y="48"/>
                  </a:lnTo>
                  <a:lnTo>
                    <a:pt x="8" y="0"/>
                  </a:lnTo>
                  <a:lnTo>
                    <a:pt x="22" y="4"/>
                  </a:lnTo>
                  <a:lnTo>
                    <a:pt x="14" y="5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Rectangle 411"/>
            <p:cNvSpPr>
              <a:spLocks noChangeArrowheads="1"/>
            </p:cNvSpPr>
            <p:nvPr/>
          </p:nvSpPr>
          <p:spPr bwMode="auto">
            <a:xfrm>
              <a:off x="3690938" y="3078163"/>
              <a:ext cx="22225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Rectangle 412"/>
            <p:cNvSpPr>
              <a:spLocks noChangeArrowheads="1"/>
            </p:cNvSpPr>
            <p:nvPr/>
          </p:nvSpPr>
          <p:spPr bwMode="auto">
            <a:xfrm>
              <a:off x="3922713" y="3068638"/>
              <a:ext cx="25400" cy="857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13"/>
            <p:cNvSpPr>
              <a:spLocks/>
            </p:cNvSpPr>
            <p:nvPr/>
          </p:nvSpPr>
          <p:spPr bwMode="auto">
            <a:xfrm>
              <a:off x="4167188" y="3036888"/>
              <a:ext cx="28575" cy="85725"/>
            </a:xfrm>
            <a:custGeom>
              <a:avLst/>
              <a:gdLst>
                <a:gd name="T0" fmla="*/ 2 w 18"/>
                <a:gd name="T1" fmla="*/ 54 h 54"/>
                <a:gd name="T2" fmla="*/ 0 w 18"/>
                <a:gd name="T3" fmla="*/ 2 h 54"/>
                <a:gd name="T4" fmla="*/ 14 w 18"/>
                <a:gd name="T5" fmla="*/ 0 h 54"/>
                <a:gd name="T6" fmla="*/ 18 w 18"/>
                <a:gd name="T7" fmla="*/ 52 h 54"/>
                <a:gd name="T8" fmla="*/ 2 w 1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2" y="54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18" y="52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Rectangle 414"/>
            <p:cNvSpPr>
              <a:spLocks noChangeArrowheads="1"/>
            </p:cNvSpPr>
            <p:nvPr/>
          </p:nvSpPr>
          <p:spPr bwMode="auto">
            <a:xfrm>
              <a:off x="4373563" y="3001963"/>
              <a:ext cx="22225" cy="98425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415"/>
            <p:cNvSpPr>
              <a:spLocks/>
            </p:cNvSpPr>
            <p:nvPr/>
          </p:nvSpPr>
          <p:spPr bwMode="auto">
            <a:xfrm>
              <a:off x="4592638" y="3001963"/>
              <a:ext cx="25400" cy="107950"/>
            </a:xfrm>
            <a:custGeom>
              <a:avLst/>
              <a:gdLst>
                <a:gd name="T0" fmla="*/ 14 w 16"/>
                <a:gd name="T1" fmla="*/ 68 h 68"/>
                <a:gd name="T2" fmla="*/ 0 w 16"/>
                <a:gd name="T3" fmla="*/ 68 h 68"/>
                <a:gd name="T4" fmla="*/ 0 w 16"/>
                <a:gd name="T5" fmla="*/ 0 h 68"/>
                <a:gd name="T6" fmla="*/ 16 w 16"/>
                <a:gd name="T7" fmla="*/ 0 h 68"/>
                <a:gd name="T8" fmla="*/ 14 w 1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8">
                  <a:moveTo>
                    <a:pt x="14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4" y="68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416"/>
            <p:cNvSpPr>
              <a:spLocks/>
            </p:cNvSpPr>
            <p:nvPr/>
          </p:nvSpPr>
          <p:spPr bwMode="auto">
            <a:xfrm>
              <a:off x="4811713" y="3052763"/>
              <a:ext cx="44450" cy="73025"/>
            </a:xfrm>
            <a:custGeom>
              <a:avLst/>
              <a:gdLst>
                <a:gd name="T0" fmla="*/ 14 w 28"/>
                <a:gd name="T1" fmla="*/ 46 h 46"/>
                <a:gd name="T2" fmla="*/ 0 w 28"/>
                <a:gd name="T3" fmla="*/ 40 h 46"/>
                <a:gd name="T4" fmla="*/ 14 w 28"/>
                <a:gd name="T5" fmla="*/ 0 h 46"/>
                <a:gd name="T6" fmla="*/ 28 w 28"/>
                <a:gd name="T7" fmla="*/ 4 h 46"/>
                <a:gd name="T8" fmla="*/ 14 w 28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6">
                  <a:moveTo>
                    <a:pt x="14" y="46"/>
                  </a:moveTo>
                  <a:lnTo>
                    <a:pt x="0" y="40"/>
                  </a:lnTo>
                  <a:lnTo>
                    <a:pt x="14" y="0"/>
                  </a:lnTo>
                  <a:lnTo>
                    <a:pt x="28" y="4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417"/>
            <p:cNvSpPr>
              <a:spLocks/>
            </p:cNvSpPr>
            <p:nvPr/>
          </p:nvSpPr>
          <p:spPr bwMode="auto">
            <a:xfrm>
              <a:off x="4986338" y="3148013"/>
              <a:ext cx="57150" cy="79375"/>
            </a:xfrm>
            <a:custGeom>
              <a:avLst/>
              <a:gdLst>
                <a:gd name="T0" fmla="*/ 12 w 36"/>
                <a:gd name="T1" fmla="*/ 50 h 50"/>
                <a:gd name="T2" fmla="*/ 0 w 36"/>
                <a:gd name="T3" fmla="*/ 42 h 50"/>
                <a:gd name="T4" fmla="*/ 22 w 36"/>
                <a:gd name="T5" fmla="*/ 0 h 50"/>
                <a:gd name="T6" fmla="*/ 36 w 36"/>
                <a:gd name="T7" fmla="*/ 6 h 50"/>
                <a:gd name="T8" fmla="*/ 12 w 36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0">
                  <a:moveTo>
                    <a:pt x="12" y="50"/>
                  </a:moveTo>
                  <a:lnTo>
                    <a:pt x="0" y="42"/>
                  </a:lnTo>
                  <a:lnTo>
                    <a:pt x="22" y="0"/>
                  </a:lnTo>
                  <a:lnTo>
                    <a:pt x="36" y="6"/>
                  </a:lnTo>
                  <a:lnTo>
                    <a:pt x="12" y="50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418"/>
            <p:cNvSpPr>
              <a:spLocks/>
            </p:cNvSpPr>
            <p:nvPr/>
          </p:nvSpPr>
          <p:spPr bwMode="auto">
            <a:xfrm>
              <a:off x="3116263" y="3306763"/>
              <a:ext cx="1752600" cy="250825"/>
            </a:xfrm>
            <a:custGeom>
              <a:avLst/>
              <a:gdLst>
                <a:gd name="T0" fmla="*/ 0 w 1104"/>
                <a:gd name="T1" fmla="*/ 152 h 158"/>
                <a:gd name="T2" fmla="*/ 4 w 1104"/>
                <a:gd name="T3" fmla="*/ 146 h 158"/>
                <a:gd name="T4" fmla="*/ 26 w 1104"/>
                <a:gd name="T5" fmla="*/ 108 h 158"/>
                <a:gd name="T6" fmla="*/ 60 w 1104"/>
                <a:gd name="T7" fmla="*/ 70 h 158"/>
                <a:gd name="T8" fmla="*/ 92 w 1104"/>
                <a:gd name="T9" fmla="*/ 46 h 158"/>
                <a:gd name="T10" fmla="*/ 132 w 1104"/>
                <a:gd name="T11" fmla="*/ 24 h 158"/>
                <a:gd name="T12" fmla="*/ 180 w 1104"/>
                <a:gd name="T13" fmla="*/ 8 h 158"/>
                <a:gd name="T14" fmla="*/ 208 w 1104"/>
                <a:gd name="T15" fmla="*/ 4 h 158"/>
                <a:gd name="T16" fmla="*/ 266 w 1104"/>
                <a:gd name="T17" fmla="*/ 2 h 158"/>
                <a:gd name="T18" fmla="*/ 326 w 1104"/>
                <a:gd name="T19" fmla="*/ 6 h 158"/>
                <a:gd name="T20" fmla="*/ 450 w 1104"/>
                <a:gd name="T21" fmla="*/ 24 h 158"/>
                <a:gd name="T22" fmla="*/ 512 w 1104"/>
                <a:gd name="T23" fmla="*/ 32 h 158"/>
                <a:gd name="T24" fmla="*/ 600 w 1104"/>
                <a:gd name="T25" fmla="*/ 42 h 158"/>
                <a:gd name="T26" fmla="*/ 648 w 1104"/>
                <a:gd name="T27" fmla="*/ 38 h 158"/>
                <a:gd name="T28" fmla="*/ 668 w 1104"/>
                <a:gd name="T29" fmla="*/ 34 h 158"/>
                <a:gd name="T30" fmla="*/ 768 w 1104"/>
                <a:gd name="T31" fmla="*/ 12 h 158"/>
                <a:gd name="T32" fmla="*/ 854 w 1104"/>
                <a:gd name="T33" fmla="*/ 2 h 158"/>
                <a:gd name="T34" fmla="*/ 928 w 1104"/>
                <a:gd name="T35" fmla="*/ 2 h 158"/>
                <a:gd name="T36" fmla="*/ 990 w 1104"/>
                <a:gd name="T37" fmla="*/ 8 h 158"/>
                <a:gd name="T38" fmla="*/ 1038 w 1104"/>
                <a:gd name="T39" fmla="*/ 20 h 158"/>
                <a:gd name="T40" fmla="*/ 1094 w 1104"/>
                <a:gd name="T41" fmla="*/ 42 h 158"/>
                <a:gd name="T42" fmla="*/ 1096 w 1104"/>
                <a:gd name="T43" fmla="*/ 60 h 158"/>
                <a:gd name="T44" fmla="*/ 1088 w 1104"/>
                <a:gd name="T45" fmla="*/ 56 h 158"/>
                <a:gd name="T46" fmla="*/ 1034 w 1104"/>
                <a:gd name="T47" fmla="*/ 36 h 158"/>
                <a:gd name="T48" fmla="*/ 986 w 1104"/>
                <a:gd name="T49" fmla="*/ 24 h 158"/>
                <a:gd name="T50" fmla="*/ 926 w 1104"/>
                <a:gd name="T51" fmla="*/ 18 h 158"/>
                <a:gd name="T52" fmla="*/ 854 w 1104"/>
                <a:gd name="T53" fmla="*/ 18 h 158"/>
                <a:gd name="T54" fmla="*/ 768 w 1104"/>
                <a:gd name="T55" fmla="*/ 26 h 158"/>
                <a:gd name="T56" fmla="*/ 672 w 1104"/>
                <a:gd name="T57" fmla="*/ 50 h 158"/>
                <a:gd name="T58" fmla="*/ 650 w 1104"/>
                <a:gd name="T59" fmla="*/ 54 h 158"/>
                <a:gd name="T60" fmla="*/ 600 w 1104"/>
                <a:gd name="T61" fmla="*/ 56 h 158"/>
                <a:gd name="T62" fmla="*/ 512 w 1104"/>
                <a:gd name="T63" fmla="*/ 48 h 158"/>
                <a:gd name="T64" fmla="*/ 446 w 1104"/>
                <a:gd name="T65" fmla="*/ 38 h 158"/>
                <a:gd name="T66" fmla="*/ 324 w 1104"/>
                <a:gd name="T67" fmla="*/ 22 h 158"/>
                <a:gd name="T68" fmla="*/ 266 w 1104"/>
                <a:gd name="T69" fmla="*/ 18 h 158"/>
                <a:gd name="T70" fmla="*/ 210 w 1104"/>
                <a:gd name="T71" fmla="*/ 20 h 158"/>
                <a:gd name="T72" fmla="*/ 184 w 1104"/>
                <a:gd name="T73" fmla="*/ 24 h 158"/>
                <a:gd name="T74" fmla="*/ 138 w 1104"/>
                <a:gd name="T75" fmla="*/ 38 h 158"/>
                <a:gd name="T76" fmla="*/ 100 w 1104"/>
                <a:gd name="T77" fmla="*/ 58 h 158"/>
                <a:gd name="T78" fmla="*/ 70 w 1104"/>
                <a:gd name="T79" fmla="*/ 82 h 158"/>
                <a:gd name="T80" fmla="*/ 38 w 1104"/>
                <a:gd name="T81" fmla="*/ 118 h 158"/>
                <a:gd name="T82" fmla="*/ 14 w 1104"/>
                <a:gd name="T8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04" h="158">
                  <a:moveTo>
                    <a:pt x="14" y="158"/>
                  </a:moveTo>
                  <a:lnTo>
                    <a:pt x="0" y="152"/>
                  </a:lnTo>
                  <a:lnTo>
                    <a:pt x="0" y="152"/>
                  </a:lnTo>
                  <a:lnTo>
                    <a:pt x="4" y="146"/>
                  </a:lnTo>
                  <a:lnTo>
                    <a:pt x="12" y="130"/>
                  </a:lnTo>
                  <a:lnTo>
                    <a:pt x="26" y="108"/>
                  </a:lnTo>
                  <a:lnTo>
                    <a:pt x="48" y="84"/>
                  </a:lnTo>
                  <a:lnTo>
                    <a:pt x="60" y="70"/>
                  </a:lnTo>
                  <a:lnTo>
                    <a:pt x="76" y="58"/>
                  </a:lnTo>
                  <a:lnTo>
                    <a:pt x="92" y="46"/>
                  </a:lnTo>
                  <a:lnTo>
                    <a:pt x="112" y="34"/>
                  </a:lnTo>
                  <a:lnTo>
                    <a:pt x="132" y="24"/>
                  </a:lnTo>
                  <a:lnTo>
                    <a:pt x="156" y="16"/>
                  </a:lnTo>
                  <a:lnTo>
                    <a:pt x="180" y="8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36" y="2"/>
                  </a:lnTo>
                  <a:lnTo>
                    <a:pt x="266" y="2"/>
                  </a:lnTo>
                  <a:lnTo>
                    <a:pt x="294" y="4"/>
                  </a:lnTo>
                  <a:lnTo>
                    <a:pt x="326" y="6"/>
                  </a:lnTo>
                  <a:lnTo>
                    <a:pt x="388" y="14"/>
                  </a:lnTo>
                  <a:lnTo>
                    <a:pt x="450" y="24"/>
                  </a:lnTo>
                  <a:lnTo>
                    <a:pt x="450" y="24"/>
                  </a:lnTo>
                  <a:lnTo>
                    <a:pt x="512" y="32"/>
                  </a:lnTo>
                  <a:lnTo>
                    <a:pt x="572" y="40"/>
                  </a:lnTo>
                  <a:lnTo>
                    <a:pt x="600" y="42"/>
                  </a:lnTo>
                  <a:lnTo>
                    <a:pt x="624" y="42"/>
                  </a:lnTo>
                  <a:lnTo>
                    <a:pt x="648" y="38"/>
                  </a:lnTo>
                  <a:lnTo>
                    <a:pt x="668" y="34"/>
                  </a:lnTo>
                  <a:lnTo>
                    <a:pt x="668" y="34"/>
                  </a:lnTo>
                  <a:lnTo>
                    <a:pt x="718" y="20"/>
                  </a:lnTo>
                  <a:lnTo>
                    <a:pt x="768" y="12"/>
                  </a:lnTo>
                  <a:lnTo>
                    <a:pt x="812" y="4"/>
                  </a:lnTo>
                  <a:lnTo>
                    <a:pt x="854" y="2"/>
                  </a:lnTo>
                  <a:lnTo>
                    <a:pt x="892" y="0"/>
                  </a:lnTo>
                  <a:lnTo>
                    <a:pt x="928" y="2"/>
                  </a:lnTo>
                  <a:lnTo>
                    <a:pt x="960" y="4"/>
                  </a:lnTo>
                  <a:lnTo>
                    <a:pt x="990" y="8"/>
                  </a:lnTo>
                  <a:lnTo>
                    <a:pt x="1016" y="14"/>
                  </a:lnTo>
                  <a:lnTo>
                    <a:pt x="1038" y="20"/>
                  </a:lnTo>
                  <a:lnTo>
                    <a:pt x="1072" y="32"/>
                  </a:lnTo>
                  <a:lnTo>
                    <a:pt x="1094" y="42"/>
                  </a:lnTo>
                  <a:lnTo>
                    <a:pt x="1104" y="48"/>
                  </a:lnTo>
                  <a:lnTo>
                    <a:pt x="1096" y="60"/>
                  </a:lnTo>
                  <a:lnTo>
                    <a:pt x="1096" y="60"/>
                  </a:lnTo>
                  <a:lnTo>
                    <a:pt x="1088" y="56"/>
                  </a:lnTo>
                  <a:lnTo>
                    <a:pt x="1068" y="48"/>
                  </a:lnTo>
                  <a:lnTo>
                    <a:pt x="1034" y="36"/>
                  </a:lnTo>
                  <a:lnTo>
                    <a:pt x="1012" y="30"/>
                  </a:lnTo>
                  <a:lnTo>
                    <a:pt x="986" y="24"/>
                  </a:lnTo>
                  <a:lnTo>
                    <a:pt x="958" y="20"/>
                  </a:lnTo>
                  <a:lnTo>
                    <a:pt x="926" y="18"/>
                  </a:lnTo>
                  <a:lnTo>
                    <a:pt x="892" y="16"/>
                  </a:lnTo>
                  <a:lnTo>
                    <a:pt x="854" y="18"/>
                  </a:lnTo>
                  <a:lnTo>
                    <a:pt x="812" y="20"/>
                  </a:lnTo>
                  <a:lnTo>
                    <a:pt x="768" y="26"/>
                  </a:lnTo>
                  <a:lnTo>
                    <a:pt x="722" y="36"/>
                  </a:lnTo>
                  <a:lnTo>
                    <a:pt x="672" y="50"/>
                  </a:lnTo>
                  <a:lnTo>
                    <a:pt x="672" y="50"/>
                  </a:lnTo>
                  <a:lnTo>
                    <a:pt x="650" y="54"/>
                  </a:lnTo>
                  <a:lnTo>
                    <a:pt x="626" y="56"/>
                  </a:lnTo>
                  <a:lnTo>
                    <a:pt x="600" y="56"/>
                  </a:lnTo>
                  <a:lnTo>
                    <a:pt x="572" y="56"/>
                  </a:lnTo>
                  <a:lnTo>
                    <a:pt x="512" y="48"/>
                  </a:lnTo>
                  <a:lnTo>
                    <a:pt x="446" y="38"/>
                  </a:lnTo>
                  <a:lnTo>
                    <a:pt x="446" y="38"/>
                  </a:lnTo>
                  <a:lnTo>
                    <a:pt x="386" y="30"/>
                  </a:lnTo>
                  <a:lnTo>
                    <a:pt x="324" y="22"/>
                  </a:lnTo>
                  <a:lnTo>
                    <a:pt x="294" y="20"/>
                  </a:lnTo>
                  <a:lnTo>
                    <a:pt x="266" y="18"/>
                  </a:lnTo>
                  <a:lnTo>
                    <a:pt x="238" y="18"/>
                  </a:lnTo>
                  <a:lnTo>
                    <a:pt x="210" y="20"/>
                  </a:lnTo>
                  <a:lnTo>
                    <a:pt x="210" y="20"/>
                  </a:lnTo>
                  <a:lnTo>
                    <a:pt x="184" y="24"/>
                  </a:lnTo>
                  <a:lnTo>
                    <a:pt x="160" y="30"/>
                  </a:lnTo>
                  <a:lnTo>
                    <a:pt x="138" y="38"/>
                  </a:lnTo>
                  <a:lnTo>
                    <a:pt x="118" y="48"/>
                  </a:lnTo>
                  <a:lnTo>
                    <a:pt x="100" y="58"/>
                  </a:lnTo>
                  <a:lnTo>
                    <a:pt x="84" y="70"/>
                  </a:lnTo>
                  <a:lnTo>
                    <a:pt x="70" y="82"/>
                  </a:lnTo>
                  <a:lnTo>
                    <a:pt x="58" y="94"/>
                  </a:lnTo>
                  <a:lnTo>
                    <a:pt x="38" y="118"/>
                  </a:lnTo>
                  <a:lnTo>
                    <a:pt x="24" y="138"/>
                  </a:lnTo>
                  <a:lnTo>
                    <a:pt x="14" y="158"/>
                  </a:lnTo>
                  <a:lnTo>
                    <a:pt x="14" y="158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419"/>
            <p:cNvSpPr>
              <a:spLocks/>
            </p:cNvSpPr>
            <p:nvPr/>
          </p:nvSpPr>
          <p:spPr bwMode="auto">
            <a:xfrm>
              <a:off x="3001963" y="3424238"/>
              <a:ext cx="152400" cy="98425"/>
            </a:xfrm>
            <a:custGeom>
              <a:avLst/>
              <a:gdLst>
                <a:gd name="T0" fmla="*/ 90 w 96"/>
                <a:gd name="T1" fmla="*/ 62 h 62"/>
                <a:gd name="T2" fmla="*/ 0 w 96"/>
                <a:gd name="T3" fmla="*/ 14 h 62"/>
                <a:gd name="T4" fmla="*/ 8 w 96"/>
                <a:gd name="T5" fmla="*/ 0 h 62"/>
                <a:gd name="T6" fmla="*/ 96 w 96"/>
                <a:gd name="T7" fmla="*/ 48 h 62"/>
                <a:gd name="T8" fmla="*/ 90 w 96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2">
                  <a:moveTo>
                    <a:pt x="90" y="62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96" y="48"/>
                  </a:lnTo>
                  <a:lnTo>
                    <a:pt x="90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420"/>
            <p:cNvSpPr>
              <a:spLocks/>
            </p:cNvSpPr>
            <p:nvPr/>
          </p:nvSpPr>
          <p:spPr bwMode="auto">
            <a:xfrm>
              <a:off x="3373438" y="3233738"/>
              <a:ext cx="38100" cy="98425"/>
            </a:xfrm>
            <a:custGeom>
              <a:avLst/>
              <a:gdLst>
                <a:gd name="T0" fmla="*/ 10 w 24"/>
                <a:gd name="T1" fmla="*/ 62 h 62"/>
                <a:gd name="T2" fmla="*/ 0 w 24"/>
                <a:gd name="T3" fmla="*/ 2 h 62"/>
                <a:gd name="T4" fmla="*/ 16 w 24"/>
                <a:gd name="T5" fmla="*/ 0 h 62"/>
                <a:gd name="T6" fmla="*/ 24 w 24"/>
                <a:gd name="T7" fmla="*/ 60 h 62"/>
                <a:gd name="T8" fmla="*/ 10 w 24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">
                  <a:moveTo>
                    <a:pt x="10" y="62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24" y="60"/>
                  </a:lnTo>
                  <a:lnTo>
                    <a:pt x="10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421"/>
            <p:cNvSpPr>
              <a:spLocks/>
            </p:cNvSpPr>
            <p:nvPr/>
          </p:nvSpPr>
          <p:spPr bwMode="auto">
            <a:xfrm>
              <a:off x="3614738" y="3233738"/>
              <a:ext cx="28575" cy="98425"/>
            </a:xfrm>
            <a:custGeom>
              <a:avLst/>
              <a:gdLst>
                <a:gd name="T0" fmla="*/ 14 w 18"/>
                <a:gd name="T1" fmla="*/ 62 h 62"/>
                <a:gd name="T2" fmla="*/ 0 w 18"/>
                <a:gd name="T3" fmla="*/ 60 h 62"/>
                <a:gd name="T4" fmla="*/ 2 w 18"/>
                <a:gd name="T5" fmla="*/ 0 h 62"/>
                <a:gd name="T6" fmla="*/ 18 w 18"/>
                <a:gd name="T7" fmla="*/ 2 h 62"/>
                <a:gd name="T8" fmla="*/ 14 w 18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2">
                  <a:moveTo>
                    <a:pt x="14" y="62"/>
                  </a:moveTo>
                  <a:lnTo>
                    <a:pt x="0" y="60"/>
                  </a:lnTo>
                  <a:lnTo>
                    <a:pt x="2" y="0"/>
                  </a:lnTo>
                  <a:lnTo>
                    <a:pt x="18" y="2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422"/>
            <p:cNvSpPr>
              <a:spLocks/>
            </p:cNvSpPr>
            <p:nvPr/>
          </p:nvSpPr>
          <p:spPr bwMode="auto">
            <a:xfrm>
              <a:off x="3833813" y="3243263"/>
              <a:ext cx="38100" cy="117475"/>
            </a:xfrm>
            <a:custGeom>
              <a:avLst/>
              <a:gdLst>
                <a:gd name="T0" fmla="*/ 16 w 24"/>
                <a:gd name="T1" fmla="*/ 74 h 74"/>
                <a:gd name="T2" fmla="*/ 0 w 24"/>
                <a:gd name="T3" fmla="*/ 72 h 74"/>
                <a:gd name="T4" fmla="*/ 10 w 24"/>
                <a:gd name="T5" fmla="*/ 0 h 74"/>
                <a:gd name="T6" fmla="*/ 24 w 24"/>
                <a:gd name="T7" fmla="*/ 4 h 74"/>
                <a:gd name="T8" fmla="*/ 16 w 24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4">
                  <a:moveTo>
                    <a:pt x="16" y="74"/>
                  </a:moveTo>
                  <a:lnTo>
                    <a:pt x="0" y="72"/>
                  </a:lnTo>
                  <a:lnTo>
                    <a:pt x="10" y="0"/>
                  </a:lnTo>
                  <a:lnTo>
                    <a:pt x="24" y="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Rectangle 423"/>
            <p:cNvSpPr>
              <a:spLocks noChangeArrowheads="1"/>
            </p:cNvSpPr>
            <p:nvPr/>
          </p:nvSpPr>
          <p:spPr bwMode="auto">
            <a:xfrm>
              <a:off x="4068763" y="3281363"/>
              <a:ext cx="22225" cy="10477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424"/>
            <p:cNvSpPr>
              <a:spLocks/>
            </p:cNvSpPr>
            <p:nvPr/>
          </p:nvSpPr>
          <p:spPr bwMode="auto">
            <a:xfrm>
              <a:off x="4303713" y="3246438"/>
              <a:ext cx="31750" cy="95250"/>
            </a:xfrm>
            <a:custGeom>
              <a:avLst/>
              <a:gdLst>
                <a:gd name="T0" fmla="*/ 6 w 20"/>
                <a:gd name="T1" fmla="*/ 60 h 60"/>
                <a:gd name="T2" fmla="*/ 0 w 20"/>
                <a:gd name="T3" fmla="*/ 0 h 60"/>
                <a:gd name="T4" fmla="*/ 14 w 20"/>
                <a:gd name="T5" fmla="*/ 0 h 60"/>
                <a:gd name="T6" fmla="*/ 20 w 20"/>
                <a:gd name="T7" fmla="*/ 58 h 60"/>
                <a:gd name="T8" fmla="*/ 6 w 20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0">
                  <a:moveTo>
                    <a:pt x="6" y="6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0" y="58"/>
                  </a:lnTo>
                  <a:lnTo>
                    <a:pt x="6" y="60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Rectangle 425"/>
            <p:cNvSpPr>
              <a:spLocks noChangeArrowheads="1"/>
            </p:cNvSpPr>
            <p:nvPr/>
          </p:nvSpPr>
          <p:spPr bwMode="auto">
            <a:xfrm>
              <a:off x="4548188" y="3221038"/>
              <a:ext cx="22225" cy="98425"/>
            </a:xfrm>
            <a:prstGeom prst="rect">
              <a:avLst/>
            </a:pr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426"/>
            <p:cNvSpPr>
              <a:spLocks/>
            </p:cNvSpPr>
            <p:nvPr/>
          </p:nvSpPr>
          <p:spPr bwMode="auto">
            <a:xfrm>
              <a:off x="4751388" y="3278188"/>
              <a:ext cx="57150" cy="85725"/>
            </a:xfrm>
            <a:custGeom>
              <a:avLst/>
              <a:gdLst>
                <a:gd name="T0" fmla="*/ 12 w 36"/>
                <a:gd name="T1" fmla="*/ 54 h 54"/>
                <a:gd name="T2" fmla="*/ 0 w 36"/>
                <a:gd name="T3" fmla="*/ 48 h 54"/>
                <a:gd name="T4" fmla="*/ 22 w 36"/>
                <a:gd name="T5" fmla="*/ 0 h 54"/>
                <a:gd name="T6" fmla="*/ 36 w 36"/>
                <a:gd name="T7" fmla="*/ 6 h 54"/>
                <a:gd name="T8" fmla="*/ 12 w 3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12" y="54"/>
                  </a:moveTo>
                  <a:lnTo>
                    <a:pt x="0" y="48"/>
                  </a:lnTo>
                  <a:lnTo>
                    <a:pt x="22" y="0"/>
                  </a:lnTo>
                  <a:lnTo>
                    <a:pt x="36" y="6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427"/>
            <p:cNvSpPr>
              <a:spLocks/>
            </p:cNvSpPr>
            <p:nvPr/>
          </p:nvSpPr>
          <p:spPr bwMode="auto">
            <a:xfrm>
              <a:off x="3189288" y="3297238"/>
              <a:ext cx="76200" cy="104775"/>
            </a:xfrm>
            <a:custGeom>
              <a:avLst/>
              <a:gdLst>
                <a:gd name="T0" fmla="*/ 36 w 48"/>
                <a:gd name="T1" fmla="*/ 66 h 66"/>
                <a:gd name="T2" fmla="*/ 0 w 48"/>
                <a:gd name="T3" fmla="*/ 8 h 66"/>
                <a:gd name="T4" fmla="*/ 12 w 48"/>
                <a:gd name="T5" fmla="*/ 0 h 66"/>
                <a:gd name="T6" fmla="*/ 48 w 48"/>
                <a:gd name="T7" fmla="*/ 58 h 66"/>
                <a:gd name="T8" fmla="*/ 36 w 48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6">
                  <a:moveTo>
                    <a:pt x="36" y="66"/>
                  </a:moveTo>
                  <a:lnTo>
                    <a:pt x="0" y="8"/>
                  </a:lnTo>
                  <a:lnTo>
                    <a:pt x="12" y="0"/>
                  </a:lnTo>
                  <a:lnTo>
                    <a:pt x="48" y="58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2EA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4" name="矩形 183"/>
          <p:cNvSpPr/>
          <p:nvPr/>
        </p:nvSpPr>
        <p:spPr>
          <a:xfrm>
            <a:off x="1472016" y="1153127"/>
            <a:ext cx="232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Organism A DNA (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type strain</a:t>
            </a:r>
            <a:r>
              <a:rPr lang="en-US" altLang="zh-CN" sz="1400" dirty="0" smtClean="0">
                <a:solidFill>
                  <a:srgbClr val="0070C0"/>
                </a:solidFill>
              </a:rPr>
              <a:t>)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85" name="矩形 184"/>
          <p:cNvSpPr/>
          <p:nvPr/>
        </p:nvSpPr>
        <p:spPr>
          <a:xfrm>
            <a:off x="5995480" y="1153127"/>
            <a:ext cx="1389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Organism B DNA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>
            <a:off x="6010764" y="3179151"/>
            <a:ext cx="1324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Combine single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strands of DNA.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>
            <a:off x="6038645" y="4158138"/>
            <a:ext cx="2152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Cool to allow re-</a:t>
            </a:r>
            <a:r>
              <a:rPr lang="en-US" altLang="zh-CN" sz="1400" dirty="0" err="1" smtClean="0">
                <a:solidFill>
                  <a:srgbClr val="0070C0"/>
                </a:solidFill>
              </a:rPr>
              <a:t>naturation</a:t>
            </a:r>
            <a:endParaRPr lang="en-US" altLang="zh-CN" sz="1400" dirty="0" smtClean="0">
              <a:solidFill>
                <a:srgbClr val="0070C0"/>
              </a:solidFill>
            </a:endParaRP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of double-stranded DNA..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1560005" y="3851877"/>
            <a:ext cx="1513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Determine degree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of hybridization.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1627617" y="5963848"/>
            <a:ext cx="1884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Complete hybridization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organisms identical.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3757139" y="5954406"/>
            <a:ext cx="1694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Partial hybridization: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organisms related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5846763" y="5948012"/>
            <a:ext cx="1676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</a:rPr>
              <a:t>No hybridization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</a:rPr>
              <a:t>organisms unrelated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1" grpId="0" animBg="1"/>
      <p:bldP spid="62" grpId="0" animBg="1"/>
      <p:bldP spid="82" grpId="0" animBg="1"/>
      <p:bldP spid="104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196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Standards for classification of a microbial species (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 type strain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other than DDH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19442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16S </a:t>
            </a:r>
            <a:r>
              <a:rPr lang="en-US" altLang="zh-CN" sz="2800" dirty="0" err="1" smtClean="0"/>
              <a:t>rRNA</a:t>
            </a:r>
            <a:r>
              <a:rPr lang="en-US" altLang="zh-CN" sz="2800" dirty="0" smtClean="0"/>
              <a:t> sequence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(&gt;97% similarity)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Phenotypic </a:t>
            </a:r>
            <a:r>
              <a:rPr lang="en-US" altLang="zh-CN" sz="2800" dirty="0"/>
              <a:t>or morphological </a:t>
            </a:r>
            <a:r>
              <a:rPr lang="en-US" altLang="zh-CN" sz="2800" dirty="0" smtClean="0"/>
              <a:t>similarity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Chemical features (lipids et al.)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95536" y="4725144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using this criterion, 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primates (monkey, </a:t>
            </a:r>
            <a:r>
              <a:rPr lang="en-US" altLang="zh-CN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apes and you) would 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lumped together as a single </a:t>
            </a:r>
            <a:r>
              <a:rPr lang="en-US" altLang="zh-CN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altLang="zh-CN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386257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 dirty="0" err="1" smtClean="0">
                <a:solidFill>
                  <a:srgbClr val="7030A0"/>
                </a:solidFill>
              </a:rPr>
              <a:t>Polyphasic</a:t>
            </a:r>
            <a:r>
              <a:rPr lang="en-US" altLang="zh-CN" sz="2800" b="1" i="1" dirty="0" smtClean="0">
                <a:solidFill>
                  <a:srgbClr val="7030A0"/>
                </a:solidFill>
              </a:rPr>
              <a:t> taxonomy</a:t>
            </a:r>
            <a:endParaRPr lang="zh-CN" altLang="en-US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Combination of phylogenetic and typological species concepts is suitable for microbes.</a:t>
            </a:r>
          </a:p>
          <a:p>
            <a:pPr marL="0" indent="0" algn="just">
              <a:buNone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Type strain is required for a established species and identification.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Genomic </a:t>
            </a:r>
            <a:r>
              <a:rPr lang="en-US" altLang="zh-CN" dirty="0"/>
              <a:t>data </a:t>
            </a:r>
            <a:r>
              <a:rPr lang="en-US" altLang="zh-CN" dirty="0" smtClean="0"/>
              <a:t>is superior</a:t>
            </a:r>
            <a:r>
              <a:rPr lang="en-US" altLang="zh-CN" dirty="0"/>
              <a:t> to phenotypic </a:t>
            </a:r>
            <a:r>
              <a:rPr lang="en-US" altLang="zh-CN" dirty="0" smtClean="0"/>
              <a:t>data. 70% DDH value is a golden standard for species classification.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0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3050" y="220486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Microbial diversity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516023" y="36432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FF0000"/>
                </a:solidFill>
              </a:rPr>
              <a:t>Cultured</a:t>
            </a:r>
            <a:r>
              <a:rPr lang="en-US" altLang="zh-CN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/>
              <a:t>&amp;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Uncultured</a:t>
            </a:r>
            <a:r>
              <a:rPr lang="en-US" altLang="zh-CN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/>
              <a:t>diversity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620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668497"/>
            <a:ext cx="8326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Number of Known </a:t>
            </a:r>
            <a:r>
              <a:rPr lang="en-US" altLang="zh-CN" sz="2400" b="1" dirty="0" smtClean="0"/>
              <a:t>Species (non-bacteria/-archaea) </a:t>
            </a:r>
            <a:r>
              <a:rPr lang="en-US" altLang="zh-CN" sz="2400" b="1" dirty="0"/>
              <a:t>in the World</a:t>
            </a:r>
          </a:p>
        </p:txBody>
      </p:sp>
      <p:pic>
        <p:nvPicPr>
          <p:cNvPr id="3073" name="Picture 1" descr="C:\Users\Feng Guo\AppData\Roaming\Tencent\Users\415162192\QQ\WinTemp\RichOle\52CV0DM2XO3LQBVZ9(`[IK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0162"/>
            <a:ext cx="641225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eng Guo\AppData\Roaming\Tencent\Users\415162192\QQ\WinTemp\RichOle\XV1U6JI266OSI~})}6SBC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6548"/>
            <a:ext cx="84010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eng Guo\AppData\Roaming\Tencent\Users\415162192\QQ\WinTemp\RichOle\PCXJF@2(3OCFX{8H_4$Z(N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83915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eng Guo\AppData\Roaming\Tencent\Users\415162192\QQ\WinTemp\RichOle\RIX[4V]_NT5G8P9FNZ`DFE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1" y="4725144"/>
            <a:ext cx="69723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Feng Guo\AppData\Roaming\Tencent\Users\415162192\QQ\WinTemp\RichOle\]$DUC]`MS_RFG3FKKNJW0%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" y="1078389"/>
            <a:ext cx="8640960" cy="7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959114" y="227629"/>
            <a:ext cx="7533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/>
              <a:t>Number of </a:t>
            </a:r>
            <a:r>
              <a:rPr lang="en-US" altLang="zh-CN" sz="3200" b="1" dirty="0" err="1" smtClean="0"/>
              <a:t>nown</a:t>
            </a:r>
            <a:r>
              <a:rPr lang="en-US" altLang="zh-CN" sz="3200" b="1" dirty="0" smtClean="0"/>
              <a:t> bacteria</a:t>
            </a:r>
            <a:r>
              <a:rPr lang="en-US" altLang="zh-CN" sz="3200" b="1" dirty="0"/>
              <a:t>/-archaea </a:t>
            </a:r>
            <a:r>
              <a:rPr lang="en-US" altLang="zh-CN" sz="3200" b="1" dirty="0" smtClean="0"/>
              <a:t>species</a:t>
            </a:r>
            <a:endParaRPr lang="en-US" altLang="zh-CN" sz="3200" b="1" dirty="0"/>
          </a:p>
        </p:txBody>
      </p:sp>
      <p:sp>
        <p:nvSpPr>
          <p:cNvPr id="2" name="矩形 1"/>
          <p:cNvSpPr/>
          <p:nvPr/>
        </p:nvSpPr>
        <p:spPr>
          <a:xfrm>
            <a:off x="1674168" y="2132856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Total number of published names included in categories covered by the Rules and included in LPSN (as of 25 May 2017)</a:t>
            </a:r>
          </a:p>
          <a:p>
            <a:endParaRPr lang="en-US" altLang="zh-CN" sz="2400" dirty="0"/>
          </a:p>
          <a:p>
            <a:r>
              <a:rPr lang="en-US" altLang="zh-CN" sz="2400" dirty="0"/>
              <a:t>Rank of class: 106</a:t>
            </a:r>
          </a:p>
          <a:p>
            <a:r>
              <a:rPr lang="en-US" altLang="zh-CN" sz="2400" dirty="0" smtClean="0"/>
              <a:t>Rank </a:t>
            </a:r>
            <a:r>
              <a:rPr lang="en-US" altLang="zh-CN" sz="2400" dirty="0"/>
              <a:t>of order: 188 </a:t>
            </a:r>
            <a:endParaRPr lang="en-US" altLang="zh-CN" sz="2400" dirty="0" smtClean="0"/>
          </a:p>
          <a:p>
            <a:r>
              <a:rPr lang="en-US" altLang="zh-CN" sz="2400" dirty="0" smtClean="0"/>
              <a:t>Rank </a:t>
            </a:r>
            <a:r>
              <a:rPr lang="en-US" altLang="zh-CN" sz="2400" dirty="0"/>
              <a:t>of family: 399 </a:t>
            </a:r>
            <a:endParaRPr lang="en-US" altLang="zh-CN" sz="2400" dirty="0" smtClean="0"/>
          </a:p>
          <a:p>
            <a:r>
              <a:rPr lang="en-US" altLang="zh-CN" sz="2400" dirty="0" smtClean="0"/>
              <a:t>Rank </a:t>
            </a:r>
            <a:r>
              <a:rPr lang="en-US" altLang="zh-CN" sz="2400" dirty="0"/>
              <a:t>of genus: 2854</a:t>
            </a:r>
          </a:p>
          <a:p>
            <a:r>
              <a:rPr lang="en-US" altLang="zh-CN" sz="2400" dirty="0"/>
              <a:t>Rank of species: </a:t>
            </a:r>
            <a:r>
              <a:rPr lang="en-US" altLang="zh-CN" sz="2400" dirty="0" smtClean="0"/>
              <a:t>15,626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8579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5" y="4903489"/>
            <a:ext cx="4640106" cy="111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/>
          <a:stretch/>
        </p:blipFill>
        <p:spPr bwMode="auto">
          <a:xfrm>
            <a:off x="5105261" y="4789520"/>
            <a:ext cx="3888431" cy="98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404664"/>
            <a:ext cx="8343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The major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divisions (12 phyla) </a:t>
            </a:r>
            <a:r>
              <a:rPr lang="en-US" altLang="zh-CN" sz="2800" b="1" dirty="0">
                <a:solidFill>
                  <a:srgbClr val="FF0000"/>
                </a:solidFill>
              </a:rPr>
              <a:t>of </a:t>
            </a:r>
            <a:r>
              <a:rPr lang="en-US" altLang="zh-CN" sz="2800" b="1" dirty="0">
                <a:solidFill>
                  <a:srgbClr val="7030A0"/>
                </a:solidFill>
              </a:rPr>
              <a:t>isolated</a:t>
            </a: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prokaryotes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2721803"/>
            <a:ext cx="12726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泉古菌门 </a:t>
            </a:r>
            <a:endParaRPr lang="en-US" altLang="zh-CN" sz="1400" dirty="0" smtClean="0"/>
          </a:p>
          <a:p>
            <a:pPr algn="ctr"/>
            <a:r>
              <a:rPr lang="en-US" altLang="zh-CN" sz="1400" dirty="0" err="1" smtClean="0"/>
              <a:t>Crenarchaeota</a:t>
            </a:r>
            <a:endParaRPr lang="en-US" altLang="zh-CN" sz="1400" dirty="0" smtClean="0"/>
          </a:p>
          <a:p>
            <a:pPr algn="ctr"/>
            <a:r>
              <a:rPr lang="zh-CN" altLang="en-US" sz="1200" b="1" i="1" dirty="0" smtClean="0">
                <a:solidFill>
                  <a:srgbClr val="FF0000"/>
                </a:solidFill>
              </a:rPr>
              <a:t>极端环境</a:t>
            </a:r>
            <a:endParaRPr lang="en-US" altLang="zh-CN" sz="12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1200" b="1" i="1" dirty="0" smtClean="0">
                <a:solidFill>
                  <a:srgbClr val="FF0000"/>
                </a:solidFill>
              </a:rPr>
              <a:t>Extremophile</a:t>
            </a:r>
            <a:endParaRPr lang="zh-CN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155" y="3513891"/>
            <a:ext cx="12726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广古菌门 </a:t>
            </a:r>
            <a:endParaRPr lang="en-US" altLang="zh-CN" sz="1400" dirty="0" smtClean="0"/>
          </a:p>
          <a:p>
            <a:pPr algn="ctr"/>
            <a:r>
              <a:rPr lang="en-US" altLang="zh-CN" sz="1400" dirty="0" err="1" smtClean="0"/>
              <a:t>Euryarchaeota</a:t>
            </a:r>
            <a:endParaRPr lang="en-US" altLang="zh-CN" sz="1400" dirty="0" smtClean="0"/>
          </a:p>
          <a:p>
            <a:pPr algn="ctr"/>
            <a:r>
              <a:rPr lang="zh-CN" altLang="en-US" sz="1200" b="1" i="1" dirty="0" smtClean="0">
                <a:solidFill>
                  <a:srgbClr val="FF0000"/>
                </a:solidFill>
              </a:rPr>
              <a:t>产甲烷</a:t>
            </a:r>
            <a:endParaRPr lang="en-US" altLang="zh-CN" sz="12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1200" b="1" i="1" dirty="0" smtClean="0">
                <a:solidFill>
                  <a:srgbClr val="FF0000"/>
                </a:solidFill>
              </a:rPr>
              <a:t>Methanogens</a:t>
            </a:r>
            <a:endParaRPr lang="zh-CN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3009835"/>
            <a:ext cx="1272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嗜热细菌</a:t>
            </a:r>
            <a:endParaRPr lang="en-US" altLang="zh-CN" sz="1400" dirty="0" smtClean="0"/>
          </a:p>
          <a:p>
            <a:pPr algn="ctr"/>
            <a:r>
              <a:rPr lang="zh-CN" altLang="en-US" sz="1400" dirty="0" smtClean="0"/>
              <a:t>（</a:t>
            </a:r>
            <a:r>
              <a:rPr lang="en-US" altLang="zh-CN" sz="1400" dirty="0" smtClean="0"/>
              <a:t>4 phyla</a:t>
            </a:r>
            <a:r>
              <a:rPr lang="zh-CN" altLang="en-US" sz="1400" dirty="0" smtClean="0"/>
              <a:t>）</a:t>
            </a:r>
            <a:endParaRPr lang="en-US" altLang="zh-CN" sz="1400" dirty="0" smtClean="0"/>
          </a:p>
          <a:p>
            <a:pPr algn="ctr"/>
            <a:r>
              <a:rPr lang="en-US" altLang="zh-CN" sz="1200" b="1" i="1" dirty="0" smtClean="0">
                <a:solidFill>
                  <a:srgbClr val="FF0000"/>
                </a:solidFill>
              </a:rPr>
              <a:t>Deeply branched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5816" y="3712492"/>
            <a:ext cx="2067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G+ </a:t>
            </a:r>
            <a:r>
              <a:rPr lang="zh-CN" altLang="en-US" sz="1400" dirty="0" smtClean="0"/>
              <a:t>（</a:t>
            </a:r>
            <a:r>
              <a:rPr lang="en-US" altLang="zh-CN" sz="1400" dirty="0" smtClean="0"/>
              <a:t>2 phyla</a:t>
            </a:r>
            <a:r>
              <a:rPr lang="zh-CN" altLang="en-US" sz="1400" dirty="0" smtClean="0"/>
              <a:t>）</a:t>
            </a:r>
            <a:endParaRPr lang="en-US" altLang="zh-CN" sz="1400" dirty="0" smtClean="0"/>
          </a:p>
          <a:p>
            <a:pPr algn="ctr"/>
            <a:r>
              <a:rPr lang="en-US" altLang="zh-CN" sz="1400" b="1" dirty="0" err="1" smtClean="0">
                <a:solidFill>
                  <a:srgbClr val="7030A0"/>
                </a:solidFill>
              </a:rPr>
              <a:t>Firmicutes</a:t>
            </a:r>
            <a:r>
              <a:rPr lang="en-US" altLang="zh-CN" sz="1400" b="1" dirty="0" smtClean="0">
                <a:solidFill>
                  <a:srgbClr val="7030A0"/>
                </a:solidFill>
              </a:rPr>
              <a:t> </a:t>
            </a:r>
            <a:r>
              <a:rPr lang="zh-CN" altLang="en-US" sz="1400" b="1" dirty="0" smtClean="0">
                <a:solidFill>
                  <a:srgbClr val="7030A0"/>
                </a:solidFill>
              </a:rPr>
              <a:t>厚壁菌门</a:t>
            </a:r>
            <a:endParaRPr lang="en-US" altLang="zh-CN" sz="1400" b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CN" sz="1400" b="1" dirty="0" smtClean="0">
                <a:solidFill>
                  <a:srgbClr val="7030A0"/>
                </a:solidFill>
              </a:rPr>
              <a:t>(Low GC)</a:t>
            </a:r>
          </a:p>
          <a:p>
            <a:pPr algn="ctr"/>
            <a:r>
              <a:rPr lang="en-US" altLang="zh-CN" sz="1400" b="1" dirty="0" err="1" smtClean="0">
                <a:solidFill>
                  <a:srgbClr val="7030A0"/>
                </a:solidFill>
              </a:rPr>
              <a:t>Actinobacteria</a:t>
            </a:r>
            <a:r>
              <a:rPr lang="en-US" altLang="zh-CN" sz="1400" b="1" dirty="0" smtClean="0">
                <a:solidFill>
                  <a:srgbClr val="7030A0"/>
                </a:solidFill>
              </a:rPr>
              <a:t> </a:t>
            </a:r>
            <a:r>
              <a:rPr lang="zh-CN" altLang="en-US" sz="1400" b="1" dirty="0" smtClean="0">
                <a:solidFill>
                  <a:srgbClr val="7030A0"/>
                </a:solidFill>
              </a:rPr>
              <a:t>放线菌门</a:t>
            </a:r>
            <a:endParaRPr lang="en-US" altLang="zh-CN" sz="1400" b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CN" sz="1400" b="1" dirty="0" smtClean="0">
                <a:solidFill>
                  <a:srgbClr val="7030A0"/>
                </a:solidFill>
              </a:rPr>
              <a:t>(High GC)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1660" y="2875691"/>
            <a:ext cx="2067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Photosynthetic</a:t>
            </a:r>
          </a:p>
          <a:p>
            <a:pPr algn="ctr"/>
            <a:r>
              <a:rPr lang="zh-CN" altLang="en-US" sz="1400" dirty="0"/>
              <a:t>光合细菌</a:t>
            </a:r>
            <a:endParaRPr lang="en-US" altLang="zh-CN" sz="1400" dirty="0" smtClean="0"/>
          </a:p>
          <a:p>
            <a:pPr algn="ctr"/>
            <a:r>
              <a:rPr lang="en-US" altLang="zh-CN" sz="1400" b="1" dirty="0" smtClean="0">
                <a:solidFill>
                  <a:srgbClr val="7030A0"/>
                </a:solidFill>
              </a:rPr>
              <a:t>Cyanobacteria</a:t>
            </a:r>
            <a:r>
              <a:rPr lang="zh-CN" altLang="en-US" sz="1400" b="1" dirty="0" smtClean="0">
                <a:solidFill>
                  <a:srgbClr val="7030A0"/>
                </a:solidFill>
              </a:rPr>
              <a:t>蓝细菌门</a:t>
            </a:r>
            <a:r>
              <a:rPr lang="en-US" altLang="zh-CN" sz="14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(oxygenic)</a:t>
            </a:r>
          </a:p>
          <a:p>
            <a:pPr algn="ctr"/>
            <a:r>
              <a:rPr lang="en-US" altLang="zh-CN" sz="1400" dirty="0" err="1" smtClean="0"/>
              <a:t>Chlorobi</a:t>
            </a:r>
            <a:r>
              <a:rPr lang="en-US" altLang="zh-CN" sz="1400" dirty="0" smtClean="0"/>
              <a:t> </a:t>
            </a:r>
            <a:r>
              <a:rPr lang="zh-CN" altLang="en-US" sz="1400" dirty="0" smtClean="0"/>
              <a:t>绿菌门</a:t>
            </a:r>
            <a:endParaRPr lang="en-US" altLang="zh-CN" sz="1400" dirty="0" smtClean="0"/>
          </a:p>
          <a:p>
            <a:pPr algn="ctr"/>
            <a:r>
              <a:rPr lang="en-US" altLang="zh-CN" sz="1400" b="1" dirty="0" smtClean="0">
                <a:solidFill>
                  <a:srgbClr val="FF0000"/>
                </a:solidFill>
              </a:rPr>
              <a:t>(non-oxygenic)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4176" y="3896968"/>
            <a:ext cx="2067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 smtClean="0">
                <a:solidFill>
                  <a:srgbClr val="7030A0"/>
                </a:solidFill>
              </a:rPr>
              <a:t>Proteobacteria</a:t>
            </a:r>
            <a:endParaRPr lang="en-US" altLang="zh-CN" sz="1400" b="1" dirty="0" smtClean="0">
              <a:solidFill>
                <a:srgbClr val="7030A0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rgbClr val="7030A0"/>
                </a:solidFill>
              </a:rPr>
              <a:t>变形菌门</a:t>
            </a:r>
            <a:endParaRPr lang="en-US" altLang="zh-CN" sz="1400" b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CN" sz="1200" b="1" i="1" dirty="0" smtClean="0">
                <a:solidFill>
                  <a:srgbClr val="FF0000"/>
                </a:solidFill>
              </a:rPr>
              <a:t>Diverse function and mostly studied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2" y="1612141"/>
            <a:ext cx="10953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54906"/>
            <a:ext cx="1186462" cy="102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24" y="1516831"/>
            <a:ext cx="1066799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63" y="2644821"/>
            <a:ext cx="1077186" cy="11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16" y="1458319"/>
            <a:ext cx="1471303" cy="14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319" y="1497830"/>
            <a:ext cx="1006258" cy="10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03" y="2596356"/>
            <a:ext cx="1040674" cy="124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8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many microbial species exist?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9862" y="1700808"/>
            <a:ext cx="8390610" cy="452596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Estimated from tens of thousands to billions</a:t>
            </a:r>
          </a:p>
          <a:p>
            <a:pPr marL="0" indent="0">
              <a:buNone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The larger number might be more correct</a:t>
            </a:r>
            <a:r>
              <a:rPr lang="en-US" altLang="zh-CN" sz="2800" dirty="0" smtClean="0"/>
              <a:t>.</a:t>
            </a:r>
          </a:p>
          <a:p>
            <a:pPr marL="0" indent="0">
              <a:buNone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Most environments have not been examined.</a:t>
            </a:r>
          </a:p>
          <a:p>
            <a:pPr marL="0" indent="0">
              <a:buNone/>
            </a:pPr>
            <a:r>
              <a:rPr lang="en-US" altLang="zh-CN" sz="2800" dirty="0" smtClean="0"/>
              <a:t>     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Soil vs. Marine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Each insect species may have their unique symbiotic prokaryotes.</a:t>
            </a:r>
          </a:p>
          <a:p>
            <a:pPr marL="0" indent="0">
              <a:buNone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High proportion of microbes cannot be cultivated in lab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74441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800" dirty="0" smtClean="0"/>
              <a:t>Taxonomy contains two separated but interrelated parts</a:t>
            </a:r>
          </a:p>
          <a:p>
            <a:pPr marL="0" indent="0">
              <a:buNone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800" dirty="0" smtClean="0"/>
              <a:t>Classification </a:t>
            </a:r>
            <a:r>
              <a:rPr lang="zh-CN" altLang="en-US" sz="2800" dirty="0" smtClean="0"/>
              <a:t>（归类）</a:t>
            </a:r>
            <a:endParaRPr lang="en-US" altLang="zh-CN" sz="2800" dirty="0" smtClean="0"/>
          </a:p>
          <a:p>
            <a:pPr marL="0" indent="0">
              <a:buNone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800" dirty="0" smtClean="0"/>
              <a:t>Nomenclature </a:t>
            </a:r>
            <a:r>
              <a:rPr lang="zh-CN" altLang="en-US" sz="2800" dirty="0" smtClean="0"/>
              <a:t>（命名）</a:t>
            </a: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800" dirty="0" smtClean="0"/>
              <a:t>Identification </a:t>
            </a:r>
            <a:r>
              <a:rPr lang="en-US" altLang="zh-CN" sz="2800" dirty="0"/>
              <a:t>of unknown </a:t>
            </a:r>
            <a:r>
              <a:rPr lang="en-US" altLang="zh-CN" sz="2800" dirty="0" smtClean="0"/>
              <a:t>organisms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 smtClean="0"/>
          </a:p>
        </p:txBody>
      </p:sp>
      <p:pic>
        <p:nvPicPr>
          <p:cNvPr id="4" name="Picture 2" descr="Portrait of Linnaeus on a brown background with the word &quot;Linne&quot; in the top right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27" y="1880412"/>
            <a:ext cx="3126381" cy="37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984804" y="5862635"/>
            <a:ext cx="2938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Carl Linnaeus (1707-1778)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39552" y="2564904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Arrangement </a:t>
            </a:r>
            <a:r>
              <a:rPr lang="en-US" altLang="zh-CN" sz="2000" dirty="0"/>
              <a:t>of organisms into groups (</a:t>
            </a:r>
            <a:r>
              <a:rPr lang="en-US" altLang="zh-CN" sz="2000" dirty="0" smtClean="0"/>
              <a:t>taxa, taxon,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分类单元</a:t>
            </a:r>
            <a:r>
              <a:rPr lang="en-US" altLang="zh-CN" sz="2000" dirty="0" smtClean="0"/>
              <a:t>)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539552" y="4037002"/>
            <a:ext cx="3191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Assignment </a:t>
            </a:r>
            <a:r>
              <a:rPr lang="en-US" altLang="zh-CN" sz="2000" dirty="0"/>
              <a:t>of names to taxa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539552" y="4365104"/>
            <a:ext cx="4502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Binomial nomenclature 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双名法，属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+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种</a:t>
            </a:r>
            <a:r>
              <a:rPr lang="en-US" altLang="zh-CN" sz="2000" dirty="0" smtClean="0"/>
              <a:t>)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7534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 smtClean="0"/>
              <a:t>“The great plate count anomaly”—</a:t>
            </a:r>
            <a:br>
              <a:rPr lang="en-US" altLang="zh-CN" b="1" dirty="0" smtClean="0"/>
            </a:br>
            <a:r>
              <a:rPr lang="en-US" altLang="zh-CN" b="1" dirty="0" smtClean="0"/>
              <a:t>The uncultured microorganisms</a:t>
            </a:r>
            <a:endParaRPr lang="zh-CN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19" y="2077442"/>
            <a:ext cx="6286777" cy="35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C:\Users\Feng Guo\Documents\Tencent Files\415162192\Image\C2C\13ADD7C6E504A670FFD9529B06F773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8" y="1570484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2" y="4221088"/>
            <a:ext cx="2338448" cy="248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6" y="3244334"/>
            <a:ext cx="1302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/>
              <a:t>≠</a:t>
            </a:r>
          </a:p>
        </p:txBody>
      </p:sp>
      <p:sp>
        <p:nvSpPr>
          <p:cNvPr id="4" name="矩形 3"/>
          <p:cNvSpPr/>
          <p:nvPr/>
        </p:nvSpPr>
        <p:spPr>
          <a:xfrm>
            <a:off x="6300192" y="5674454"/>
            <a:ext cx="2612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 smtClean="0"/>
              <a:t>Puspita</a:t>
            </a:r>
            <a:r>
              <a:rPr lang="en-US" altLang="zh-CN" sz="2400" b="1" dirty="0" smtClean="0"/>
              <a:t> et al., 2003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82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500" y="116632"/>
            <a:ext cx="8856984" cy="864096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The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uncultured</a:t>
            </a:r>
            <a:r>
              <a:rPr lang="en-US" altLang="zh-CN" sz="3600" b="1" dirty="0" smtClean="0"/>
              <a:t> bacterial phyla</a:t>
            </a:r>
            <a:endParaRPr lang="zh-CN" altLang="en-US" sz="3600" b="1" dirty="0"/>
          </a:p>
        </p:txBody>
      </p:sp>
      <p:pic>
        <p:nvPicPr>
          <p:cNvPr id="2049" name="Picture 1" descr="C:\Documents and Settings\jiang\Application Data\Tencent\Users\415162192\QQ\WinTemp\RichOle\LRZW{O2S}MVYB[~30PV6J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8" y="969753"/>
            <a:ext cx="4248472" cy="540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20072" y="2805283"/>
            <a:ext cx="360040" cy="720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/>
          </a:p>
        </p:txBody>
      </p:sp>
      <p:sp>
        <p:nvSpPr>
          <p:cNvPr id="7" name="矩形 6"/>
          <p:cNvSpPr/>
          <p:nvPr/>
        </p:nvSpPr>
        <p:spPr>
          <a:xfrm>
            <a:off x="5220072" y="2301227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/>
          </a:p>
        </p:txBody>
      </p:sp>
      <p:sp>
        <p:nvSpPr>
          <p:cNvPr id="8" name="矩形 7"/>
          <p:cNvSpPr/>
          <p:nvPr/>
        </p:nvSpPr>
        <p:spPr>
          <a:xfrm>
            <a:off x="5220072" y="3309339"/>
            <a:ext cx="360040" cy="7200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/>
          </a:p>
        </p:txBody>
      </p:sp>
      <p:sp>
        <p:nvSpPr>
          <p:cNvPr id="6" name="矩形 5"/>
          <p:cNvSpPr/>
          <p:nvPr/>
        </p:nvSpPr>
        <p:spPr>
          <a:xfrm>
            <a:off x="4188296" y="3933056"/>
            <a:ext cx="4392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zh-CN" b="1" dirty="0" smtClean="0">
                <a:solidFill>
                  <a:srgbClr val="FF0000"/>
                </a:solidFill>
              </a:rPr>
              <a:t>26 cultured and 26 uncultured phyla in 2003 </a:t>
            </a:r>
          </a:p>
          <a:p>
            <a:pPr algn="ctr"/>
            <a:r>
              <a:rPr lang="it-IT" altLang="zh-CN" b="1" dirty="0" smtClean="0"/>
              <a:t>(Rappe &amp; Giovannoni, 2003)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3335761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Phyla established before 1987</a:t>
            </a:r>
            <a:endParaRPr lang="zh-CN" alt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4007" y="2844405"/>
            <a:ext cx="374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Phyla established between 1987-2003</a:t>
            </a:r>
            <a:endParaRPr lang="zh-CN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44008" y="2327649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Uncultured phyla until 2003</a:t>
            </a:r>
            <a:endParaRPr lang="zh-CN" altLang="en-US" sz="16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451648" y="1126485"/>
            <a:ext cx="393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“Uncultured” means have not been isolated in laboratory yet.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6" grpId="0"/>
      <p:bldP spid="10" grpId="0"/>
      <p:bldP spid="12" grpId="0"/>
      <p:bldP spid="1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Feng Guo\AppData\Roaming\Tencent\Users\415162192\QQ\WinTemp\RichOle\P)BSA0M97YJ)BTXE27WR9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759224"/>
            <a:ext cx="401356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ng Guo\AppData\Roaming\Tencent\Users\415162192\QQ\WinTemp\RichOle\{6X~ILPI0~@H59@M}04$3(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02" y="1268760"/>
            <a:ext cx="5560803" cy="12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eng Guo\AppData\Roaming\Tencent\Users\415162192\QQ\WinTemp\RichOle\63T~_R1ZMSQ8J}~KQ``I{%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901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“Microbial dark matters”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69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eng Guo\AppData\Roaming\Tencent\Users\415162192\QQ\WinTemp\RichOle\(T(K}R9UPY6(KU~)5_GWGI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" y="188640"/>
            <a:ext cx="518457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876867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There are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55 and 13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candidatus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phyla </a:t>
            </a:r>
            <a:r>
              <a:rPr lang="en-US" altLang="zh-CN" sz="2400" dirty="0" smtClean="0"/>
              <a:t>in Bacteria and Archaea, respectively</a:t>
            </a:r>
            <a:endParaRPr lang="zh-CN" altLang="en-US" sz="2400" dirty="0"/>
          </a:p>
        </p:txBody>
      </p:sp>
      <p:pic>
        <p:nvPicPr>
          <p:cNvPr id="5122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5328592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276872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7030A0"/>
                </a:solidFill>
              </a:rPr>
              <a:t>Using ribosomal proteins instead of </a:t>
            </a:r>
            <a:r>
              <a:rPr lang="en-US" altLang="zh-CN" sz="2000" b="1" i="1" dirty="0" err="1" smtClean="0">
                <a:solidFill>
                  <a:srgbClr val="7030A0"/>
                </a:solidFill>
              </a:rPr>
              <a:t>rRNA</a:t>
            </a:r>
            <a:r>
              <a:rPr lang="en-US" altLang="zh-CN" sz="2000" b="1" i="1" dirty="0" smtClean="0">
                <a:solidFill>
                  <a:srgbClr val="7030A0"/>
                </a:solidFill>
              </a:rPr>
              <a:t> as the biomarker</a:t>
            </a:r>
            <a:endParaRPr lang="zh-CN" altLang="en-US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916832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Diverse microorganisms has been isolated in lab and formally described.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The microbial diversity is mainly contributed the uncultivated microorganisms.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53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Microbial roles in life </a:t>
            </a:r>
            <a:r>
              <a:rPr lang="en-US" altLang="zh-CN" dirty="0" smtClean="0"/>
              <a:t>evolution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123728" y="4509120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Nothing in Biology Makes Sense Except in the Light of Evolution.								</a:t>
            </a:r>
            <a:r>
              <a:rPr lang="en-US" altLang="zh-CN" sz="2400" b="1" dirty="0" smtClean="0"/>
              <a:t>--</a:t>
            </a:r>
            <a:r>
              <a:rPr lang="en-US" altLang="zh-CN" sz="2400" b="1" dirty="0" err="1" smtClean="0"/>
              <a:t>Dobzhansky</a:t>
            </a:r>
            <a:r>
              <a:rPr lang="en-US" altLang="zh-CN" sz="24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397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1299" y="498953"/>
            <a:ext cx="8229600" cy="2476872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b="1" dirty="0">
                <a:hlinkClick r:id="rId2" tooltip="Evolution"/>
              </a:rPr>
              <a:t>Evolution</a:t>
            </a:r>
            <a:r>
              <a:rPr lang="en-US" altLang="zh-CN" dirty="0"/>
              <a:t> is the change in </a:t>
            </a:r>
            <a:r>
              <a:rPr lang="en-US" altLang="zh-CN" b="1" dirty="0">
                <a:solidFill>
                  <a:srgbClr val="FF0000"/>
                </a:solidFill>
              </a:rPr>
              <a:t>heritable traits </a:t>
            </a:r>
            <a:r>
              <a:rPr lang="en-US" altLang="zh-CN" dirty="0"/>
              <a:t>of biological organisms over successive generations due to natural selection and other </a:t>
            </a:r>
            <a:r>
              <a:rPr lang="en-US" altLang="zh-CN" dirty="0" smtClean="0"/>
              <a:t>mechanisms.</a:t>
            </a:r>
          </a:p>
          <a:p>
            <a:pPr marL="0" indent="0" algn="just">
              <a:buNone/>
            </a:pPr>
            <a:r>
              <a:rPr lang="en-US" altLang="zh-CN" i="1" dirty="0" smtClean="0"/>
              <a:t>                                                       From Wikipedia</a:t>
            </a:r>
            <a:endParaRPr lang="en-US" altLang="zh-CN" i="1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24320"/>
            <a:ext cx="2808312" cy="42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0" y="3284984"/>
            <a:ext cx="2304256" cy="26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91870"/>
            <a:ext cx="2190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1259" y="6125101"/>
            <a:ext cx="285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Charles Darwin (1809–1882)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92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oldest fossil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83231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04089" y="5877272"/>
            <a:ext cx="578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err="1" smtClean="0"/>
              <a:t>Stromatolites</a:t>
            </a:r>
            <a:r>
              <a:rPr lang="en-US" altLang="zh-CN" dirty="0" smtClean="0"/>
              <a:t> (</a:t>
            </a:r>
            <a:r>
              <a:rPr lang="zh-CN" altLang="en-US" dirty="0" smtClean="0"/>
              <a:t>层叠石</a:t>
            </a:r>
            <a:r>
              <a:rPr lang="en-US" altLang="zh-CN" dirty="0" smtClean="0"/>
              <a:t>, 3.5b year) </a:t>
            </a:r>
            <a:r>
              <a:rPr lang="en-US" altLang="zh-CN" dirty="0"/>
              <a:t>in Hamelin Pool Marine Nature Reserve along the coast of Western Australia.</a:t>
            </a:r>
            <a:endParaRPr lang="zh-CN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46" y="2432585"/>
            <a:ext cx="2436575" cy="24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003" y="4870901"/>
            <a:ext cx="199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Microbes and sediments</a:t>
            </a:r>
            <a:endParaRPr lang="zh-CN" altLang="en-US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32" y="1468827"/>
            <a:ext cx="3206186" cy="240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05" y="4021807"/>
            <a:ext cx="20288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00192" y="5733256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Microbial mat (</a:t>
            </a:r>
            <a:r>
              <a:rPr lang="zh-CN" altLang="en-US" dirty="0" smtClean="0"/>
              <a:t>微生物垫</a:t>
            </a:r>
            <a:r>
              <a:rPr lang="en-US" altLang="zh-CN" dirty="0" smtClean="0"/>
              <a:t>), the living </a:t>
            </a:r>
            <a:r>
              <a:rPr lang="en-US" altLang="zh-CN" dirty="0" err="1" smtClean="0"/>
              <a:t>stromatolites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68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8" y="2204864"/>
            <a:ext cx="7620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328" y="4581128"/>
            <a:ext cx="381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Fossil from 850 M years ago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2440" y="4581128"/>
            <a:ext cx="35939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The </a:t>
            </a:r>
            <a:r>
              <a:rPr lang="en-US" altLang="zh-CN" sz="2400" b="1" dirty="0"/>
              <a:t>oldest fossilized cyanobacteria (</a:t>
            </a:r>
            <a:r>
              <a:rPr lang="en-US" altLang="zh-CN" sz="2400" b="1" dirty="0" smtClean="0"/>
              <a:t>3.5 b years)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038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77444" y="130174"/>
            <a:ext cx="4943505" cy="6486525"/>
            <a:chOff x="2655887" y="130174"/>
            <a:chExt cx="4943505" cy="6486525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430587" y="219074"/>
              <a:ext cx="3486150" cy="136525"/>
            </a:xfrm>
            <a:prstGeom prst="rect">
              <a:avLst/>
            </a:prstGeom>
            <a:solidFill>
              <a:srgbClr val="F69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430587" y="358774"/>
              <a:ext cx="3486150" cy="1355725"/>
            </a:xfrm>
            <a:prstGeom prst="rect">
              <a:avLst/>
            </a:prstGeom>
            <a:solidFill>
              <a:srgbClr val="89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430587" y="1714499"/>
              <a:ext cx="3486150" cy="682625"/>
            </a:xfrm>
            <a:prstGeom prst="rect">
              <a:avLst/>
            </a:prstGeom>
            <a:solidFill>
              <a:srgbClr val="A2B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430587" y="2390774"/>
              <a:ext cx="3486150" cy="1863725"/>
            </a:xfrm>
            <a:prstGeom prst="rect">
              <a:avLst/>
            </a:prstGeom>
            <a:solidFill>
              <a:srgbClr val="DAE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430587" y="4254499"/>
              <a:ext cx="3486150" cy="1152525"/>
            </a:xfrm>
            <a:prstGeom prst="rect">
              <a:avLst/>
            </a:prstGeom>
            <a:solidFill>
              <a:srgbClr val="80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430587" y="5397499"/>
              <a:ext cx="3486150" cy="844550"/>
            </a:xfrm>
            <a:prstGeom prst="rect">
              <a:avLst/>
            </a:prstGeom>
            <a:solidFill>
              <a:srgbClr val="78D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430587" y="6242049"/>
              <a:ext cx="3486150" cy="374650"/>
            </a:xfrm>
            <a:prstGeom prst="rect">
              <a:avLst/>
            </a:prstGeom>
            <a:solidFill>
              <a:srgbClr val="00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430712" y="266699"/>
              <a:ext cx="13081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Age of dinosaurs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 rot="16200000">
              <a:off x="2681287" y="4452937"/>
              <a:ext cx="1809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 rot="16200000">
              <a:off x="1316037" y="2989262"/>
              <a:ext cx="29114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ime before present(billions of years)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 rot="16200000">
              <a:off x="6426956" y="2366947"/>
              <a:ext cx="21448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</a:t>
              </a:r>
              <a:r>
                <a:rPr kumimoji="0" lang="zh-CN" altLang="zh-CN" sz="1300" b="1" i="0" u="none" strike="noStrike" cap="none" normalizeH="0" baseline="-2500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r>
                <a:rPr kumimoji="0" lang="zh-CN" altLang="zh-CN" sz="1300" b="1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(percent in atmosphere)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 rot="16200000">
              <a:off x="2397125" y="3390899"/>
              <a:ext cx="13525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Era of microbial life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 rot="16200000">
              <a:off x="2697162" y="827087"/>
              <a:ext cx="6445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“Higher”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 rot="16200000">
              <a:off x="2817812" y="839787"/>
              <a:ext cx="7715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organisms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4430712" y="1616074"/>
              <a:ext cx="15335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Origin of metazoans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4087812" y="2292349"/>
              <a:ext cx="21526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Origin of modern eukaryotes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4125912" y="4149724"/>
              <a:ext cx="14033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Origin of oxygenic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4125912" y="4333874"/>
              <a:ext cx="20955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phototrophs(cyanobacteria)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4808537" y="5321299"/>
              <a:ext cx="9620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Origin of life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4325937" y="6156324"/>
              <a:ext cx="16859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Formation of the earth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3687762" y="876299"/>
              <a:ext cx="9521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Morphological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  <a:p>
              <a:pPr lvl="0"/>
              <a:r>
                <a:rPr lang="en-US" altLang="zh-CN" sz="1200" dirty="0">
                  <a:solidFill>
                    <a:srgbClr val="002060"/>
                  </a:solidFill>
                </a:rPr>
                <a:t>evolution of</a:t>
              </a:r>
            </a:p>
            <a:p>
              <a:pPr lvl="0"/>
              <a:r>
                <a:rPr lang="en-US" altLang="zh-CN" sz="1200" dirty="0">
                  <a:solidFill>
                    <a:srgbClr val="002060"/>
                  </a:solidFill>
                </a:rPr>
                <a:t>metazoans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6027737" y="581024"/>
              <a:ext cx="7302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Cambrian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4049712" y="2803524"/>
              <a:ext cx="20383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Development of ozone shield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8" name="Rectangle 32"/>
            <p:cNvSpPr>
              <a:spLocks noChangeArrowheads="1"/>
            </p:cNvSpPr>
            <p:nvPr/>
          </p:nvSpPr>
          <p:spPr bwMode="auto">
            <a:xfrm>
              <a:off x="4084637" y="3057524"/>
              <a:ext cx="171361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Oxygenated environment</a:t>
              </a:r>
              <a:endParaRPr kumimoji="0" lang="zh-CN" altLang="zh-CN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4135437" y="3876674"/>
              <a:ext cx="15557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0" name="Rectangle 34"/>
            <p:cNvSpPr>
              <a:spLocks noChangeArrowheads="1"/>
            </p:cNvSpPr>
            <p:nvPr/>
          </p:nvSpPr>
          <p:spPr bwMode="auto">
            <a:xfrm>
              <a:off x="4224337" y="3876674"/>
              <a:ext cx="19272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races of earliest eukaryotes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7059612" y="3863974"/>
              <a:ext cx="3683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Oxic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6983412" y="3311524"/>
              <a:ext cx="4159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0.1%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3" name="Rectangle 37"/>
            <p:cNvSpPr>
              <a:spLocks noChangeArrowheads="1"/>
            </p:cNvSpPr>
            <p:nvPr/>
          </p:nvSpPr>
          <p:spPr bwMode="auto">
            <a:xfrm>
              <a:off x="6983412" y="2082799"/>
              <a:ext cx="3746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10%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4" name="Rectangle 38"/>
            <p:cNvSpPr>
              <a:spLocks noChangeArrowheads="1"/>
            </p:cNvSpPr>
            <p:nvPr/>
          </p:nvSpPr>
          <p:spPr bwMode="auto">
            <a:xfrm>
              <a:off x="6983412" y="1571624"/>
              <a:ext cx="3746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20%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6983412" y="2943224"/>
              <a:ext cx="2889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1%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3249612" y="1844674"/>
              <a:ext cx="1524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7" name="Rectangle 41"/>
            <p:cNvSpPr>
              <a:spLocks noChangeArrowheads="1"/>
            </p:cNvSpPr>
            <p:nvPr/>
          </p:nvSpPr>
          <p:spPr bwMode="auto">
            <a:xfrm>
              <a:off x="3249612" y="130174"/>
              <a:ext cx="1524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" name="Rectangle 42"/>
            <p:cNvSpPr>
              <a:spLocks noChangeArrowheads="1"/>
            </p:cNvSpPr>
            <p:nvPr/>
          </p:nvSpPr>
          <p:spPr bwMode="auto">
            <a:xfrm>
              <a:off x="3249612" y="3057524"/>
              <a:ext cx="1524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9" name="Rectangle 43"/>
            <p:cNvSpPr>
              <a:spLocks noChangeArrowheads="1"/>
            </p:cNvSpPr>
            <p:nvPr/>
          </p:nvSpPr>
          <p:spPr bwMode="auto">
            <a:xfrm>
              <a:off x="3249612" y="4210049"/>
              <a:ext cx="1524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0" name="Rectangle 44"/>
            <p:cNvSpPr>
              <a:spLocks noChangeArrowheads="1"/>
            </p:cNvSpPr>
            <p:nvPr/>
          </p:nvSpPr>
          <p:spPr bwMode="auto">
            <a:xfrm>
              <a:off x="3249612" y="5454649"/>
              <a:ext cx="1524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1" name="Rectangle 45"/>
            <p:cNvSpPr>
              <a:spLocks noChangeArrowheads="1"/>
            </p:cNvSpPr>
            <p:nvPr/>
          </p:nvSpPr>
          <p:spPr bwMode="auto">
            <a:xfrm>
              <a:off x="6983412" y="5708649"/>
              <a:ext cx="52387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Anoxic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2" name="Rectangle 46"/>
            <p:cNvSpPr>
              <a:spLocks noChangeArrowheads="1"/>
            </p:cNvSpPr>
            <p:nvPr/>
          </p:nvSpPr>
          <p:spPr bwMode="auto">
            <a:xfrm>
              <a:off x="5370512" y="4518024"/>
              <a:ext cx="527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Nuclear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 smtClean="0">
                  <a:solidFill>
                    <a:srgbClr val="171C61"/>
                  </a:solidFill>
                </a:rPr>
                <a:t>line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3" name="Rectangle 48"/>
            <p:cNvSpPr>
              <a:spLocks noChangeArrowheads="1"/>
            </p:cNvSpPr>
            <p:nvPr/>
          </p:nvSpPr>
          <p:spPr bwMode="auto">
            <a:xfrm>
              <a:off x="4246562" y="5654674"/>
              <a:ext cx="63799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Chemical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</a:endParaRPr>
            </a:p>
            <a:p>
              <a:r>
                <a:rPr lang="zh-CN" altLang="zh-CN" sz="1200" dirty="0">
                  <a:solidFill>
                    <a:srgbClr val="171C61"/>
                  </a:solidFill>
                </a:rPr>
                <a:t>evolution</a:t>
              </a:r>
              <a:endParaRPr lang="zh-CN" altLang="zh-CN" sz="1200" dirty="0"/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Rectangle 50"/>
            <p:cNvSpPr>
              <a:spLocks noChangeArrowheads="1"/>
            </p:cNvSpPr>
            <p:nvPr/>
          </p:nvSpPr>
          <p:spPr bwMode="auto">
            <a:xfrm>
              <a:off x="3938587" y="6353174"/>
              <a:ext cx="2559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(~4.6 X 10  years before the present)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5" name="Freeform 51"/>
            <p:cNvSpPr>
              <a:spLocks noEditPoints="1"/>
            </p:cNvSpPr>
            <p:nvPr/>
          </p:nvSpPr>
          <p:spPr bwMode="auto">
            <a:xfrm>
              <a:off x="4437062" y="6362699"/>
              <a:ext cx="41275" cy="63500"/>
            </a:xfrm>
            <a:custGeom>
              <a:avLst/>
              <a:gdLst>
                <a:gd name="T0" fmla="*/ 6 w 26"/>
                <a:gd name="T1" fmla="*/ 30 h 40"/>
                <a:gd name="T2" fmla="*/ 8 w 26"/>
                <a:gd name="T3" fmla="*/ 36 h 40"/>
                <a:gd name="T4" fmla="*/ 12 w 26"/>
                <a:gd name="T5" fmla="*/ 36 h 40"/>
                <a:gd name="T6" fmla="*/ 16 w 26"/>
                <a:gd name="T7" fmla="*/ 36 h 40"/>
                <a:gd name="T8" fmla="*/ 18 w 26"/>
                <a:gd name="T9" fmla="*/ 34 h 40"/>
                <a:gd name="T10" fmla="*/ 20 w 26"/>
                <a:gd name="T11" fmla="*/ 28 h 40"/>
                <a:gd name="T12" fmla="*/ 22 w 26"/>
                <a:gd name="T13" fmla="*/ 22 h 40"/>
                <a:gd name="T14" fmla="*/ 22 w 26"/>
                <a:gd name="T15" fmla="*/ 22 h 40"/>
                <a:gd name="T16" fmla="*/ 18 w 26"/>
                <a:gd name="T17" fmla="*/ 26 h 40"/>
                <a:gd name="T18" fmla="*/ 12 w 26"/>
                <a:gd name="T19" fmla="*/ 26 h 40"/>
                <a:gd name="T20" fmla="*/ 8 w 26"/>
                <a:gd name="T21" fmla="*/ 26 h 40"/>
                <a:gd name="T22" fmla="*/ 4 w 26"/>
                <a:gd name="T23" fmla="*/ 24 h 40"/>
                <a:gd name="T24" fmla="*/ 0 w 26"/>
                <a:gd name="T25" fmla="*/ 14 h 40"/>
                <a:gd name="T26" fmla="*/ 0 w 26"/>
                <a:gd name="T27" fmla="*/ 8 h 40"/>
                <a:gd name="T28" fmla="*/ 4 w 26"/>
                <a:gd name="T29" fmla="*/ 4 h 40"/>
                <a:gd name="T30" fmla="*/ 12 w 26"/>
                <a:gd name="T31" fmla="*/ 0 h 40"/>
                <a:gd name="T32" fmla="*/ 20 w 26"/>
                <a:gd name="T33" fmla="*/ 2 h 40"/>
                <a:gd name="T34" fmla="*/ 24 w 26"/>
                <a:gd name="T35" fmla="*/ 8 h 40"/>
                <a:gd name="T36" fmla="*/ 26 w 26"/>
                <a:gd name="T37" fmla="*/ 20 h 40"/>
                <a:gd name="T38" fmla="*/ 24 w 26"/>
                <a:gd name="T39" fmla="*/ 32 h 40"/>
                <a:gd name="T40" fmla="*/ 22 w 26"/>
                <a:gd name="T41" fmla="*/ 36 h 40"/>
                <a:gd name="T42" fmla="*/ 20 w 26"/>
                <a:gd name="T43" fmla="*/ 38 h 40"/>
                <a:gd name="T44" fmla="*/ 12 w 26"/>
                <a:gd name="T45" fmla="*/ 40 h 40"/>
                <a:gd name="T46" fmla="*/ 8 w 26"/>
                <a:gd name="T47" fmla="*/ 40 h 40"/>
                <a:gd name="T48" fmla="*/ 4 w 26"/>
                <a:gd name="T49" fmla="*/ 38 h 40"/>
                <a:gd name="T50" fmla="*/ 0 w 26"/>
                <a:gd name="T51" fmla="*/ 32 h 40"/>
                <a:gd name="T52" fmla="*/ 20 w 26"/>
                <a:gd name="T53" fmla="*/ 14 h 40"/>
                <a:gd name="T54" fmla="*/ 20 w 26"/>
                <a:gd name="T55" fmla="*/ 10 h 40"/>
                <a:gd name="T56" fmla="*/ 18 w 26"/>
                <a:gd name="T57" fmla="*/ 6 h 40"/>
                <a:gd name="T58" fmla="*/ 14 w 26"/>
                <a:gd name="T59" fmla="*/ 4 h 40"/>
                <a:gd name="T60" fmla="*/ 10 w 26"/>
                <a:gd name="T61" fmla="*/ 4 h 40"/>
                <a:gd name="T62" fmla="*/ 8 w 26"/>
                <a:gd name="T63" fmla="*/ 6 h 40"/>
                <a:gd name="T64" fmla="*/ 4 w 26"/>
                <a:gd name="T65" fmla="*/ 14 h 40"/>
                <a:gd name="T66" fmla="*/ 6 w 26"/>
                <a:gd name="T67" fmla="*/ 18 h 40"/>
                <a:gd name="T68" fmla="*/ 8 w 26"/>
                <a:gd name="T69" fmla="*/ 20 h 40"/>
                <a:gd name="T70" fmla="*/ 14 w 26"/>
                <a:gd name="T71" fmla="*/ 22 h 40"/>
                <a:gd name="T72" fmla="*/ 16 w 26"/>
                <a:gd name="T73" fmla="*/ 22 h 40"/>
                <a:gd name="T74" fmla="*/ 18 w 26"/>
                <a:gd name="T75" fmla="*/ 20 h 40"/>
                <a:gd name="T76" fmla="*/ 20 w 26"/>
                <a:gd name="T77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40">
                  <a:moveTo>
                    <a:pt x="0" y="32"/>
                  </a:moveTo>
                  <a:lnTo>
                    <a:pt x="6" y="30"/>
                  </a:lnTo>
                  <a:lnTo>
                    <a:pt x="6" y="3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20" y="14"/>
                  </a:moveTo>
                  <a:lnTo>
                    <a:pt x="20" y="14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Rectangle 52"/>
            <p:cNvSpPr>
              <a:spLocks noChangeArrowheads="1"/>
            </p:cNvSpPr>
            <p:nvPr/>
          </p:nvSpPr>
          <p:spPr bwMode="auto">
            <a:xfrm>
              <a:off x="5446712" y="5680074"/>
              <a:ext cx="127919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Prebiotic synthesis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</a:endParaRPr>
            </a:p>
            <a:p>
              <a:r>
                <a:rPr lang="zh-CN" altLang="zh-CN" sz="1200" dirty="0">
                  <a:solidFill>
                    <a:srgbClr val="171C61"/>
                  </a:solidFill>
                </a:rPr>
                <a:t>of biomolecules</a:t>
              </a:r>
              <a:endParaRPr lang="zh-CN" altLang="zh-CN" sz="1200" dirty="0"/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7" name="Rectangle 54"/>
            <p:cNvSpPr>
              <a:spLocks noChangeArrowheads="1"/>
            </p:cNvSpPr>
            <p:nvPr/>
          </p:nvSpPr>
          <p:spPr bwMode="auto">
            <a:xfrm>
              <a:off x="4481512" y="4648199"/>
              <a:ext cx="63817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1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Archaea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8" name="Rectangle 55"/>
            <p:cNvSpPr>
              <a:spLocks noChangeArrowheads="1"/>
            </p:cNvSpPr>
            <p:nvPr/>
          </p:nvSpPr>
          <p:spPr bwMode="auto">
            <a:xfrm>
              <a:off x="3687762" y="4860924"/>
              <a:ext cx="62547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1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Bacteria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9" name="Rectangle 56"/>
            <p:cNvSpPr>
              <a:spLocks noChangeArrowheads="1"/>
            </p:cNvSpPr>
            <p:nvPr/>
          </p:nvSpPr>
          <p:spPr bwMode="auto">
            <a:xfrm>
              <a:off x="5991578" y="4518024"/>
              <a:ext cx="84318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First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  <a:p>
              <a:pPr lvl="0" algn="r"/>
              <a:r>
                <a:rPr lang="en-US" altLang="zh-CN" sz="1200" dirty="0">
                  <a:solidFill>
                    <a:srgbClr val="002060"/>
                  </a:solidFill>
                </a:rPr>
                <a:t>phototrophic</a:t>
              </a:r>
            </a:p>
            <a:p>
              <a:pPr lvl="0" algn="r"/>
              <a:r>
                <a:rPr lang="en-US" altLang="zh-CN" sz="1200" dirty="0">
                  <a:solidFill>
                    <a:srgbClr val="002060"/>
                  </a:solidFill>
                </a:rPr>
                <a:t>bacteria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50" name="Rectangle 59"/>
            <p:cNvSpPr>
              <a:spLocks noChangeArrowheads="1"/>
            </p:cNvSpPr>
            <p:nvPr/>
          </p:nvSpPr>
          <p:spPr bwMode="auto">
            <a:xfrm>
              <a:off x="5167312" y="1041399"/>
              <a:ext cx="17039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Precambrian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  <a:p>
              <a:pPr lvl="0"/>
              <a:r>
                <a:rPr lang="en-US" altLang="zh-CN" sz="1200" dirty="0">
                  <a:solidFill>
                    <a:srgbClr val="002060"/>
                  </a:solidFill>
                </a:rPr>
                <a:t>(</a:t>
              </a:r>
              <a:r>
                <a:rPr lang="zh-CN" altLang="en-US" sz="1200" dirty="0">
                  <a:solidFill>
                    <a:srgbClr val="002060"/>
                  </a:solidFill>
                </a:rPr>
                <a:t>＞</a:t>
              </a:r>
              <a:r>
                <a:rPr lang="en-US" altLang="zh-CN" sz="1200" dirty="0">
                  <a:solidFill>
                    <a:srgbClr val="002060"/>
                  </a:solidFill>
                </a:rPr>
                <a:t>500 million years ago)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51" name="Freeform 63"/>
            <p:cNvSpPr>
              <a:spLocks/>
            </p:cNvSpPr>
            <p:nvPr/>
          </p:nvSpPr>
          <p:spPr bwMode="auto">
            <a:xfrm>
              <a:off x="3430587" y="311149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Line 64"/>
            <p:cNvSpPr>
              <a:spLocks noChangeShapeType="1"/>
            </p:cNvSpPr>
            <p:nvPr/>
          </p:nvSpPr>
          <p:spPr bwMode="auto">
            <a:xfrm>
              <a:off x="3494087" y="368299"/>
              <a:ext cx="90170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5"/>
            <p:cNvSpPr>
              <a:spLocks/>
            </p:cNvSpPr>
            <p:nvPr/>
          </p:nvSpPr>
          <p:spPr bwMode="auto">
            <a:xfrm>
              <a:off x="6262687" y="768349"/>
              <a:ext cx="114300" cy="98425"/>
            </a:xfrm>
            <a:custGeom>
              <a:avLst/>
              <a:gdLst>
                <a:gd name="T0" fmla="*/ 0 w 72"/>
                <a:gd name="T1" fmla="*/ 62 h 62"/>
                <a:gd name="T2" fmla="*/ 36 w 72"/>
                <a:gd name="T3" fmla="*/ 0 h 62"/>
                <a:gd name="T4" fmla="*/ 72 w 72"/>
                <a:gd name="T5" fmla="*/ 62 h 62"/>
                <a:gd name="T6" fmla="*/ 0 w 72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2">
                  <a:moveTo>
                    <a:pt x="0" y="62"/>
                  </a:moveTo>
                  <a:lnTo>
                    <a:pt x="36" y="0"/>
                  </a:lnTo>
                  <a:lnTo>
                    <a:pt x="72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66"/>
            <p:cNvSpPr>
              <a:spLocks/>
            </p:cNvSpPr>
            <p:nvPr/>
          </p:nvSpPr>
          <p:spPr bwMode="auto">
            <a:xfrm>
              <a:off x="6262687" y="977899"/>
              <a:ext cx="114300" cy="101600"/>
            </a:xfrm>
            <a:custGeom>
              <a:avLst/>
              <a:gdLst>
                <a:gd name="T0" fmla="*/ 72 w 72"/>
                <a:gd name="T1" fmla="*/ 0 h 64"/>
                <a:gd name="T2" fmla="*/ 36 w 72"/>
                <a:gd name="T3" fmla="*/ 64 h 64"/>
                <a:gd name="T4" fmla="*/ 0 w 72"/>
                <a:gd name="T5" fmla="*/ 0 h 64"/>
                <a:gd name="T6" fmla="*/ 72 w 72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4">
                  <a:moveTo>
                    <a:pt x="72" y="0"/>
                  </a:moveTo>
                  <a:lnTo>
                    <a:pt x="36" y="64"/>
                  </a:lnTo>
                  <a:lnTo>
                    <a:pt x="0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Line 67"/>
            <p:cNvSpPr>
              <a:spLocks noChangeShapeType="1"/>
            </p:cNvSpPr>
            <p:nvPr/>
          </p:nvSpPr>
          <p:spPr bwMode="auto">
            <a:xfrm>
              <a:off x="6319837" y="828674"/>
              <a:ext cx="0" cy="200025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7154862" y="4124324"/>
              <a:ext cx="117475" cy="98425"/>
            </a:xfrm>
            <a:custGeom>
              <a:avLst/>
              <a:gdLst>
                <a:gd name="T0" fmla="*/ 0 w 74"/>
                <a:gd name="T1" fmla="*/ 62 h 62"/>
                <a:gd name="T2" fmla="*/ 38 w 74"/>
                <a:gd name="T3" fmla="*/ 0 h 62"/>
                <a:gd name="T4" fmla="*/ 74 w 74"/>
                <a:gd name="T5" fmla="*/ 62 h 62"/>
                <a:gd name="T6" fmla="*/ 0 w 74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2">
                  <a:moveTo>
                    <a:pt x="0" y="62"/>
                  </a:moveTo>
                  <a:lnTo>
                    <a:pt x="38" y="0"/>
                  </a:lnTo>
                  <a:lnTo>
                    <a:pt x="74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69"/>
            <p:cNvSpPr>
              <a:spLocks/>
            </p:cNvSpPr>
            <p:nvPr/>
          </p:nvSpPr>
          <p:spPr bwMode="auto">
            <a:xfrm>
              <a:off x="7154862" y="6137274"/>
              <a:ext cx="117475" cy="101600"/>
            </a:xfrm>
            <a:custGeom>
              <a:avLst/>
              <a:gdLst>
                <a:gd name="T0" fmla="*/ 74 w 74"/>
                <a:gd name="T1" fmla="*/ 0 h 64"/>
                <a:gd name="T2" fmla="*/ 38 w 74"/>
                <a:gd name="T3" fmla="*/ 64 h 64"/>
                <a:gd name="T4" fmla="*/ 0 w 74"/>
                <a:gd name="T5" fmla="*/ 0 h 64"/>
                <a:gd name="T6" fmla="*/ 74 w 74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74" y="0"/>
                  </a:moveTo>
                  <a:lnTo>
                    <a:pt x="38" y="64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Line 70"/>
            <p:cNvSpPr>
              <a:spLocks noChangeShapeType="1"/>
            </p:cNvSpPr>
            <p:nvPr/>
          </p:nvSpPr>
          <p:spPr bwMode="auto">
            <a:xfrm>
              <a:off x="7215187" y="4184649"/>
              <a:ext cx="0" cy="1546225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Line 71"/>
            <p:cNvSpPr>
              <a:spLocks noChangeShapeType="1"/>
            </p:cNvSpPr>
            <p:nvPr/>
          </p:nvSpPr>
          <p:spPr bwMode="auto">
            <a:xfrm>
              <a:off x="7215187" y="5962649"/>
              <a:ext cx="0" cy="24130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Line 72"/>
            <p:cNvSpPr>
              <a:spLocks noChangeShapeType="1"/>
            </p:cNvSpPr>
            <p:nvPr/>
          </p:nvSpPr>
          <p:spPr bwMode="auto">
            <a:xfrm flipH="1">
              <a:off x="6002337" y="930274"/>
              <a:ext cx="638175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4497387" y="5499099"/>
              <a:ext cx="117475" cy="101600"/>
            </a:xfrm>
            <a:custGeom>
              <a:avLst/>
              <a:gdLst>
                <a:gd name="T0" fmla="*/ 0 w 74"/>
                <a:gd name="T1" fmla="*/ 64 h 64"/>
                <a:gd name="T2" fmla="*/ 38 w 74"/>
                <a:gd name="T3" fmla="*/ 0 h 64"/>
                <a:gd name="T4" fmla="*/ 74 w 74"/>
                <a:gd name="T5" fmla="*/ 64 h 64"/>
                <a:gd name="T6" fmla="*/ 0 w 74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0" y="64"/>
                  </a:moveTo>
                  <a:lnTo>
                    <a:pt x="38" y="0"/>
                  </a:lnTo>
                  <a:lnTo>
                    <a:pt x="74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Line 74"/>
            <p:cNvSpPr>
              <a:spLocks noChangeShapeType="1"/>
            </p:cNvSpPr>
            <p:nvPr/>
          </p:nvSpPr>
          <p:spPr bwMode="auto">
            <a:xfrm>
              <a:off x="4557712" y="5562599"/>
              <a:ext cx="0" cy="12065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4497387" y="6086474"/>
              <a:ext cx="117475" cy="101600"/>
            </a:xfrm>
            <a:custGeom>
              <a:avLst/>
              <a:gdLst>
                <a:gd name="T0" fmla="*/ 74 w 74"/>
                <a:gd name="T1" fmla="*/ 0 h 64"/>
                <a:gd name="T2" fmla="*/ 38 w 74"/>
                <a:gd name="T3" fmla="*/ 64 h 64"/>
                <a:gd name="T4" fmla="*/ 0 w 74"/>
                <a:gd name="T5" fmla="*/ 0 h 64"/>
                <a:gd name="T6" fmla="*/ 74 w 74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74" y="0"/>
                  </a:moveTo>
                  <a:lnTo>
                    <a:pt x="38" y="64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Line 76"/>
            <p:cNvSpPr>
              <a:spLocks noChangeShapeType="1"/>
            </p:cNvSpPr>
            <p:nvPr/>
          </p:nvSpPr>
          <p:spPr bwMode="auto">
            <a:xfrm flipV="1">
              <a:off x="4557712" y="6003924"/>
              <a:ext cx="0" cy="12065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Line 77"/>
            <p:cNvSpPr>
              <a:spLocks noChangeShapeType="1"/>
            </p:cNvSpPr>
            <p:nvPr/>
          </p:nvSpPr>
          <p:spPr bwMode="auto">
            <a:xfrm>
              <a:off x="5846762" y="368299"/>
              <a:ext cx="102552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auto">
            <a:xfrm>
              <a:off x="3430587" y="1657349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Line 79"/>
            <p:cNvSpPr>
              <a:spLocks noChangeShapeType="1"/>
            </p:cNvSpPr>
            <p:nvPr/>
          </p:nvSpPr>
          <p:spPr bwMode="auto">
            <a:xfrm>
              <a:off x="3494087" y="1714499"/>
              <a:ext cx="90170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Line 80"/>
            <p:cNvSpPr>
              <a:spLocks noChangeShapeType="1"/>
            </p:cNvSpPr>
            <p:nvPr/>
          </p:nvSpPr>
          <p:spPr bwMode="auto">
            <a:xfrm>
              <a:off x="5951537" y="1714499"/>
              <a:ext cx="82550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Line 81"/>
            <p:cNvSpPr>
              <a:spLocks noChangeShapeType="1"/>
            </p:cNvSpPr>
            <p:nvPr/>
          </p:nvSpPr>
          <p:spPr bwMode="auto">
            <a:xfrm>
              <a:off x="6824662" y="1673224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Line 82"/>
            <p:cNvSpPr>
              <a:spLocks noChangeShapeType="1"/>
            </p:cNvSpPr>
            <p:nvPr/>
          </p:nvSpPr>
          <p:spPr bwMode="auto">
            <a:xfrm>
              <a:off x="3430587" y="1930399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Line 83"/>
            <p:cNvSpPr>
              <a:spLocks noChangeShapeType="1"/>
            </p:cNvSpPr>
            <p:nvPr/>
          </p:nvSpPr>
          <p:spPr bwMode="auto">
            <a:xfrm>
              <a:off x="3430587" y="4343399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Line 84"/>
            <p:cNvSpPr>
              <a:spLocks noChangeShapeType="1"/>
            </p:cNvSpPr>
            <p:nvPr/>
          </p:nvSpPr>
          <p:spPr bwMode="auto">
            <a:xfrm>
              <a:off x="3430587" y="5549899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Line 85"/>
            <p:cNvSpPr>
              <a:spLocks noChangeShapeType="1"/>
            </p:cNvSpPr>
            <p:nvPr/>
          </p:nvSpPr>
          <p:spPr bwMode="auto">
            <a:xfrm>
              <a:off x="6824662" y="2200274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Line 86"/>
            <p:cNvSpPr>
              <a:spLocks noChangeShapeType="1"/>
            </p:cNvSpPr>
            <p:nvPr/>
          </p:nvSpPr>
          <p:spPr bwMode="auto">
            <a:xfrm>
              <a:off x="6824662" y="3038474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Line 87"/>
            <p:cNvSpPr>
              <a:spLocks noChangeShapeType="1"/>
            </p:cNvSpPr>
            <p:nvPr/>
          </p:nvSpPr>
          <p:spPr bwMode="auto">
            <a:xfrm>
              <a:off x="6824662" y="3406774"/>
              <a:ext cx="92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88"/>
            <p:cNvSpPr>
              <a:spLocks/>
            </p:cNvSpPr>
            <p:nvPr/>
          </p:nvSpPr>
          <p:spPr bwMode="auto">
            <a:xfrm>
              <a:off x="3481387" y="2339974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Line 89"/>
            <p:cNvSpPr>
              <a:spLocks noChangeShapeType="1"/>
            </p:cNvSpPr>
            <p:nvPr/>
          </p:nvSpPr>
          <p:spPr bwMode="auto">
            <a:xfrm>
              <a:off x="3430587" y="2397124"/>
              <a:ext cx="6000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Line 90"/>
            <p:cNvSpPr>
              <a:spLocks noChangeShapeType="1"/>
            </p:cNvSpPr>
            <p:nvPr/>
          </p:nvSpPr>
          <p:spPr bwMode="auto">
            <a:xfrm>
              <a:off x="6218237" y="2397124"/>
              <a:ext cx="55880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91"/>
            <p:cNvSpPr>
              <a:spLocks/>
            </p:cNvSpPr>
            <p:nvPr/>
          </p:nvSpPr>
          <p:spPr bwMode="auto">
            <a:xfrm>
              <a:off x="3481387" y="3924299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Line 92"/>
            <p:cNvSpPr>
              <a:spLocks noChangeShapeType="1"/>
            </p:cNvSpPr>
            <p:nvPr/>
          </p:nvSpPr>
          <p:spPr bwMode="auto">
            <a:xfrm>
              <a:off x="3532187" y="3981449"/>
              <a:ext cx="4984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Line 93"/>
            <p:cNvSpPr>
              <a:spLocks noChangeShapeType="1"/>
            </p:cNvSpPr>
            <p:nvPr/>
          </p:nvSpPr>
          <p:spPr bwMode="auto">
            <a:xfrm>
              <a:off x="6138862" y="3981449"/>
              <a:ext cx="6381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94"/>
            <p:cNvSpPr>
              <a:spLocks/>
            </p:cNvSpPr>
            <p:nvPr/>
          </p:nvSpPr>
          <p:spPr bwMode="auto">
            <a:xfrm>
              <a:off x="3430587" y="3089274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Line 95"/>
            <p:cNvSpPr>
              <a:spLocks noChangeShapeType="1"/>
            </p:cNvSpPr>
            <p:nvPr/>
          </p:nvSpPr>
          <p:spPr bwMode="auto">
            <a:xfrm>
              <a:off x="3532187" y="3146424"/>
              <a:ext cx="4984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Line 96"/>
            <p:cNvSpPr>
              <a:spLocks noChangeShapeType="1"/>
            </p:cNvSpPr>
            <p:nvPr/>
          </p:nvSpPr>
          <p:spPr bwMode="auto">
            <a:xfrm>
              <a:off x="5846762" y="3146424"/>
              <a:ext cx="9302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97"/>
            <p:cNvSpPr>
              <a:spLocks/>
            </p:cNvSpPr>
            <p:nvPr/>
          </p:nvSpPr>
          <p:spPr bwMode="auto">
            <a:xfrm>
              <a:off x="3430587" y="4194174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8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8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>
              <a:off x="3532187" y="4254499"/>
              <a:ext cx="4984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>
              <a:off x="3430587" y="4791074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>
              <a:off x="3532187" y="4848224"/>
              <a:ext cx="254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>
              <a:off x="36083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Line 102"/>
            <p:cNvSpPr>
              <a:spLocks noChangeShapeType="1"/>
            </p:cNvSpPr>
            <p:nvPr/>
          </p:nvSpPr>
          <p:spPr bwMode="auto">
            <a:xfrm>
              <a:off x="37099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>
              <a:off x="38115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>
              <a:off x="39131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>
              <a:off x="40147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Line 106"/>
            <p:cNvSpPr>
              <a:spLocks noChangeShapeType="1"/>
            </p:cNvSpPr>
            <p:nvPr/>
          </p:nvSpPr>
          <p:spPr bwMode="auto">
            <a:xfrm>
              <a:off x="41163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Line 107"/>
            <p:cNvSpPr>
              <a:spLocks noChangeShapeType="1"/>
            </p:cNvSpPr>
            <p:nvPr/>
          </p:nvSpPr>
          <p:spPr bwMode="auto">
            <a:xfrm>
              <a:off x="42179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Line 108"/>
            <p:cNvSpPr>
              <a:spLocks noChangeShapeType="1"/>
            </p:cNvSpPr>
            <p:nvPr/>
          </p:nvSpPr>
          <p:spPr bwMode="auto">
            <a:xfrm>
              <a:off x="43195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Line 109"/>
            <p:cNvSpPr>
              <a:spLocks noChangeShapeType="1"/>
            </p:cNvSpPr>
            <p:nvPr/>
          </p:nvSpPr>
          <p:spPr bwMode="auto">
            <a:xfrm>
              <a:off x="44211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Line 110"/>
            <p:cNvSpPr>
              <a:spLocks noChangeShapeType="1"/>
            </p:cNvSpPr>
            <p:nvPr/>
          </p:nvSpPr>
          <p:spPr bwMode="auto">
            <a:xfrm>
              <a:off x="45227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Line 111"/>
            <p:cNvSpPr>
              <a:spLocks noChangeShapeType="1"/>
            </p:cNvSpPr>
            <p:nvPr/>
          </p:nvSpPr>
          <p:spPr bwMode="auto">
            <a:xfrm>
              <a:off x="46243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Line 112"/>
            <p:cNvSpPr>
              <a:spLocks noChangeShapeType="1"/>
            </p:cNvSpPr>
            <p:nvPr/>
          </p:nvSpPr>
          <p:spPr bwMode="auto">
            <a:xfrm>
              <a:off x="47259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Line 113"/>
            <p:cNvSpPr>
              <a:spLocks noChangeShapeType="1"/>
            </p:cNvSpPr>
            <p:nvPr/>
          </p:nvSpPr>
          <p:spPr bwMode="auto">
            <a:xfrm>
              <a:off x="48275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Line 114"/>
            <p:cNvSpPr>
              <a:spLocks noChangeShapeType="1"/>
            </p:cNvSpPr>
            <p:nvPr/>
          </p:nvSpPr>
          <p:spPr bwMode="auto">
            <a:xfrm>
              <a:off x="49291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115"/>
            <p:cNvSpPr>
              <a:spLocks noChangeShapeType="1"/>
            </p:cNvSpPr>
            <p:nvPr/>
          </p:nvSpPr>
          <p:spPr bwMode="auto">
            <a:xfrm>
              <a:off x="50307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116"/>
            <p:cNvSpPr>
              <a:spLocks noChangeShapeType="1"/>
            </p:cNvSpPr>
            <p:nvPr/>
          </p:nvSpPr>
          <p:spPr bwMode="auto">
            <a:xfrm>
              <a:off x="51323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117"/>
            <p:cNvSpPr>
              <a:spLocks noChangeShapeType="1"/>
            </p:cNvSpPr>
            <p:nvPr/>
          </p:nvSpPr>
          <p:spPr bwMode="auto">
            <a:xfrm>
              <a:off x="52339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Line 118"/>
            <p:cNvSpPr>
              <a:spLocks noChangeShapeType="1"/>
            </p:cNvSpPr>
            <p:nvPr/>
          </p:nvSpPr>
          <p:spPr bwMode="auto">
            <a:xfrm>
              <a:off x="53355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Line 119"/>
            <p:cNvSpPr>
              <a:spLocks noChangeShapeType="1"/>
            </p:cNvSpPr>
            <p:nvPr/>
          </p:nvSpPr>
          <p:spPr bwMode="auto">
            <a:xfrm>
              <a:off x="54371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Line 120"/>
            <p:cNvSpPr>
              <a:spLocks noChangeShapeType="1"/>
            </p:cNvSpPr>
            <p:nvPr/>
          </p:nvSpPr>
          <p:spPr bwMode="auto">
            <a:xfrm>
              <a:off x="55387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Line 121"/>
            <p:cNvSpPr>
              <a:spLocks noChangeShapeType="1"/>
            </p:cNvSpPr>
            <p:nvPr/>
          </p:nvSpPr>
          <p:spPr bwMode="auto">
            <a:xfrm>
              <a:off x="56403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Line 122"/>
            <p:cNvSpPr>
              <a:spLocks noChangeShapeType="1"/>
            </p:cNvSpPr>
            <p:nvPr/>
          </p:nvSpPr>
          <p:spPr bwMode="auto">
            <a:xfrm>
              <a:off x="5741987" y="4848224"/>
              <a:ext cx="508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Line 123"/>
            <p:cNvSpPr>
              <a:spLocks noChangeShapeType="1"/>
            </p:cNvSpPr>
            <p:nvPr/>
          </p:nvSpPr>
          <p:spPr bwMode="auto">
            <a:xfrm>
              <a:off x="5843587" y="4848224"/>
              <a:ext cx="2540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Line 124"/>
            <p:cNvSpPr>
              <a:spLocks noChangeShapeType="1"/>
            </p:cNvSpPr>
            <p:nvPr/>
          </p:nvSpPr>
          <p:spPr bwMode="auto">
            <a:xfrm>
              <a:off x="5500687" y="4254499"/>
              <a:ext cx="127635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25"/>
            <p:cNvSpPr>
              <a:spLocks/>
            </p:cNvSpPr>
            <p:nvPr/>
          </p:nvSpPr>
          <p:spPr bwMode="auto">
            <a:xfrm>
              <a:off x="3430587" y="5349874"/>
              <a:ext cx="101600" cy="117475"/>
            </a:xfrm>
            <a:custGeom>
              <a:avLst/>
              <a:gdLst>
                <a:gd name="T0" fmla="*/ 64 w 64"/>
                <a:gd name="T1" fmla="*/ 74 h 74"/>
                <a:gd name="T2" fmla="*/ 0 w 64"/>
                <a:gd name="T3" fmla="*/ 36 h 74"/>
                <a:gd name="T4" fmla="*/ 64 w 64"/>
                <a:gd name="T5" fmla="*/ 0 h 74"/>
                <a:gd name="T6" fmla="*/ 64 w 6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4">
                  <a:moveTo>
                    <a:pt x="64" y="74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Line 126"/>
            <p:cNvSpPr>
              <a:spLocks noChangeShapeType="1"/>
            </p:cNvSpPr>
            <p:nvPr/>
          </p:nvSpPr>
          <p:spPr bwMode="auto">
            <a:xfrm>
              <a:off x="3532187" y="5407024"/>
              <a:ext cx="12223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27"/>
            <p:cNvSpPr>
              <a:spLocks/>
            </p:cNvSpPr>
            <p:nvPr/>
          </p:nvSpPr>
          <p:spPr bwMode="auto">
            <a:xfrm>
              <a:off x="3922712" y="5016499"/>
              <a:ext cx="117475" cy="101600"/>
            </a:xfrm>
            <a:custGeom>
              <a:avLst/>
              <a:gdLst>
                <a:gd name="T0" fmla="*/ 36 w 74"/>
                <a:gd name="T1" fmla="*/ 64 h 64"/>
                <a:gd name="T2" fmla="*/ 0 w 74"/>
                <a:gd name="T3" fmla="*/ 0 h 64"/>
                <a:gd name="T4" fmla="*/ 74 w 74"/>
                <a:gd name="T5" fmla="*/ 2 h 64"/>
                <a:gd name="T6" fmla="*/ 36 w 74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36" y="64"/>
                  </a:moveTo>
                  <a:lnTo>
                    <a:pt x="0" y="0"/>
                  </a:lnTo>
                  <a:lnTo>
                    <a:pt x="74" y="2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Line 128"/>
            <p:cNvSpPr>
              <a:spLocks noChangeShapeType="1"/>
            </p:cNvSpPr>
            <p:nvPr/>
          </p:nvSpPr>
          <p:spPr bwMode="auto">
            <a:xfrm>
              <a:off x="4011612" y="5067299"/>
              <a:ext cx="527050" cy="320675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9"/>
            <p:cNvSpPr>
              <a:spLocks/>
            </p:cNvSpPr>
            <p:nvPr/>
          </p:nvSpPr>
          <p:spPr bwMode="auto">
            <a:xfrm>
              <a:off x="5195887" y="4791074"/>
              <a:ext cx="114300" cy="107950"/>
            </a:xfrm>
            <a:custGeom>
              <a:avLst/>
              <a:gdLst>
                <a:gd name="T0" fmla="*/ 0 w 72"/>
                <a:gd name="T1" fmla="*/ 12 h 68"/>
                <a:gd name="T2" fmla="*/ 72 w 72"/>
                <a:gd name="T3" fmla="*/ 0 h 68"/>
                <a:gd name="T4" fmla="*/ 46 w 72"/>
                <a:gd name="T5" fmla="*/ 68 h 68"/>
                <a:gd name="T6" fmla="*/ 0 w 72"/>
                <a:gd name="T7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8">
                  <a:moveTo>
                    <a:pt x="0" y="12"/>
                  </a:moveTo>
                  <a:lnTo>
                    <a:pt x="72" y="0"/>
                  </a:lnTo>
                  <a:lnTo>
                    <a:pt x="46" y="6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Line 130"/>
            <p:cNvSpPr>
              <a:spLocks noChangeShapeType="1"/>
            </p:cNvSpPr>
            <p:nvPr/>
          </p:nvSpPr>
          <p:spPr bwMode="auto">
            <a:xfrm flipH="1">
              <a:off x="4579937" y="4854574"/>
              <a:ext cx="650875" cy="53340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31"/>
            <p:cNvSpPr>
              <a:spLocks/>
            </p:cNvSpPr>
            <p:nvPr/>
          </p:nvSpPr>
          <p:spPr bwMode="auto">
            <a:xfrm>
              <a:off x="4675187" y="4873624"/>
              <a:ext cx="117475" cy="107950"/>
            </a:xfrm>
            <a:custGeom>
              <a:avLst/>
              <a:gdLst>
                <a:gd name="T0" fmla="*/ 0 w 74"/>
                <a:gd name="T1" fmla="*/ 58 h 68"/>
                <a:gd name="T2" fmla="*/ 46 w 74"/>
                <a:gd name="T3" fmla="*/ 0 h 68"/>
                <a:gd name="T4" fmla="*/ 74 w 74"/>
                <a:gd name="T5" fmla="*/ 68 h 68"/>
                <a:gd name="T6" fmla="*/ 0 w 74"/>
                <a:gd name="T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8">
                  <a:moveTo>
                    <a:pt x="0" y="58"/>
                  </a:moveTo>
                  <a:lnTo>
                    <a:pt x="46" y="0"/>
                  </a:lnTo>
                  <a:lnTo>
                    <a:pt x="74" y="6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Line 132"/>
            <p:cNvSpPr>
              <a:spLocks noChangeShapeType="1"/>
            </p:cNvSpPr>
            <p:nvPr/>
          </p:nvSpPr>
          <p:spPr bwMode="auto">
            <a:xfrm flipH="1">
              <a:off x="4684712" y="4975224"/>
              <a:ext cx="47625" cy="327025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Line 133"/>
            <p:cNvSpPr>
              <a:spLocks noChangeShapeType="1"/>
            </p:cNvSpPr>
            <p:nvPr/>
          </p:nvSpPr>
          <p:spPr bwMode="auto">
            <a:xfrm>
              <a:off x="5732462" y="5407024"/>
              <a:ext cx="1044575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34"/>
            <p:cNvSpPr>
              <a:spLocks/>
            </p:cNvSpPr>
            <p:nvPr/>
          </p:nvSpPr>
          <p:spPr bwMode="auto">
            <a:xfrm>
              <a:off x="3430587" y="6184899"/>
              <a:ext cx="101600" cy="114300"/>
            </a:xfrm>
            <a:custGeom>
              <a:avLst/>
              <a:gdLst>
                <a:gd name="T0" fmla="*/ 64 w 64"/>
                <a:gd name="T1" fmla="*/ 72 h 72"/>
                <a:gd name="T2" fmla="*/ 0 w 64"/>
                <a:gd name="T3" fmla="*/ 36 h 72"/>
                <a:gd name="T4" fmla="*/ 64 w 64"/>
                <a:gd name="T5" fmla="*/ 0 h 72"/>
                <a:gd name="T6" fmla="*/ 64 w 6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64" y="72"/>
                  </a:moveTo>
                  <a:lnTo>
                    <a:pt x="0" y="36"/>
                  </a:lnTo>
                  <a:lnTo>
                    <a:pt x="64" y="0"/>
                  </a:lnTo>
                  <a:lnTo>
                    <a:pt x="64" y="72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Line 135"/>
            <p:cNvSpPr>
              <a:spLocks noChangeShapeType="1"/>
            </p:cNvSpPr>
            <p:nvPr/>
          </p:nvSpPr>
          <p:spPr bwMode="auto">
            <a:xfrm>
              <a:off x="3532187" y="6242049"/>
              <a:ext cx="74295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Line 136"/>
            <p:cNvSpPr>
              <a:spLocks noChangeShapeType="1"/>
            </p:cNvSpPr>
            <p:nvPr/>
          </p:nvSpPr>
          <p:spPr bwMode="auto">
            <a:xfrm>
              <a:off x="6072187" y="6242049"/>
              <a:ext cx="704850" cy="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37"/>
            <p:cNvSpPr>
              <a:spLocks/>
            </p:cNvSpPr>
            <p:nvPr/>
          </p:nvSpPr>
          <p:spPr bwMode="auto">
            <a:xfrm>
              <a:off x="4487862" y="5432424"/>
              <a:ext cx="142875" cy="25400"/>
            </a:xfrm>
            <a:custGeom>
              <a:avLst/>
              <a:gdLst>
                <a:gd name="T0" fmla="*/ 0 w 90"/>
                <a:gd name="T1" fmla="*/ 16 h 16"/>
                <a:gd name="T2" fmla="*/ 16 w 90"/>
                <a:gd name="T3" fmla="*/ 0 h 16"/>
                <a:gd name="T4" fmla="*/ 78 w 90"/>
                <a:gd name="T5" fmla="*/ 0 h 16"/>
                <a:gd name="T6" fmla="*/ 90 w 90"/>
                <a:gd name="T7" fmla="*/ 16 h 16"/>
                <a:gd name="T8" fmla="*/ 0 w 9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6">
                  <a:moveTo>
                    <a:pt x="0" y="16"/>
                  </a:moveTo>
                  <a:lnTo>
                    <a:pt x="16" y="0"/>
                  </a:lnTo>
                  <a:lnTo>
                    <a:pt x="78" y="0"/>
                  </a:lnTo>
                  <a:lnTo>
                    <a:pt x="9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38"/>
            <p:cNvSpPr>
              <a:spLocks/>
            </p:cNvSpPr>
            <p:nvPr/>
          </p:nvSpPr>
          <p:spPr bwMode="auto">
            <a:xfrm>
              <a:off x="4487862" y="5314949"/>
              <a:ext cx="142875" cy="28575"/>
            </a:xfrm>
            <a:custGeom>
              <a:avLst/>
              <a:gdLst>
                <a:gd name="T0" fmla="*/ 0 w 90"/>
                <a:gd name="T1" fmla="*/ 0 h 18"/>
                <a:gd name="T2" fmla="*/ 16 w 90"/>
                <a:gd name="T3" fmla="*/ 18 h 18"/>
                <a:gd name="T4" fmla="*/ 78 w 90"/>
                <a:gd name="T5" fmla="*/ 18 h 18"/>
                <a:gd name="T6" fmla="*/ 90 w 90"/>
                <a:gd name="T7" fmla="*/ 0 h 18"/>
                <a:gd name="T8" fmla="*/ 0 w 9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8">
                  <a:moveTo>
                    <a:pt x="0" y="0"/>
                  </a:moveTo>
                  <a:lnTo>
                    <a:pt x="16" y="18"/>
                  </a:lnTo>
                  <a:lnTo>
                    <a:pt x="78" y="18"/>
                  </a:lnTo>
                  <a:lnTo>
                    <a:pt x="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3F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39"/>
            <p:cNvSpPr>
              <a:spLocks/>
            </p:cNvSpPr>
            <p:nvPr/>
          </p:nvSpPr>
          <p:spPr bwMode="auto">
            <a:xfrm>
              <a:off x="4602162" y="5314949"/>
              <a:ext cx="28575" cy="142875"/>
            </a:xfrm>
            <a:custGeom>
              <a:avLst/>
              <a:gdLst>
                <a:gd name="T0" fmla="*/ 18 w 18"/>
                <a:gd name="T1" fmla="*/ 90 h 90"/>
                <a:gd name="T2" fmla="*/ 0 w 18"/>
                <a:gd name="T3" fmla="*/ 74 h 90"/>
                <a:gd name="T4" fmla="*/ 0 w 18"/>
                <a:gd name="T5" fmla="*/ 12 h 90"/>
                <a:gd name="T6" fmla="*/ 18 w 18"/>
                <a:gd name="T7" fmla="*/ 0 h 90"/>
                <a:gd name="T8" fmla="*/ 18 w 18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0">
                  <a:moveTo>
                    <a:pt x="18" y="90"/>
                  </a:moveTo>
                  <a:lnTo>
                    <a:pt x="0" y="74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18" y="90"/>
                  </a:lnTo>
                  <a:close/>
                </a:path>
              </a:pathLst>
            </a:custGeom>
            <a:solidFill>
              <a:srgbClr val="881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40"/>
            <p:cNvSpPr>
              <a:spLocks/>
            </p:cNvSpPr>
            <p:nvPr/>
          </p:nvSpPr>
          <p:spPr bwMode="auto">
            <a:xfrm>
              <a:off x="4487862" y="5314949"/>
              <a:ext cx="28575" cy="142875"/>
            </a:xfrm>
            <a:custGeom>
              <a:avLst/>
              <a:gdLst>
                <a:gd name="T0" fmla="*/ 0 w 18"/>
                <a:gd name="T1" fmla="*/ 90 h 90"/>
                <a:gd name="T2" fmla="*/ 18 w 18"/>
                <a:gd name="T3" fmla="*/ 74 h 90"/>
                <a:gd name="T4" fmla="*/ 18 w 18"/>
                <a:gd name="T5" fmla="*/ 12 h 90"/>
                <a:gd name="T6" fmla="*/ 0 w 18"/>
                <a:gd name="T7" fmla="*/ 0 h 90"/>
                <a:gd name="T8" fmla="*/ 0 w 18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0">
                  <a:moveTo>
                    <a:pt x="0" y="90"/>
                  </a:moveTo>
                  <a:lnTo>
                    <a:pt x="18" y="74"/>
                  </a:lnTo>
                  <a:lnTo>
                    <a:pt x="18" y="12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A73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4516437" y="5333999"/>
              <a:ext cx="85725" cy="98425"/>
            </a:xfrm>
            <a:prstGeom prst="rect">
              <a:avLst/>
            </a:prstGeom>
            <a:solidFill>
              <a:srgbClr val="FF8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42"/>
            <p:cNvSpPr>
              <a:spLocks/>
            </p:cNvSpPr>
            <p:nvPr/>
          </p:nvSpPr>
          <p:spPr bwMode="auto">
            <a:xfrm>
              <a:off x="3094037" y="219074"/>
              <a:ext cx="120650" cy="317500"/>
            </a:xfrm>
            <a:custGeom>
              <a:avLst/>
              <a:gdLst>
                <a:gd name="T0" fmla="*/ 76 w 76"/>
                <a:gd name="T1" fmla="*/ 0 h 200"/>
                <a:gd name="T2" fmla="*/ 0 w 76"/>
                <a:gd name="T3" fmla="*/ 0 h 200"/>
                <a:gd name="T4" fmla="*/ 0 w 76"/>
                <a:gd name="T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200">
                  <a:moveTo>
                    <a:pt x="76" y="0"/>
                  </a:moveTo>
                  <a:lnTo>
                    <a:pt x="0" y="0"/>
                  </a:lnTo>
                  <a:lnTo>
                    <a:pt x="0" y="200"/>
                  </a:lnTo>
                </a:path>
              </a:pathLst>
            </a:cu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Line 143"/>
            <p:cNvSpPr>
              <a:spLocks noChangeShapeType="1"/>
            </p:cNvSpPr>
            <p:nvPr/>
          </p:nvSpPr>
          <p:spPr bwMode="auto">
            <a:xfrm>
              <a:off x="3094037" y="1431924"/>
              <a:ext cx="0" cy="136525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44"/>
            <p:cNvSpPr>
              <a:spLocks/>
            </p:cNvSpPr>
            <p:nvPr/>
          </p:nvSpPr>
          <p:spPr bwMode="auto">
            <a:xfrm>
              <a:off x="3094037" y="4343399"/>
              <a:ext cx="120650" cy="1060450"/>
            </a:xfrm>
            <a:custGeom>
              <a:avLst/>
              <a:gdLst>
                <a:gd name="T0" fmla="*/ 0 w 76"/>
                <a:gd name="T1" fmla="*/ 0 h 668"/>
                <a:gd name="T2" fmla="*/ 0 w 76"/>
                <a:gd name="T3" fmla="*/ 668 h 668"/>
                <a:gd name="T4" fmla="*/ 76 w 76"/>
                <a:gd name="T5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668">
                  <a:moveTo>
                    <a:pt x="0" y="0"/>
                  </a:moveTo>
                  <a:lnTo>
                    <a:pt x="0" y="668"/>
                  </a:lnTo>
                  <a:lnTo>
                    <a:pt x="76" y="668"/>
                  </a:lnTo>
                </a:path>
              </a:pathLst>
            </a:cu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Line 145"/>
            <p:cNvSpPr>
              <a:spLocks noChangeShapeType="1"/>
            </p:cNvSpPr>
            <p:nvPr/>
          </p:nvSpPr>
          <p:spPr bwMode="auto">
            <a:xfrm>
              <a:off x="3094037" y="1714499"/>
              <a:ext cx="120650" cy="0"/>
            </a:xfrm>
            <a:prstGeom prst="line">
              <a:avLst/>
            </a:prstGeom>
            <a:noFill/>
            <a:ln w="127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512" y="222506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evolution and oxygen change in the history of earth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57323" y="5039907"/>
            <a:ext cx="377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Great Oxygenation </a:t>
            </a:r>
            <a:r>
              <a:rPr lang="en-US" altLang="zh-CN" b="1" dirty="0" smtClean="0">
                <a:solidFill>
                  <a:srgbClr val="FF0000"/>
                </a:solidFill>
              </a:rPr>
              <a:t>Event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zh-CN" altLang="en-US" b="1" dirty="0" smtClean="0">
                <a:solidFill>
                  <a:srgbClr val="FF0000"/>
                </a:solidFill>
              </a:rPr>
              <a:t>大氧化事件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 flipV="1">
            <a:off x="3419872" y="3525043"/>
            <a:ext cx="1303697" cy="1491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937692" y="244371"/>
            <a:ext cx="2138363" cy="6641013"/>
            <a:chOff x="3281363" y="549275"/>
            <a:chExt cx="2241550" cy="5527676"/>
          </a:xfrm>
        </p:grpSpPr>
        <p:sp>
          <p:nvSpPr>
            <p:cNvPr id="22" name="Freeform 94"/>
            <p:cNvSpPr>
              <a:spLocks/>
            </p:cNvSpPr>
            <p:nvPr/>
          </p:nvSpPr>
          <p:spPr bwMode="auto">
            <a:xfrm>
              <a:off x="3281363" y="549275"/>
              <a:ext cx="1025525" cy="596900"/>
            </a:xfrm>
            <a:custGeom>
              <a:avLst/>
              <a:gdLst>
                <a:gd name="T0" fmla="*/ 325 w 646"/>
                <a:gd name="T1" fmla="*/ 0 h 376"/>
                <a:gd name="T2" fmla="*/ 325 w 646"/>
                <a:gd name="T3" fmla="*/ 0 h 376"/>
                <a:gd name="T4" fmla="*/ 318 w 646"/>
                <a:gd name="T5" fmla="*/ 16 h 376"/>
                <a:gd name="T6" fmla="*/ 309 w 646"/>
                <a:gd name="T7" fmla="*/ 29 h 376"/>
                <a:gd name="T8" fmla="*/ 292 w 646"/>
                <a:gd name="T9" fmla="*/ 45 h 376"/>
                <a:gd name="T10" fmla="*/ 273 w 646"/>
                <a:gd name="T11" fmla="*/ 62 h 376"/>
                <a:gd name="T12" fmla="*/ 221 w 646"/>
                <a:gd name="T13" fmla="*/ 94 h 376"/>
                <a:gd name="T14" fmla="*/ 162 w 646"/>
                <a:gd name="T15" fmla="*/ 133 h 376"/>
                <a:gd name="T16" fmla="*/ 130 w 646"/>
                <a:gd name="T17" fmla="*/ 153 h 376"/>
                <a:gd name="T18" fmla="*/ 101 w 646"/>
                <a:gd name="T19" fmla="*/ 178 h 376"/>
                <a:gd name="T20" fmla="*/ 75 w 646"/>
                <a:gd name="T21" fmla="*/ 201 h 376"/>
                <a:gd name="T22" fmla="*/ 49 w 646"/>
                <a:gd name="T23" fmla="*/ 230 h 376"/>
                <a:gd name="T24" fmla="*/ 29 w 646"/>
                <a:gd name="T25" fmla="*/ 263 h 376"/>
                <a:gd name="T26" fmla="*/ 13 w 646"/>
                <a:gd name="T27" fmla="*/ 295 h 376"/>
                <a:gd name="T28" fmla="*/ 3 w 646"/>
                <a:gd name="T29" fmla="*/ 334 h 376"/>
                <a:gd name="T30" fmla="*/ 0 w 646"/>
                <a:gd name="T31" fmla="*/ 376 h 376"/>
                <a:gd name="T32" fmla="*/ 0 w 646"/>
                <a:gd name="T33" fmla="*/ 376 h 376"/>
                <a:gd name="T34" fmla="*/ 0 w 646"/>
                <a:gd name="T35" fmla="*/ 370 h 376"/>
                <a:gd name="T36" fmla="*/ 7 w 646"/>
                <a:gd name="T37" fmla="*/ 363 h 376"/>
                <a:gd name="T38" fmla="*/ 20 w 646"/>
                <a:gd name="T39" fmla="*/ 357 h 376"/>
                <a:gd name="T40" fmla="*/ 42 w 646"/>
                <a:gd name="T41" fmla="*/ 347 h 376"/>
                <a:gd name="T42" fmla="*/ 85 w 646"/>
                <a:gd name="T43" fmla="*/ 337 h 376"/>
                <a:gd name="T44" fmla="*/ 140 w 646"/>
                <a:gd name="T45" fmla="*/ 331 h 376"/>
                <a:gd name="T46" fmla="*/ 221 w 646"/>
                <a:gd name="T47" fmla="*/ 328 h 376"/>
                <a:gd name="T48" fmla="*/ 325 w 646"/>
                <a:gd name="T49" fmla="*/ 324 h 376"/>
                <a:gd name="T50" fmla="*/ 325 w 646"/>
                <a:gd name="T51" fmla="*/ 324 h 376"/>
                <a:gd name="T52" fmla="*/ 406 w 646"/>
                <a:gd name="T53" fmla="*/ 328 h 376"/>
                <a:gd name="T54" fmla="*/ 477 w 646"/>
                <a:gd name="T55" fmla="*/ 331 h 376"/>
                <a:gd name="T56" fmla="*/ 532 w 646"/>
                <a:gd name="T57" fmla="*/ 341 h 376"/>
                <a:gd name="T58" fmla="*/ 575 w 646"/>
                <a:gd name="T59" fmla="*/ 350 h 376"/>
                <a:gd name="T60" fmla="*/ 607 w 646"/>
                <a:gd name="T61" fmla="*/ 360 h 376"/>
                <a:gd name="T62" fmla="*/ 630 w 646"/>
                <a:gd name="T63" fmla="*/ 367 h 376"/>
                <a:gd name="T64" fmla="*/ 646 w 646"/>
                <a:gd name="T65" fmla="*/ 376 h 376"/>
                <a:gd name="T66" fmla="*/ 646 w 646"/>
                <a:gd name="T67" fmla="*/ 376 h 376"/>
                <a:gd name="T68" fmla="*/ 643 w 646"/>
                <a:gd name="T69" fmla="*/ 334 h 376"/>
                <a:gd name="T70" fmla="*/ 633 w 646"/>
                <a:gd name="T71" fmla="*/ 295 h 376"/>
                <a:gd name="T72" fmla="*/ 617 w 646"/>
                <a:gd name="T73" fmla="*/ 263 h 376"/>
                <a:gd name="T74" fmla="*/ 597 w 646"/>
                <a:gd name="T75" fmla="*/ 230 h 376"/>
                <a:gd name="T76" fmla="*/ 571 w 646"/>
                <a:gd name="T77" fmla="*/ 201 h 376"/>
                <a:gd name="T78" fmla="*/ 545 w 646"/>
                <a:gd name="T79" fmla="*/ 175 h 376"/>
                <a:gd name="T80" fmla="*/ 516 w 646"/>
                <a:gd name="T81" fmla="*/ 153 h 376"/>
                <a:gd name="T82" fmla="*/ 484 w 646"/>
                <a:gd name="T83" fmla="*/ 130 h 376"/>
                <a:gd name="T84" fmla="*/ 425 w 646"/>
                <a:gd name="T85" fmla="*/ 94 h 376"/>
                <a:gd name="T86" fmla="*/ 373 w 646"/>
                <a:gd name="T87" fmla="*/ 58 h 376"/>
                <a:gd name="T88" fmla="*/ 354 w 646"/>
                <a:gd name="T89" fmla="*/ 45 h 376"/>
                <a:gd name="T90" fmla="*/ 338 w 646"/>
                <a:gd name="T91" fmla="*/ 29 h 376"/>
                <a:gd name="T92" fmla="*/ 328 w 646"/>
                <a:gd name="T93" fmla="*/ 13 h 376"/>
                <a:gd name="T94" fmla="*/ 325 w 646"/>
                <a:gd name="T95" fmla="*/ 0 h 376"/>
                <a:gd name="T96" fmla="*/ 325 w 646"/>
                <a:gd name="T9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6" h="376">
                  <a:moveTo>
                    <a:pt x="325" y="0"/>
                  </a:moveTo>
                  <a:lnTo>
                    <a:pt x="325" y="0"/>
                  </a:lnTo>
                  <a:lnTo>
                    <a:pt x="318" y="16"/>
                  </a:lnTo>
                  <a:lnTo>
                    <a:pt x="309" y="29"/>
                  </a:lnTo>
                  <a:lnTo>
                    <a:pt x="292" y="45"/>
                  </a:lnTo>
                  <a:lnTo>
                    <a:pt x="273" y="62"/>
                  </a:lnTo>
                  <a:lnTo>
                    <a:pt x="221" y="94"/>
                  </a:lnTo>
                  <a:lnTo>
                    <a:pt x="162" y="133"/>
                  </a:lnTo>
                  <a:lnTo>
                    <a:pt x="130" y="153"/>
                  </a:lnTo>
                  <a:lnTo>
                    <a:pt x="101" y="178"/>
                  </a:lnTo>
                  <a:lnTo>
                    <a:pt x="75" y="201"/>
                  </a:lnTo>
                  <a:lnTo>
                    <a:pt x="49" y="230"/>
                  </a:lnTo>
                  <a:lnTo>
                    <a:pt x="29" y="263"/>
                  </a:lnTo>
                  <a:lnTo>
                    <a:pt x="13" y="295"/>
                  </a:lnTo>
                  <a:lnTo>
                    <a:pt x="3" y="334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7" y="363"/>
                  </a:lnTo>
                  <a:lnTo>
                    <a:pt x="20" y="357"/>
                  </a:lnTo>
                  <a:lnTo>
                    <a:pt x="42" y="347"/>
                  </a:lnTo>
                  <a:lnTo>
                    <a:pt x="85" y="337"/>
                  </a:lnTo>
                  <a:lnTo>
                    <a:pt x="140" y="331"/>
                  </a:lnTo>
                  <a:lnTo>
                    <a:pt x="221" y="328"/>
                  </a:lnTo>
                  <a:lnTo>
                    <a:pt x="325" y="324"/>
                  </a:lnTo>
                  <a:lnTo>
                    <a:pt x="325" y="324"/>
                  </a:lnTo>
                  <a:lnTo>
                    <a:pt x="406" y="328"/>
                  </a:lnTo>
                  <a:lnTo>
                    <a:pt x="477" y="331"/>
                  </a:lnTo>
                  <a:lnTo>
                    <a:pt x="532" y="341"/>
                  </a:lnTo>
                  <a:lnTo>
                    <a:pt x="575" y="350"/>
                  </a:lnTo>
                  <a:lnTo>
                    <a:pt x="607" y="360"/>
                  </a:lnTo>
                  <a:lnTo>
                    <a:pt x="630" y="367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3" y="334"/>
                  </a:lnTo>
                  <a:lnTo>
                    <a:pt x="633" y="295"/>
                  </a:lnTo>
                  <a:lnTo>
                    <a:pt x="617" y="263"/>
                  </a:lnTo>
                  <a:lnTo>
                    <a:pt x="597" y="230"/>
                  </a:lnTo>
                  <a:lnTo>
                    <a:pt x="571" y="201"/>
                  </a:lnTo>
                  <a:lnTo>
                    <a:pt x="545" y="175"/>
                  </a:lnTo>
                  <a:lnTo>
                    <a:pt x="516" y="153"/>
                  </a:lnTo>
                  <a:lnTo>
                    <a:pt x="484" y="130"/>
                  </a:lnTo>
                  <a:lnTo>
                    <a:pt x="425" y="94"/>
                  </a:lnTo>
                  <a:lnTo>
                    <a:pt x="373" y="58"/>
                  </a:lnTo>
                  <a:lnTo>
                    <a:pt x="354" y="45"/>
                  </a:lnTo>
                  <a:lnTo>
                    <a:pt x="338" y="29"/>
                  </a:lnTo>
                  <a:lnTo>
                    <a:pt x="328" y="13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85CFF"/>
            </a:solidFill>
            <a:ln w="9525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5"/>
            <p:cNvSpPr>
              <a:spLocks/>
            </p:cNvSpPr>
            <p:nvPr/>
          </p:nvSpPr>
          <p:spPr bwMode="auto">
            <a:xfrm>
              <a:off x="3281363" y="1012825"/>
              <a:ext cx="1025525" cy="268288"/>
            </a:xfrm>
            <a:custGeom>
              <a:avLst/>
              <a:gdLst>
                <a:gd name="T0" fmla="*/ 646 w 646"/>
                <a:gd name="T1" fmla="*/ 84 h 169"/>
                <a:gd name="T2" fmla="*/ 646 w 646"/>
                <a:gd name="T3" fmla="*/ 84 h 169"/>
                <a:gd name="T4" fmla="*/ 646 w 646"/>
                <a:gd name="T5" fmla="*/ 91 h 169"/>
                <a:gd name="T6" fmla="*/ 639 w 646"/>
                <a:gd name="T7" fmla="*/ 101 h 169"/>
                <a:gd name="T8" fmla="*/ 633 w 646"/>
                <a:gd name="T9" fmla="*/ 107 h 169"/>
                <a:gd name="T10" fmla="*/ 623 w 646"/>
                <a:gd name="T11" fmla="*/ 117 h 169"/>
                <a:gd name="T12" fmla="*/ 591 w 646"/>
                <a:gd name="T13" fmla="*/ 130 h 169"/>
                <a:gd name="T14" fmla="*/ 552 w 646"/>
                <a:gd name="T15" fmla="*/ 143 h 169"/>
                <a:gd name="T16" fmla="*/ 503 w 646"/>
                <a:gd name="T17" fmla="*/ 153 h 169"/>
                <a:gd name="T18" fmla="*/ 448 w 646"/>
                <a:gd name="T19" fmla="*/ 162 h 169"/>
                <a:gd name="T20" fmla="*/ 390 w 646"/>
                <a:gd name="T21" fmla="*/ 166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6 h 169"/>
                <a:gd name="T28" fmla="*/ 198 w 646"/>
                <a:gd name="T29" fmla="*/ 162 h 169"/>
                <a:gd name="T30" fmla="*/ 143 w 646"/>
                <a:gd name="T31" fmla="*/ 153 h 169"/>
                <a:gd name="T32" fmla="*/ 94 w 646"/>
                <a:gd name="T33" fmla="*/ 143 h 169"/>
                <a:gd name="T34" fmla="*/ 55 w 646"/>
                <a:gd name="T35" fmla="*/ 130 h 169"/>
                <a:gd name="T36" fmla="*/ 26 w 646"/>
                <a:gd name="T37" fmla="*/ 117 h 169"/>
                <a:gd name="T38" fmla="*/ 13 w 646"/>
                <a:gd name="T39" fmla="*/ 107 h 169"/>
                <a:gd name="T40" fmla="*/ 7 w 646"/>
                <a:gd name="T41" fmla="*/ 101 h 169"/>
                <a:gd name="T42" fmla="*/ 0 w 646"/>
                <a:gd name="T43" fmla="*/ 91 h 169"/>
                <a:gd name="T44" fmla="*/ 0 w 646"/>
                <a:gd name="T45" fmla="*/ 84 h 169"/>
                <a:gd name="T46" fmla="*/ 0 w 646"/>
                <a:gd name="T47" fmla="*/ 84 h 169"/>
                <a:gd name="T48" fmla="*/ 0 w 646"/>
                <a:gd name="T49" fmla="*/ 75 h 169"/>
                <a:gd name="T50" fmla="*/ 7 w 646"/>
                <a:gd name="T51" fmla="*/ 65 h 169"/>
                <a:gd name="T52" fmla="*/ 13 w 646"/>
                <a:gd name="T53" fmla="*/ 58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3 h 169"/>
                <a:gd name="T60" fmla="*/ 143 w 646"/>
                <a:gd name="T61" fmla="*/ 13 h 169"/>
                <a:gd name="T62" fmla="*/ 198 w 646"/>
                <a:gd name="T63" fmla="*/ 7 h 169"/>
                <a:gd name="T64" fmla="*/ 260 w 646"/>
                <a:gd name="T65" fmla="*/ 0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0 h 169"/>
                <a:gd name="T72" fmla="*/ 412 w 646"/>
                <a:gd name="T73" fmla="*/ 7 h 169"/>
                <a:gd name="T74" fmla="*/ 464 w 646"/>
                <a:gd name="T75" fmla="*/ 13 h 169"/>
                <a:gd name="T76" fmla="*/ 519 w 646"/>
                <a:gd name="T77" fmla="*/ 23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8 h 169"/>
                <a:gd name="T84" fmla="*/ 636 w 646"/>
                <a:gd name="T85" fmla="*/ 65 h 169"/>
                <a:gd name="T86" fmla="*/ 646 w 646"/>
                <a:gd name="T87" fmla="*/ 75 h 169"/>
                <a:gd name="T88" fmla="*/ 646 w 646"/>
                <a:gd name="T89" fmla="*/ 84 h 169"/>
                <a:gd name="T90" fmla="*/ 646 w 646"/>
                <a:gd name="T91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4"/>
                  </a:moveTo>
                  <a:lnTo>
                    <a:pt x="646" y="84"/>
                  </a:lnTo>
                  <a:lnTo>
                    <a:pt x="646" y="91"/>
                  </a:lnTo>
                  <a:lnTo>
                    <a:pt x="639" y="101"/>
                  </a:lnTo>
                  <a:lnTo>
                    <a:pt x="633" y="107"/>
                  </a:lnTo>
                  <a:lnTo>
                    <a:pt x="623" y="117"/>
                  </a:lnTo>
                  <a:lnTo>
                    <a:pt x="591" y="130"/>
                  </a:lnTo>
                  <a:lnTo>
                    <a:pt x="552" y="143"/>
                  </a:lnTo>
                  <a:lnTo>
                    <a:pt x="503" y="153"/>
                  </a:lnTo>
                  <a:lnTo>
                    <a:pt x="448" y="162"/>
                  </a:lnTo>
                  <a:lnTo>
                    <a:pt x="390" y="166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6"/>
                  </a:lnTo>
                  <a:lnTo>
                    <a:pt x="198" y="162"/>
                  </a:lnTo>
                  <a:lnTo>
                    <a:pt x="143" y="153"/>
                  </a:lnTo>
                  <a:lnTo>
                    <a:pt x="94" y="143"/>
                  </a:lnTo>
                  <a:lnTo>
                    <a:pt x="55" y="130"/>
                  </a:lnTo>
                  <a:lnTo>
                    <a:pt x="26" y="117"/>
                  </a:lnTo>
                  <a:lnTo>
                    <a:pt x="13" y="107"/>
                  </a:lnTo>
                  <a:lnTo>
                    <a:pt x="7" y="101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7" y="65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3"/>
                  </a:lnTo>
                  <a:lnTo>
                    <a:pt x="143" y="13"/>
                  </a:lnTo>
                  <a:lnTo>
                    <a:pt x="198" y="7"/>
                  </a:lnTo>
                  <a:lnTo>
                    <a:pt x="260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0"/>
                  </a:lnTo>
                  <a:lnTo>
                    <a:pt x="412" y="7"/>
                  </a:lnTo>
                  <a:lnTo>
                    <a:pt x="464" y="13"/>
                  </a:lnTo>
                  <a:lnTo>
                    <a:pt x="519" y="23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5"/>
                  </a:lnTo>
                  <a:lnTo>
                    <a:pt x="646" y="75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2F86FF"/>
            </a:solidFill>
            <a:ln w="9525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6"/>
            <p:cNvSpPr>
              <a:spLocks/>
            </p:cNvSpPr>
            <p:nvPr/>
          </p:nvSpPr>
          <p:spPr bwMode="auto">
            <a:xfrm>
              <a:off x="3425825" y="1111250"/>
              <a:ext cx="206375" cy="71438"/>
            </a:xfrm>
            <a:custGeom>
              <a:avLst/>
              <a:gdLst>
                <a:gd name="T0" fmla="*/ 130 w 130"/>
                <a:gd name="T1" fmla="*/ 22 h 45"/>
                <a:gd name="T2" fmla="*/ 130 w 130"/>
                <a:gd name="T3" fmla="*/ 22 h 45"/>
                <a:gd name="T4" fmla="*/ 127 w 130"/>
                <a:gd name="T5" fmla="*/ 26 h 45"/>
                <a:gd name="T6" fmla="*/ 123 w 130"/>
                <a:gd name="T7" fmla="*/ 32 h 45"/>
                <a:gd name="T8" fmla="*/ 110 w 130"/>
                <a:gd name="T9" fmla="*/ 39 h 45"/>
                <a:gd name="T10" fmla="*/ 91 w 130"/>
                <a:gd name="T11" fmla="*/ 42 h 45"/>
                <a:gd name="T12" fmla="*/ 65 w 130"/>
                <a:gd name="T13" fmla="*/ 45 h 45"/>
                <a:gd name="T14" fmla="*/ 65 w 130"/>
                <a:gd name="T15" fmla="*/ 45 h 45"/>
                <a:gd name="T16" fmla="*/ 39 w 130"/>
                <a:gd name="T17" fmla="*/ 42 h 45"/>
                <a:gd name="T18" fmla="*/ 20 w 130"/>
                <a:gd name="T19" fmla="*/ 39 h 45"/>
                <a:gd name="T20" fmla="*/ 7 w 130"/>
                <a:gd name="T21" fmla="*/ 32 h 45"/>
                <a:gd name="T22" fmla="*/ 3 w 130"/>
                <a:gd name="T23" fmla="*/ 26 h 45"/>
                <a:gd name="T24" fmla="*/ 0 w 130"/>
                <a:gd name="T25" fmla="*/ 22 h 45"/>
                <a:gd name="T26" fmla="*/ 0 w 130"/>
                <a:gd name="T27" fmla="*/ 22 h 45"/>
                <a:gd name="T28" fmla="*/ 3 w 130"/>
                <a:gd name="T29" fmla="*/ 19 h 45"/>
                <a:gd name="T30" fmla="*/ 7 w 130"/>
                <a:gd name="T31" fmla="*/ 13 h 45"/>
                <a:gd name="T32" fmla="*/ 20 w 130"/>
                <a:gd name="T33" fmla="*/ 6 h 45"/>
                <a:gd name="T34" fmla="*/ 39 w 130"/>
                <a:gd name="T35" fmla="*/ 3 h 45"/>
                <a:gd name="T36" fmla="*/ 65 w 130"/>
                <a:gd name="T37" fmla="*/ 0 h 45"/>
                <a:gd name="T38" fmla="*/ 65 w 130"/>
                <a:gd name="T39" fmla="*/ 0 h 45"/>
                <a:gd name="T40" fmla="*/ 91 w 130"/>
                <a:gd name="T41" fmla="*/ 3 h 45"/>
                <a:gd name="T42" fmla="*/ 110 w 130"/>
                <a:gd name="T43" fmla="*/ 6 h 45"/>
                <a:gd name="T44" fmla="*/ 123 w 130"/>
                <a:gd name="T45" fmla="*/ 13 h 45"/>
                <a:gd name="T46" fmla="*/ 127 w 130"/>
                <a:gd name="T47" fmla="*/ 19 h 45"/>
                <a:gd name="T48" fmla="*/ 130 w 130"/>
                <a:gd name="T49" fmla="*/ 22 h 45"/>
                <a:gd name="T50" fmla="*/ 130 w 130"/>
                <a:gd name="T5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45">
                  <a:moveTo>
                    <a:pt x="130" y="22"/>
                  </a:moveTo>
                  <a:lnTo>
                    <a:pt x="130" y="22"/>
                  </a:lnTo>
                  <a:lnTo>
                    <a:pt x="127" y="26"/>
                  </a:lnTo>
                  <a:lnTo>
                    <a:pt x="123" y="32"/>
                  </a:lnTo>
                  <a:lnTo>
                    <a:pt x="110" y="39"/>
                  </a:lnTo>
                  <a:lnTo>
                    <a:pt x="91" y="42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39" y="42"/>
                  </a:lnTo>
                  <a:lnTo>
                    <a:pt x="20" y="39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19"/>
                  </a:lnTo>
                  <a:lnTo>
                    <a:pt x="7" y="13"/>
                  </a:lnTo>
                  <a:lnTo>
                    <a:pt x="20" y="6"/>
                  </a:lnTo>
                  <a:lnTo>
                    <a:pt x="39" y="3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91" y="3"/>
                  </a:lnTo>
                  <a:lnTo>
                    <a:pt x="110" y="6"/>
                  </a:lnTo>
                  <a:lnTo>
                    <a:pt x="123" y="13"/>
                  </a:lnTo>
                  <a:lnTo>
                    <a:pt x="127" y="19"/>
                  </a:lnTo>
                  <a:lnTo>
                    <a:pt x="130" y="22"/>
                  </a:lnTo>
                  <a:lnTo>
                    <a:pt x="130" y="22"/>
                  </a:lnTo>
                  <a:close/>
                </a:path>
              </a:pathLst>
            </a:custGeom>
            <a:solidFill>
              <a:srgbClr val="B9CDF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7"/>
            <p:cNvSpPr>
              <a:spLocks/>
            </p:cNvSpPr>
            <p:nvPr/>
          </p:nvSpPr>
          <p:spPr bwMode="auto">
            <a:xfrm>
              <a:off x="3946525" y="1111250"/>
              <a:ext cx="200025" cy="71438"/>
            </a:xfrm>
            <a:custGeom>
              <a:avLst/>
              <a:gdLst>
                <a:gd name="T0" fmla="*/ 126 w 126"/>
                <a:gd name="T1" fmla="*/ 22 h 45"/>
                <a:gd name="T2" fmla="*/ 126 w 126"/>
                <a:gd name="T3" fmla="*/ 22 h 45"/>
                <a:gd name="T4" fmla="*/ 126 w 126"/>
                <a:gd name="T5" fmla="*/ 26 h 45"/>
                <a:gd name="T6" fmla="*/ 123 w 126"/>
                <a:gd name="T7" fmla="*/ 32 h 45"/>
                <a:gd name="T8" fmla="*/ 110 w 126"/>
                <a:gd name="T9" fmla="*/ 39 h 45"/>
                <a:gd name="T10" fmla="*/ 87 w 126"/>
                <a:gd name="T11" fmla="*/ 42 h 45"/>
                <a:gd name="T12" fmla="*/ 65 w 126"/>
                <a:gd name="T13" fmla="*/ 45 h 45"/>
                <a:gd name="T14" fmla="*/ 65 w 126"/>
                <a:gd name="T15" fmla="*/ 45 h 45"/>
                <a:gd name="T16" fmla="*/ 39 w 126"/>
                <a:gd name="T17" fmla="*/ 42 h 45"/>
                <a:gd name="T18" fmla="*/ 19 w 126"/>
                <a:gd name="T19" fmla="*/ 39 h 45"/>
                <a:gd name="T20" fmla="*/ 6 w 126"/>
                <a:gd name="T21" fmla="*/ 32 h 45"/>
                <a:gd name="T22" fmla="*/ 0 w 126"/>
                <a:gd name="T23" fmla="*/ 26 h 45"/>
                <a:gd name="T24" fmla="*/ 0 w 126"/>
                <a:gd name="T25" fmla="*/ 22 h 45"/>
                <a:gd name="T26" fmla="*/ 0 w 126"/>
                <a:gd name="T27" fmla="*/ 22 h 45"/>
                <a:gd name="T28" fmla="*/ 0 w 126"/>
                <a:gd name="T29" fmla="*/ 19 h 45"/>
                <a:gd name="T30" fmla="*/ 6 w 126"/>
                <a:gd name="T31" fmla="*/ 13 h 45"/>
                <a:gd name="T32" fmla="*/ 19 w 126"/>
                <a:gd name="T33" fmla="*/ 6 h 45"/>
                <a:gd name="T34" fmla="*/ 39 w 126"/>
                <a:gd name="T35" fmla="*/ 3 h 45"/>
                <a:gd name="T36" fmla="*/ 65 w 126"/>
                <a:gd name="T37" fmla="*/ 0 h 45"/>
                <a:gd name="T38" fmla="*/ 65 w 126"/>
                <a:gd name="T39" fmla="*/ 0 h 45"/>
                <a:gd name="T40" fmla="*/ 87 w 126"/>
                <a:gd name="T41" fmla="*/ 3 h 45"/>
                <a:gd name="T42" fmla="*/ 110 w 126"/>
                <a:gd name="T43" fmla="*/ 6 h 45"/>
                <a:gd name="T44" fmla="*/ 123 w 126"/>
                <a:gd name="T45" fmla="*/ 13 h 45"/>
                <a:gd name="T46" fmla="*/ 126 w 126"/>
                <a:gd name="T47" fmla="*/ 19 h 45"/>
                <a:gd name="T48" fmla="*/ 126 w 126"/>
                <a:gd name="T49" fmla="*/ 22 h 45"/>
                <a:gd name="T50" fmla="*/ 126 w 126"/>
                <a:gd name="T5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45">
                  <a:moveTo>
                    <a:pt x="126" y="22"/>
                  </a:moveTo>
                  <a:lnTo>
                    <a:pt x="126" y="22"/>
                  </a:lnTo>
                  <a:lnTo>
                    <a:pt x="126" y="26"/>
                  </a:lnTo>
                  <a:lnTo>
                    <a:pt x="123" y="32"/>
                  </a:lnTo>
                  <a:lnTo>
                    <a:pt x="110" y="39"/>
                  </a:lnTo>
                  <a:lnTo>
                    <a:pt x="87" y="42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39" y="42"/>
                  </a:lnTo>
                  <a:lnTo>
                    <a:pt x="19" y="39"/>
                  </a:lnTo>
                  <a:lnTo>
                    <a:pt x="6" y="32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6" y="13"/>
                  </a:lnTo>
                  <a:lnTo>
                    <a:pt x="19" y="6"/>
                  </a:lnTo>
                  <a:lnTo>
                    <a:pt x="39" y="3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87" y="3"/>
                  </a:lnTo>
                  <a:lnTo>
                    <a:pt x="110" y="6"/>
                  </a:lnTo>
                  <a:lnTo>
                    <a:pt x="123" y="13"/>
                  </a:lnTo>
                  <a:lnTo>
                    <a:pt x="126" y="19"/>
                  </a:lnTo>
                  <a:lnTo>
                    <a:pt x="126" y="22"/>
                  </a:lnTo>
                  <a:lnTo>
                    <a:pt x="126" y="22"/>
                  </a:lnTo>
                  <a:close/>
                </a:path>
              </a:pathLst>
            </a:custGeom>
            <a:solidFill>
              <a:srgbClr val="B9CDF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98"/>
            <p:cNvSpPr>
              <a:spLocks/>
            </p:cNvSpPr>
            <p:nvPr/>
          </p:nvSpPr>
          <p:spPr bwMode="auto">
            <a:xfrm>
              <a:off x="4173538" y="615950"/>
              <a:ext cx="1349375" cy="442913"/>
            </a:xfrm>
            <a:custGeom>
              <a:avLst/>
              <a:gdLst>
                <a:gd name="T0" fmla="*/ 850 w 850"/>
                <a:gd name="T1" fmla="*/ 140 h 279"/>
                <a:gd name="T2" fmla="*/ 850 w 850"/>
                <a:gd name="T3" fmla="*/ 140 h 279"/>
                <a:gd name="T4" fmla="*/ 847 w 850"/>
                <a:gd name="T5" fmla="*/ 169 h 279"/>
                <a:gd name="T6" fmla="*/ 837 w 850"/>
                <a:gd name="T7" fmla="*/ 195 h 279"/>
                <a:gd name="T8" fmla="*/ 824 w 850"/>
                <a:gd name="T9" fmla="*/ 218 h 279"/>
                <a:gd name="T10" fmla="*/ 804 w 850"/>
                <a:gd name="T11" fmla="*/ 240 h 279"/>
                <a:gd name="T12" fmla="*/ 778 w 850"/>
                <a:gd name="T13" fmla="*/ 257 h 279"/>
                <a:gd name="T14" fmla="*/ 752 w 850"/>
                <a:gd name="T15" fmla="*/ 270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70 h 279"/>
                <a:gd name="T28" fmla="*/ 71 w 850"/>
                <a:gd name="T29" fmla="*/ 257 h 279"/>
                <a:gd name="T30" fmla="*/ 45 w 850"/>
                <a:gd name="T31" fmla="*/ 240 h 279"/>
                <a:gd name="T32" fmla="*/ 26 w 850"/>
                <a:gd name="T33" fmla="*/ 218 h 279"/>
                <a:gd name="T34" fmla="*/ 13 w 850"/>
                <a:gd name="T35" fmla="*/ 195 h 279"/>
                <a:gd name="T36" fmla="*/ 3 w 850"/>
                <a:gd name="T37" fmla="*/ 169 h 279"/>
                <a:gd name="T38" fmla="*/ 0 w 850"/>
                <a:gd name="T39" fmla="*/ 140 h 279"/>
                <a:gd name="T40" fmla="*/ 0 w 850"/>
                <a:gd name="T41" fmla="*/ 140 h 279"/>
                <a:gd name="T42" fmla="*/ 0 w 850"/>
                <a:gd name="T43" fmla="*/ 140 h 279"/>
                <a:gd name="T44" fmla="*/ 3 w 850"/>
                <a:gd name="T45" fmla="*/ 111 h 279"/>
                <a:gd name="T46" fmla="*/ 13 w 850"/>
                <a:gd name="T47" fmla="*/ 85 h 279"/>
                <a:gd name="T48" fmla="*/ 26 w 850"/>
                <a:gd name="T49" fmla="*/ 62 h 279"/>
                <a:gd name="T50" fmla="*/ 45 w 850"/>
                <a:gd name="T51" fmla="*/ 42 h 279"/>
                <a:gd name="T52" fmla="*/ 71 w 850"/>
                <a:gd name="T53" fmla="*/ 26 h 279"/>
                <a:gd name="T54" fmla="*/ 97 w 850"/>
                <a:gd name="T55" fmla="*/ 13 h 279"/>
                <a:gd name="T56" fmla="*/ 126 w 850"/>
                <a:gd name="T57" fmla="*/ 3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3 h 279"/>
                <a:gd name="T66" fmla="*/ 752 w 850"/>
                <a:gd name="T67" fmla="*/ 13 h 279"/>
                <a:gd name="T68" fmla="*/ 778 w 850"/>
                <a:gd name="T69" fmla="*/ 26 h 279"/>
                <a:gd name="T70" fmla="*/ 804 w 850"/>
                <a:gd name="T71" fmla="*/ 42 h 279"/>
                <a:gd name="T72" fmla="*/ 824 w 850"/>
                <a:gd name="T73" fmla="*/ 62 h 279"/>
                <a:gd name="T74" fmla="*/ 837 w 850"/>
                <a:gd name="T75" fmla="*/ 85 h 279"/>
                <a:gd name="T76" fmla="*/ 847 w 850"/>
                <a:gd name="T77" fmla="*/ 111 h 279"/>
                <a:gd name="T78" fmla="*/ 850 w 850"/>
                <a:gd name="T79" fmla="*/ 140 h 279"/>
                <a:gd name="T80" fmla="*/ 850 w 850"/>
                <a:gd name="T81" fmla="*/ 14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40"/>
                  </a:moveTo>
                  <a:lnTo>
                    <a:pt x="850" y="140"/>
                  </a:lnTo>
                  <a:lnTo>
                    <a:pt x="847" y="169"/>
                  </a:lnTo>
                  <a:lnTo>
                    <a:pt x="837" y="195"/>
                  </a:lnTo>
                  <a:lnTo>
                    <a:pt x="824" y="218"/>
                  </a:lnTo>
                  <a:lnTo>
                    <a:pt x="804" y="240"/>
                  </a:lnTo>
                  <a:lnTo>
                    <a:pt x="778" y="257"/>
                  </a:lnTo>
                  <a:lnTo>
                    <a:pt x="752" y="270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70"/>
                  </a:lnTo>
                  <a:lnTo>
                    <a:pt x="71" y="257"/>
                  </a:lnTo>
                  <a:lnTo>
                    <a:pt x="45" y="240"/>
                  </a:lnTo>
                  <a:lnTo>
                    <a:pt x="26" y="218"/>
                  </a:lnTo>
                  <a:lnTo>
                    <a:pt x="13" y="195"/>
                  </a:lnTo>
                  <a:lnTo>
                    <a:pt x="3" y="16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11"/>
                  </a:lnTo>
                  <a:lnTo>
                    <a:pt x="13" y="85"/>
                  </a:lnTo>
                  <a:lnTo>
                    <a:pt x="26" y="62"/>
                  </a:lnTo>
                  <a:lnTo>
                    <a:pt x="45" y="42"/>
                  </a:lnTo>
                  <a:lnTo>
                    <a:pt x="71" y="26"/>
                  </a:lnTo>
                  <a:lnTo>
                    <a:pt x="97" y="13"/>
                  </a:lnTo>
                  <a:lnTo>
                    <a:pt x="126" y="3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3"/>
                  </a:lnTo>
                  <a:lnTo>
                    <a:pt x="752" y="13"/>
                  </a:lnTo>
                  <a:lnTo>
                    <a:pt x="778" y="26"/>
                  </a:lnTo>
                  <a:lnTo>
                    <a:pt x="804" y="42"/>
                  </a:lnTo>
                  <a:lnTo>
                    <a:pt x="824" y="62"/>
                  </a:lnTo>
                  <a:lnTo>
                    <a:pt x="837" y="85"/>
                  </a:lnTo>
                  <a:lnTo>
                    <a:pt x="847" y="111"/>
                  </a:lnTo>
                  <a:lnTo>
                    <a:pt x="850" y="140"/>
                  </a:lnTo>
                  <a:lnTo>
                    <a:pt x="850" y="140"/>
                  </a:lnTo>
                  <a:close/>
                </a:path>
              </a:pathLst>
            </a:custGeom>
            <a:solidFill>
              <a:srgbClr val="185CFF"/>
            </a:solidFill>
            <a:ln w="9525">
              <a:solidFill>
                <a:srgbClr val="171C6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99"/>
            <p:cNvSpPr>
              <a:spLocks/>
            </p:cNvSpPr>
            <p:nvPr/>
          </p:nvSpPr>
          <p:spPr bwMode="auto">
            <a:xfrm>
              <a:off x="4173538" y="1219200"/>
              <a:ext cx="1349375" cy="442913"/>
            </a:xfrm>
            <a:custGeom>
              <a:avLst/>
              <a:gdLst>
                <a:gd name="T0" fmla="*/ 850 w 850"/>
                <a:gd name="T1" fmla="*/ 139 h 279"/>
                <a:gd name="T2" fmla="*/ 850 w 850"/>
                <a:gd name="T3" fmla="*/ 139 h 279"/>
                <a:gd name="T4" fmla="*/ 847 w 850"/>
                <a:gd name="T5" fmla="*/ 165 h 279"/>
                <a:gd name="T6" fmla="*/ 837 w 850"/>
                <a:gd name="T7" fmla="*/ 191 h 279"/>
                <a:gd name="T8" fmla="*/ 824 w 850"/>
                <a:gd name="T9" fmla="*/ 217 h 279"/>
                <a:gd name="T10" fmla="*/ 804 w 850"/>
                <a:gd name="T11" fmla="*/ 237 h 279"/>
                <a:gd name="T12" fmla="*/ 778 w 850"/>
                <a:gd name="T13" fmla="*/ 253 h 279"/>
                <a:gd name="T14" fmla="*/ 752 w 850"/>
                <a:gd name="T15" fmla="*/ 266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6 h 279"/>
                <a:gd name="T28" fmla="*/ 71 w 850"/>
                <a:gd name="T29" fmla="*/ 253 h 279"/>
                <a:gd name="T30" fmla="*/ 45 w 850"/>
                <a:gd name="T31" fmla="*/ 237 h 279"/>
                <a:gd name="T32" fmla="*/ 26 w 850"/>
                <a:gd name="T33" fmla="*/ 217 h 279"/>
                <a:gd name="T34" fmla="*/ 13 w 850"/>
                <a:gd name="T35" fmla="*/ 191 h 279"/>
                <a:gd name="T36" fmla="*/ 3 w 850"/>
                <a:gd name="T37" fmla="*/ 165 h 279"/>
                <a:gd name="T38" fmla="*/ 0 w 850"/>
                <a:gd name="T39" fmla="*/ 139 h 279"/>
                <a:gd name="T40" fmla="*/ 0 w 850"/>
                <a:gd name="T41" fmla="*/ 139 h 279"/>
                <a:gd name="T42" fmla="*/ 0 w 850"/>
                <a:gd name="T43" fmla="*/ 139 h 279"/>
                <a:gd name="T44" fmla="*/ 3 w 850"/>
                <a:gd name="T45" fmla="*/ 110 h 279"/>
                <a:gd name="T46" fmla="*/ 13 w 850"/>
                <a:gd name="T47" fmla="*/ 84 h 279"/>
                <a:gd name="T48" fmla="*/ 26 w 850"/>
                <a:gd name="T49" fmla="*/ 61 h 279"/>
                <a:gd name="T50" fmla="*/ 45 w 850"/>
                <a:gd name="T51" fmla="*/ 39 h 279"/>
                <a:gd name="T52" fmla="*/ 71 w 850"/>
                <a:gd name="T53" fmla="*/ 23 h 279"/>
                <a:gd name="T54" fmla="*/ 97 w 850"/>
                <a:gd name="T55" fmla="*/ 10 h 279"/>
                <a:gd name="T56" fmla="*/ 126 w 850"/>
                <a:gd name="T57" fmla="*/ 0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0 h 279"/>
                <a:gd name="T66" fmla="*/ 752 w 850"/>
                <a:gd name="T67" fmla="*/ 10 h 279"/>
                <a:gd name="T68" fmla="*/ 778 w 850"/>
                <a:gd name="T69" fmla="*/ 23 h 279"/>
                <a:gd name="T70" fmla="*/ 804 w 850"/>
                <a:gd name="T71" fmla="*/ 39 h 279"/>
                <a:gd name="T72" fmla="*/ 824 w 850"/>
                <a:gd name="T73" fmla="*/ 61 h 279"/>
                <a:gd name="T74" fmla="*/ 837 w 850"/>
                <a:gd name="T75" fmla="*/ 84 h 279"/>
                <a:gd name="T76" fmla="*/ 847 w 850"/>
                <a:gd name="T77" fmla="*/ 110 h 279"/>
                <a:gd name="T78" fmla="*/ 850 w 850"/>
                <a:gd name="T79" fmla="*/ 139 h 279"/>
                <a:gd name="T80" fmla="*/ 850 w 850"/>
                <a:gd name="T81" fmla="*/ 1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39"/>
                  </a:moveTo>
                  <a:lnTo>
                    <a:pt x="850" y="139"/>
                  </a:lnTo>
                  <a:lnTo>
                    <a:pt x="847" y="165"/>
                  </a:lnTo>
                  <a:lnTo>
                    <a:pt x="837" y="191"/>
                  </a:lnTo>
                  <a:lnTo>
                    <a:pt x="824" y="217"/>
                  </a:lnTo>
                  <a:lnTo>
                    <a:pt x="804" y="237"/>
                  </a:lnTo>
                  <a:lnTo>
                    <a:pt x="778" y="253"/>
                  </a:lnTo>
                  <a:lnTo>
                    <a:pt x="752" y="266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6"/>
                  </a:lnTo>
                  <a:lnTo>
                    <a:pt x="71" y="253"/>
                  </a:lnTo>
                  <a:lnTo>
                    <a:pt x="45" y="237"/>
                  </a:lnTo>
                  <a:lnTo>
                    <a:pt x="26" y="217"/>
                  </a:lnTo>
                  <a:lnTo>
                    <a:pt x="13" y="191"/>
                  </a:lnTo>
                  <a:lnTo>
                    <a:pt x="3" y="165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10"/>
                  </a:lnTo>
                  <a:lnTo>
                    <a:pt x="13" y="84"/>
                  </a:lnTo>
                  <a:lnTo>
                    <a:pt x="26" y="61"/>
                  </a:lnTo>
                  <a:lnTo>
                    <a:pt x="45" y="39"/>
                  </a:lnTo>
                  <a:lnTo>
                    <a:pt x="71" y="23"/>
                  </a:lnTo>
                  <a:lnTo>
                    <a:pt x="97" y="10"/>
                  </a:lnTo>
                  <a:lnTo>
                    <a:pt x="126" y="0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0"/>
                  </a:lnTo>
                  <a:lnTo>
                    <a:pt x="752" y="10"/>
                  </a:lnTo>
                  <a:lnTo>
                    <a:pt x="778" y="23"/>
                  </a:lnTo>
                  <a:lnTo>
                    <a:pt x="804" y="39"/>
                  </a:lnTo>
                  <a:lnTo>
                    <a:pt x="824" y="61"/>
                  </a:lnTo>
                  <a:lnTo>
                    <a:pt x="837" y="84"/>
                  </a:lnTo>
                  <a:lnTo>
                    <a:pt x="847" y="110"/>
                  </a:lnTo>
                  <a:lnTo>
                    <a:pt x="850" y="139"/>
                  </a:lnTo>
                  <a:lnTo>
                    <a:pt x="850" y="139"/>
                  </a:lnTo>
                  <a:close/>
                </a:path>
              </a:pathLst>
            </a:custGeom>
            <a:solidFill>
              <a:srgbClr val="00A0E9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0"/>
            <p:cNvSpPr>
              <a:spLocks/>
            </p:cNvSpPr>
            <p:nvPr/>
          </p:nvSpPr>
          <p:spPr bwMode="auto">
            <a:xfrm>
              <a:off x="4173538" y="1816100"/>
              <a:ext cx="1349375" cy="442913"/>
            </a:xfrm>
            <a:custGeom>
              <a:avLst/>
              <a:gdLst>
                <a:gd name="T0" fmla="*/ 850 w 850"/>
                <a:gd name="T1" fmla="*/ 140 h 279"/>
                <a:gd name="T2" fmla="*/ 850 w 850"/>
                <a:gd name="T3" fmla="*/ 140 h 279"/>
                <a:gd name="T4" fmla="*/ 847 w 850"/>
                <a:gd name="T5" fmla="*/ 169 h 279"/>
                <a:gd name="T6" fmla="*/ 837 w 850"/>
                <a:gd name="T7" fmla="*/ 195 h 279"/>
                <a:gd name="T8" fmla="*/ 824 w 850"/>
                <a:gd name="T9" fmla="*/ 218 h 279"/>
                <a:gd name="T10" fmla="*/ 804 w 850"/>
                <a:gd name="T11" fmla="*/ 237 h 279"/>
                <a:gd name="T12" fmla="*/ 778 w 850"/>
                <a:gd name="T13" fmla="*/ 257 h 279"/>
                <a:gd name="T14" fmla="*/ 752 w 850"/>
                <a:gd name="T15" fmla="*/ 270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70 h 279"/>
                <a:gd name="T28" fmla="*/ 71 w 850"/>
                <a:gd name="T29" fmla="*/ 257 h 279"/>
                <a:gd name="T30" fmla="*/ 45 w 850"/>
                <a:gd name="T31" fmla="*/ 237 h 279"/>
                <a:gd name="T32" fmla="*/ 26 w 850"/>
                <a:gd name="T33" fmla="*/ 218 h 279"/>
                <a:gd name="T34" fmla="*/ 13 w 850"/>
                <a:gd name="T35" fmla="*/ 195 h 279"/>
                <a:gd name="T36" fmla="*/ 3 w 850"/>
                <a:gd name="T37" fmla="*/ 169 h 279"/>
                <a:gd name="T38" fmla="*/ 0 w 850"/>
                <a:gd name="T39" fmla="*/ 140 h 279"/>
                <a:gd name="T40" fmla="*/ 0 w 850"/>
                <a:gd name="T41" fmla="*/ 140 h 279"/>
                <a:gd name="T42" fmla="*/ 0 w 850"/>
                <a:gd name="T43" fmla="*/ 140 h 279"/>
                <a:gd name="T44" fmla="*/ 3 w 850"/>
                <a:gd name="T45" fmla="*/ 111 h 279"/>
                <a:gd name="T46" fmla="*/ 13 w 850"/>
                <a:gd name="T47" fmla="*/ 85 h 279"/>
                <a:gd name="T48" fmla="*/ 26 w 850"/>
                <a:gd name="T49" fmla="*/ 62 h 279"/>
                <a:gd name="T50" fmla="*/ 45 w 850"/>
                <a:gd name="T51" fmla="*/ 42 h 279"/>
                <a:gd name="T52" fmla="*/ 71 w 850"/>
                <a:gd name="T53" fmla="*/ 23 h 279"/>
                <a:gd name="T54" fmla="*/ 97 w 850"/>
                <a:gd name="T55" fmla="*/ 10 h 279"/>
                <a:gd name="T56" fmla="*/ 126 w 850"/>
                <a:gd name="T57" fmla="*/ 3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3 h 279"/>
                <a:gd name="T66" fmla="*/ 752 w 850"/>
                <a:gd name="T67" fmla="*/ 10 h 279"/>
                <a:gd name="T68" fmla="*/ 778 w 850"/>
                <a:gd name="T69" fmla="*/ 23 h 279"/>
                <a:gd name="T70" fmla="*/ 804 w 850"/>
                <a:gd name="T71" fmla="*/ 42 h 279"/>
                <a:gd name="T72" fmla="*/ 824 w 850"/>
                <a:gd name="T73" fmla="*/ 62 h 279"/>
                <a:gd name="T74" fmla="*/ 837 w 850"/>
                <a:gd name="T75" fmla="*/ 85 h 279"/>
                <a:gd name="T76" fmla="*/ 847 w 850"/>
                <a:gd name="T77" fmla="*/ 111 h 279"/>
                <a:gd name="T78" fmla="*/ 850 w 850"/>
                <a:gd name="T79" fmla="*/ 140 h 279"/>
                <a:gd name="T80" fmla="*/ 850 w 850"/>
                <a:gd name="T81" fmla="*/ 14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40"/>
                  </a:moveTo>
                  <a:lnTo>
                    <a:pt x="850" y="140"/>
                  </a:lnTo>
                  <a:lnTo>
                    <a:pt x="847" y="169"/>
                  </a:lnTo>
                  <a:lnTo>
                    <a:pt x="837" y="195"/>
                  </a:lnTo>
                  <a:lnTo>
                    <a:pt x="824" y="218"/>
                  </a:lnTo>
                  <a:lnTo>
                    <a:pt x="804" y="237"/>
                  </a:lnTo>
                  <a:lnTo>
                    <a:pt x="778" y="257"/>
                  </a:lnTo>
                  <a:lnTo>
                    <a:pt x="752" y="270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70"/>
                  </a:lnTo>
                  <a:lnTo>
                    <a:pt x="71" y="257"/>
                  </a:lnTo>
                  <a:lnTo>
                    <a:pt x="45" y="237"/>
                  </a:lnTo>
                  <a:lnTo>
                    <a:pt x="26" y="218"/>
                  </a:lnTo>
                  <a:lnTo>
                    <a:pt x="13" y="195"/>
                  </a:lnTo>
                  <a:lnTo>
                    <a:pt x="3" y="16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11"/>
                  </a:lnTo>
                  <a:lnTo>
                    <a:pt x="13" y="85"/>
                  </a:lnTo>
                  <a:lnTo>
                    <a:pt x="26" y="62"/>
                  </a:lnTo>
                  <a:lnTo>
                    <a:pt x="45" y="42"/>
                  </a:lnTo>
                  <a:lnTo>
                    <a:pt x="71" y="23"/>
                  </a:lnTo>
                  <a:lnTo>
                    <a:pt x="97" y="10"/>
                  </a:lnTo>
                  <a:lnTo>
                    <a:pt x="126" y="3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3"/>
                  </a:lnTo>
                  <a:lnTo>
                    <a:pt x="752" y="10"/>
                  </a:lnTo>
                  <a:lnTo>
                    <a:pt x="778" y="23"/>
                  </a:lnTo>
                  <a:lnTo>
                    <a:pt x="804" y="42"/>
                  </a:lnTo>
                  <a:lnTo>
                    <a:pt x="824" y="62"/>
                  </a:lnTo>
                  <a:lnTo>
                    <a:pt x="837" y="85"/>
                  </a:lnTo>
                  <a:lnTo>
                    <a:pt x="847" y="111"/>
                  </a:lnTo>
                  <a:lnTo>
                    <a:pt x="850" y="140"/>
                  </a:lnTo>
                  <a:lnTo>
                    <a:pt x="850" y="140"/>
                  </a:lnTo>
                  <a:close/>
                </a:path>
              </a:pathLst>
            </a:custGeom>
            <a:solidFill>
              <a:srgbClr val="00A99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1"/>
            <p:cNvSpPr>
              <a:spLocks/>
            </p:cNvSpPr>
            <p:nvPr/>
          </p:nvSpPr>
          <p:spPr bwMode="auto">
            <a:xfrm>
              <a:off x="4173538" y="2414588"/>
              <a:ext cx="1349375" cy="442913"/>
            </a:xfrm>
            <a:custGeom>
              <a:avLst/>
              <a:gdLst>
                <a:gd name="T0" fmla="*/ 850 w 850"/>
                <a:gd name="T1" fmla="*/ 139 h 279"/>
                <a:gd name="T2" fmla="*/ 850 w 850"/>
                <a:gd name="T3" fmla="*/ 139 h 279"/>
                <a:gd name="T4" fmla="*/ 847 w 850"/>
                <a:gd name="T5" fmla="*/ 168 h 279"/>
                <a:gd name="T6" fmla="*/ 837 w 850"/>
                <a:gd name="T7" fmla="*/ 194 h 279"/>
                <a:gd name="T8" fmla="*/ 824 w 850"/>
                <a:gd name="T9" fmla="*/ 217 h 279"/>
                <a:gd name="T10" fmla="*/ 804 w 850"/>
                <a:gd name="T11" fmla="*/ 240 h 279"/>
                <a:gd name="T12" fmla="*/ 778 w 850"/>
                <a:gd name="T13" fmla="*/ 256 h 279"/>
                <a:gd name="T14" fmla="*/ 752 w 850"/>
                <a:gd name="T15" fmla="*/ 269 h 279"/>
                <a:gd name="T16" fmla="*/ 723 w 850"/>
                <a:gd name="T17" fmla="*/ 279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9 h 279"/>
                <a:gd name="T26" fmla="*/ 97 w 850"/>
                <a:gd name="T27" fmla="*/ 269 h 279"/>
                <a:gd name="T28" fmla="*/ 71 w 850"/>
                <a:gd name="T29" fmla="*/ 256 h 279"/>
                <a:gd name="T30" fmla="*/ 45 w 850"/>
                <a:gd name="T31" fmla="*/ 240 h 279"/>
                <a:gd name="T32" fmla="*/ 26 w 850"/>
                <a:gd name="T33" fmla="*/ 217 h 279"/>
                <a:gd name="T34" fmla="*/ 13 w 850"/>
                <a:gd name="T35" fmla="*/ 194 h 279"/>
                <a:gd name="T36" fmla="*/ 3 w 850"/>
                <a:gd name="T37" fmla="*/ 168 h 279"/>
                <a:gd name="T38" fmla="*/ 0 w 850"/>
                <a:gd name="T39" fmla="*/ 139 h 279"/>
                <a:gd name="T40" fmla="*/ 0 w 850"/>
                <a:gd name="T41" fmla="*/ 139 h 279"/>
                <a:gd name="T42" fmla="*/ 0 w 850"/>
                <a:gd name="T43" fmla="*/ 139 h 279"/>
                <a:gd name="T44" fmla="*/ 3 w 850"/>
                <a:gd name="T45" fmla="*/ 113 h 279"/>
                <a:gd name="T46" fmla="*/ 13 w 850"/>
                <a:gd name="T47" fmla="*/ 87 h 279"/>
                <a:gd name="T48" fmla="*/ 26 w 850"/>
                <a:gd name="T49" fmla="*/ 61 h 279"/>
                <a:gd name="T50" fmla="*/ 45 w 850"/>
                <a:gd name="T51" fmla="*/ 42 h 279"/>
                <a:gd name="T52" fmla="*/ 71 w 850"/>
                <a:gd name="T53" fmla="*/ 26 h 279"/>
                <a:gd name="T54" fmla="*/ 97 w 850"/>
                <a:gd name="T55" fmla="*/ 13 h 279"/>
                <a:gd name="T56" fmla="*/ 126 w 850"/>
                <a:gd name="T57" fmla="*/ 3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3 h 279"/>
                <a:gd name="T66" fmla="*/ 752 w 850"/>
                <a:gd name="T67" fmla="*/ 13 h 279"/>
                <a:gd name="T68" fmla="*/ 778 w 850"/>
                <a:gd name="T69" fmla="*/ 26 h 279"/>
                <a:gd name="T70" fmla="*/ 804 w 850"/>
                <a:gd name="T71" fmla="*/ 42 h 279"/>
                <a:gd name="T72" fmla="*/ 824 w 850"/>
                <a:gd name="T73" fmla="*/ 61 h 279"/>
                <a:gd name="T74" fmla="*/ 837 w 850"/>
                <a:gd name="T75" fmla="*/ 87 h 279"/>
                <a:gd name="T76" fmla="*/ 847 w 850"/>
                <a:gd name="T77" fmla="*/ 113 h 279"/>
                <a:gd name="T78" fmla="*/ 850 w 850"/>
                <a:gd name="T79" fmla="*/ 139 h 279"/>
                <a:gd name="T80" fmla="*/ 850 w 850"/>
                <a:gd name="T81" fmla="*/ 1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39"/>
                  </a:moveTo>
                  <a:lnTo>
                    <a:pt x="850" y="139"/>
                  </a:lnTo>
                  <a:lnTo>
                    <a:pt x="847" y="168"/>
                  </a:lnTo>
                  <a:lnTo>
                    <a:pt x="837" y="194"/>
                  </a:lnTo>
                  <a:lnTo>
                    <a:pt x="824" y="217"/>
                  </a:lnTo>
                  <a:lnTo>
                    <a:pt x="804" y="240"/>
                  </a:lnTo>
                  <a:lnTo>
                    <a:pt x="778" y="256"/>
                  </a:lnTo>
                  <a:lnTo>
                    <a:pt x="752" y="269"/>
                  </a:lnTo>
                  <a:lnTo>
                    <a:pt x="723" y="279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9"/>
                  </a:lnTo>
                  <a:lnTo>
                    <a:pt x="97" y="269"/>
                  </a:lnTo>
                  <a:lnTo>
                    <a:pt x="71" y="256"/>
                  </a:lnTo>
                  <a:lnTo>
                    <a:pt x="45" y="240"/>
                  </a:lnTo>
                  <a:lnTo>
                    <a:pt x="26" y="217"/>
                  </a:lnTo>
                  <a:lnTo>
                    <a:pt x="13" y="194"/>
                  </a:lnTo>
                  <a:lnTo>
                    <a:pt x="3" y="168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13"/>
                  </a:lnTo>
                  <a:lnTo>
                    <a:pt x="13" y="87"/>
                  </a:lnTo>
                  <a:lnTo>
                    <a:pt x="26" y="61"/>
                  </a:lnTo>
                  <a:lnTo>
                    <a:pt x="45" y="42"/>
                  </a:lnTo>
                  <a:lnTo>
                    <a:pt x="71" y="26"/>
                  </a:lnTo>
                  <a:lnTo>
                    <a:pt x="97" y="13"/>
                  </a:lnTo>
                  <a:lnTo>
                    <a:pt x="126" y="3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3"/>
                  </a:lnTo>
                  <a:lnTo>
                    <a:pt x="752" y="13"/>
                  </a:lnTo>
                  <a:lnTo>
                    <a:pt x="778" y="26"/>
                  </a:lnTo>
                  <a:lnTo>
                    <a:pt x="804" y="42"/>
                  </a:lnTo>
                  <a:lnTo>
                    <a:pt x="824" y="61"/>
                  </a:lnTo>
                  <a:lnTo>
                    <a:pt x="837" y="87"/>
                  </a:lnTo>
                  <a:lnTo>
                    <a:pt x="847" y="113"/>
                  </a:lnTo>
                  <a:lnTo>
                    <a:pt x="850" y="139"/>
                  </a:lnTo>
                  <a:lnTo>
                    <a:pt x="850" y="139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02"/>
            <p:cNvSpPr>
              <a:spLocks/>
            </p:cNvSpPr>
            <p:nvPr/>
          </p:nvSpPr>
          <p:spPr bwMode="auto">
            <a:xfrm>
              <a:off x="4173538" y="3016250"/>
              <a:ext cx="1349375" cy="442913"/>
            </a:xfrm>
            <a:custGeom>
              <a:avLst/>
              <a:gdLst>
                <a:gd name="T0" fmla="*/ 850 w 850"/>
                <a:gd name="T1" fmla="*/ 140 h 279"/>
                <a:gd name="T2" fmla="*/ 850 w 850"/>
                <a:gd name="T3" fmla="*/ 140 h 279"/>
                <a:gd name="T4" fmla="*/ 847 w 850"/>
                <a:gd name="T5" fmla="*/ 169 h 279"/>
                <a:gd name="T6" fmla="*/ 837 w 850"/>
                <a:gd name="T7" fmla="*/ 195 h 279"/>
                <a:gd name="T8" fmla="*/ 824 w 850"/>
                <a:gd name="T9" fmla="*/ 218 h 279"/>
                <a:gd name="T10" fmla="*/ 804 w 850"/>
                <a:gd name="T11" fmla="*/ 237 h 279"/>
                <a:gd name="T12" fmla="*/ 778 w 850"/>
                <a:gd name="T13" fmla="*/ 257 h 279"/>
                <a:gd name="T14" fmla="*/ 752 w 850"/>
                <a:gd name="T15" fmla="*/ 266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6 h 279"/>
                <a:gd name="T28" fmla="*/ 71 w 850"/>
                <a:gd name="T29" fmla="*/ 257 h 279"/>
                <a:gd name="T30" fmla="*/ 45 w 850"/>
                <a:gd name="T31" fmla="*/ 237 h 279"/>
                <a:gd name="T32" fmla="*/ 26 w 850"/>
                <a:gd name="T33" fmla="*/ 218 h 279"/>
                <a:gd name="T34" fmla="*/ 13 w 850"/>
                <a:gd name="T35" fmla="*/ 195 h 279"/>
                <a:gd name="T36" fmla="*/ 3 w 850"/>
                <a:gd name="T37" fmla="*/ 169 h 279"/>
                <a:gd name="T38" fmla="*/ 0 w 850"/>
                <a:gd name="T39" fmla="*/ 140 h 279"/>
                <a:gd name="T40" fmla="*/ 0 w 850"/>
                <a:gd name="T41" fmla="*/ 140 h 279"/>
                <a:gd name="T42" fmla="*/ 0 w 850"/>
                <a:gd name="T43" fmla="*/ 140 h 279"/>
                <a:gd name="T44" fmla="*/ 3 w 850"/>
                <a:gd name="T45" fmla="*/ 111 h 279"/>
                <a:gd name="T46" fmla="*/ 13 w 850"/>
                <a:gd name="T47" fmla="*/ 85 h 279"/>
                <a:gd name="T48" fmla="*/ 26 w 850"/>
                <a:gd name="T49" fmla="*/ 62 h 279"/>
                <a:gd name="T50" fmla="*/ 45 w 850"/>
                <a:gd name="T51" fmla="*/ 39 h 279"/>
                <a:gd name="T52" fmla="*/ 71 w 850"/>
                <a:gd name="T53" fmla="*/ 23 h 279"/>
                <a:gd name="T54" fmla="*/ 97 w 850"/>
                <a:gd name="T55" fmla="*/ 10 h 279"/>
                <a:gd name="T56" fmla="*/ 126 w 850"/>
                <a:gd name="T57" fmla="*/ 4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4 h 279"/>
                <a:gd name="T66" fmla="*/ 752 w 850"/>
                <a:gd name="T67" fmla="*/ 10 h 279"/>
                <a:gd name="T68" fmla="*/ 778 w 850"/>
                <a:gd name="T69" fmla="*/ 23 h 279"/>
                <a:gd name="T70" fmla="*/ 804 w 850"/>
                <a:gd name="T71" fmla="*/ 39 h 279"/>
                <a:gd name="T72" fmla="*/ 824 w 850"/>
                <a:gd name="T73" fmla="*/ 62 h 279"/>
                <a:gd name="T74" fmla="*/ 837 w 850"/>
                <a:gd name="T75" fmla="*/ 85 h 279"/>
                <a:gd name="T76" fmla="*/ 847 w 850"/>
                <a:gd name="T77" fmla="*/ 111 h 279"/>
                <a:gd name="T78" fmla="*/ 850 w 850"/>
                <a:gd name="T79" fmla="*/ 140 h 279"/>
                <a:gd name="T80" fmla="*/ 850 w 850"/>
                <a:gd name="T81" fmla="*/ 14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40"/>
                  </a:moveTo>
                  <a:lnTo>
                    <a:pt x="850" y="140"/>
                  </a:lnTo>
                  <a:lnTo>
                    <a:pt x="847" y="169"/>
                  </a:lnTo>
                  <a:lnTo>
                    <a:pt x="837" y="195"/>
                  </a:lnTo>
                  <a:lnTo>
                    <a:pt x="824" y="218"/>
                  </a:lnTo>
                  <a:lnTo>
                    <a:pt x="804" y="237"/>
                  </a:lnTo>
                  <a:lnTo>
                    <a:pt x="778" y="257"/>
                  </a:lnTo>
                  <a:lnTo>
                    <a:pt x="752" y="266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6"/>
                  </a:lnTo>
                  <a:lnTo>
                    <a:pt x="71" y="257"/>
                  </a:lnTo>
                  <a:lnTo>
                    <a:pt x="45" y="237"/>
                  </a:lnTo>
                  <a:lnTo>
                    <a:pt x="26" y="218"/>
                  </a:lnTo>
                  <a:lnTo>
                    <a:pt x="13" y="195"/>
                  </a:lnTo>
                  <a:lnTo>
                    <a:pt x="3" y="16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11"/>
                  </a:lnTo>
                  <a:lnTo>
                    <a:pt x="13" y="85"/>
                  </a:lnTo>
                  <a:lnTo>
                    <a:pt x="26" y="62"/>
                  </a:lnTo>
                  <a:lnTo>
                    <a:pt x="45" y="39"/>
                  </a:lnTo>
                  <a:lnTo>
                    <a:pt x="71" y="23"/>
                  </a:lnTo>
                  <a:lnTo>
                    <a:pt x="97" y="10"/>
                  </a:lnTo>
                  <a:lnTo>
                    <a:pt x="126" y="4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4"/>
                  </a:lnTo>
                  <a:lnTo>
                    <a:pt x="752" y="10"/>
                  </a:lnTo>
                  <a:lnTo>
                    <a:pt x="778" y="23"/>
                  </a:lnTo>
                  <a:lnTo>
                    <a:pt x="804" y="39"/>
                  </a:lnTo>
                  <a:lnTo>
                    <a:pt x="824" y="62"/>
                  </a:lnTo>
                  <a:lnTo>
                    <a:pt x="837" y="85"/>
                  </a:lnTo>
                  <a:lnTo>
                    <a:pt x="847" y="111"/>
                  </a:lnTo>
                  <a:lnTo>
                    <a:pt x="850" y="140"/>
                  </a:lnTo>
                  <a:lnTo>
                    <a:pt x="850" y="140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03"/>
            <p:cNvSpPr>
              <a:spLocks/>
            </p:cNvSpPr>
            <p:nvPr/>
          </p:nvSpPr>
          <p:spPr bwMode="auto">
            <a:xfrm>
              <a:off x="4173538" y="3614738"/>
              <a:ext cx="1349375" cy="442913"/>
            </a:xfrm>
            <a:custGeom>
              <a:avLst/>
              <a:gdLst>
                <a:gd name="T0" fmla="*/ 850 w 850"/>
                <a:gd name="T1" fmla="*/ 139 h 279"/>
                <a:gd name="T2" fmla="*/ 850 w 850"/>
                <a:gd name="T3" fmla="*/ 139 h 279"/>
                <a:gd name="T4" fmla="*/ 847 w 850"/>
                <a:gd name="T5" fmla="*/ 168 h 279"/>
                <a:gd name="T6" fmla="*/ 837 w 850"/>
                <a:gd name="T7" fmla="*/ 194 h 279"/>
                <a:gd name="T8" fmla="*/ 824 w 850"/>
                <a:gd name="T9" fmla="*/ 217 h 279"/>
                <a:gd name="T10" fmla="*/ 804 w 850"/>
                <a:gd name="T11" fmla="*/ 240 h 279"/>
                <a:gd name="T12" fmla="*/ 778 w 850"/>
                <a:gd name="T13" fmla="*/ 256 h 279"/>
                <a:gd name="T14" fmla="*/ 752 w 850"/>
                <a:gd name="T15" fmla="*/ 269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9 h 279"/>
                <a:gd name="T28" fmla="*/ 71 w 850"/>
                <a:gd name="T29" fmla="*/ 256 h 279"/>
                <a:gd name="T30" fmla="*/ 45 w 850"/>
                <a:gd name="T31" fmla="*/ 240 h 279"/>
                <a:gd name="T32" fmla="*/ 26 w 850"/>
                <a:gd name="T33" fmla="*/ 217 h 279"/>
                <a:gd name="T34" fmla="*/ 13 w 850"/>
                <a:gd name="T35" fmla="*/ 194 h 279"/>
                <a:gd name="T36" fmla="*/ 3 w 850"/>
                <a:gd name="T37" fmla="*/ 168 h 279"/>
                <a:gd name="T38" fmla="*/ 0 w 850"/>
                <a:gd name="T39" fmla="*/ 139 h 279"/>
                <a:gd name="T40" fmla="*/ 0 w 850"/>
                <a:gd name="T41" fmla="*/ 139 h 279"/>
                <a:gd name="T42" fmla="*/ 0 w 850"/>
                <a:gd name="T43" fmla="*/ 139 h 279"/>
                <a:gd name="T44" fmla="*/ 3 w 850"/>
                <a:gd name="T45" fmla="*/ 113 h 279"/>
                <a:gd name="T46" fmla="*/ 13 w 850"/>
                <a:gd name="T47" fmla="*/ 87 h 279"/>
                <a:gd name="T48" fmla="*/ 26 w 850"/>
                <a:gd name="T49" fmla="*/ 61 h 279"/>
                <a:gd name="T50" fmla="*/ 45 w 850"/>
                <a:gd name="T51" fmla="*/ 42 h 279"/>
                <a:gd name="T52" fmla="*/ 71 w 850"/>
                <a:gd name="T53" fmla="*/ 26 h 279"/>
                <a:gd name="T54" fmla="*/ 97 w 850"/>
                <a:gd name="T55" fmla="*/ 13 h 279"/>
                <a:gd name="T56" fmla="*/ 126 w 850"/>
                <a:gd name="T57" fmla="*/ 3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3 h 279"/>
                <a:gd name="T66" fmla="*/ 752 w 850"/>
                <a:gd name="T67" fmla="*/ 13 h 279"/>
                <a:gd name="T68" fmla="*/ 778 w 850"/>
                <a:gd name="T69" fmla="*/ 26 h 279"/>
                <a:gd name="T70" fmla="*/ 804 w 850"/>
                <a:gd name="T71" fmla="*/ 42 h 279"/>
                <a:gd name="T72" fmla="*/ 824 w 850"/>
                <a:gd name="T73" fmla="*/ 61 h 279"/>
                <a:gd name="T74" fmla="*/ 837 w 850"/>
                <a:gd name="T75" fmla="*/ 87 h 279"/>
                <a:gd name="T76" fmla="*/ 847 w 850"/>
                <a:gd name="T77" fmla="*/ 113 h 279"/>
                <a:gd name="T78" fmla="*/ 850 w 850"/>
                <a:gd name="T79" fmla="*/ 139 h 279"/>
                <a:gd name="T80" fmla="*/ 850 w 850"/>
                <a:gd name="T81" fmla="*/ 1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39"/>
                  </a:moveTo>
                  <a:lnTo>
                    <a:pt x="850" y="139"/>
                  </a:lnTo>
                  <a:lnTo>
                    <a:pt x="847" y="168"/>
                  </a:lnTo>
                  <a:lnTo>
                    <a:pt x="837" y="194"/>
                  </a:lnTo>
                  <a:lnTo>
                    <a:pt x="824" y="217"/>
                  </a:lnTo>
                  <a:lnTo>
                    <a:pt x="804" y="240"/>
                  </a:lnTo>
                  <a:lnTo>
                    <a:pt x="778" y="256"/>
                  </a:lnTo>
                  <a:lnTo>
                    <a:pt x="752" y="269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9"/>
                  </a:lnTo>
                  <a:lnTo>
                    <a:pt x="71" y="256"/>
                  </a:lnTo>
                  <a:lnTo>
                    <a:pt x="45" y="240"/>
                  </a:lnTo>
                  <a:lnTo>
                    <a:pt x="26" y="217"/>
                  </a:lnTo>
                  <a:lnTo>
                    <a:pt x="13" y="194"/>
                  </a:lnTo>
                  <a:lnTo>
                    <a:pt x="3" y="168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13"/>
                  </a:lnTo>
                  <a:lnTo>
                    <a:pt x="13" y="87"/>
                  </a:lnTo>
                  <a:lnTo>
                    <a:pt x="26" y="61"/>
                  </a:lnTo>
                  <a:lnTo>
                    <a:pt x="45" y="42"/>
                  </a:lnTo>
                  <a:lnTo>
                    <a:pt x="71" y="26"/>
                  </a:lnTo>
                  <a:lnTo>
                    <a:pt x="97" y="13"/>
                  </a:lnTo>
                  <a:lnTo>
                    <a:pt x="126" y="3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3"/>
                  </a:lnTo>
                  <a:lnTo>
                    <a:pt x="752" y="13"/>
                  </a:lnTo>
                  <a:lnTo>
                    <a:pt x="778" y="26"/>
                  </a:lnTo>
                  <a:lnTo>
                    <a:pt x="804" y="42"/>
                  </a:lnTo>
                  <a:lnTo>
                    <a:pt x="824" y="61"/>
                  </a:lnTo>
                  <a:lnTo>
                    <a:pt x="837" y="87"/>
                  </a:lnTo>
                  <a:lnTo>
                    <a:pt x="847" y="113"/>
                  </a:lnTo>
                  <a:lnTo>
                    <a:pt x="850" y="139"/>
                  </a:lnTo>
                  <a:lnTo>
                    <a:pt x="850" y="139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04"/>
            <p:cNvSpPr>
              <a:spLocks/>
            </p:cNvSpPr>
            <p:nvPr/>
          </p:nvSpPr>
          <p:spPr bwMode="auto">
            <a:xfrm>
              <a:off x="4173538" y="4216400"/>
              <a:ext cx="1349375" cy="442913"/>
            </a:xfrm>
            <a:custGeom>
              <a:avLst/>
              <a:gdLst>
                <a:gd name="T0" fmla="*/ 850 w 850"/>
                <a:gd name="T1" fmla="*/ 140 h 279"/>
                <a:gd name="T2" fmla="*/ 850 w 850"/>
                <a:gd name="T3" fmla="*/ 140 h 279"/>
                <a:gd name="T4" fmla="*/ 847 w 850"/>
                <a:gd name="T5" fmla="*/ 166 h 279"/>
                <a:gd name="T6" fmla="*/ 837 w 850"/>
                <a:gd name="T7" fmla="*/ 192 h 279"/>
                <a:gd name="T8" fmla="*/ 824 w 850"/>
                <a:gd name="T9" fmla="*/ 218 h 279"/>
                <a:gd name="T10" fmla="*/ 804 w 850"/>
                <a:gd name="T11" fmla="*/ 237 h 279"/>
                <a:gd name="T12" fmla="*/ 778 w 850"/>
                <a:gd name="T13" fmla="*/ 253 h 279"/>
                <a:gd name="T14" fmla="*/ 752 w 850"/>
                <a:gd name="T15" fmla="*/ 266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6 h 279"/>
                <a:gd name="T28" fmla="*/ 71 w 850"/>
                <a:gd name="T29" fmla="*/ 253 h 279"/>
                <a:gd name="T30" fmla="*/ 45 w 850"/>
                <a:gd name="T31" fmla="*/ 237 h 279"/>
                <a:gd name="T32" fmla="*/ 26 w 850"/>
                <a:gd name="T33" fmla="*/ 218 h 279"/>
                <a:gd name="T34" fmla="*/ 13 w 850"/>
                <a:gd name="T35" fmla="*/ 192 h 279"/>
                <a:gd name="T36" fmla="*/ 3 w 850"/>
                <a:gd name="T37" fmla="*/ 166 h 279"/>
                <a:gd name="T38" fmla="*/ 0 w 850"/>
                <a:gd name="T39" fmla="*/ 140 h 279"/>
                <a:gd name="T40" fmla="*/ 0 w 850"/>
                <a:gd name="T41" fmla="*/ 140 h 279"/>
                <a:gd name="T42" fmla="*/ 0 w 850"/>
                <a:gd name="T43" fmla="*/ 140 h 279"/>
                <a:gd name="T44" fmla="*/ 3 w 850"/>
                <a:gd name="T45" fmla="*/ 111 h 279"/>
                <a:gd name="T46" fmla="*/ 13 w 850"/>
                <a:gd name="T47" fmla="*/ 85 h 279"/>
                <a:gd name="T48" fmla="*/ 26 w 850"/>
                <a:gd name="T49" fmla="*/ 62 h 279"/>
                <a:gd name="T50" fmla="*/ 45 w 850"/>
                <a:gd name="T51" fmla="*/ 39 h 279"/>
                <a:gd name="T52" fmla="*/ 71 w 850"/>
                <a:gd name="T53" fmla="*/ 23 h 279"/>
                <a:gd name="T54" fmla="*/ 97 w 850"/>
                <a:gd name="T55" fmla="*/ 10 h 279"/>
                <a:gd name="T56" fmla="*/ 126 w 850"/>
                <a:gd name="T57" fmla="*/ 4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4 h 279"/>
                <a:gd name="T66" fmla="*/ 752 w 850"/>
                <a:gd name="T67" fmla="*/ 10 h 279"/>
                <a:gd name="T68" fmla="*/ 778 w 850"/>
                <a:gd name="T69" fmla="*/ 23 h 279"/>
                <a:gd name="T70" fmla="*/ 804 w 850"/>
                <a:gd name="T71" fmla="*/ 39 h 279"/>
                <a:gd name="T72" fmla="*/ 824 w 850"/>
                <a:gd name="T73" fmla="*/ 62 h 279"/>
                <a:gd name="T74" fmla="*/ 837 w 850"/>
                <a:gd name="T75" fmla="*/ 85 h 279"/>
                <a:gd name="T76" fmla="*/ 847 w 850"/>
                <a:gd name="T77" fmla="*/ 111 h 279"/>
                <a:gd name="T78" fmla="*/ 850 w 850"/>
                <a:gd name="T79" fmla="*/ 140 h 279"/>
                <a:gd name="T80" fmla="*/ 850 w 850"/>
                <a:gd name="T81" fmla="*/ 14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40"/>
                  </a:moveTo>
                  <a:lnTo>
                    <a:pt x="850" y="140"/>
                  </a:lnTo>
                  <a:lnTo>
                    <a:pt x="847" y="166"/>
                  </a:lnTo>
                  <a:lnTo>
                    <a:pt x="837" y="192"/>
                  </a:lnTo>
                  <a:lnTo>
                    <a:pt x="824" y="218"/>
                  </a:lnTo>
                  <a:lnTo>
                    <a:pt x="804" y="237"/>
                  </a:lnTo>
                  <a:lnTo>
                    <a:pt x="778" y="253"/>
                  </a:lnTo>
                  <a:lnTo>
                    <a:pt x="752" y="266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6"/>
                  </a:lnTo>
                  <a:lnTo>
                    <a:pt x="71" y="253"/>
                  </a:lnTo>
                  <a:lnTo>
                    <a:pt x="45" y="237"/>
                  </a:lnTo>
                  <a:lnTo>
                    <a:pt x="26" y="218"/>
                  </a:lnTo>
                  <a:lnTo>
                    <a:pt x="13" y="192"/>
                  </a:lnTo>
                  <a:lnTo>
                    <a:pt x="3" y="16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11"/>
                  </a:lnTo>
                  <a:lnTo>
                    <a:pt x="13" y="85"/>
                  </a:lnTo>
                  <a:lnTo>
                    <a:pt x="26" y="62"/>
                  </a:lnTo>
                  <a:lnTo>
                    <a:pt x="45" y="39"/>
                  </a:lnTo>
                  <a:lnTo>
                    <a:pt x="71" y="23"/>
                  </a:lnTo>
                  <a:lnTo>
                    <a:pt x="97" y="10"/>
                  </a:lnTo>
                  <a:lnTo>
                    <a:pt x="126" y="4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4"/>
                  </a:lnTo>
                  <a:lnTo>
                    <a:pt x="752" y="10"/>
                  </a:lnTo>
                  <a:lnTo>
                    <a:pt x="778" y="23"/>
                  </a:lnTo>
                  <a:lnTo>
                    <a:pt x="804" y="39"/>
                  </a:lnTo>
                  <a:lnTo>
                    <a:pt x="824" y="62"/>
                  </a:lnTo>
                  <a:lnTo>
                    <a:pt x="837" y="85"/>
                  </a:lnTo>
                  <a:lnTo>
                    <a:pt x="847" y="111"/>
                  </a:lnTo>
                  <a:lnTo>
                    <a:pt x="850" y="140"/>
                  </a:lnTo>
                  <a:lnTo>
                    <a:pt x="850" y="140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5"/>
            <p:cNvSpPr>
              <a:spLocks/>
            </p:cNvSpPr>
            <p:nvPr/>
          </p:nvSpPr>
          <p:spPr bwMode="auto">
            <a:xfrm>
              <a:off x="4173538" y="4814888"/>
              <a:ext cx="1349375" cy="442913"/>
            </a:xfrm>
            <a:custGeom>
              <a:avLst/>
              <a:gdLst>
                <a:gd name="T0" fmla="*/ 850 w 850"/>
                <a:gd name="T1" fmla="*/ 139 h 279"/>
                <a:gd name="T2" fmla="*/ 850 w 850"/>
                <a:gd name="T3" fmla="*/ 139 h 279"/>
                <a:gd name="T4" fmla="*/ 847 w 850"/>
                <a:gd name="T5" fmla="*/ 168 h 279"/>
                <a:gd name="T6" fmla="*/ 837 w 850"/>
                <a:gd name="T7" fmla="*/ 194 h 279"/>
                <a:gd name="T8" fmla="*/ 824 w 850"/>
                <a:gd name="T9" fmla="*/ 217 h 279"/>
                <a:gd name="T10" fmla="*/ 804 w 850"/>
                <a:gd name="T11" fmla="*/ 240 h 279"/>
                <a:gd name="T12" fmla="*/ 778 w 850"/>
                <a:gd name="T13" fmla="*/ 256 h 279"/>
                <a:gd name="T14" fmla="*/ 752 w 850"/>
                <a:gd name="T15" fmla="*/ 269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9 h 279"/>
                <a:gd name="T28" fmla="*/ 71 w 850"/>
                <a:gd name="T29" fmla="*/ 256 h 279"/>
                <a:gd name="T30" fmla="*/ 45 w 850"/>
                <a:gd name="T31" fmla="*/ 240 h 279"/>
                <a:gd name="T32" fmla="*/ 26 w 850"/>
                <a:gd name="T33" fmla="*/ 217 h 279"/>
                <a:gd name="T34" fmla="*/ 13 w 850"/>
                <a:gd name="T35" fmla="*/ 194 h 279"/>
                <a:gd name="T36" fmla="*/ 3 w 850"/>
                <a:gd name="T37" fmla="*/ 168 h 279"/>
                <a:gd name="T38" fmla="*/ 0 w 850"/>
                <a:gd name="T39" fmla="*/ 139 h 279"/>
                <a:gd name="T40" fmla="*/ 0 w 850"/>
                <a:gd name="T41" fmla="*/ 139 h 279"/>
                <a:gd name="T42" fmla="*/ 0 w 850"/>
                <a:gd name="T43" fmla="*/ 139 h 279"/>
                <a:gd name="T44" fmla="*/ 3 w 850"/>
                <a:gd name="T45" fmla="*/ 113 h 279"/>
                <a:gd name="T46" fmla="*/ 13 w 850"/>
                <a:gd name="T47" fmla="*/ 84 h 279"/>
                <a:gd name="T48" fmla="*/ 26 w 850"/>
                <a:gd name="T49" fmla="*/ 61 h 279"/>
                <a:gd name="T50" fmla="*/ 45 w 850"/>
                <a:gd name="T51" fmla="*/ 42 h 279"/>
                <a:gd name="T52" fmla="*/ 71 w 850"/>
                <a:gd name="T53" fmla="*/ 26 h 279"/>
                <a:gd name="T54" fmla="*/ 97 w 850"/>
                <a:gd name="T55" fmla="*/ 13 h 279"/>
                <a:gd name="T56" fmla="*/ 126 w 850"/>
                <a:gd name="T57" fmla="*/ 3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3 h 279"/>
                <a:gd name="T66" fmla="*/ 752 w 850"/>
                <a:gd name="T67" fmla="*/ 13 h 279"/>
                <a:gd name="T68" fmla="*/ 778 w 850"/>
                <a:gd name="T69" fmla="*/ 26 h 279"/>
                <a:gd name="T70" fmla="*/ 804 w 850"/>
                <a:gd name="T71" fmla="*/ 42 h 279"/>
                <a:gd name="T72" fmla="*/ 824 w 850"/>
                <a:gd name="T73" fmla="*/ 61 h 279"/>
                <a:gd name="T74" fmla="*/ 837 w 850"/>
                <a:gd name="T75" fmla="*/ 84 h 279"/>
                <a:gd name="T76" fmla="*/ 847 w 850"/>
                <a:gd name="T77" fmla="*/ 113 h 279"/>
                <a:gd name="T78" fmla="*/ 850 w 850"/>
                <a:gd name="T79" fmla="*/ 139 h 279"/>
                <a:gd name="T80" fmla="*/ 850 w 850"/>
                <a:gd name="T81" fmla="*/ 1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39"/>
                  </a:moveTo>
                  <a:lnTo>
                    <a:pt x="850" y="139"/>
                  </a:lnTo>
                  <a:lnTo>
                    <a:pt x="847" y="168"/>
                  </a:lnTo>
                  <a:lnTo>
                    <a:pt x="837" y="194"/>
                  </a:lnTo>
                  <a:lnTo>
                    <a:pt x="824" y="217"/>
                  </a:lnTo>
                  <a:lnTo>
                    <a:pt x="804" y="240"/>
                  </a:lnTo>
                  <a:lnTo>
                    <a:pt x="778" y="256"/>
                  </a:lnTo>
                  <a:lnTo>
                    <a:pt x="752" y="269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9"/>
                  </a:lnTo>
                  <a:lnTo>
                    <a:pt x="71" y="256"/>
                  </a:lnTo>
                  <a:lnTo>
                    <a:pt x="45" y="240"/>
                  </a:lnTo>
                  <a:lnTo>
                    <a:pt x="26" y="217"/>
                  </a:lnTo>
                  <a:lnTo>
                    <a:pt x="13" y="194"/>
                  </a:lnTo>
                  <a:lnTo>
                    <a:pt x="3" y="168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13"/>
                  </a:lnTo>
                  <a:lnTo>
                    <a:pt x="13" y="84"/>
                  </a:lnTo>
                  <a:lnTo>
                    <a:pt x="26" y="61"/>
                  </a:lnTo>
                  <a:lnTo>
                    <a:pt x="45" y="42"/>
                  </a:lnTo>
                  <a:lnTo>
                    <a:pt x="71" y="26"/>
                  </a:lnTo>
                  <a:lnTo>
                    <a:pt x="97" y="13"/>
                  </a:lnTo>
                  <a:lnTo>
                    <a:pt x="126" y="3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3"/>
                  </a:lnTo>
                  <a:lnTo>
                    <a:pt x="752" y="13"/>
                  </a:lnTo>
                  <a:lnTo>
                    <a:pt x="778" y="26"/>
                  </a:lnTo>
                  <a:lnTo>
                    <a:pt x="804" y="42"/>
                  </a:lnTo>
                  <a:lnTo>
                    <a:pt x="824" y="61"/>
                  </a:lnTo>
                  <a:lnTo>
                    <a:pt x="837" y="84"/>
                  </a:lnTo>
                  <a:lnTo>
                    <a:pt x="847" y="113"/>
                  </a:lnTo>
                  <a:lnTo>
                    <a:pt x="850" y="139"/>
                  </a:lnTo>
                  <a:lnTo>
                    <a:pt x="850" y="139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06"/>
            <p:cNvSpPr>
              <a:spLocks/>
            </p:cNvSpPr>
            <p:nvPr/>
          </p:nvSpPr>
          <p:spPr bwMode="auto">
            <a:xfrm>
              <a:off x="4173538" y="5416550"/>
              <a:ext cx="1349375" cy="442913"/>
            </a:xfrm>
            <a:custGeom>
              <a:avLst/>
              <a:gdLst>
                <a:gd name="T0" fmla="*/ 850 w 850"/>
                <a:gd name="T1" fmla="*/ 140 h 279"/>
                <a:gd name="T2" fmla="*/ 850 w 850"/>
                <a:gd name="T3" fmla="*/ 140 h 279"/>
                <a:gd name="T4" fmla="*/ 847 w 850"/>
                <a:gd name="T5" fmla="*/ 166 h 279"/>
                <a:gd name="T6" fmla="*/ 837 w 850"/>
                <a:gd name="T7" fmla="*/ 192 h 279"/>
                <a:gd name="T8" fmla="*/ 824 w 850"/>
                <a:gd name="T9" fmla="*/ 218 h 279"/>
                <a:gd name="T10" fmla="*/ 804 w 850"/>
                <a:gd name="T11" fmla="*/ 237 h 279"/>
                <a:gd name="T12" fmla="*/ 778 w 850"/>
                <a:gd name="T13" fmla="*/ 254 h 279"/>
                <a:gd name="T14" fmla="*/ 752 w 850"/>
                <a:gd name="T15" fmla="*/ 266 h 279"/>
                <a:gd name="T16" fmla="*/ 723 w 850"/>
                <a:gd name="T17" fmla="*/ 276 h 279"/>
                <a:gd name="T18" fmla="*/ 691 w 850"/>
                <a:gd name="T19" fmla="*/ 279 h 279"/>
                <a:gd name="T20" fmla="*/ 162 w 850"/>
                <a:gd name="T21" fmla="*/ 279 h 279"/>
                <a:gd name="T22" fmla="*/ 162 w 850"/>
                <a:gd name="T23" fmla="*/ 279 h 279"/>
                <a:gd name="T24" fmla="*/ 126 w 850"/>
                <a:gd name="T25" fmla="*/ 276 h 279"/>
                <a:gd name="T26" fmla="*/ 97 w 850"/>
                <a:gd name="T27" fmla="*/ 266 h 279"/>
                <a:gd name="T28" fmla="*/ 71 w 850"/>
                <a:gd name="T29" fmla="*/ 254 h 279"/>
                <a:gd name="T30" fmla="*/ 45 w 850"/>
                <a:gd name="T31" fmla="*/ 237 h 279"/>
                <a:gd name="T32" fmla="*/ 26 w 850"/>
                <a:gd name="T33" fmla="*/ 218 h 279"/>
                <a:gd name="T34" fmla="*/ 13 w 850"/>
                <a:gd name="T35" fmla="*/ 192 h 279"/>
                <a:gd name="T36" fmla="*/ 3 w 850"/>
                <a:gd name="T37" fmla="*/ 166 h 279"/>
                <a:gd name="T38" fmla="*/ 0 w 850"/>
                <a:gd name="T39" fmla="*/ 140 h 279"/>
                <a:gd name="T40" fmla="*/ 0 w 850"/>
                <a:gd name="T41" fmla="*/ 140 h 279"/>
                <a:gd name="T42" fmla="*/ 0 w 850"/>
                <a:gd name="T43" fmla="*/ 140 h 279"/>
                <a:gd name="T44" fmla="*/ 3 w 850"/>
                <a:gd name="T45" fmla="*/ 111 h 279"/>
                <a:gd name="T46" fmla="*/ 13 w 850"/>
                <a:gd name="T47" fmla="*/ 85 h 279"/>
                <a:gd name="T48" fmla="*/ 26 w 850"/>
                <a:gd name="T49" fmla="*/ 62 h 279"/>
                <a:gd name="T50" fmla="*/ 45 w 850"/>
                <a:gd name="T51" fmla="*/ 39 h 279"/>
                <a:gd name="T52" fmla="*/ 71 w 850"/>
                <a:gd name="T53" fmla="*/ 23 h 279"/>
                <a:gd name="T54" fmla="*/ 97 w 850"/>
                <a:gd name="T55" fmla="*/ 10 h 279"/>
                <a:gd name="T56" fmla="*/ 126 w 850"/>
                <a:gd name="T57" fmla="*/ 0 h 279"/>
                <a:gd name="T58" fmla="*/ 162 w 850"/>
                <a:gd name="T59" fmla="*/ 0 h 279"/>
                <a:gd name="T60" fmla="*/ 691 w 850"/>
                <a:gd name="T61" fmla="*/ 0 h 279"/>
                <a:gd name="T62" fmla="*/ 691 w 850"/>
                <a:gd name="T63" fmla="*/ 0 h 279"/>
                <a:gd name="T64" fmla="*/ 723 w 850"/>
                <a:gd name="T65" fmla="*/ 0 h 279"/>
                <a:gd name="T66" fmla="*/ 752 w 850"/>
                <a:gd name="T67" fmla="*/ 10 h 279"/>
                <a:gd name="T68" fmla="*/ 778 w 850"/>
                <a:gd name="T69" fmla="*/ 23 h 279"/>
                <a:gd name="T70" fmla="*/ 804 w 850"/>
                <a:gd name="T71" fmla="*/ 39 h 279"/>
                <a:gd name="T72" fmla="*/ 824 w 850"/>
                <a:gd name="T73" fmla="*/ 62 h 279"/>
                <a:gd name="T74" fmla="*/ 837 w 850"/>
                <a:gd name="T75" fmla="*/ 85 h 279"/>
                <a:gd name="T76" fmla="*/ 847 w 850"/>
                <a:gd name="T77" fmla="*/ 111 h 279"/>
                <a:gd name="T78" fmla="*/ 850 w 850"/>
                <a:gd name="T79" fmla="*/ 140 h 279"/>
                <a:gd name="T80" fmla="*/ 850 w 850"/>
                <a:gd name="T81" fmla="*/ 14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279">
                  <a:moveTo>
                    <a:pt x="850" y="140"/>
                  </a:moveTo>
                  <a:lnTo>
                    <a:pt x="850" y="140"/>
                  </a:lnTo>
                  <a:lnTo>
                    <a:pt x="847" y="166"/>
                  </a:lnTo>
                  <a:lnTo>
                    <a:pt x="837" y="192"/>
                  </a:lnTo>
                  <a:lnTo>
                    <a:pt x="824" y="218"/>
                  </a:lnTo>
                  <a:lnTo>
                    <a:pt x="804" y="237"/>
                  </a:lnTo>
                  <a:lnTo>
                    <a:pt x="778" y="254"/>
                  </a:lnTo>
                  <a:lnTo>
                    <a:pt x="752" y="266"/>
                  </a:lnTo>
                  <a:lnTo>
                    <a:pt x="723" y="276"/>
                  </a:lnTo>
                  <a:lnTo>
                    <a:pt x="691" y="279"/>
                  </a:lnTo>
                  <a:lnTo>
                    <a:pt x="162" y="279"/>
                  </a:lnTo>
                  <a:lnTo>
                    <a:pt x="162" y="279"/>
                  </a:lnTo>
                  <a:lnTo>
                    <a:pt x="126" y="276"/>
                  </a:lnTo>
                  <a:lnTo>
                    <a:pt x="97" y="266"/>
                  </a:lnTo>
                  <a:lnTo>
                    <a:pt x="71" y="254"/>
                  </a:lnTo>
                  <a:lnTo>
                    <a:pt x="45" y="237"/>
                  </a:lnTo>
                  <a:lnTo>
                    <a:pt x="26" y="218"/>
                  </a:lnTo>
                  <a:lnTo>
                    <a:pt x="13" y="192"/>
                  </a:lnTo>
                  <a:lnTo>
                    <a:pt x="3" y="16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11"/>
                  </a:lnTo>
                  <a:lnTo>
                    <a:pt x="13" y="85"/>
                  </a:lnTo>
                  <a:lnTo>
                    <a:pt x="26" y="62"/>
                  </a:lnTo>
                  <a:lnTo>
                    <a:pt x="45" y="39"/>
                  </a:lnTo>
                  <a:lnTo>
                    <a:pt x="71" y="23"/>
                  </a:lnTo>
                  <a:lnTo>
                    <a:pt x="97" y="10"/>
                  </a:lnTo>
                  <a:lnTo>
                    <a:pt x="126" y="0"/>
                  </a:lnTo>
                  <a:lnTo>
                    <a:pt x="162" y="0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723" y="0"/>
                  </a:lnTo>
                  <a:lnTo>
                    <a:pt x="752" y="10"/>
                  </a:lnTo>
                  <a:lnTo>
                    <a:pt x="778" y="23"/>
                  </a:lnTo>
                  <a:lnTo>
                    <a:pt x="804" y="39"/>
                  </a:lnTo>
                  <a:lnTo>
                    <a:pt x="824" y="62"/>
                  </a:lnTo>
                  <a:lnTo>
                    <a:pt x="837" y="85"/>
                  </a:lnTo>
                  <a:lnTo>
                    <a:pt x="847" y="111"/>
                  </a:lnTo>
                  <a:lnTo>
                    <a:pt x="850" y="140"/>
                  </a:lnTo>
                  <a:lnTo>
                    <a:pt x="850" y="140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07"/>
            <p:cNvSpPr>
              <a:spLocks/>
            </p:cNvSpPr>
            <p:nvPr/>
          </p:nvSpPr>
          <p:spPr bwMode="auto">
            <a:xfrm>
              <a:off x="3281363" y="1724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8"/>
            <p:cNvSpPr>
              <a:spLocks/>
            </p:cNvSpPr>
            <p:nvPr/>
          </p:nvSpPr>
          <p:spPr bwMode="auto">
            <a:xfrm>
              <a:off x="3281363" y="1125538"/>
              <a:ext cx="1025525" cy="598488"/>
            </a:xfrm>
            <a:custGeom>
              <a:avLst/>
              <a:gdLst>
                <a:gd name="T0" fmla="*/ 351 w 646"/>
                <a:gd name="T1" fmla="*/ 43 h 377"/>
                <a:gd name="T2" fmla="*/ 377 w 646"/>
                <a:gd name="T3" fmla="*/ 36 h 377"/>
                <a:gd name="T4" fmla="*/ 386 w 646"/>
                <a:gd name="T5" fmla="*/ 23 h 377"/>
                <a:gd name="T6" fmla="*/ 383 w 646"/>
                <a:gd name="T7" fmla="*/ 20 h 377"/>
                <a:gd name="T8" fmla="*/ 367 w 646"/>
                <a:gd name="T9" fmla="*/ 7 h 377"/>
                <a:gd name="T10" fmla="*/ 325 w 646"/>
                <a:gd name="T11" fmla="*/ 0 h 377"/>
                <a:gd name="T12" fmla="*/ 299 w 646"/>
                <a:gd name="T13" fmla="*/ 4 h 377"/>
                <a:gd name="T14" fmla="*/ 266 w 646"/>
                <a:gd name="T15" fmla="*/ 13 h 377"/>
                <a:gd name="T16" fmla="*/ 263 w 646"/>
                <a:gd name="T17" fmla="*/ 23 h 377"/>
                <a:gd name="T18" fmla="*/ 263 w 646"/>
                <a:gd name="T19" fmla="*/ 30 h 377"/>
                <a:gd name="T20" fmla="*/ 283 w 646"/>
                <a:gd name="T21" fmla="*/ 39 h 377"/>
                <a:gd name="T22" fmla="*/ 296 w 646"/>
                <a:gd name="T23" fmla="*/ 46 h 377"/>
                <a:gd name="T24" fmla="*/ 218 w 646"/>
                <a:gd name="T25" fmla="*/ 98 h 377"/>
                <a:gd name="T26" fmla="*/ 120 w 646"/>
                <a:gd name="T27" fmla="*/ 163 h 377"/>
                <a:gd name="T28" fmla="*/ 75 w 646"/>
                <a:gd name="T29" fmla="*/ 205 h 377"/>
                <a:gd name="T30" fmla="*/ 36 w 646"/>
                <a:gd name="T31" fmla="*/ 254 h 377"/>
                <a:gd name="T32" fmla="*/ 10 w 646"/>
                <a:gd name="T33" fmla="*/ 309 h 377"/>
                <a:gd name="T34" fmla="*/ 0 w 646"/>
                <a:gd name="T35" fmla="*/ 377 h 377"/>
                <a:gd name="T36" fmla="*/ 0 w 646"/>
                <a:gd name="T37" fmla="*/ 370 h 377"/>
                <a:gd name="T38" fmla="*/ 23 w 646"/>
                <a:gd name="T39" fmla="*/ 351 h 377"/>
                <a:gd name="T40" fmla="*/ 88 w 646"/>
                <a:gd name="T41" fmla="*/ 328 h 377"/>
                <a:gd name="T42" fmla="*/ 221 w 646"/>
                <a:gd name="T43" fmla="*/ 312 h 377"/>
                <a:gd name="T44" fmla="*/ 325 w 646"/>
                <a:gd name="T45" fmla="*/ 312 h 377"/>
                <a:gd name="T46" fmla="*/ 477 w 646"/>
                <a:gd name="T47" fmla="*/ 322 h 377"/>
                <a:gd name="T48" fmla="*/ 575 w 646"/>
                <a:gd name="T49" fmla="*/ 344 h 377"/>
                <a:gd name="T50" fmla="*/ 630 w 646"/>
                <a:gd name="T51" fmla="*/ 367 h 377"/>
                <a:gd name="T52" fmla="*/ 646 w 646"/>
                <a:gd name="T53" fmla="*/ 377 h 377"/>
                <a:gd name="T54" fmla="*/ 636 w 646"/>
                <a:gd name="T55" fmla="*/ 312 h 377"/>
                <a:gd name="T56" fmla="*/ 614 w 646"/>
                <a:gd name="T57" fmla="*/ 254 h 377"/>
                <a:gd name="T58" fmla="*/ 575 w 646"/>
                <a:gd name="T59" fmla="*/ 205 h 377"/>
                <a:gd name="T60" fmla="*/ 529 w 646"/>
                <a:gd name="T61" fmla="*/ 163 h 377"/>
                <a:gd name="T62" fmla="*/ 432 w 646"/>
                <a:gd name="T63" fmla="*/ 98 h 377"/>
                <a:gd name="T64" fmla="*/ 351 w 646"/>
                <a:gd name="T65" fmla="*/ 43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7">
                  <a:moveTo>
                    <a:pt x="351" y="43"/>
                  </a:moveTo>
                  <a:lnTo>
                    <a:pt x="351" y="43"/>
                  </a:lnTo>
                  <a:lnTo>
                    <a:pt x="367" y="39"/>
                  </a:lnTo>
                  <a:lnTo>
                    <a:pt x="377" y="36"/>
                  </a:lnTo>
                  <a:lnTo>
                    <a:pt x="383" y="30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3" y="20"/>
                  </a:lnTo>
                  <a:lnTo>
                    <a:pt x="380" y="13"/>
                  </a:lnTo>
                  <a:lnTo>
                    <a:pt x="367" y="7"/>
                  </a:lnTo>
                  <a:lnTo>
                    <a:pt x="347" y="4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4"/>
                  </a:lnTo>
                  <a:lnTo>
                    <a:pt x="279" y="7"/>
                  </a:lnTo>
                  <a:lnTo>
                    <a:pt x="266" y="13"/>
                  </a:lnTo>
                  <a:lnTo>
                    <a:pt x="263" y="20"/>
                  </a:lnTo>
                  <a:lnTo>
                    <a:pt x="263" y="23"/>
                  </a:lnTo>
                  <a:lnTo>
                    <a:pt x="263" y="23"/>
                  </a:lnTo>
                  <a:lnTo>
                    <a:pt x="263" y="30"/>
                  </a:lnTo>
                  <a:lnTo>
                    <a:pt x="273" y="36"/>
                  </a:lnTo>
                  <a:lnTo>
                    <a:pt x="283" y="39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63" y="72"/>
                  </a:lnTo>
                  <a:lnTo>
                    <a:pt x="218" y="98"/>
                  </a:lnTo>
                  <a:lnTo>
                    <a:pt x="169" y="130"/>
                  </a:lnTo>
                  <a:lnTo>
                    <a:pt x="120" y="163"/>
                  </a:lnTo>
                  <a:lnTo>
                    <a:pt x="98" y="185"/>
                  </a:lnTo>
                  <a:lnTo>
                    <a:pt x="75" y="205"/>
                  </a:lnTo>
                  <a:lnTo>
                    <a:pt x="52" y="228"/>
                  </a:lnTo>
                  <a:lnTo>
                    <a:pt x="36" y="254"/>
                  </a:lnTo>
                  <a:lnTo>
                    <a:pt x="20" y="279"/>
                  </a:lnTo>
                  <a:lnTo>
                    <a:pt x="10" y="309"/>
                  </a:lnTo>
                  <a:lnTo>
                    <a:pt x="3" y="341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370"/>
                  </a:lnTo>
                  <a:lnTo>
                    <a:pt x="7" y="361"/>
                  </a:lnTo>
                  <a:lnTo>
                    <a:pt x="23" y="351"/>
                  </a:lnTo>
                  <a:lnTo>
                    <a:pt x="49" y="338"/>
                  </a:lnTo>
                  <a:lnTo>
                    <a:pt x="88" y="328"/>
                  </a:lnTo>
                  <a:lnTo>
                    <a:pt x="146" y="318"/>
                  </a:lnTo>
                  <a:lnTo>
                    <a:pt x="221" y="312"/>
                  </a:lnTo>
                  <a:lnTo>
                    <a:pt x="325" y="312"/>
                  </a:lnTo>
                  <a:lnTo>
                    <a:pt x="325" y="312"/>
                  </a:lnTo>
                  <a:lnTo>
                    <a:pt x="406" y="315"/>
                  </a:lnTo>
                  <a:lnTo>
                    <a:pt x="477" y="322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7"/>
                  </a:lnTo>
                  <a:lnTo>
                    <a:pt x="630" y="367"/>
                  </a:lnTo>
                  <a:lnTo>
                    <a:pt x="646" y="377"/>
                  </a:lnTo>
                  <a:lnTo>
                    <a:pt x="646" y="377"/>
                  </a:lnTo>
                  <a:lnTo>
                    <a:pt x="646" y="341"/>
                  </a:lnTo>
                  <a:lnTo>
                    <a:pt x="636" y="312"/>
                  </a:lnTo>
                  <a:lnTo>
                    <a:pt x="627" y="283"/>
                  </a:lnTo>
                  <a:lnTo>
                    <a:pt x="614" y="254"/>
                  </a:lnTo>
                  <a:lnTo>
                    <a:pt x="594" y="228"/>
                  </a:lnTo>
                  <a:lnTo>
                    <a:pt x="575" y="205"/>
                  </a:lnTo>
                  <a:lnTo>
                    <a:pt x="552" y="185"/>
                  </a:lnTo>
                  <a:lnTo>
                    <a:pt x="529" y="163"/>
                  </a:lnTo>
                  <a:lnTo>
                    <a:pt x="480" y="127"/>
                  </a:lnTo>
                  <a:lnTo>
                    <a:pt x="432" y="98"/>
                  </a:lnTo>
                  <a:lnTo>
                    <a:pt x="386" y="69"/>
                  </a:lnTo>
                  <a:lnTo>
                    <a:pt x="351" y="43"/>
                  </a:lnTo>
                  <a:lnTo>
                    <a:pt x="351" y="43"/>
                  </a:lnTo>
                  <a:close/>
                </a:path>
              </a:pathLst>
            </a:custGeom>
            <a:solidFill>
              <a:srgbClr val="00A0E9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09"/>
            <p:cNvSpPr>
              <a:spLocks/>
            </p:cNvSpPr>
            <p:nvPr/>
          </p:nvSpPr>
          <p:spPr bwMode="auto">
            <a:xfrm>
              <a:off x="3281363" y="1589088"/>
              <a:ext cx="1025525" cy="268288"/>
            </a:xfrm>
            <a:custGeom>
              <a:avLst/>
              <a:gdLst>
                <a:gd name="T0" fmla="*/ 646 w 646"/>
                <a:gd name="T1" fmla="*/ 85 h 169"/>
                <a:gd name="T2" fmla="*/ 646 w 646"/>
                <a:gd name="T3" fmla="*/ 85 h 169"/>
                <a:gd name="T4" fmla="*/ 646 w 646"/>
                <a:gd name="T5" fmla="*/ 95 h 169"/>
                <a:gd name="T6" fmla="*/ 639 w 646"/>
                <a:gd name="T7" fmla="*/ 101 h 169"/>
                <a:gd name="T8" fmla="*/ 633 w 646"/>
                <a:gd name="T9" fmla="*/ 111 h 169"/>
                <a:gd name="T10" fmla="*/ 623 w 646"/>
                <a:gd name="T11" fmla="*/ 117 h 169"/>
                <a:gd name="T12" fmla="*/ 591 w 646"/>
                <a:gd name="T13" fmla="*/ 134 h 169"/>
                <a:gd name="T14" fmla="*/ 552 w 646"/>
                <a:gd name="T15" fmla="*/ 143 h 169"/>
                <a:gd name="T16" fmla="*/ 503 w 646"/>
                <a:gd name="T17" fmla="*/ 156 h 169"/>
                <a:gd name="T18" fmla="*/ 448 w 646"/>
                <a:gd name="T19" fmla="*/ 163 h 169"/>
                <a:gd name="T20" fmla="*/ 390 w 646"/>
                <a:gd name="T21" fmla="*/ 166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6 h 169"/>
                <a:gd name="T28" fmla="*/ 198 w 646"/>
                <a:gd name="T29" fmla="*/ 163 h 169"/>
                <a:gd name="T30" fmla="*/ 143 w 646"/>
                <a:gd name="T31" fmla="*/ 156 h 169"/>
                <a:gd name="T32" fmla="*/ 94 w 646"/>
                <a:gd name="T33" fmla="*/ 143 h 169"/>
                <a:gd name="T34" fmla="*/ 55 w 646"/>
                <a:gd name="T35" fmla="*/ 134 h 169"/>
                <a:gd name="T36" fmla="*/ 26 w 646"/>
                <a:gd name="T37" fmla="*/ 117 h 169"/>
                <a:gd name="T38" fmla="*/ 13 w 646"/>
                <a:gd name="T39" fmla="*/ 111 h 169"/>
                <a:gd name="T40" fmla="*/ 7 w 646"/>
                <a:gd name="T41" fmla="*/ 101 h 169"/>
                <a:gd name="T42" fmla="*/ 0 w 646"/>
                <a:gd name="T43" fmla="*/ 95 h 169"/>
                <a:gd name="T44" fmla="*/ 0 w 646"/>
                <a:gd name="T45" fmla="*/ 85 h 169"/>
                <a:gd name="T46" fmla="*/ 0 w 646"/>
                <a:gd name="T47" fmla="*/ 85 h 169"/>
                <a:gd name="T48" fmla="*/ 0 w 646"/>
                <a:gd name="T49" fmla="*/ 75 h 169"/>
                <a:gd name="T50" fmla="*/ 7 w 646"/>
                <a:gd name="T51" fmla="*/ 69 h 169"/>
                <a:gd name="T52" fmla="*/ 13 w 646"/>
                <a:gd name="T53" fmla="*/ 59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6 h 169"/>
                <a:gd name="T60" fmla="*/ 143 w 646"/>
                <a:gd name="T61" fmla="*/ 13 h 169"/>
                <a:gd name="T62" fmla="*/ 198 w 646"/>
                <a:gd name="T63" fmla="*/ 7 h 169"/>
                <a:gd name="T64" fmla="*/ 260 w 646"/>
                <a:gd name="T65" fmla="*/ 4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4 h 169"/>
                <a:gd name="T72" fmla="*/ 412 w 646"/>
                <a:gd name="T73" fmla="*/ 7 h 169"/>
                <a:gd name="T74" fmla="*/ 464 w 646"/>
                <a:gd name="T75" fmla="*/ 13 h 169"/>
                <a:gd name="T76" fmla="*/ 519 w 646"/>
                <a:gd name="T77" fmla="*/ 26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9 h 169"/>
                <a:gd name="T84" fmla="*/ 636 w 646"/>
                <a:gd name="T85" fmla="*/ 69 h 169"/>
                <a:gd name="T86" fmla="*/ 646 w 646"/>
                <a:gd name="T87" fmla="*/ 75 h 169"/>
                <a:gd name="T88" fmla="*/ 646 w 646"/>
                <a:gd name="T89" fmla="*/ 85 h 169"/>
                <a:gd name="T90" fmla="*/ 646 w 646"/>
                <a:gd name="T91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5"/>
                  </a:moveTo>
                  <a:lnTo>
                    <a:pt x="646" y="85"/>
                  </a:lnTo>
                  <a:lnTo>
                    <a:pt x="646" y="95"/>
                  </a:lnTo>
                  <a:lnTo>
                    <a:pt x="639" y="101"/>
                  </a:lnTo>
                  <a:lnTo>
                    <a:pt x="633" y="111"/>
                  </a:lnTo>
                  <a:lnTo>
                    <a:pt x="623" y="117"/>
                  </a:lnTo>
                  <a:lnTo>
                    <a:pt x="591" y="134"/>
                  </a:lnTo>
                  <a:lnTo>
                    <a:pt x="552" y="143"/>
                  </a:lnTo>
                  <a:lnTo>
                    <a:pt x="503" y="156"/>
                  </a:lnTo>
                  <a:lnTo>
                    <a:pt x="448" y="163"/>
                  </a:lnTo>
                  <a:lnTo>
                    <a:pt x="390" y="166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6"/>
                  </a:lnTo>
                  <a:lnTo>
                    <a:pt x="198" y="163"/>
                  </a:lnTo>
                  <a:lnTo>
                    <a:pt x="143" y="156"/>
                  </a:lnTo>
                  <a:lnTo>
                    <a:pt x="94" y="143"/>
                  </a:lnTo>
                  <a:lnTo>
                    <a:pt x="55" y="134"/>
                  </a:lnTo>
                  <a:lnTo>
                    <a:pt x="26" y="117"/>
                  </a:lnTo>
                  <a:lnTo>
                    <a:pt x="13" y="11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7" y="69"/>
                  </a:lnTo>
                  <a:lnTo>
                    <a:pt x="13" y="59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6"/>
                  </a:lnTo>
                  <a:lnTo>
                    <a:pt x="143" y="13"/>
                  </a:lnTo>
                  <a:lnTo>
                    <a:pt x="198" y="7"/>
                  </a:lnTo>
                  <a:lnTo>
                    <a:pt x="260" y="4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4"/>
                  </a:lnTo>
                  <a:lnTo>
                    <a:pt x="412" y="7"/>
                  </a:lnTo>
                  <a:lnTo>
                    <a:pt x="464" y="13"/>
                  </a:lnTo>
                  <a:lnTo>
                    <a:pt x="519" y="26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9"/>
                  </a:lnTo>
                  <a:lnTo>
                    <a:pt x="636" y="69"/>
                  </a:lnTo>
                  <a:lnTo>
                    <a:pt x="646" y="75"/>
                  </a:lnTo>
                  <a:lnTo>
                    <a:pt x="646" y="85"/>
                  </a:lnTo>
                  <a:lnTo>
                    <a:pt x="646" y="85"/>
                  </a:lnTo>
                  <a:close/>
                </a:path>
              </a:pathLst>
            </a:custGeom>
            <a:solidFill>
              <a:srgbClr val="4DC5F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0"/>
            <p:cNvSpPr>
              <a:spLocks/>
            </p:cNvSpPr>
            <p:nvPr/>
          </p:nvSpPr>
          <p:spPr bwMode="auto">
            <a:xfrm>
              <a:off x="3281363" y="23209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1"/>
            <p:cNvSpPr>
              <a:spLocks/>
            </p:cNvSpPr>
            <p:nvPr/>
          </p:nvSpPr>
          <p:spPr bwMode="auto">
            <a:xfrm>
              <a:off x="3281363" y="1724025"/>
              <a:ext cx="1025525" cy="596900"/>
            </a:xfrm>
            <a:custGeom>
              <a:avLst/>
              <a:gdLst>
                <a:gd name="T0" fmla="*/ 351 w 646"/>
                <a:gd name="T1" fmla="*/ 42 h 376"/>
                <a:gd name="T2" fmla="*/ 377 w 646"/>
                <a:gd name="T3" fmla="*/ 36 h 376"/>
                <a:gd name="T4" fmla="*/ 386 w 646"/>
                <a:gd name="T5" fmla="*/ 23 h 376"/>
                <a:gd name="T6" fmla="*/ 383 w 646"/>
                <a:gd name="T7" fmla="*/ 19 h 376"/>
                <a:gd name="T8" fmla="*/ 367 w 646"/>
                <a:gd name="T9" fmla="*/ 6 h 376"/>
                <a:gd name="T10" fmla="*/ 325 w 646"/>
                <a:gd name="T11" fmla="*/ 0 h 376"/>
                <a:gd name="T12" fmla="*/ 299 w 646"/>
                <a:gd name="T13" fmla="*/ 3 h 376"/>
                <a:gd name="T14" fmla="*/ 266 w 646"/>
                <a:gd name="T15" fmla="*/ 13 h 376"/>
                <a:gd name="T16" fmla="*/ 263 w 646"/>
                <a:gd name="T17" fmla="*/ 23 h 376"/>
                <a:gd name="T18" fmla="*/ 263 w 646"/>
                <a:gd name="T19" fmla="*/ 29 h 376"/>
                <a:gd name="T20" fmla="*/ 283 w 646"/>
                <a:gd name="T21" fmla="*/ 39 h 376"/>
                <a:gd name="T22" fmla="*/ 296 w 646"/>
                <a:gd name="T23" fmla="*/ 45 h 376"/>
                <a:gd name="T24" fmla="*/ 218 w 646"/>
                <a:gd name="T25" fmla="*/ 97 h 376"/>
                <a:gd name="T26" fmla="*/ 120 w 646"/>
                <a:gd name="T27" fmla="*/ 162 h 376"/>
                <a:gd name="T28" fmla="*/ 75 w 646"/>
                <a:gd name="T29" fmla="*/ 204 h 376"/>
                <a:gd name="T30" fmla="*/ 36 w 646"/>
                <a:gd name="T31" fmla="*/ 253 h 376"/>
                <a:gd name="T32" fmla="*/ 10 w 646"/>
                <a:gd name="T33" fmla="*/ 308 h 376"/>
                <a:gd name="T34" fmla="*/ 0 w 646"/>
                <a:gd name="T35" fmla="*/ 376 h 376"/>
                <a:gd name="T36" fmla="*/ 0 w 646"/>
                <a:gd name="T37" fmla="*/ 370 h 376"/>
                <a:gd name="T38" fmla="*/ 23 w 646"/>
                <a:gd name="T39" fmla="*/ 350 h 376"/>
                <a:gd name="T40" fmla="*/ 88 w 646"/>
                <a:gd name="T41" fmla="*/ 328 h 376"/>
                <a:gd name="T42" fmla="*/ 221 w 646"/>
                <a:gd name="T43" fmla="*/ 311 h 376"/>
                <a:gd name="T44" fmla="*/ 325 w 646"/>
                <a:gd name="T45" fmla="*/ 311 h 376"/>
                <a:gd name="T46" fmla="*/ 477 w 646"/>
                <a:gd name="T47" fmla="*/ 321 h 376"/>
                <a:gd name="T48" fmla="*/ 575 w 646"/>
                <a:gd name="T49" fmla="*/ 344 h 376"/>
                <a:gd name="T50" fmla="*/ 630 w 646"/>
                <a:gd name="T51" fmla="*/ 367 h 376"/>
                <a:gd name="T52" fmla="*/ 646 w 646"/>
                <a:gd name="T53" fmla="*/ 376 h 376"/>
                <a:gd name="T54" fmla="*/ 636 w 646"/>
                <a:gd name="T55" fmla="*/ 311 h 376"/>
                <a:gd name="T56" fmla="*/ 614 w 646"/>
                <a:gd name="T57" fmla="*/ 253 h 376"/>
                <a:gd name="T58" fmla="*/ 575 w 646"/>
                <a:gd name="T59" fmla="*/ 204 h 376"/>
                <a:gd name="T60" fmla="*/ 529 w 646"/>
                <a:gd name="T61" fmla="*/ 162 h 376"/>
                <a:gd name="T62" fmla="*/ 432 w 646"/>
                <a:gd name="T63" fmla="*/ 97 h 376"/>
                <a:gd name="T64" fmla="*/ 351 w 646"/>
                <a:gd name="T65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6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6"/>
                  </a:lnTo>
                  <a:lnTo>
                    <a:pt x="383" y="29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3" y="19"/>
                  </a:lnTo>
                  <a:lnTo>
                    <a:pt x="380" y="13"/>
                  </a:lnTo>
                  <a:lnTo>
                    <a:pt x="367" y="6"/>
                  </a:lnTo>
                  <a:lnTo>
                    <a:pt x="347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3"/>
                  </a:lnTo>
                  <a:lnTo>
                    <a:pt x="279" y="6"/>
                  </a:lnTo>
                  <a:lnTo>
                    <a:pt x="266" y="13"/>
                  </a:lnTo>
                  <a:lnTo>
                    <a:pt x="263" y="19"/>
                  </a:lnTo>
                  <a:lnTo>
                    <a:pt x="263" y="23"/>
                  </a:lnTo>
                  <a:lnTo>
                    <a:pt x="263" y="23"/>
                  </a:lnTo>
                  <a:lnTo>
                    <a:pt x="263" y="29"/>
                  </a:lnTo>
                  <a:lnTo>
                    <a:pt x="273" y="36"/>
                  </a:lnTo>
                  <a:lnTo>
                    <a:pt x="283" y="39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63" y="71"/>
                  </a:lnTo>
                  <a:lnTo>
                    <a:pt x="218" y="97"/>
                  </a:lnTo>
                  <a:lnTo>
                    <a:pt x="169" y="130"/>
                  </a:lnTo>
                  <a:lnTo>
                    <a:pt x="120" y="162"/>
                  </a:lnTo>
                  <a:lnTo>
                    <a:pt x="98" y="185"/>
                  </a:lnTo>
                  <a:lnTo>
                    <a:pt x="75" y="204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1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7" y="360"/>
                  </a:lnTo>
                  <a:lnTo>
                    <a:pt x="23" y="350"/>
                  </a:lnTo>
                  <a:lnTo>
                    <a:pt x="49" y="337"/>
                  </a:lnTo>
                  <a:lnTo>
                    <a:pt x="88" y="328"/>
                  </a:lnTo>
                  <a:lnTo>
                    <a:pt x="146" y="318"/>
                  </a:lnTo>
                  <a:lnTo>
                    <a:pt x="221" y="311"/>
                  </a:lnTo>
                  <a:lnTo>
                    <a:pt x="325" y="311"/>
                  </a:lnTo>
                  <a:lnTo>
                    <a:pt x="325" y="311"/>
                  </a:lnTo>
                  <a:lnTo>
                    <a:pt x="406" y="315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7"/>
                  </a:lnTo>
                  <a:lnTo>
                    <a:pt x="630" y="367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6" y="341"/>
                  </a:lnTo>
                  <a:lnTo>
                    <a:pt x="636" y="311"/>
                  </a:lnTo>
                  <a:lnTo>
                    <a:pt x="627" y="282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4"/>
                  </a:lnTo>
                  <a:lnTo>
                    <a:pt x="552" y="185"/>
                  </a:lnTo>
                  <a:lnTo>
                    <a:pt x="529" y="162"/>
                  </a:lnTo>
                  <a:lnTo>
                    <a:pt x="480" y="126"/>
                  </a:lnTo>
                  <a:lnTo>
                    <a:pt x="432" y="97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00A99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2"/>
            <p:cNvSpPr>
              <a:spLocks/>
            </p:cNvSpPr>
            <p:nvPr/>
          </p:nvSpPr>
          <p:spPr bwMode="auto">
            <a:xfrm>
              <a:off x="3281363" y="2187575"/>
              <a:ext cx="1025525" cy="268288"/>
            </a:xfrm>
            <a:custGeom>
              <a:avLst/>
              <a:gdLst>
                <a:gd name="T0" fmla="*/ 646 w 646"/>
                <a:gd name="T1" fmla="*/ 84 h 169"/>
                <a:gd name="T2" fmla="*/ 646 w 646"/>
                <a:gd name="T3" fmla="*/ 84 h 169"/>
                <a:gd name="T4" fmla="*/ 646 w 646"/>
                <a:gd name="T5" fmla="*/ 94 h 169"/>
                <a:gd name="T6" fmla="*/ 639 w 646"/>
                <a:gd name="T7" fmla="*/ 100 h 169"/>
                <a:gd name="T8" fmla="*/ 633 w 646"/>
                <a:gd name="T9" fmla="*/ 110 h 169"/>
                <a:gd name="T10" fmla="*/ 623 w 646"/>
                <a:gd name="T11" fmla="*/ 117 h 169"/>
                <a:gd name="T12" fmla="*/ 591 w 646"/>
                <a:gd name="T13" fmla="*/ 133 h 169"/>
                <a:gd name="T14" fmla="*/ 552 w 646"/>
                <a:gd name="T15" fmla="*/ 143 h 169"/>
                <a:gd name="T16" fmla="*/ 503 w 646"/>
                <a:gd name="T17" fmla="*/ 156 h 169"/>
                <a:gd name="T18" fmla="*/ 448 w 646"/>
                <a:gd name="T19" fmla="*/ 162 h 169"/>
                <a:gd name="T20" fmla="*/ 390 w 646"/>
                <a:gd name="T21" fmla="*/ 165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5 h 169"/>
                <a:gd name="T28" fmla="*/ 198 w 646"/>
                <a:gd name="T29" fmla="*/ 162 h 169"/>
                <a:gd name="T30" fmla="*/ 143 w 646"/>
                <a:gd name="T31" fmla="*/ 156 h 169"/>
                <a:gd name="T32" fmla="*/ 94 w 646"/>
                <a:gd name="T33" fmla="*/ 143 h 169"/>
                <a:gd name="T34" fmla="*/ 55 w 646"/>
                <a:gd name="T35" fmla="*/ 133 h 169"/>
                <a:gd name="T36" fmla="*/ 26 w 646"/>
                <a:gd name="T37" fmla="*/ 117 h 169"/>
                <a:gd name="T38" fmla="*/ 13 w 646"/>
                <a:gd name="T39" fmla="*/ 110 h 169"/>
                <a:gd name="T40" fmla="*/ 7 w 646"/>
                <a:gd name="T41" fmla="*/ 100 h 169"/>
                <a:gd name="T42" fmla="*/ 0 w 646"/>
                <a:gd name="T43" fmla="*/ 94 h 169"/>
                <a:gd name="T44" fmla="*/ 0 w 646"/>
                <a:gd name="T45" fmla="*/ 84 h 169"/>
                <a:gd name="T46" fmla="*/ 0 w 646"/>
                <a:gd name="T47" fmla="*/ 84 h 169"/>
                <a:gd name="T48" fmla="*/ 0 w 646"/>
                <a:gd name="T49" fmla="*/ 75 h 169"/>
                <a:gd name="T50" fmla="*/ 7 w 646"/>
                <a:gd name="T51" fmla="*/ 68 h 169"/>
                <a:gd name="T52" fmla="*/ 13 w 646"/>
                <a:gd name="T53" fmla="*/ 58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6 h 169"/>
                <a:gd name="T60" fmla="*/ 143 w 646"/>
                <a:gd name="T61" fmla="*/ 13 h 169"/>
                <a:gd name="T62" fmla="*/ 198 w 646"/>
                <a:gd name="T63" fmla="*/ 6 h 169"/>
                <a:gd name="T64" fmla="*/ 260 w 646"/>
                <a:gd name="T65" fmla="*/ 3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3 h 169"/>
                <a:gd name="T72" fmla="*/ 412 w 646"/>
                <a:gd name="T73" fmla="*/ 6 h 169"/>
                <a:gd name="T74" fmla="*/ 464 w 646"/>
                <a:gd name="T75" fmla="*/ 13 h 169"/>
                <a:gd name="T76" fmla="*/ 519 w 646"/>
                <a:gd name="T77" fmla="*/ 26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8 h 169"/>
                <a:gd name="T84" fmla="*/ 636 w 646"/>
                <a:gd name="T85" fmla="*/ 68 h 169"/>
                <a:gd name="T86" fmla="*/ 646 w 646"/>
                <a:gd name="T87" fmla="*/ 75 h 169"/>
                <a:gd name="T88" fmla="*/ 646 w 646"/>
                <a:gd name="T89" fmla="*/ 84 h 169"/>
                <a:gd name="T90" fmla="*/ 646 w 646"/>
                <a:gd name="T91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4"/>
                  </a:moveTo>
                  <a:lnTo>
                    <a:pt x="646" y="84"/>
                  </a:lnTo>
                  <a:lnTo>
                    <a:pt x="646" y="94"/>
                  </a:lnTo>
                  <a:lnTo>
                    <a:pt x="639" y="100"/>
                  </a:lnTo>
                  <a:lnTo>
                    <a:pt x="633" y="110"/>
                  </a:lnTo>
                  <a:lnTo>
                    <a:pt x="623" y="117"/>
                  </a:lnTo>
                  <a:lnTo>
                    <a:pt x="591" y="133"/>
                  </a:lnTo>
                  <a:lnTo>
                    <a:pt x="552" y="143"/>
                  </a:lnTo>
                  <a:lnTo>
                    <a:pt x="503" y="156"/>
                  </a:lnTo>
                  <a:lnTo>
                    <a:pt x="448" y="162"/>
                  </a:lnTo>
                  <a:lnTo>
                    <a:pt x="390" y="165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5"/>
                  </a:lnTo>
                  <a:lnTo>
                    <a:pt x="198" y="162"/>
                  </a:lnTo>
                  <a:lnTo>
                    <a:pt x="143" y="156"/>
                  </a:lnTo>
                  <a:lnTo>
                    <a:pt x="94" y="143"/>
                  </a:lnTo>
                  <a:lnTo>
                    <a:pt x="55" y="133"/>
                  </a:lnTo>
                  <a:lnTo>
                    <a:pt x="26" y="117"/>
                  </a:lnTo>
                  <a:lnTo>
                    <a:pt x="13" y="110"/>
                  </a:lnTo>
                  <a:lnTo>
                    <a:pt x="7" y="100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7" y="68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6"/>
                  </a:lnTo>
                  <a:lnTo>
                    <a:pt x="143" y="13"/>
                  </a:lnTo>
                  <a:lnTo>
                    <a:pt x="198" y="6"/>
                  </a:lnTo>
                  <a:lnTo>
                    <a:pt x="260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3"/>
                  </a:lnTo>
                  <a:lnTo>
                    <a:pt x="412" y="6"/>
                  </a:lnTo>
                  <a:lnTo>
                    <a:pt x="464" y="13"/>
                  </a:lnTo>
                  <a:lnTo>
                    <a:pt x="519" y="26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8"/>
                  </a:lnTo>
                  <a:lnTo>
                    <a:pt x="646" y="75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00E2C0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13"/>
            <p:cNvSpPr>
              <a:spLocks/>
            </p:cNvSpPr>
            <p:nvPr/>
          </p:nvSpPr>
          <p:spPr bwMode="auto">
            <a:xfrm>
              <a:off x="3281363" y="2919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14"/>
            <p:cNvSpPr>
              <a:spLocks/>
            </p:cNvSpPr>
            <p:nvPr/>
          </p:nvSpPr>
          <p:spPr bwMode="auto">
            <a:xfrm>
              <a:off x="3281363" y="2320925"/>
              <a:ext cx="1025525" cy="598488"/>
            </a:xfrm>
            <a:custGeom>
              <a:avLst/>
              <a:gdLst>
                <a:gd name="T0" fmla="*/ 351 w 646"/>
                <a:gd name="T1" fmla="*/ 42 h 377"/>
                <a:gd name="T2" fmla="*/ 377 w 646"/>
                <a:gd name="T3" fmla="*/ 36 h 377"/>
                <a:gd name="T4" fmla="*/ 386 w 646"/>
                <a:gd name="T5" fmla="*/ 23 h 377"/>
                <a:gd name="T6" fmla="*/ 383 w 646"/>
                <a:gd name="T7" fmla="*/ 20 h 377"/>
                <a:gd name="T8" fmla="*/ 367 w 646"/>
                <a:gd name="T9" fmla="*/ 7 h 377"/>
                <a:gd name="T10" fmla="*/ 325 w 646"/>
                <a:gd name="T11" fmla="*/ 0 h 377"/>
                <a:gd name="T12" fmla="*/ 299 w 646"/>
                <a:gd name="T13" fmla="*/ 3 h 377"/>
                <a:gd name="T14" fmla="*/ 266 w 646"/>
                <a:gd name="T15" fmla="*/ 13 h 377"/>
                <a:gd name="T16" fmla="*/ 263 w 646"/>
                <a:gd name="T17" fmla="*/ 23 h 377"/>
                <a:gd name="T18" fmla="*/ 263 w 646"/>
                <a:gd name="T19" fmla="*/ 29 h 377"/>
                <a:gd name="T20" fmla="*/ 283 w 646"/>
                <a:gd name="T21" fmla="*/ 39 h 377"/>
                <a:gd name="T22" fmla="*/ 296 w 646"/>
                <a:gd name="T23" fmla="*/ 46 h 377"/>
                <a:gd name="T24" fmla="*/ 218 w 646"/>
                <a:gd name="T25" fmla="*/ 98 h 377"/>
                <a:gd name="T26" fmla="*/ 120 w 646"/>
                <a:gd name="T27" fmla="*/ 162 h 377"/>
                <a:gd name="T28" fmla="*/ 75 w 646"/>
                <a:gd name="T29" fmla="*/ 205 h 377"/>
                <a:gd name="T30" fmla="*/ 36 w 646"/>
                <a:gd name="T31" fmla="*/ 253 h 377"/>
                <a:gd name="T32" fmla="*/ 10 w 646"/>
                <a:gd name="T33" fmla="*/ 309 h 377"/>
                <a:gd name="T34" fmla="*/ 0 w 646"/>
                <a:gd name="T35" fmla="*/ 377 h 377"/>
                <a:gd name="T36" fmla="*/ 0 w 646"/>
                <a:gd name="T37" fmla="*/ 370 h 377"/>
                <a:gd name="T38" fmla="*/ 23 w 646"/>
                <a:gd name="T39" fmla="*/ 351 h 377"/>
                <a:gd name="T40" fmla="*/ 88 w 646"/>
                <a:gd name="T41" fmla="*/ 328 h 377"/>
                <a:gd name="T42" fmla="*/ 221 w 646"/>
                <a:gd name="T43" fmla="*/ 312 h 377"/>
                <a:gd name="T44" fmla="*/ 325 w 646"/>
                <a:gd name="T45" fmla="*/ 312 h 377"/>
                <a:gd name="T46" fmla="*/ 477 w 646"/>
                <a:gd name="T47" fmla="*/ 321 h 377"/>
                <a:gd name="T48" fmla="*/ 575 w 646"/>
                <a:gd name="T49" fmla="*/ 344 h 377"/>
                <a:gd name="T50" fmla="*/ 630 w 646"/>
                <a:gd name="T51" fmla="*/ 367 h 377"/>
                <a:gd name="T52" fmla="*/ 646 w 646"/>
                <a:gd name="T53" fmla="*/ 377 h 377"/>
                <a:gd name="T54" fmla="*/ 636 w 646"/>
                <a:gd name="T55" fmla="*/ 312 h 377"/>
                <a:gd name="T56" fmla="*/ 614 w 646"/>
                <a:gd name="T57" fmla="*/ 253 h 377"/>
                <a:gd name="T58" fmla="*/ 575 w 646"/>
                <a:gd name="T59" fmla="*/ 205 h 377"/>
                <a:gd name="T60" fmla="*/ 529 w 646"/>
                <a:gd name="T61" fmla="*/ 162 h 377"/>
                <a:gd name="T62" fmla="*/ 432 w 646"/>
                <a:gd name="T63" fmla="*/ 98 h 377"/>
                <a:gd name="T64" fmla="*/ 351 w 646"/>
                <a:gd name="T65" fmla="*/ 4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7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6"/>
                  </a:lnTo>
                  <a:lnTo>
                    <a:pt x="383" y="29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3" y="20"/>
                  </a:lnTo>
                  <a:lnTo>
                    <a:pt x="380" y="13"/>
                  </a:lnTo>
                  <a:lnTo>
                    <a:pt x="367" y="7"/>
                  </a:lnTo>
                  <a:lnTo>
                    <a:pt x="347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3"/>
                  </a:lnTo>
                  <a:lnTo>
                    <a:pt x="279" y="7"/>
                  </a:lnTo>
                  <a:lnTo>
                    <a:pt x="266" y="13"/>
                  </a:lnTo>
                  <a:lnTo>
                    <a:pt x="263" y="20"/>
                  </a:lnTo>
                  <a:lnTo>
                    <a:pt x="263" y="23"/>
                  </a:lnTo>
                  <a:lnTo>
                    <a:pt x="263" y="23"/>
                  </a:lnTo>
                  <a:lnTo>
                    <a:pt x="263" y="29"/>
                  </a:lnTo>
                  <a:lnTo>
                    <a:pt x="273" y="36"/>
                  </a:lnTo>
                  <a:lnTo>
                    <a:pt x="283" y="39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63" y="72"/>
                  </a:lnTo>
                  <a:lnTo>
                    <a:pt x="218" y="98"/>
                  </a:lnTo>
                  <a:lnTo>
                    <a:pt x="169" y="130"/>
                  </a:lnTo>
                  <a:lnTo>
                    <a:pt x="120" y="162"/>
                  </a:lnTo>
                  <a:lnTo>
                    <a:pt x="98" y="185"/>
                  </a:lnTo>
                  <a:lnTo>
                    <a:pt x="75" y="205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9"/>
                  </a:lnTo>
                  <a:lnTo>
                    <a:pt x="3" y="341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370"/>
                  </a:lnTo>
                  <a:lnTo>
                    <a:pt x="7" y="360"/>
                  </a:lnTo>
                  <a:lnTo>
                    <a:pt x="23" y="351"/>
                  </a:lnTo>
                  <a:lnTo>
                    <a:pt x="49" y="338"/>
                  </a:lnTo>
                  <a:lnTo>
                    <a:pt x="88" y="328"/>
                  </a:lnTo>
                  <a:lnTo>
                    <a:pt x="146" y="318"/>
                  </a:lnTo>
                  <a:lnTo>
                    <a:pt x="221" y="312"/>
                  </a:lnTo>
                  <a:lnTo>
                    <a:pt x="325" y="312"/>
                  </a:lnTo>
                  <a:lnTo>
                    <a:pt x="325" y="312"/>
                  </a:lnTo>
                  <a:lnTo>
                    <a:pt x="406" y="315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7"/>
                  </a:lnTo>
                  <a:lnTo>
                    <a:pt x="630" y="367"/>
                  </a:lnTo>
                  <a:lnTo>
                    <a:pt x="646" y="377"/>
                  </a:lnTo>
                  <a:lnTo>
                    <a:pt x="646" y="377"/>
                  </a:lnTo>
                  <a:lnTo>
                    <a:pt x="646" y="341"/>
                  </a:lnTo>
                  <a:lnTo>
                    <a:pt x="636" y="312"/>
                  </a:lnTo>
                  <a:lnTo>
                    <a:pt x="627" y="283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5"/>
                  </a:lnTo>
                  <a:lnTo>
                    <a:pt x="552" y="185"/>
                  </a:lnTo>
                  <a:lnTo>
                    <a:pt x="529" y="162"/>
                  </a:lnTo>
                  <a:lnTo>
                    <a:pt x="480" y="127"/>
                  </a:lnTo>
                  <a:lnTo>
                    <a:pt x="432" y="98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15"/>
            <p:cNvSpPr>
              <a:spLocks/>
            </p:cNvSpPr>
            <p:nvPr/>
          </p:nvSpPr>
          <p:spPr bwMode="auto">
            <a:xfrm>
              <a:off x="3281363" y="2784475"/>
              <a:ext cx="1025525" cy="268288"/>
            </a:xfrm>
            <a:custGeom>
              <a:avLst/>
              <a:gdLst>
                <a:gd name="T0" fmla="*/ 646 w 646"/>
                <a:gd name="T1" fmla="*/ 85 h 169"/>
                <a:gd name="T2" fmla="*/ 646 w 646"/>
                <a:gd name="T3" fmla="*/ 85 h 169"/>
                <a:gd name="T4" fmla="*/ 646 w 646"/>
                <a:gd name="T5" fmla="*/ 94 h 169"/>
                <a:gd name="T6" fmla="*/ 639 w 646"/>
                <a:gd name="T7" fmla="*/ 101 h 169"/>
                <a:gd name="T8" fmla="*/ 633 w 646"/>
                <a:gd name="T9" fmla="*/ 111 h 169"/>
                <a:gd name="T10" fmla="*/ 623 w 646"/>
                <a:gd name="T11" fmla="*/ 117 h 169"/>
                <a:gd name="T12" fmla="*/ 591 w 646"/>
                <a:gd name="T13" fmla="*/ 133 h 169"/>
                <a:gd name="T14" fmla="*/ 552 w 646"/>
                <a:gd name="T15" fmla="*/ 143 h 169"/>
                <a:gd name="T16" fmla="*/ 503 w 646"/>
                <a:gd name="T17" fmla="*/ 156 h 169"/>
                <a:gd name="T18" fmla="*/ 448 w 646"/>
                <a:gd name="T19" fmla="*/ 163 h 169"/>
                <a:gd name="T20" fmla="*/ 390 w 646"/>
                <a:gd name="T21" fmla="*/ 166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6 h 169"/>
                <a:gd name="T28" fmla="*/ 198 w 646"/>
                <a:gd name="T29" fmla="*/ 163 h 169"/>
                <a:gd name="T30" fmla="*/ 143 w 646"/>
                <a:gd name="T31" fmla="*/ 156 h 169"/>
                <a:gd name="T32" fmla="*/ 94 w 646"/>
                <a:gd name="T33" fmla="*/ 143 h 169"/>
                <a:gd name="T34" fmla="*/ 55 w 646"/>
                <a:gd name="T35" fmla="*/ 133 h 169"/>
                <a:gd name="T36" fmla="*/ 26 w 646"/>
                <a:gd name="T37" fmla="*/ 117 h 169"/>
                <a:gd name="T38" fmla="*/ 13 w 646"/>
                <a:gd name="T39" fmla="*/ 111 h 169"/>
                <a:gd name="T40" fmla="*/ 7 w 646"/>
                <a:gd name="T41" fmla="*/ 101 h 169"/>
                <a:gd name="T42" fmla="*/ 0 w 646"/>
                <a:gd name="T43" fmla="*/ 94 h 169"/>
                <a:gd name="T44" fmla="*/ 0 w 646"/>
                <a:gd name="T45" fmla="*/ 85 h 169"/>
                <a:gd name="T46" fmla="*/ 0 w 646"/>
                <a:gd name="T47" fmla="*/ 85 h 169"/>
                <a:gd name="T48" fmla="*/ 0 w 646"/>
                <a:gd name="T49" fmla="*/ 75 h 169"/>
                <a:gd name="T50" fmla="*/ 7 w 646"/>
                <a:gd name="T51" fmla="*/ 68 h 169"/>
                <a:gd name="T52" fmla="*/ 13 w 646"/>
                <a:gd name="T53" fmla="*/ 59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6 h 169"/>
                <a:gd name="T60" fmla="*/ 143 w 646"/>
                <a:gd name="T61" fmla="*/ 13 h 169"/>
                <a:gd name="T62" fmla="*/ 198 w 646"/>
                <a:gd name="T63" fmla="*/ 7 h 169"/>
                <a:gd name="T64" fmla="*/ 260 w 646"/>
                <a:gd name="T65" fmla="*/ 4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4 h 169"/>
                <a:gd name="T72" fmla="*/ 412 w 646"/>
                <a:gd name="T73" fmla="*/ 7 h 169"/>
                <a:gd name="T74" fmla="*/ 464 w 646"/>
                <a:gd name="T75" fmla="*/ 13 h 169"/>
                <a:gd name="T76" fmla="*/ 519 w 646"/>
                <a:gd name="T77" fmla="*/ 26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9 h 169"/>
                <a:gd name="T84" fmla="*/ 636 w 646"/>
                <a:gd name="T85" fmla="*/ 68 h 169"/>
                <a:gd name="T86" fmla="*/ 646 w 646"/>
                <a:gd name="T87" fmla="*/ 75 h 169"/>
                <a:gd name="T88" fmla="*/ 646 w 646"/>
                <a:gd name="T89" fmla="*/ 85 h 169"/>
                <a:gd name="T90" fmla="*/ 646 w 646"/>
                <a:gd name="T91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5"/>
                  </a:moveTo>
                  <a:lnTo>
                    <a:pt x="646" y="85"/>
                  </a:lnTo>
                  <a:lnTo>
                    <a:pt x="646" y="94"/>
                  </a:lnTo>
                  <a:lnTo>
                    <a:pt x="639" y="101"/>
                  </a:lnTo>
                  <a:lnTo>
                    <a:pt x="633" y="111"/>
                  </a:lnTo>
                  <a:lnTo>
                    <a:pt x="623" y="117"/>
                  </a:lnTo>
                  <a:lnTo>
                    <a:pt x="591" y="133"/>
                  </a:lnTo>
                  <a:lnTo>
                    <a:pt x="552" y="143"/>
                  </a:lnTo>
                  <a:lnTo>
                    <a:pt x="503" y="156"/>
                  </a:lnTo>
                  <a:lnTo>
                    <a:pt x="448" y="163"/>
                  </a:lnTo>
                  <a:lnTo>
                    <a:pt x="390" y="166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6"/>
                  </a:lnTo>
                  <a:lnTo>
                    <a:pt x="198" y="163"/>
                  </a:lnTo>
                  <a:lnTo>
                    <a:pt x="143" y="156"/>
                  </a:lnTo>
                  <a:lnTo>
                    <a:pt x="94" y="143"/>
                  </a:lnTo>
                  <a:lnTo>
                    <a:pt x="55" y="133"/>
                  </a:lnTo>
                  <a:lnTo>
                    <a:pt x="26" y="117"/>
                  </a:lnTo>
                  <a:lnTo>
                    <a:pt x="13" y="111"/>
                  </a:lnTo>
                  <a:lnTo>
                    <a:pt x="7" y="101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7" y="68"/>
                  </a:lnTo>
                  <a:lnTo>
                    <a:pt x="13" y="59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6"/>
                  </a:lnTo>
                  <a:lnTo>
                    <a:pt x="143" y="13"/>
                  </a:lnTo>
                  <a:lnTo>
                    <a:pt x="198" y="7"/>
                  </a:lnTo>
                  <a:lnTo>
                    <a:pt x="260" y="4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4"/>
                  </a:lnTo>
                  <a:lnTo>
                    <a:pt x="412" y="7"/>
                  </a:lnTo>
                  <a:lnTo>
                    <a:pt x="464" y="13"/>
                  </a:lnTo>
                  <a:lnTo>
                    <a:pt x="519" y="26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9"/>
                  </a:lnTo>
                  <a:lnTo>
                    <a:pt x="636" y="68"/>
                  </a:lnTo>
                  <a:lnTo>
                    <a:pt x="646" y="75"/>
                  </a:lnTo>
                  <a:lnTo>
                    <a:pt x="646" y="85"/>
                  </a:lnTo>
                  <a:lnTo>
                    <a:pt x="646" y="85"/>
                  </a:lnTo>
                  <a:close/>
                </a:path>
              </a:pathLst>
            </a:custGeom>
            <a:solidFill>
              <a:srgbClr val="A2FFC7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16"/>
            <p:cNvSpPr>
              <a:spLocks/>
            </p:cNvSpPr>
            <p:nvPr/>
          </p:nvSpPr>
          <p:spPr bwMode="auto">
            <a:xfrm>
              <a:off x="3281363" y="3511550"/>
              <a:ext cx="0" cy="476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  <a:gd name="T5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17"/>
            <p:cNvSpPr>
              <a:spLocks/>
            </p:cNvSpPr>
            <p:nvPr/>
          </p:nvSpPr>
          <p:spPr bwMode="auto">
            <a:xfrm>
              <a:off x="3281363" y="2919413"/>
              <a:ext cx="1025525" cy="596900"/>
            </a:xfrm>
            <a:custGeom>
              <a:avLst/>
              <a:gdLst>
                <a:gd name="T0" fmla="*/ 351 w 646"/>
                <a:gd name="T1" fmla="*/ 42 h 376"/>
                <a:gd name="T2" fmla="*/ 377 w 646"/>
                <a:gd name="T3" fmla="*/ 35 h 376"/>
                <a:gd name="T4" fmla="*/ 386 w 646"/>
                <a:gd name="T5" fmla="*/ 22 h 376"/>
                <a:gd name="T6" fmla="*/ 383 w 646"/>
                <a:gd name="T7" fmla="*/ 16 h 376"/>
                <a:gd name="T8" fmla="*/ 367 w 646"/>
                <a:gd name="T9" fmla="*/ 6 h 376"/>
                <a:gd name="T10" fmla="*/ 325 w 646"/>
                <a:gd name="T11" fmla="*/ 0 h 376"/>
                <a:gd name="T12" fmla="*/ 299 w 646"/>
                <a:gd name="T13" fmla="*/ 0 h 376"/>
                <a:gd name="T14" fmla="*/ 266 w 646"/>
                <a:gd name="T15" fmla="*/ 13 h 376"/>
                <a:gd name="T16" fmla="*/ 263 w 646"/>
                <a:gd name="T17" fmla="*/ 22 h 376"/>
                <a:gd name="T18" fmla="*/ 263 w 646"/>
                <a:gd name="T19" fmla="*/ 29 h 376"/>
                <a:gd name="T20" fmla="*/ 283 w 646"/>
                <a:gd name="T21" fmla="*/ 39 h 376"/>
                <a:gd name="T22" fmla="*/ 296 w 646"/>
                <a:gd name="T23" fmla="*/ 42 h 376"/>
                <a:gd name="T24" fmla="*/ 218 w 646"/>
                <a:gd name="T25" fmla="*/ 97 h 376"/>
                <a:gd name="T26" fmla="*/ 120 w 646"/>
                <a:gd name="T27" fmla="*/ 162 h 376"/>
                <a:gd name="T28" fmla="*/ 75 w 646"/>
                <a:gd name="T29" fmla="*/ 204 h 376"/>
                <a:gd name="T30" fmla="*/ 36 w 646"/>
                <a:gd name="T31" fmla="*/ 253 h 376"/>
                <a:gd name="T32" fmla="*/ 10 w 646"/>
                <a:gd name="T33" fmla="*/ 308 h 376"/>
                <a:gd name="T34" fmla="*/ 0 w 646"/>
                <a:gd name="T35" fmla="*/ 373 h 376"/>
                <a:gd name="T36" fmla="*/ 0 w 646"/>
                <a:gd name="T37" fmla="*/ 366 h 376"/>
                <a:gd name="T38" fmla="*/ 23 w 646"/>
                <a:gd name="T39" fmla="*/ 347 h 376"/>
                <a:gd name="T40" fmla="*/ 88 w 646"/>
                <a:gd name="T41" fmla="*/ 327 h 376"/>
                <a:gd name="T42" fmla="*/ 221 w 646"/>
                <a:gd name="T43" fmla="*/ 311 h 376"/>
                <a:gd name="T44" fmla="*/ 325 w 646"/>
                <a:gd name="T45" fmla="*/ 308 h 376"/>
                <a:gd name="T46" fmla="*/ 477 w 646"/>
                <a:gd name="T47" fmla="*/ 321 h 376"/>
                <a:gd name="T48" fmla="*/ 575 w 646"/>
                <a:gd name="T49" fmla="*/ 344 h 376"/>
                <a:gd name="T50" fmla="*/ 630 w 646"/>
                <a:gd name="T51" fmla="*/ 366 h 376"/>
                <a:gd name="T52" fmla="*/ 646 w 646"/>
                <a:gd name="T53" fmla="*/ 376 h 376"/>
                <a:gd name="T54" fmla="*/ 636 w 646"/>
                <a:gd name="T55" fmla="*/ 308 h 376"/>
                <a:gd name="T56" fmla="*/ 614 w 646"/>
                <a:gd name="T57" fmla="*/ 253 h 376"/>
                <a:gd name="T58" fmla="*/ 575 w 646"/>
                <a:gd name="T59" fmla="*/ 204 h 376"/>
                <a:gd name="T60" fmla="*/ 529 w 646"/>
                <a:gd name="T61" fmla="*/ 162 h 376"/>
                <a:gd name="T62" fmla="*/ 432 w 646"/>
                <a:gd name="T63" fmla="*/ 97 h 376"/>
                <a:gd name="T64" fmla="*/ 351 w 646"/>
                <a:gd name="T65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6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5"/>
                  </a:lnTo>
                  <a:lnTo>
                    <a:pt x="383" y="29"/>
                  </a:lnTo>
                  <a:lnTo>
                    <a:pt x="386" y="22"/>
                  </a:lnTo>
                  <a:lnTo>
                    <a:pt x="386" y="22"/>
                  </a:lnTo>
                  <a:lnTo>
                    <a:pt x="383" y="16"/>
                  </a:lnTo>
                  <a:lnTo>
                    <a:pt x="380" y="13"/>
                  </a:lnTo>
                  <a:lnTo>
                    <a:pt x="367" y="6"/>
                  </a:lnTo>
                  <a:lnTo>
                    <a:pt x="347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0"/>
                  </a:lnTo>
                  <a:lnTo>
                    <a:pt x="279" y="6"/>
                  </a:lnTo>
                  <a:lnTo>
                    <a:pt x="266" y="13"/>
                  </a:lnTo>
                  <a:lnTo>
                    <a:pt x="263" y="16"/>
                  </a:lnTo>
                  <a:lnTo>
                    <a:pt x="263" y="22"/>
                  </a:lnTo>
                  <a:lnTo>
                    <a:pt x="263" y="22"/>
                  </a:lnTo>
                  <a:lnTo>
                    <a:pt x="263" y="29"/>
                  </a:lnTo>
                  <a:lnTo>
                    <a:pt x="273" y="35"/>
                  </a:lnTo>
                  <a:lnTo>
                    <a:pt x="283" y="39"/>
                  </a:lnTo>
                  <a:lnTo>
                    <a:pt x="296" y="42"/>
                  </a:lnTo>
                  <a:lnTo>
                    <a:pt x="296" y="42"/>
                  </a:lnTo>
                  <a:lnTo>
                    <a:pt x="263" y="68"/>
                  </a:lnTo>
                  <a:lnTo>
                    <a:pt x="218" y="97"/>
                  </a:lnTo>
                  <a:lnTo>
                    <a:pt x="169" y="126"/>
                  </a:lnTo>
                  <a:lnTo>
                    <a:pt x="120" y="162"/>
                  </a:lnTo>
                  <a:lnTo>
                    <a:pt x="98" y="181"/>
                  </a:lnTo>
                  <a:lnTo>
                    <a:pt x="75" y="204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0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0" y="366"/>
                  </a:lnTo>
                  <a:lnTo>
                    <a:pt x="7" y="360"/>
                  </a:lnTo>
                  <a:lnTo>
                    <a:pt x="23" y="347"/>
                  </a:lnTo>
                  <a:lnTo>
                    <a:pt x="49" y="337"/>
                  </a:lnTo>
                  <a:lnTo>
                    <a:pt x="88" y="327"/>
                  </a:lnTo>
                  <a:lnTo>
                    <a:pt x="146" y="318"/>
                  </a:lnTo>
                  <a:lnTo>
                    <a:pt x="221" y="311"/>
                  </a:lnTo>
                  <a:lnTo>
                    <a:pt x="325" y="308"/>
                  </a:lnTo>
                  <a:lnTo>
                    <a:pt x="325" y="308"/>
                  </a:lnTo>
                  <a:lnTo>
                    <a:pt x="406" y="311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3"/>
                  </a:lnTo>
                  <a:lnTo>
                    <a:pt x="630" y="366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6" y="340"/>
                  </a:lnTo>
                  <a:lnTo>
                    <a:pt x="636" y="308"/>
                  </a:lnTo>
                  <a:lnTo>
                    <a:pt x="627" y="279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4"/>
                  </a:lnTo>
                  <a:lnTo>
                    <a:pt x="552" y="181"/>
                  </a:lnTo>
                  <a:lnTo>
                    <a:pt x="529" y="162"/>
                  </a:lnTo>
                  <a:lnTo>
                    <a:pt x="480" y="126"/>
                  </a:lnTo>
                  <a:lnTo>
                    <a:pt x="432" y="97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18"/>
            <p:cNvSpPr>
              <a:spLocks/>
            </p:cNvSpPr>
            <p:nvPr/>
          </p:nvSpPr>
          <p:spPr bwMode="auto">
            <a:xfrm>
              <a:off x="3281363" y="3382963"/>
              <a:ext cx="1025525" cy="266700"/>
            </a:xfrm>
            <a:custGeom>
              <a:avLst/>
              <a:gdLst>
                <a:gd name="T0" fmla="*/ 646 w 646"/>
                <a:gd name="T1" fmla="*/ 84 h 168"/>
                <a:gd name="T2" fmla="*/ 646 w 646"/>
                <a:gd name="T3" fmla="*/ 84 h 168"/>
                <a:gd name="T4" fmla="*/ 646 w 646"/>
                <a:gd name="T5" fmla="*/ 91 h 168"/>
                <a:gd name="T6" fmla="*/ 639 w 646"/>
                <a:gd name="T7" fmla="*/ 100 h 168"/>
                <a:gd name="T8" fmla="*/ 633 w 646"/>
                <a:gd name="T9" fmla="*/ 107 h 168"/>
                <a:gd name="T10" fmla="*/ 623 w 646"/>
                <a:gd name="T11" fmla="*/ 116 h 168"/>
                <a:gd name="T12" fmla="*/ 591 w 646"/>
                <a:gd name="T13" fmla="*/ 129 h 168"/>
                <a:gd name="T14" fmla="*/ 552 w 646"/>
                <a:gd name="T15" fmla="*/ 142 h 168"/>
                <a:gd name="T16" fmla="*/ 503 w 646"/>
                <a:gd name="T17" fmla="*/ 152 h 168"/>
                <a:gd name="T18" fmla="*/ 448 w 646"/>
                <a:gd name="T19" fmla="*/ 162 h 168"/>
                <a:gd name="T20" fmla="*/ 390 w 646"/>
                <a:gd name="T21" fmla="*/ 165 h 168"/>
                <a:gd name="T22" fmla="*/ 325 w 646"/>
                <a:gd name="T23" fmla="*/ 168 h 168"/>
                <a:gd name="T24" fmla="*/ 325 w 646"/>
                <a:gd name="T25" fmla="*/ 168 h 168"/>
                <a:gd name="T26" fmla="*/ 260 w 646"/>
                <a:gd name="T27" fmla="*/ 165 h 168"/>
                <a:gd name="T28" fmla="*/ 198 w 646"/>
                <a:gd name="T29" fmla="*/ 162 h 168"/>
                <a:gd name="T30" fmla="*/ 143 w 646"/>
                <a:gd name="T31" fmla="*/ 152 h 168"/>
                <a:gd name="T32" fmla="*/ 94 w 646"/>
                <a:gd name="T33" fmla="*/ 142 h 168"/>
                <a:gd name="T34" fmla="*/ 55 w 646"/>
                <a:gd name="T35" fmla="*/ 129 h 168"/>
                <a:gd name="T36" fmla="*/ 26 w 646"/>
                <a:gd name="T37" fmla="*/ 116 h 168"/>
                <a:gd name="T38" fmla="*/ 13 w 646"/>
                <a:gd name="T39" fmla="*/ 107 h 168"/>
                <a:gd name="T40" fmla="*/ 7 w 646"/>
                <a:gd name="T41" fmla="*/ 100 h 168"/>
                <a:gd name="T42" fmla="*/ 0 w 646"/>
                <a:gd name="T43" fmla="*/ 91 h 168"/>
                <a:gd name="T44" fmla="*/ 0 w 646"/>
                <a:gd name="T45" fmla="*/ 84 h 168"/>
                <a:gd name="T46" fmla="*/ 0 w 646"/>
                <a:gd name="T47" fmla="*/ 84 h 168"/>
                <a:gd name="T48" fmla="*/ 0 w 646"/>
                <a:gd name="T49" fmla="*/ 74 h 168"/>
                <a:gd name="T50" fmla="*/ 7 w 646"/>
                <a:gd name="T51" fmla="*/ 65 h 168"/>
                <a:gd name="T52" fmla="*/ 13 w 646"/>
                <a:gd name="T53" fmla="*/ 58 h 168"/>
                <a:gd name="T54" fmla="*/ 26 w 646"/>
                <a:gd name="T55" fmla="*/ 52 h 168"/>
                <a:gd name="T56" fmla="*/ 55 w 646"/>
                <a:gd name="T57" fmla="*/ 35 h 168"/>
                <a:gd name="T58" fmla="*/ 94 w 646"/>
                <a:gd name="T59" fmla="*/ 22 h 168"/>
                <a:gd name="T60" fmla="*/ 143 w 646"/>
                <a:gd name="T61" fmla="*/ 13 h 168"/>
                <a:gd name="T62" fmla="*/ 198 w 646"/>
                <a:gd name="T63" fmla="*/ 6 h 168"/>
                <a:gd name="T64" fmla="*/ 260 w 646"/>
                <a:gd name="T65" fmla="*/ 0 h 168"/>
                <a:gd name="T66" fmla="*/ 325 w 646"/>
                <a:gd name="T67" fmla="*/ 0 h 168"/>
                <a:gd name="T68" fmla="*/ 325 w 646"/>
                <a:gd name="T69" fmla="*/ 0 h 168"/>
                <a:gd name="T70" fmla="*/ 364 w 646"/>
                <a:gd name="T71" fmla="*/ 0 h 168"/>
                <a:gd name="T72" fmla="*/ 412 w 646"/>
                <a:gd name="T73" fmla="*/ 6 h 168"/>
                <a:gd name="T74" fmla="*/ 464 w 646"/>
                <a:gd name="T75" fmla="*/ 13 h 168"/>
                <a:gd name="T76" fmla="*/ 519 w 646"/>
                <a:gd name="T77" fmla="*/ 22 h 168"/>
                <a:gd name="T78" fmla="*/ 568 w 646"/>
                <a:gd name="T79" fmla="*/ 35 h 168"/>
                <a:gd name="T80" fmla="*/ 610 w 646"/>
                <a:gd name="T81" fmla="*/ 52 h 168"/>
                <a:gd name="T82" fmla="*/ 627 w 646"/>
                <a:gd name="T83" fmla="*/ 58 h 168"/>
                <a:gd name="T84" fmla="*/ 636 w 646"/>
                <a:gd name="T85" fmla="*/ 65 h 168"/>
                <a:gd name="T86" fmla="*/ 646 w 646"/>
                <a:gd name="T87" fmla="*/ 74 h 168"/>
                <a:gd name="T88" fmla="*/ 646 w 646"/>
                <a:gd name="T89" fmla="*/ 84 h 168"/>
                <a:gd name="T90" fmla="*/ 646 w 646"/>
                <a:gd name="T91" fmla="*/ 8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8">
                  <a:moveTo>
                    <a:pt x="646" y="84"/>
                  </a:moveTo>
                  <a:lnTo>
                    <a:pt x="646" y="84"/>
                  </a:lnTo>
                  <a:lnTo>
                    <a:pt x="646" y="91"/>
                  </a:lnTo>
                  <a:lnTo>
                    <a:pt x="639" y="100"/>
                  </a:lnTo>
                  <a:lnTo>
                    <a:pt x="633" y="107"/>
                  </a:lnTo>
                  <a:lnTo>
                    <a:pt x="623" y="116"/>
                  </a:lnTo>
                  <a:lnTo>
                    <a:pt x="591" y="129"/>
                  </a:lnTo>
                  <a:lnTo>
                    <a:pt x="552" y="142"/>
                  </a:lnTo>
                  <a:lnTo>
                    <a:pt x="503" y="152"/>
                  </a:lnTo>
                  <a:lnTo>
                    <a:pt x="448" y="162"/>
                  </a:lnTo>
                  <a:lnTo>
                    <a:pt x="390" y="165"/>
                  </a:lnTo>
                  <a:lnTo>
                    <a:pt x="325" y="168"/>
                  </a:lnTo>
                  <a:lnTo>
                    <a:pt x="325" y="168"/>
                  </a:lnTo>
                  <a:lnTo>
                    <a:pt x="260" y="165"/>
                  </a:lnTo>
                  <a:lnTo>
                    <a:pt x="198" y="162"/>
                  </a:lnTo>
                  <a:lnTo>
                    <a:pt x="143" y="152"/>
                  </a:lnTo>
                  <a:lnTo>
                    <a:pt x="94" y="142"/>
                  </a:lnTo>
                  <a:lnTo>
                    <a:pt x="55" y="129"/>
                  </a:lnTo>
                  <a:lnTo>
                    <a:pt x="26" y="116"/>
                  </a:lnTo>
                  <a:lnTo>
                    <a:pt x="13" y="107"/>
                  </a:lnTo>
                  <a:lnTo>
                    <a:pt x="7" y="100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4"/>
                  </a:lnTo>
                  <a:lnTo>
                    <a:pt x="7" y="65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5"/>
                  </a:lnTo>
                  <a:lnTo>
                    <a:pt x="94" y="22"/>
                  </a:lnTo>
                  <a:lnTo>
                    <a:pt x="143" y="13"/>
                  </a:lnTo>
                  <a:lnTo>
                    <a:pt x="198" y="6"/>
                  </a:lnTo>
                  <a:lnTo>
                    <a:pt x="260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0"/>
                  </a:lnTo>
                  <a:lnTo>
                    <a:pt x="412" y="6"/>
                  </a:lnTo>
                  <a:lnTo>
                    <a:pt x="464" y="13"/>
                  </a:lnTo>
                  <a:lnTo>
                    <a:pt x="519" y="22"/>
                  </a:lnTo>
                  <a:lnTo>
                    <a:pt x="568" y="35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5"/>
                  </a:lnTo>
                  <a:lnTo>
                    <a:pt x="646" y="74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DCFFB9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19"/>
            <p:cNvSpPr>
              <a:spLocks/>
            </p:cNvSpPr>
            <p:nvPr/>
          </p:nvSpPr>
          <p:spPr bwMode="auto">
            <a:xfrm>
              <a:off x="3281363" y="41497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20"/>
            <p:cNvSpPr>
              <a:spLocks/>
            </p:cNvSpPr>
            <p:nvPr/>
          </p:nvSpPr>
          <p:spPr bwMode="auto">
            <a:xfrm>
              <a:off x="3281363" y="3552825"/>
              <a:ext cx="1025525" cy="596900"/>
            </a:xfrm>
            <a:custGeom>
              <a:avLst/>
              <a:gdLst>
                <a:gd name="T0" fmla="*/ 351 w 646"/>
                <a:gd name="T1" fmla="*/ 42 h 376"/>
                <a:gd name="T2" fmla="*/ 377 w 646"/>
                <a:gd name="T3" fmla="*/ 35 h 376"/>
                <a:gd name="T4" fmla="*/ 386 w 646"/>
                <a:gd name="T5" fmla="*/ 22 h 376"/>
                <a:gd name="T6" fmla="*/ 383 w 646"/>
                <a:gd name="T7" fmla="*/ 19 h 376"/>
                <a:gd name="T8" fmla="*/ 367 w 646"/>
                <a:gd name="T9" fmla="*/ 6 h 376"/>
                <a:gd name="T10" fmla="*/ 325 w 646"/>
                <a:gd name="T11" fmla="*/ 0 h 376"/>
                <a:gd name="T12" fmla="*/ 299 w 646"/>
                <a:gd name="T13" fmla="*/ 3 h 376"/>
                <a:gd name="T14" fmla="*/ 266 w 646"/>
                <a:gd name="T15" fmla="*/ 13 h 376"/>
                <a:gd name="T16" fmla="*/ 263 w 646"/>
                <a:gd name="T17" fmla="*/ 22 h 376"/>
                <a:gd name="T18" fmla="*/ 263 w 646"/>
                <a:gd name="T19" fmla="*/ 29 h 376"/>
                <a:gd name="T20" fmla="*/ 283 w 646"/>
                <a:gd name="T21" fmla="*/ 39 h 376"/>
                <a:gd name="T22" fmla="*/ 296 w 646"/>
                <a:gd name="T23" fmla="*/ 45 h 376"/>
                <a:gd name="T24" fmla="*/ 218 w 646"/>
                <a:gd name="T25" fmla="*/ 97 h 376"/>
                <a:gd name="T26" fmla="*/ 120 w 646"/>
                <a:gd name="T27" fmla="*/ 162 h 376"/>
                <a:gd name="T28" fmla="*/ 75 w 646"/>
                <a:gd name="T29" fmla="*/ 204 h 376"/>
                <a:gd name="T30" fmla="*/ 36 w 646"/>
                <a:gd name="T31" fmla="*/ 253 h 376"/>
                <a:gd name="T32" fmla="*/ 10 w 646"/>
                <a:gd name="T33" fmla="*/ 308 h 376"/>
                <a:gd name="T34" fmla="*/ 0 w 646"/>
                <a:gd name="T35" fmla="*/ 376 h 376"/>
                <a:gd name="T36" fmla="*/ 0 w 646"/>
                <a:gd name="T37" fmla="*/ 370 h 376"/>
                <a:gd name="T38" fmla="*/ 23 w 646"/>
                <a:gd name="T39" fmla="*/ 350 h 376"/>
                <a:gd name="T40" fmla="*/ 88 w 646"/>
                <a:gd name="T41" fmla="*/ 327 h 376"/>
                <a:gd name="T42" fmla="*/ 221 w 646"/>
                <a:gd name="T43" fmla="*/ 311 h 376"/>
                <a:gd name="T44" fmla="*/ 325 w 646"/>
                <a:gd name="T45" fmla="*/ 311 h 376"/>
                <a:gd name="T46" fmla="*/ 477 w 646"/>
                <a:gd name="T47" fmla="*/ 321 h 376"/>
                <a:gd name="T48" fmla="*/ 575 w 646"/>
                <a:gd name="T49" fmla="*/ 344 h 376"/>
                <a:gd name="T50" fmla="*/ 630 w 646"/>
                <a:gd name="T51" fmla="*/ 366 h 376"/>
                <a:gd name="T52" fmla="*/ 646 w 646"/>
                <a:gd name="T53" fmla="*/ 376 h 376"/>
                <a:gd name="T54" fmla="*/ 636 w 646"/>
                <a:gd name="T55" fmla="*/ 311 h 376"/>
                <a:gd name="T56" fmla="*/ 614 w 646"/>
                <a:gd name="T57" fmla="*/ 253 h 376"/>
                <a:gd name="T58" fmla="*/ 575 w 646"/>
                <a:gd name="T59" fmla="*/ 204 h 376"/>
                <a:gd name="T60" fmla="*/ 529 w 646"/>
                <a:gd name="T61" fmla="*/ 162 h 376"/>
                <a:gd name="T62" fmla="*/ 432 w 646"/>
                <a:gd name="T63" fmla="*/ 97 h 376"/>
                <a:gd name="T64" fmla="*/ 351 w 646"/>
                <a:gd name="T65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6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5"/>
                  </a:lnTo>
                  <a:lnTo>
                    <a:pt x="383" y="29"/>
                  </a:lnTo>
                  <a:lnTo>
                    <a:pt x="386" y="22"/>
                  </a:lnTo>
                  <a:lnTo>
                    <a:pt x="386" y="22"/>
                  </a:lnTo>
                  <a:lnTo>
                    <a:pt x="383" y="19"/>
                  </a:lnTo>
                  <a:lnTo>
                    <a:pt x="380" y="13"/>
                  </a:lnTo>
                  <a:lnTo>
                    <a:pt x="367" y="6"/>
                  </a:lnTo>
                  <a:lnTo>
                    <a:pt x="347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3"/>
                  </a:lnTo>
                  <a:lnTo>
                    <a:pt x="279" y="6"/>
                  </a:lnTo>
                  <a:lnTo>
                    <a:pt x="266" y="13"/>
                  </a:lnTo>
                  <a:lnTo>
                    <a:pt x="263" y="19"/>
                  </a:lnTo>
                  <a:lnTo>
                    <a:pt x="263" y="22"/>
                  </a:lnTo>
                  <a:lnTo>
                    <a:pt x="263" y="22"/>
                  </a:lnTo>
                  <a:lnTo>
                    <a:pt x="263" y="29"/>
                  </a:lnTo>
                  <a:lnTo>
                    <a:pt x="273" y="35"/>
                  </a:lnTo>
                  <a:lnTo>
                    <a:pt x="283" y="39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63" y="71"/>
                  </a:lnTo>
                  <a:lnTo>
                    <a:pt x="218" y="97"/>
                  </a:lnTo>
                  <a:lnTo>
                    <a:pt x="169" y="130"/>
                  </a:lnTo>
                  <a:lnTo>
                    <a:pt x="120" y="162"/>
                  </a:lnTo>
                  <a:lnTo>
                    <a:pt x="98" y="185"/>
                  </a:lnTo>
                  <a:lnTo>
                    <a:pt x="75" y="204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0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7" y="360"/>
                  </a:lnTo>
                  <a:lnTo>
                    <a:pt x="23" y="350"/>
                  </a:lnTo>
                  <a:lnTo>
                    <a:pt x="49" y="337"/>
                  </a:lnTo>
                  <a:lnTo>
                    <a:pt x="88" y="327"/>
                  </a:lnTo>
                  <a:lnTo>
                    <a:pt x="146" y="318"/>
                  </a:lnTo>
                  <a:lnTo>
                    <a:pt x="221" y="311"/>
                  </a:lnTo>
                  <a:lnTo>
                    <a:pt x="325" y="311"/>
                  </a:lnTo>
                  <a:lnTo>
                    <a:pt x="325" y="311"/>
                  </a:lnTo>
                  <a:lnTo>
                    <a:pt x="406" y="315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7"/>
                  </a:lnTo>
                  <a:lnTo>
                    <a:pt x="630" y="366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6" y="340"/>
                  </a:lnTo>
                  <a:lnTo>
                    <a:pt x="636" y="311"/>
                  </a:lnTo>
                  <a:lnTo>
                    <a:pt x="627" y="282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4"/>
                  </a:lnTo>
                  <a:lnTo>
                    <a:pt x="552" y="185"/>
                  </a:lnTo>
                  <a:lnTo>
                    <a:pt x="529" y="162"/>
                  </a:lnTo>
                  <a:lnTo>
                    <a:pt x="480" y="126"/>
                  </a:lnTo>
                  <a:lnTo>
                    <a:pt x="432" y="97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1"/>
            <p:cNvSpPr>
              <a:spLocks/>
            </p:cNvSpPr>
            <p:nvPr/>
          </p:nvSpPr>
          <p:spPr bwMode="auto">
            <a:xfrm>
              <a:off x="3281363" y="4016375"/>
              <a:ext cx="1025525" cy="268288"/>
            </a:xfrm>
            <a:custGeom>
              <a:avLst/>
              <a:gdLst>
                <a:gd name="T0" fmla="*/ 646 w 646"/>
                <a:gd name="T1" fmla="*/ 84 h 169"/>
                <a:gd name="T2" fmla="*/ 646 w 646"/>
                <a:gd name="T3" fmla="*/ 84 h 169"/>
                <a:gd name="T4" fmla="*/ 646 w 646"/>
                <a:gd name="T5" fmla="*/ 94 h 169"/>
                <a:gd name="T6" fmla="*/ 639 w 646"/>
                <a:gd name="T7" fmla="*/ 100 h 169"/>
                <a:gd name="T8" fmla="*/ 633 w 646"/>
                <a:gd name="T9" fmla="*/ 110 h 169"/>
                <a:gd name="T10" fmla="*/ 623 w 646"/>
                <a:gd name="T11" fmla="*/ 117 h 169"/>
                <a:gd name="T12" fmla="*/ 591 w 646"/>
                <a:gd name="T13" fmla="*/ 133 h 169"/>
                <a:gd name="T14" fmla="*/ 552 w 646"/>
                <a:gd name="T15" fmla="*/ 143 h 169"/>
                <a:gd name="T16" fmla="*/ 503 w 646"/>
                <a:gd name="T17" fmla="*/ 156 h 169"/>
                <a:gd name="T18" fmla="*/ 448 w 646"/>
                <a:gd name="T19" fmla="*/ 162 h 169"/>
                <a:gd name="T20" fmla="*/ 390 w 646"/>
                <a:gd name="T21" fmla="*/ 165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5 h 169"/>
                <a:gd name="T28" fmla="*/ 198 w 646"/>
                <a:gd name="T29" fmla="*/ 162 h 169"/>
                <a:gd name="T30" fmla="*/ 143 w 646"/>
                <a:gd name="T31" fmla="*/ 156 h 169"/>
                <a:gd name="T32" fmla="*/ 94 w 646"/>
                <a:gd name="T33" fmla="*/ 143 h 169"/>
                <a:gd name="T34" fmla="*/ 55 w 646"/>
                <a:gd name="T35" fmla="*/ 133 h 169"/>
                <a:gd name="T36" fmla="*/ 26 w 646"/>
                <a:gd name="T37" fmla="*/ 117 h 169"/>
                <a:gd name="T38" fmla="*/ 13 w 646"/>
                <a:gd name="T39" fmla="*/ 110 h 169"/>
                <a:gd name="T40" fmla="*/ 7 w 646"/>
                <a:gd name="T41" fmla="*/ 100 h 169"/>
                <a:gd name="T42" fmla="*/ 0 w 646"/>
                <a:gd name="T43" fmla="*/ 94 h 169"/>
                <a:gd name="T44" fmla="*/ 0 w 646"/>
                <a:gd name="T45" fmla="*/ 84 h 169"/>
                <a:gd name="T46" fmla="*/ 0 w 646"/>
                <a:gd name="T47" fmla="*/ 84 h 169"/>
                <a:gd name="T48" fmla="*/ 0 w 646"/>
                <a:gd name="T49" fmla="*/ 74 h 169"/>
                <a:gd name="T50" fmla="*/ 7 w 646"/>
                <a:gd name="T51" fmla="*/ 68 h 169"/>
                <a:gd name="T52" fmla="*/ 13 w 646"/>
                <a:gd name="T53" fmla="*/ 58 h 169"/>
                <a:gd name="T54" fmla="*/ 26 w 646"/>
                <a:gd name="T55" fmla="*/ 52 h 169"/>
                <a:gd name="T56" fmla="*/ 55 w 646"/>
                <a:gd name="T57" fmla="*/ 35 h 169"/>
                <a:gd name="T58" fmla="*/ 94 w 646"/>
                <a:gd name="T59" fmla="*/ 26 h 169"/>
                <a:gd name="T60" fmla="*/ 143 w 646"/>
                <a:gd name="T61" fmla="*/ 13 h 169"/>
                <a:gd name="T62" fmla="*/ 198 w 646"/>
                <a:gd name="T63" fmla="*/ 6 h 169"/>
                <a:gd name="T64" fmla="*/ 260 w 646"/>
                <a:gd name="T65" fmla="*/ 3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3 h 169"/>
                <a:gd name="T72" fmla="*/ 412 w 646"/>
                <a:gd name="T73" fmla="*/ 6 h 169"/>
                <a:gd name="T74" fmla="*/ 464 w 646"/>
                <a:gd name="T75" fmla="*/ 13 h 169"/>
                <a:gd name="T76" fmla="*/ 519 w 646"/>
                <a:gd name="T77" fmla="*/ 26 h 169"/>
                <a:gd name="T78" fmla="*/ 568 w 646"/>
                <a:gd name="T79" fmla="*/ 35 h 169"/>
                <a:gd name="T80" fmla="*/ 610 w 646"/>
                <a:gd name="T81" fmla="*/ 52 h 169"/>
                <a:gd name="T82" fmla="*/ 627 w 646"/>
                <a:gd name="T83" fmla="*/ 58 h 169"/>
                <a:gd name="T84" fmla="*/ 636 w 646"/>
                <a:gd name="T85" fmla="*/ 68 h 169"/>
                <a:gd name="T86" fmla="*/ 646 w 646"/>
                <a:gd name="T87" fmla="*/ 74 h 169"/>
                <a:gd name="T88" fmla="*/ 646 w 646"/>
                <a:gd name="T89" fmla="*/ 84 h 169"/>
                <a:gd name="T90" fmla="*/ 646 w 646"/>
                <a:gd name="T91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4"/>
                  </a:moveTo>
                  <a:lnTo>
                    <a:pt x="646" y="84"/>
                  </a:lnTo>
                  <a:lnTo>
                    <a:pt x="646" y="94"/>
                  </a:lnTo>
                  <a:lnTo>
                    <a:pt x="639" y="100"/>
                  </a:lnTo>
                  <a:lnTo>
                    <a:pt x="633" y="110"/>
                  </a:lnTo>
                  <a:lnTo>
                    <a:pt x="623" y="117"/>
                  </a:lnTo>
                  <a:lnTo>
                    <a:pt x="591" y="133"/>
                  </a:lnTo>
                  <a:lnTo>
                    <a:pt x="552" y="143"/>
                  </a:lnTo>
                  <a:lnTo>
                    <a:pt x="503" y="156"/>
                  </a:lnTo>
                  <a:lnTo>
                    <a:pt x="448" y="162"/>
                  </a:lnTo>
                  <a:lnTo>
                    <a:pt x="390" y="165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5"/>
                  </a:lnTo>
                  <a:lnTo>
                    <a:pt x="198" y="162"/>
                  </a:lnTo>
                  <a:lnTo>
                    <a:pt x="143" y="156"/>
                  </a:lnTo>
                  <a:lnTo>
                    <a:pt x="94" y="143"/>
                  </a:lnTo>
                  <a:lnTo>
                    <a:pt x="55" y="133"/>
                  </a:lnTo>
                  <a:lnTo>
                    <a:pt x="26" y="117"/>
                  </a:lnTo>
                  <a:lnTo>
                    <a:pt x="13" y="110"/>
                  </a:lnTo>
                  <a:lnTo>
                    <a:pt x="7" y="100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4"/>
                  </a:lnTo>
                  <a:lnTo>
                    <a:pt x="7" y="68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5"/>
                  </a:lnTo>
                  <a:lnTo>
                    <a:pt x="94" y="26"/>
                  </a:lnTo>
                  <a:lnTo>
                    <a:pt x="143" y="13"/>
                  </a:lnTo>
                  <a:lnTo>
                    <a:pt x="198" y="6"/>
                  </a:lnTo>
                  <a:lnTo>
                    <a:pt x="260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3"/>
                  </a:lnTo>
                  <a:lnTo>
                    <a:pt x="412" y="6"/>
                  </a:lnTo>
                  <a:lnTo>
                    <a:pt x="464" y="13"/>
                  </a:lnTo>
                  <a:lnTo>
                    <a:pt x="519" y="26"/>
                  </a:lnTo>
                  <a:lnTo>
                    <a:pt x="568" y="35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8"/>
                  </a:lnTo>
                  <a:lnTo>
                    <a:pt x="646" y="74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FFD973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22"/>
            <p:cNvSpPr>
              <a:spLocks/>
            </p:cNvSpPr>
            <p:nvPr/>
          </p:nvSpPr>
          <p:spPr bwMode="auto">
            <a:xfrm>
              <a:off x="3281363" y="4748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3"/>
            <p:cNvSpPr>
              <a:spLocks/>
            </p:cNvSpPr>
            <p:nvPr/>
          </p:nvSpPr>
          <p:spPr bwMode="auto">
            <a:xfrm>
              <a:off x="3281363" y="4149725"/>
              <a:ext cx="1025525" cy="598488"/>
            </a:xfrm>
            <a:custGeom>
              <a:avLst/>
              <a:gdLst>
                <a:gd name="T0" fmla="*/ 351 w 646"/>
                <a:gd name="T1" fmla="*/ 42 h 377"/>
                <a:gd name="T2" fmla="*/ 377 w 646"/>
                <a:gd name="T3" fmla="*/ 36 h 377"/>
                <a:gd name="T4" fmla="*/ 386 w 646"/>
                <a:gd name="T5" fmla="*/ 23 h 377"/>
                <a:gd name="T6" fmla="*/ 383 w 646"/>
                <a:gd name="T7" fmla="*/ 20 h 377"/>
                <a:gd name="T8" fmla="*/ 367 w 646"/>
                <a:gd name="T9" fmla="*/ 7 h 377"/>
                <a:gd name="T10" fmla="*/ 325 w 646"/>
                <a:gd name="T11" fmla="*/ 0 h 377"/>
                <a:gd name="T12" fmla="*/ 299 w 646"/>
                <a:gd name="T13" fmla="*/ 3 h 377"/>
                <a:gd name="T14" fmla="*/ 266 w 646"/>
                <a:gd name="T15" fmla="*/ 13 h 377"/>
                <a:gd name="T16" fmla="*/ 263 w 646"/>
                <a:gd name="T17" fmla="*/ 23 h 377"/>
                <a:gd name="T18" fmla="*/ 263 w 646"/>
                <a:gd name="T19" fmla="*/ 29 h 377"/>
                <a:gd name="T20" fmla="*/ 283 w 646"/>
                <a:gd name="T21" fmla="*/ 39 h 377"/>
                <a:gd name="T22" fmla="*/ 296 w 646"/>
                <a:gd name="T23" fmla="*/ 46 h 377"/>
                <a:gd name="T24" fmla="*/ 218 w 646"/>
                <a:gd name="T25" fmla="*/ 98 h 377"/>
                <a:gd name="T26" fmla="*/ 120 w 646"/>
                <a:gd name="T27" fmla="*/ 162 h 377"/>
                <a:gd name="T28" fmla="*/ 75 w 646"/>
                <a:gd name="T29" fmla="*/ 205 h 377"/>
                <a:gd name="T30" fmla="*/ 36 w 646"/>
                <a:gd name="T31" fmla="*/ 253 h 377"/>
                <a:gd name="T32" fmla="*/ 10 w 646"/>
                <a:gd name="T33" fmla="*/ 308 h 377"/>
                <a:gd name="T34" fmla="*/ 0 w 646"/>
                <a:gd name="T35" fmla="*/ 377 h 377"/>
                <a:gd name="T36" fmla="*/ 0 w 646"/>
                <a:gd name="T37" fmla="*/ 370 h 377"/>
                <a:gd name="T38" fmla="*/ 23 w 646"/>
                <a:gd name="T39" fmla="*/ 351 h 377"/>
                <a:gd name="T40" fmla="*/ 88 w 646"/>
                <a:gd name="T41" fmla="*/ 328 h 377"/>
                <a:gd name="T42" fmla="*/ 221 w 646"/>
                <a:gd name="T43" fmla="*/ 312 h 377"/>
                <a:gd name="T44" fmla="*/ 325 w 646"/>
                <a:gd name="T45" fmla="*/ 312 h 377"/>
                <a:gd name="T46" fmla="*/ 477 w 646"/>
                <a:gd name="T47" fmla="*/ 321 h 377"/>
                <a:gd name="T48" fmla="*/ 575 w 646"/>
                <a:gd name="T49" fmla="*/ 344 h 377"/>
                <a:gd name="T50" fmla="*/ 630 w 646"/>
                <a:gd name="T51" fmla="*/ 367 h 377"/>
                <a:gd name="T52" fmla="*/ 646 w 646"/>
                <a:gd name="T53" fmla="*/ 377 h 377"/>
                <a:gd name="T54" fmla="*/ 636 w 646"/>
                <a:gd name="T55" fmla="*/ 312 h 377"/>
                <a:gd name="T56" fmla="*/ 614 w 646"/>
                <a:gd name="T57" fmla="*/ 253 h 377"/>
                <a:gd name="T58" fmla="*/ 575 w 646"/>
                <a:gd name="T59" fmla="*/ 205 h 377"/>
                <a:gd name="T60" fmla="*/ 529 w 646"/>
                <a:gd name="T61" fmla="*/ 162 h 377"/>
                <a:gd name="T62" fmla="*/ 432 w 646"/>
                <a:gd name="T63" fmla="*/ 98 h 377"/>
                <a:gd name="T64" fmla="*/ 351 w 646"/>
                <a:gd name="T65" fmla="*/ 4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7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6"/>
                  </a:lnTo>
                  <a:lnTo>
                    <a:pt x="383" y="29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3" y="20"/>
                  </a:lnTo>
                  <a:lnTo>
                    <a:pt x="380" y="13"/>
                  </a:lnTo>
                  <a:lnTo>
                    <a:pt x="367" y="7"/>
                  </a:lnTo>
                  <a:lnTo>
                    <a:pt x="347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3"/>
                  </a:lnTo>
                  <a:lnTo>
                    <a:pt x="279" y="7"/>
                  </a:lnTo>
                  <a:lnTo>
                    <a:pt x="266" y="13"/>
                  </a:lnTo>
                  <a:lnTo>
                    <a:pt x="263" y="20"/>
                  </a:lnTo>
                  <a:lnTo>
                    <a:pt x="263" y="23"/>
                  </a:lnTo>
                  <a:lnTo>
                    <a:pt x="263" y="23"/>
                  </a:lnTo>
                  <a:lnTo>
                    <a:pt x="263" y="29"/>
                  </a:lnTo>
                  <a:lnTo>
                    <a:pt x="273" y="36"/>
                  </a:lnTo>
                  <a:lnTo>
                    <a:pt x="283" y="39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63" y="72"/>
                  </a:lnTo>
                  <a:lnTo>
                    <a:pt x="218" y="98"/>
                  </a:lnTo>
                  <a:lnTo>
                    <a:pt x="169" y="130"/>
                  </a:lnTo>
                  <a:lnTo>
                    <a:pt x="120" y="162"/>
                  </a:lnTo>
                  <a:lnTo>
                    <a:pt x="98" y="185"/>
                  </a:lnTo>
                  <a:lnTo>
                    <a:pt x="75" y="205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1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370"/>
                  </a:lnTo>
                  <a:lnTo>
                    <a:pt x="7" y="360"/>
                  </a:lnTo>
                  <a:lnTo>
                    <a:pt x="23" y="351"/>
                  </a:lnTo>
                  <a:lnTo>
                    <a:pt x="49" y="338"/>
                  </a:lnTo>
                  <a:lnTo>
                    <a:pt x="88" y="328"/>
                  </a:lnTo>
                  <a:lnTo>
                    <a:pt x="146" y="318"/>
                  </a:lnTo>
                  <a:lnTo>
                    <a:pt x="221" y="312"/>
                  </a:lnTo>
                  <a:lnTo>
                    <a:pt x="325" y="312"/>
                  </a:lnTo>
                  <a:lnTo>
                    <a:pt x="325" y="312"/>
                  </a:lnTo>
                  <a:lnTo>
                    <a:pt x="406" y="315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7"/>
                  </a:lnTo>
                  <a:lnTo>
                    <a:pt x="630" y="367"/>
                  </a:lnTo>
                  <a:lnTo>
                    <a:pt x="646" y="377"/>
                  </a:lnTo>
                  <a:lnTo>
                    <a:pt x="646" y="377"/>
                  </a:lnTo>
                  <a:lnTo>
                    <a:pt x="646" y="341"/>
                  </a:lnTo>
                  <a:lnTo>
                    <a:pt x="636" y="312"/>
                  </a:lnTo>
                  <a:lnTo>
                    <a:pt x="627" y="282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5"/>
                  </a:lnTo>
                  <a:lnTo>
                    <a:pt x="552" y="185"/>
                  </a:lnTo>
                  <a:lnTo>
                    <a:pt x="529" y="162"/>
                  </a:lnTo>
                  <a:lnTo>
                    <a:pt x="480" y="127"/>
                  </a:lnTo>
                  <a:lnTo>
                    <a:pt x="432" y="98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4"/>
            <p:cNvSpPr>
              <a:spLocks/>
            </p:cNvSpPr>
            <p:nvPr/>
          </p:nvSpPr>
          <p:spPr bwMode="auto">
            <a:xfrm>
              <a:off x="3281363" y="4613275"/>
              <a:ext cx="1025525" cy="268288"/>
            </a:xfrm>
            <a:custGeom>
              <a:avLst/>
              <a:gdLst>
                <a:gd name="T0" fmla="*/ 646 w 646"/>
                <a:gd name="T1" fmla="*/ 85 h 169"/>
                <a:gd name="T2" fmla="*/ 646 w 646"/>
                <a:gd name="T3" fmla="*/ 85 h 169"/>
                <a:gd name="T4" fmla="*/ 646 w 646"/>
                <a:gd name="T5" fmla="*/ 94 h 169"/>
                <a:gd name="T6" fmla="*/ 639 w 646"/>
                <a:gd name="T7" fmla="*/ 101 h 169"/>
                <a:gd name="T8" fmla="*/ 633 w 646"/>
                <a:gd name="T9" fmla="*/ 111 h 169"/>
                <a:gd name="T10" fmla="*/ 623 w 646"/>
                <a:gd name="T11" fmla="*/ 117 h 169"/>
                <a:gd name="T12" fmla="*/ 591 w 646"/>
                <a:gd name="T13" fmla="*/ 133 h 169"/>
                <a:gd name="T14" fmla="*/ 552 w 646"/>
                <a:gd name="T15" fmla="*/ 143 h 169"/>
                <a:gd name="T16" fmla="*/ 503 w 646"/>
                <a:gd name="T17" fmla="*/ 156 h 169"/>
                <a:gd name="T18" fmla="*/ 448 w 646"/>
                <a:gd name="T19" fmla="*/ 162 h 169"/>
                <a:gd name="T20" fmla="*/ 390 w 646"/>
                <a:gd name="T21" fmla="*/ 166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6 h 169"/>
                <a:gd name="T28" fmla="*/ 198 w 646"/>
                <a:gd name="T29" fmla="*/ 162 h 169"/>
                <a:gd name="T30" fmla="*/ 143 w 646"/>
                <a:gd name="T31" fmla="*/ 156 h 169"/>
                <a:gd name="T32" fmla="*/ 94 w 646"/>
                <a:gd name="T33" fmla="*/ 143 h 169"/>
                <a:gd name="T34" fmla="*/ 55 w 646"/>
                <a:gd name="T35" fmla="*/ 133 h 169"/>
                <a:gd name="T36" fmla="*/ 26 w 646"/>
                <a:gd name="T37" fmla="*/ 117 h 169"/>
                <a:gd name="T38" fmla="*/ 13 w 646"/>
                <a:gd name="T39" fmla="*/ 111 h 169"/>
                <a:gd name="T40" fmla="*/ 7 w 646"/>
                <a:gd name="T41" fmla="*/ 101 h 169"/>
                <a:gd name="T42" fmla="*/ 0 w 646"/>
                <a:gd name="T43" fmla="*/ 94 h 169"/>
                <a:gd name="T44" fmla="*/ 0 w 646"/>
                <a:gd name="T45" fmla="*/ 85 h 169"/>
                <a:gd name="T46" fmla="*/ 0 w 646"/>
                <a:gd name="T47" fmla="*/ 85 h 169"/>
                <a:gd name="T48" fmla="*/ 0 w 646"/>
                <a:gd name="T49" fmla="*/ 75 h 169"/>
                <a:gd name="T50" fmla="*/ 7 w 646"/>
                <a:gd name="T51" fmla="*/ 68 h 169"/>
                <a:gd name="T52" fmla="*/ 13 w 646"/>
                <a:gd name="T53" fmla="*/ 59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6 h 169"/>
                <a:gd name="T60" fmla="*/ 143 w 646"/>
                <a:gd name="T61" fmla="*/ 13 h 169"/>
                <a:gd name="T62" fmla="*/ 198 w 646"/>
                <a:gd name="T63" fmla="*/ 7 h 169"/>
                <a:gd name="T64" fmla="*/ 260 w 646"/>
                <a:gd name="T65" fmla="*/ 3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3 h 169"/>
                <a:gd name="T72" fmla="*/ 412 w 646"/>
                <a:gd name="T73" fmla="*/ 7 h 169"/>
                <a:gd name="T74" fmla="*/ 464 w 646"/>
                <a:gd name="T75" fmla="*/ 13 h 169"/>
                <a:gd name="T76" fmla="*/ 519 w 646"/>
                <a:gd name="T77" fmla="*/ 26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9 h 169"/>
                <a:gd name="T84" fmla="*/ 636 w 646"/>
                <a:gd name="T85" fmla="*/ 68 h 169"/>
                <a:gd name="T86" fmla="*/ 646 w 646"/>
                <a:gd name="T87" fmla="*/ 75 h 169"/>
                <a:gd name="T88" fmla="*/ 646 w 646"/>
                <a:gd name="T89" fmla="*/ 85 h 169"/>
                <a:gd name="T90" fmla="*/ 646 w 646"/>
                <a:gd name="T91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5"/>
                  </a:moveTo>
                  <a:lnTo>
                    <a:pt x="646" y="85"/>
                  </a:lnTo>
                  <a:lnTo>
                    <a:pt x="646" y="94"/>
                  </a:lnTo>
                  <a:lnTo>
                    <a:pt x="639" y="101"/>
                  </a:lnTo>
                  <a:lnTo>
                    <a:pt x="633" y="111"/>
                  </a:lnTo>
                  <a:lnTo>
                    <a:pt x="623" y="117"/>
                  </a:lnTo>
                  <a:lnTo>
                    <a:pt x="591" y="133"/>
                  </a:lnTo>
                  <a:lnTo>
                    <a:pt x="552" y="143"/>
                  </a:lnTo>
                  <a:lnTo>
                    <a:pt x="503" y="156"/>
                  </a:lnTo>
                  <a:lnTo>
                    <a:pt x="448" y="162"/>
                  </a:lnTo>
                  <a:lnTo>
                    <a:pt x="390" y="166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6"/>
                  </a:lnTo>
                  <a:lnTo>
                    <a:pt x="198" y="162"/>
                  </a:lnTo>
                  <a:lnTo>
                    <a:pt x="143" y="156"/>
                  </a:lnTo>
                  <a:lnTo>
                    <a:pt x="94" y="143"/>
                  </a:lnTo>
                  <a:lnTo>
                    <a:pt x="55" y="133"/>
                  </a:lnTo>
                  <a:lnTo>
                    <a:pt x="26" y="117"/>
                  </a:lnTo>
                  <a:lnTo>
                    <a:pt x="13" y="111"/>
                  </a:lnTo>
                  <a:lnTo>
                    <a:pt x="7" y="101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7" y="68"/>
                  </a:lnTo>
                  <a:lnTo>
                    <a:pt x="13" y="59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6"/>
                  </a:lnTo>
                  <a:lnTo>
                    <a:pt x="143" y="13"/>
                  </a:lnTo>
                  <a:lnTo>
                    <a:pt x="198" y="7"/>
                  </a:lnTo>
                  <a:lnTo>
                    <a:pt x="260" y="3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3"/>
                  </a:lnTo>
                  <a:lnTo>
                    <a:pt x="412" y="7"/>
                  </a:lnTo>
                  <a:lnTo>
                    <a:pt x="464" y="13"/>
                  </a:lnTo>
                  <a:lnTo>
                    <a:pt x="519" y="26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9"/>
                  </a:lnTo>
                  <a:lnTo>
                    <a:pt x="636" y="68"/>
                  </a:lnTo>
                  <a:lnTo>
                    <a:pt x="646" y="75"/>
                  </a:lnTo>
                  <a:lnTo>
                    <a:pt x="646" y="85"/>
                  </a:lnTo>
                  <a:lnTo>
                    <a:pt x="646" y="85"/>
                  </a:lnTo>
                  <a:close/>
                </a:path>
              </a:pathLst>
            </a:custGeom>
            <a:solidFill>
              <a:srgbClr val="FFB973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25"/>
            <p:cNvSpPr>
              <a:spLocks/>
            </p:cNvSpPr>
            <p:nvPr/>
          </p:nvSpPr>
          <p:spPr bwMode="auto">
            <a:xfrm>
              <a:off x="3281363" y="5340350"/>
              <a:ext cx="0" cy="476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  <a:gd name="T5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26"/>
            <p:cNvSpPr>
              <a:spLocks/>
            </p:cNvSpPr>
            <p:nvPr/>
          </p:nvSpPr>
          <p:spPr bwMode="auto">
            <a:xfrm>
              <a:off x="3281363" y="4748213"/>
              <a:ext cx="1025525" cy="596900"/>
            </a:xfrm>
            <a:custGeom>
              <a:avLst/>
              <a:gdLst>
                <a:gd name="T0" fmla="*/ 351 w 646"/>
                <a:gd name="T1" fmla="*/ 42 h 376"/>
                <a:gd name="T2" fmla="*/ 377 w 646"/>
                <a:gd name="T3" fmla="*/ 35 h 376"/>
                <a:gd name="T4" fmla="*/ 386 w 646"/>
                <a:gd name="T5" fmla="*/ 22 h 376"/>
                <a:gd name="T6" fmla="*/ 383 w 646"/>
                <a:gd name="T7" fmla="*/ 16 h 376"/>
                <a:gd name="T8" fmla="*/ 367 w 646"/>
                <a:gd name="T9" fmla="*/ 6 h 376"/>
                <a:gd name="T10" fmla="*/ 325 w 646"/>
                <a:gd name="T11" fmla="*/ 0 h 376"/>
                <a:gd name="T12" fmla="*/ 299 w 646"/>
                <a:gd name="T13" fmla="*/ 0 h 376"/>
                <a:gd name="T14" fmla="*/ 266 w 646"/>
                <a:gd name="T15" fmla="*/ 13 h 376"/>
                <a:gd name="T16" fmla="*/ 263 w 646"/>
                <a:gd name="T17" fmla="*/ 22 h 376"/>
                <a:gd name="T18" fmla="*/ 263 w 646"/>
                <a:gd name="T19" fmla="*/ 29 h 376"/>
                <a:gd name="T20" fmla="*/ 283 w 646"/>
                <a:gd name="T21" fmla="*/ 39 h 376"/>
                <a:gd name="T22" fmla="*/ 296 w 646"/>
                <a:gd name="T23" fmla="*/ 42 h 376"/>
                <a:gd name="T24" fmla="*/ 218 w 646"/>
                <a:gd name="T25" fmla="*/ 97 h 376"/>
                <a:gd name="T26" fmla="*/ 120 w 646"/>
                <a:gd name="T27" fmla="*/ 162 h 376"/>
                <a:gd name="T28" fmla="*/ 75 w 646"/>
                <a:gd name="T29" fmla="*/ 204 h 376"/>
                <a:gd name="T30" fmla="*/ 36 w 646"/>
                <a:gd name="T31" fmla="*/ 253 h 376"/>
                <a:gd name="T32" fmla="*/ 10 w 646"/>
                <a:gd name="T33" fmla="*/ 308 h 376"/>
                <a:gd name="T34" fmla="*/ 0 w 646"/>
                <a:gd name="T35" fmla="*/ 373 h 376"/>
                <a:gd name="T36" fmla="*/ 0 w 646"/>
                <a:gd name="T37" fmla="*/ 366 h 376"/>
                <a:gd name="T38" fmla="*/ 23 w 646"/>
                <a:gd name="T39" fmla="*/ 347 h 376"/>
                <a:gd name="T40" fmla="*/ 88 w 646"/>
                <a:gd name="T41" fmla="*/ 327 h 376"/>
                <a:gd name="T42" fmla="*/ 221 w 646"/>
                <a:gd name="T43" fmla="*/ 311 h 376"/>
                <a:gd name="T44" fmla="*/ 325 w 646"/>
                <a:gd name="T45" fmla="*/ 308 h 376"/>
                <a:gd name="T46" fmla="*/ 477 w 646"/>
                <a:gd name="T47" fmla="*/ 321 h 376"/>
                <a:gd name="T48" fmla="*/ 575 w 646"/>
                <a:gd name="T49" fmla="*/ 344 h 376"/>
                <a:gd name="T50" fmla="*/ 630 w 646"/>
                <a:gd name="T51" fmla="*/ 366 h 376"/>
                <a:gd name="T52" fmla="*/ 646 w 646"/>
                <a:gd name="T53" fmla="*/ 376 h 376"/>
                <a:gd name="T54" fmla="*/ 636 w 646"/>
                <a:gd name="T55" fmla="*/ 308 h 376"/>
                <a:gd name="T56" fmla="*/ 614 w 646"/>
                <a:gd name="T57" fmla="*/ 253 h 376"/>
                <a:gd name="T58" fmla="*/ 575 w 646"/>
                <a:gd name="T59" fmla="*/ 204 h 376"/>
                <a:gd name="T60" fmla="*/ 529 w 646"/>
                <a:gd name="T61" fmla="*/ 162 h 376"/>
                <a:gd name="T62" fmla="*/ 432 w 646"/>
                <a:gd name="T63" fmla="*/ 97 h 376"/>
                <a:gd name="T64" fmla="*/ 351 w 646"/>
                <a:gd name="T65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6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5"/>
                  </a:lnTo>
                  <a:lnTo>
                    <a:pt x="383" y="29"/>
                  </a:lnTo>
                  <a:lnTo>
                    <a:pt x="386" y="22"/>
                  </a:lnTo>
                  <a:lnTo>
                    <a:pt x="386" y="22"/>
                  </a:lnTo>
                  <a:lnTo>
                    <a:pt x="383" y="16"/>
                  </a:lnTo>
                  <a:lnTo>
                    <a:pt x="380" y="13"/>
                  </a:lnTo>
                  <a:lnTo>
                    <a:pt x="367" y="6"/>
                  </a:lnTo>
                  <a:lnTo>
                    <a:pt x="347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0"/>
                  </a:lnTo>
                  <a:lnTo>
                    <a:pt x="279" y="6"/>
                  </a:lnTo>
                  <a:lnTo>
                    <a:pt x="266" y="13"/>
                  </a:lnTo>
                  <a:lnTo>
                    <a:pt x="263" y="16"/>
                  </a:lnTo>
                  <a:lnTo>
                    <a:pt x="263" y="22"/>
                  </a:lnTo>
                  <a:lnTo>
                    <a:pt x="263" y="22"/>
                  </a:lnTo>
                  <a:lnTo>
                    <a:pt x="263" y="29"/>
                  </a:lnTo>
                  <a:lnTo>
                    <a:pt x="273" y="35"/>
                  </a:lnTo>
                  <a:lnTo>
                    <a:pt x="283" y="39"/>
                  </a:lnTo>
                  <a:lnTo>
                    <a:pt x="296" y="42"/>
                  </a:lnTo>
                  <a:lnTo>
                    <a:pt x="296" y="42"/>
                  </a:lnTo>
                  <a:lnTo>
                    <a:pt x="263" y="68"/>
                  </a:lnTo>
                  <a:lnTo>
                    <a:pt x="218" y="97"/>
                  </a:lnTo>
                  <a:lnTo>
                    <a:pt x="169" y="126"/>
                  </a:lnTo>
                  <a:lnTo>
                    <a:pt x="120" y="162"/>
                  </a:lnTo>
                  <a:lnTo>
                    <a:pt x="98" y="181"/>
                  </a:lnTo>
                  <a:lnTo>
                    <a:pt x="75" y="204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0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0" y="366"/>
                  </a:lnTo>
                  <a:lnTo>
                    <a:pt x="7" y="360"/>
                  </a:lnTo>
                  <a:lnTo>
                    <a:pt x="23" y="347"/>
                  </a:lnTo>
                  <a:lnTo>
                    <a:pt x="49" y="337"/>
                  </a:lnTo>
                  <a:lnTo>
                    <a:pt x="88" y="327"/>
                  </a:lnTo>
                  <a:lnTo>
                    <a:pt x="146" y="318"/>
                  </a:lnTo>
                  <a:lnTo>
                    <a:pt x="221" y="311"/>
                  </a:lnTo>
                  <a:lnTo>
                    <a:pt x="325" y="308"/>
                  </a:lnTo>
                  <a:lnTo>
                    <a:pt x="325" y="308"/>
                  </a:lnTo>
                  <a:lnTo>
                    <a:pt x="406" y="311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3"/>
                  </a:lnTo>
                  <a:lnTo>
                    <a:pt x="630" y="366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6" y="340"/>
                  </a:lnTo>
                  <a:lnTo>
                    <a:pt x="636" y="308"/>
                  </a:lnTo>
                  <a:lnTo>
                    <a:pt x="627" y="279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4"/>
                  </a:lnTo>
                  <a:lnTo>
                    <a:pt x="552" y="181"/>
                  </a:lnTo>
                  <a:lnTo>
                    <a:pt x="529" y="162"/>
                  </a:lnTo>
                  <a:lnTo>
                    <a:pt x="480" y="126"/>
                  </a:lnTo>
                  <a:lnTo>
                    <a:pt x="432" y="97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27"/>
            <p:cNvSpPr>
              <a:spLocks/>
            </p:cNvSpPr>
            <p:nvPr/>
          </p:nvSpPr>
          <p:spPr bwMode="auto">
            <a:xfrm>
              <a:off x="3281363" y="5211763"/>
              <a:ext cx="1025525" cy="266700"/>
            </a:xfrm>
            <a:custGeom>
              <a:avLst/>
              <a:gdLst>
                <a:gd name="T0" fmla="*/ 646 w 646"/>
                <a:gd name="T1" fmla="*/ 84 h 168"/>
                <a:gd name="T2" fmla="*/ 646 w 646"/>
                <a:gd name="T3" fmla="*/ 84 h 168"/>
                <a:gd name="T4" fmla="*/ 646 w 646"/>
                <a:gd name="T5" fmla="*/ 90 h 168"/>
                <a:gd name="T6" fmla="*/ 639 w 646"/>
                <a:gd name="T7" fmla="*/ 100 h 168"/>
                <a:gd name="T8" fmla="*/ 633 w 646"/>
                <a:gd name="T9" fmla="*/ 107 h 168"/>
                <a:gd name="T10" fmla="*/ 623 w 646"/>
                <a:gd name="T11" fmla="*/ 116 h 168"/>
                <a:gd name="T12" fmla="*/ 591 w 646"/>
                <a:gd name="T13" fmla="*/ 129 h 168"/>
                <a:gd name="T14" fmla="*/ 552 w 646"/>
                <a:gd name="T15" fmla="*/ 142 h 168"/>
                <a:gd name="T16" fmla="*/ 503 w 646"/>
                <a:gd name="T17" fmla="*/ 152 h 168"/>
                <a:gd name="T18" fmla="*/ 448 w 646"/>
                <a:gd name="T19" fmla="*/ 162 h 168"/>
                <a:gd name="T20" fmla="*/ 390 w 646"/>
                <a:gd name="T21" fmla="*/ 165 h 168"/>
                <a:gd name="T22" fmla="*/ 325 w 646"/>
                <a:gd name="T23" fmla="*/ 168 h 168"/>
                <a:gd name="T24" fmla="*/ 325 w 646"/>
                <a:gd name="T25" fmla="*/ 168 h 168"/>
                <a:gd name="T26" fmla="*/ 260 w 646"/>
                <a:gd name="T27" fmla="*/ 165 h 168"/>
                <a:gd name="T28" fmla="*/ 198 w 646"/>
                <a:gd name="T29" fmla="*/ 162 h 168"/>
                <a:gd name="T30" fmla="*/ 143 w 646"/>
                <a:gd name="T31" fmla="*/ 152 h 168"/>
                <a:gd name="T32" fmla="*/ 94 w 646"/>
                <a:gd name="T33" fmla="*/ 142 h 168"/>
                <a:gd name="T34" fmla="*/ 55 w 646"/>
                <a:gd name="T35" fmla="*/ 129 h 168"/>
                <a:gd name="T36" fmla="*/ 26 w 646"/>
                <a:gd name="T37" fmla="*/ 116 h 168"/>
                <a:gd name="T38" fmla="*/ 13 w 646"/>
                <a:gd name="T39" fmla="*/ 107 h 168"/>
                <a:gd name="T40" fmla="*/ 7 w 646"/>
                <a:gd name="T41" fmla="*/ 100 h 168"/>
                <a:gd name="T42" fmla="*/ 0 w 646"/>
                <a:gd name="T43" fmla="*/ 90 h 168"/>
                <a:gd name="T44" fmla="*/ 0 w 646"/>
                <a:gd name="T45" fmla="*/ 84 h 168"/>
                <a:gd name="T46" fmla="*/ 0 w 646"/>
                <a:gd name="T47" fmla="*/ 84 h 168"/>
                <a:gd name="T48" fmla="*/ 0 w 646"/>
                <a:gd name="T49" fmla="*/ 74 h 168"/>
                <a:gd name="T50" fmla="*/ 7 w 646"/>
                <a:gd name="T51" fmla="*/ 65 h 168"/>
                <a:gd name="T52" fmla="*/ 13 w 646"/>
                <a:gd name="T53" fmla="*/ 58 h 168"/>
                <a:gd name="T54" fmla="*/ 26 w 646"/>
                <a:gd name="T55" fmla="*/ 52 h 168"/>
                <a:gd name="T56" fmla="*/ 55 w 646"/>
                <a:gd name="T57" fmla="*/ 35 h 168"/>
                <a:gd name="T58" fmla="*/ 94 w 646"/>
                <a:gd name="T59" fmla="*/ 22 h 168"/>
                <a:gd name="T60" fmla="*/ 143 w 646"/>
                <a:gd name="T61" fmla="*/ 13 h 168"/>
                <a:gd name="T62" fmla="*/ 198 w 646"/>
                <a:gd name="T63" fmla="*/ 6 h 168"/>
                <a:gd name="T64" fmla="*/ 260 w 646"/>
                <a:gd name="T65" fmla="*/ 0 h 168"/>
                <a:gd name="T66" fmla="*/ 325 w 646"/>
                <a:gd name="T67" fmla="*/ 0 h 168"/>
                <a:gd name="T68" fmla="*/ 325 w 646"/>
                <a:gd name="T69" fmla="*/ 0 h 168"/>
                <a:gd name="T70" fmla="*/ 364 w 646"/>
                <a:gd name="T71" fmla="*/ 0 h 168"/>
                <a:gd name="T72" fmla="*/ 412 w 646"/>
                <a:gd name="T73" fmla="*/ 6 h 168"/>
                <a:gd name="T74" fmla="*/ 464 w 646"/>
                <a:gd name="T75" fmla="*/ 13 h 168"/>
                <a:gd name="T76" fmla="*/ 519 w 646"/>
                <a:gd name="T77" fmla="*/ 22 h 168"/>
                <a:gd name="T78" fmla="*/ 568 w 646"/>
                <a:gd name="T79" fmla="*/ 35 h 168"/>
                <a:gd name="T80" fmla="*/ 610 w 646"/>
                <a:gd name="T81" fmla="*/ 52 h 168"/>
                <a:gd name="T82" fmla="*/ 627 w 646"/>
                <a:gd name="T83" fmla="*/ 58 h 168"/>
                <a:gd name="T84" fmla="*/ 636 w 646"/>
                <a:gd name="T85" fmla="*/ 65 h 168"/>
                <a:gd name="T86" fmla="*/ 646 w 646"/>
                <a:gd name="T87" fmla="*/ 74 h 168"/>
                <a:gd name="T88" fmla="*/ 646 w 646"/>
                <a:gd name="T89" fmla="*/ 84 h 168"/>
                <a:gd name="T90" fmla="*/ 646 w 646"/>
                <a:gd name="T91" fmla="*/ 8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8">
                  <a:moveTo>
                    <a:pt x="646" y="84"/>
                  </a:moveTo>
                  <a:lnTo>
                    <a:pt x="646" y="84"/>
                  </a:lnTo>
                  <a:lnTo>
                    <a:pt x="646" y="90"/>
                  </a:lnTo>
                  <a:lnTo>
                    <a:pt x="639" y="100"/>
                  </a:lnTo>
                  <a:lnTo>
                    <a:pt x="633" y="107"/>
                  </a:lnTo>
                  <a:lnTo>
                    <a:pt x="623" y="116"/>
                  </a:lnTo>
                  <a:lnTo>
                    <a:pt x="591" y="129"/>
                  </a:lnTo>
                  <a:lnTo>
                    <a:pt x="552" y="142"/>
                  </a:lnTo>
                  <a:lnTo>
                    <a:pt x="503" y="152"/>
                  </a:lnTo>
                  <a:lnTo>
                    <a:pt x="448" y="162"/>
                  </a:lnTo>
                  <a:lnTo>
                    <a:pt x="390" y="165"/>
                  </a:lnTo>
                  <a:lnTo>
                    <a:pt x="325" y="168"/>
                  </a:lnTo>
                  <a:lnTo>
                    <a:pt x="325" y="168"/>
                  </a:lnTo>
                  <a:lnTo>
                    <a:pt x="260" y="165"/>
                  </a:lnTo>
                  <a:lnTo>
                    <a:pt x="198" y="162"/>
                  </a:lnTo>
                  <a:lnTo>
                    <a:pt x="143" y="152"/>
                  </a:lnTo>
                  <a:lnTo>
                    <a:pt x="94" y="142"/>
                  </a:lnTo>
                  <a:lnTo>
                    <a:pt x="55" y="129"/>
                  </a:lnTo>
                  <a:lnTo>
                    <a:pt x="26" y="116"/>
                  </a:lnTo>
                  <a:lnTo>
                    <a:pt x="13" y="107"/>
                  </a:lnTo>
                  <a:lnTo>
                    <a:pt x="7" y="100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4"/>
                  </a:lnTo>
                  <a:lnTo>
                    <a:pt x="7" y="65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5"/>
                  </a:lnTo>
                  <a:lnTo>
                    <a:pt x="94" y="22"/>
                  </a:lnTo>
                  <a:lnTo>
                    <a:pt x="143" y="13"/>
                  </a:lnTo>
                  <a:lnTo>
                    <a:pt x="198" y="6"/>
                  </a:lnTo>
                  <a:lnTo>
                    <a:pt x="260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0"/>
                  </a:lnTo>
                  <a:lnTo>
                    <a:pt x="412" y="6"/>
                  </a:lnTo>
                  <a:lnTo>
                    <a:pt x="464" y="13"/>
                  </a:lnTo>
                  <a:lnTo>
                    <a:pt x="519" y="22"/>
                  </a:lnTo>
                  <a:lnTo>
                    <a:pt x="568" y="35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5"/>
                  </a:lnTo>
                  <a:lnTo>
                    <a:pt x="646" y="74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FFB6C0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28"/>
            <p:cNvSpPr>
              <a:spLocks/>
            </p:cNvSpPr>
            <p:nvPr/>
          </p:nvSpPr>
          <p:spPr bwMode="auto">
            <a:xfrm>
              <a:off x="3281363" y="5937250"/>
              <a:ext cx="0" cy="476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  <a:gd name="T5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29"/>
            <p:cNvSpPr>
              <a:spLocks/>
            </p:cNvSpPr>
            <p:nvPr/>
          </p:nvSpPr>
          <p:spPr bwMode="auto">
            <a:xfrm>
              <a:off x="3281363" y="5345113"/>
              <a:ext cx="1025525" cy="596900"/>
            </a:xfrm>
            <a:custGeom>
              <a:avLst/>
              <a:gdLst>
                <a:gd name="T0" fmla="*/ 351 w 646"/>
                <a:gd name="T1" fmla="*/ 42 h 376"/>
                <a:gd name="T2" fmla="*/ 377 w 646"/>
                <a:gd name="T3" fmla="*/ 36 h 376"/>
                <a:gd name="T4" fmla="*/ 386 w 646"/>
                <a:gd name="T5" fmla="*/ 23 h 376"/>
                <a:gd name="T6" fmla="*/ 383 w 646"/>
                <a:gd name="T7" fmla="*/ 16 h 376"/>
                <a:gd name="T8" fmla="*/ 367 w 646"/>
                <a:gd name="T9" fmla="*/ 6 h 376"/>
                <a:gd name="T10" fmla="*/ 325 w 646"/>
                <a:gd name="T11" fmla="*/ 0 h 376"/>
                <a:gd name="T12" fmla="*/ 299 w 646"/>
                <a:gd name="T13" fmla="*/ 0 h 376"/>
                <a:gd name="T14" fmla="*/ 266 w 646"/>
                <a:gd name="T15" fmla="*/ 13 h 376"/>
                <a:gd name="T16" fmla="*/ 263 w 646"/>
                <a:gd name="T17" fmla="*/ 23 h 376"/>
                <a:gd name="T18" fmla="*/ 263 w 646"/>
                <a:gd name="T19" fmla="*/ 29 h 376"/>
                <a:gd name="T20" fmla="*/ 283 w 646"/>
                <a:gd name="T21" fmla="*/ 39 h 376"/>
                <a:gd name="T22" fmla="*/ 296 w 646"/>
                <a:gd name="T23" fmla="*/ 42 h 376"/>
                <a:gd name="T24" fmla="*/ 218 w 646"/>
                <a:gd name="T25" fmla="*/ 97 h 376"/>
                <a:gd name="T26" fmla="*/ 120 w 646"/>
                <a:gd name="T27" fmla="*/ 162 h 376"/>
                <a:gd name="T28" fmla="*/ 75 w 646"/>
                <a:gd name="T29" fmla="*/ 204 h 376"/>
                <a:gd name="T30" fmla="*/ 36 w 646"/>
                <a:gd name="T31" fmla="*/ 253 h 376"/>
                <a:gd name="T32" fmla="*/ 10 w 646"/>
                <a:gd name="T33" fmla="*/ 308 h 376"/>
                <a:gd name="T34" fmla="*/ 0 w 646"/>
                <a:gd name="T35" fmla="*/ 373 h 376"/>
                <a:gd name="T36" fmla="*/ 0 w 646"/>
                <a:gd name="T37" fmla="*/ 367 h 376"/>
                <a:gd name="T38" fmla="*/ 23 w 646"/>
                <a:gd name="T39" fmla="*/ 347 h 376"/>
                <a:gd name="T40" fmla="*/ 88 w 646"/>
                <a:gd name="T41" fmla="*/ 328 h 376"/>
                <a:gd name="T42" fmla="*/ 221 w 646"/>
                <a:gd name="T43" fmla="*/ 311 h 376"/>
                <a:gd name="T44" fmla="*/ 325 w 646"/>
                <a:gd name="T45" fmla="*/ 308 h 376"/>
                <a:gd name="T46" fmla="*/ 477 w 646"/>
                <a:gd name="T47" fmla="*/ 321 h 376"/>
                <a:gd name="T48" fmla="*/ 575 w 646"/>
                <a:gd name="T49" fmla="*/ 344 h 376"/>
                <a:gd name="T50" fmla="*/ 630 w 646"/>
                <a:gd name="T51" fmla="*/ 367 h 376"/>
                <a:gd name="T52" fmla="*/ 646 w 646"/>
                <a:gd name="T53" fmla="*/ 376 h 376"/>
                <a:gd name="T54" fmla="*/ 636 w 646"/>
                <a:gd name="T55" fmla="*/ 308 h 376"/>
                <a:gd name="T56" fmla="*/ 614 w 646"/>
                <a:gd name="T57" fmla="*/ 253 h 376"/>
                <a:gd name="T58" fmla="*/ 575 w 646"/>
                <a:gd name="T59" fmla="*/ 204 h 376"/>
                <a:gd name="T60" fmla="*/ 529 w 646"/>
                <a:gd name="T61" fmla="*/ 162 h 376"/>
                <a:gd name="T62" fmla="*/ 432 w 646"/>
                <a:gd name="T63" fmla="*/ 97 h 376"/>
                <a:gd name="T64" fmla="*/ 351 w 646"/>
                <a:gd name="T65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6" h="376">
                  <a:moveTo>
                    <a:pt x="351" y="42"/>
                  </a:moveTo>
                  <a:lnTo>
                    <a:pt x="351" y="42"/>
                  </a:lnTo>
                  <a:lnTo>
                    <a:pt x="367" y="39"/>
                  </a:lnTo>
                  <a:lnTo>
                    <a:pt x="377" y="36"/>
                  </a:lnTo>
                  <a:lnTo>
                    <a:pt x="383" y="29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3" y="16"/>
                  </a:lnTo>
                  <a:lnTo>
                    <a:pt x="380" y="13"/>
                  </a:lnTo>
                  <a:lnTo>
                    <a:pt x="367" y="6"/>
                  </a:lnTo>
                  <a:lnTo>
                    <a:pt x="347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299" y="0"/>
                  </a:lnTo>
                  <a:lnTo>
                    <a:pt x="279" y="6"/>
                  </a:lnTo>
                  <a:lnTo>
                    <a:pt x="266" y="13"/>
                  </a:lnTo>
                  <a:lnTo>
                    <a:pt x="263" y="16"/>
                  </a:lnTo>
                  <a:lnTo>
                    <a:pt x="263" y="23"/>
                  </a:lnTo>
                  <a:lnTo>
                    <a:pt x="263" y="23"/>
                  </a:lnTo>
                  <a:lnTo>
                    <a:pt x="263" y="29"/>
                  </a:lnTo>
                  <a:lnTo>
                    <a:pt x="273" y="36"/>
                  </a:lnTo>
                  <a:lnTo>
                    <a:pt x="283" y="39"/>
                  </a:lnTo>
                  <a:lnTo>
                    <a:pt x="296" y="42"/>
                  </a:lnTo>
                  <a:lnTo>
                    <a:pt x="296" y="42"/>
                  </a:lnTo>
                  <a:lnTo>
                    <a:pt x="263" y="68"/>
                  </a:lnTo>
                  <a:lnTo>
                    <a:pt x="218" y="97"/>
                  </a:lnTo>
                  <a:lnTo>
                    <a:pt x="169" y="127"/>
                  </a:lnTo>
                  <a:lnTo>
                    <a:pt x="120" y="162"/>
                  </a:lnTo>
                  <a:lnTo>
                    <a:pt x="98" y="182"/>
                  </a:lnTo>
                  <a:lnTo>
                    <a:pt x="75" y="204"/>
                  </a:lnTo>
                  <a:lnTo>
                    <a:pt x="52" y="227"/>
                  </a:lnTo>
                  <a:lnTo>
                    <a:pt x="36" y="253"/>
                  </a:lnTo>
                  <a:lnTo>
                    <a:pt x="20" y="279"/>
                  </a:lnTo>
                  <a:lnTo>
                    <a:pt x="10" y="308"/>
                  </a:lnTo>
                  <a:lnTo>
                    <a:pt x="3" y="341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0" y="367"/>
                  </a:lnTo>
                  <a:lnTo>
                    <a:pt x="7" y="360"/>
                  </a:lnTo>
                  <a:lnTo>
                    <a:pt x="23" y="347"/>
                  </a:lnTo>
                  <a:lnTo>
                    <a:pt x="49" y="337"/>
                  </a:lnTo>
                  <a:lnTo>
                    <a:pt x="88" y="328"/>
                  </a:lnTo>
                  <a:lnTo>
                    <a:pt x="146" y="318"/>
                  </a:lnTo>
                  <a:lnTo>
                    <a:pt x="221" y="311"/>
                  </a:lnTo>
                  <a:lnTo>
                    <a:pt x="325" y="308"/>
                  </a:lnTo>
                  <a:lnTo>
                    <a:pt x="325" y="308"/>
                  </a:lnTo>
                  <a:lnTo>
                    <a:pt x="406" y="311"/>
                  </a:lnTo>
                  <a:lnTo>
                    <a:pt x="477" y="321"/>
                  </a:lnTo>
                  <a:lnTo>
                    <a:pt x="532" y="331"/>
                  </a:lnTo>
                  <a:lnTo>
                    <a:pt x="575" y="344"/>
                  </a:lnTo>
                  <a:lnTo>
                    <a:pt x="607" y="354"/>
                  </a:lnTo>
                  <a:lnTo>
                    <a:pt x="630" y="367"/>
                  </a:lnTo>
                  <a:lnTo>
                    <a:pt x="646" y="376"/>
                  </a:lnTo>
                  <a:lnTo>
                    <a:pt x="646" y="376"/>
                  </a:lnTo>
                  <a:lnTo>
                    <a:pt x="646" y="341"/>
                  </a:lnTo>
                  <a:lnTo>
                    <a:pt x="636" y="308"/>
                  </a:lnTo>
                  <a:lnTo>
                    <a:pt x="627" y="279"/>
                  </a:lnTo>
                  <a:lnTo>
                    <a:pt x="614" y="253"/>
                  </a:lnTo>
                  <a:lnTo>
                    <a:pt x="594" y="227"/>
                  </a:lnTo>
                  <a:lnTo>
                    <a:pt x="575" y="204"/>
                  </a:lnTo>
                  <a:lnTo>
                    <a:pt x="552" y="182"/>
                  </a:lnTo>
                  <a:lnTo>
                    <a:pt x="529" y="162"/>
                  </a:lnTo>
                  <a:lnTo>
                    <a:pt x="480" y="127"/>
                  </a:lnTo>
                  <a:lnTo>
                    <a:pt x="432" y="97"/>
                  </a:lnTo>
                  <a:lnTo>
                    <a:pt x="386" y="68"/>
                  </a:lnTo>
                  <a:lnTo>
                    <a:pt x="351" y="42"/>
                  </a:lnTo>
                  <a:lnTo>
                    <a:pt x="351" y="42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30"/>
            <p:cNvSpPr>
              <a:spLocks/>
            </p:cNvSpPr>
            <p:nvPr/>
          </p:nvSpPr>
          <p:spPr bwMode="auto">
            <a:xfrm>
              <a:off x="3281363" y="5808663"/>
              <a:ext cx="1025525" cy="268288"/>
            </a:xfrm>
            <a:custGeom>
              <a:avLst/>
              <a:gdLst>
                <a:gd name="T0" fmla="*/ 646 w 646"/>
                <a:gd name="T1" fmla="*/ 84 h 169"/>
                <a:gd name="T2" fmla="*/ 646 w 646"/>
                <a:gd name="T3" fmla="*/ 84 h 169"/>
                <a:gd name="T4" fmla="*/ 646 w 646"/>
                <a:gd name="T5" fmla="*/ 91 h 169"/>
                <a:gd name="T6" fmla="*/ 639 w 646"/>
                <a:gd name="T7" fmla="*/ 101 h 169"/>
                <a:gd name="T8" fmla="*/ 633 w 646"/>
                <a:gd name="T9" fmla="*/ 107 h 169"/>
                <a:gd name="T10" fmla="*/ 623 w 646"/>
                <a:gd name="T11" fmla="*/ 117 h 169"/>
                <a:gd name="T12" fmla="*/ 591 w 646"/>
                <a:gd name="T13" fmla="*/ 130 h 169"/>
                <a:gd name="T14" fmla="*/ 552 w 646"/>
                <a:gd name="T15" fmla="*/ 143 h 169"/>
                <a:gd name="T16" fmla="*/ 503 w 646"/>
                <a:gd name="T17" fmla="*/ 153 h 169"/>
                <a:gd name="T18" fmla="*/ 448 w 646"/>
                <a:gd name="T19" fmla="*/ 162 h 169"/>
                <a:gd name="T20" fmla="*/ 390 w 646"/>
                <a:gd name="T21" fmla="*/ 166 h 169"/>
                <a:gd name="T22" fmla="*/ 325 w 646"/>
                <a:gd name="T23" fmla="*/ 169 h 169"/>
                <a:gd name="T24" fmla="*/ 325 w 646"/>
                <a:gd name="T25" fmla="*/ 169 h 169"/>
                <a:gd name="T26" fmla="*/ 260 w 646"/>
                <a:gd name="T27" fmla="*/ 166 h 169"/>
                <a:gd name="T28" fmla="*/ 198 w 646"/>
                <a:gd name="T29" fmla="*/ 162 h 169"/>
                <a:gd name="T30" fmla="*/ 143 w 646"/>
                <a:gd name="T31" fmla="*/ 153 h 169"/>
                <a:gd name="T32" fmla="*/ 94 w 646"/>
                <a:gd name="T33" fmla="*/ 143 h 169"/>
                <a:gd name="T34" fmla="*/ 55 w 646"/>
                <a:gd name="T35" fmla="*/ 130 h 169"/>
                <a:gd name="T36" fmla="*/ 26 w 646"/>
                <a:gd name="T37" fmla="*/ 117 h 169"/>
                <a:gd name="T38" fmla="*/ 13 w 646"/>
                <a:gd name="T39" fmla="*/ 107 h 169"/>
                <a:gd name="T40" fmla="*/ 7 w 646"/>
                <a:gd name="T41" fmla="*/ 101 h 169"/>
                <a:gd name="T42" fmla="*/ 0 w 646"/>
                <a:gd name="T43" fmla="*/ 91 h 169"/>
                <a:gd name="T44" fmla="*/ 0 w 646"/>
                <a:gd name="T45" fmla="*/ 84 h 169"/>
                <a:gd name="T46" fmla="*/ 0 w 646"/>
                <a:gd name="T47" fmla="*/ 84 h 169"/>
                <a:gd name="T48" fmla="*/ 0 w 646"/>
                <a:gd name="T49" fmla="*/ 75 h 169"/>
                <a:gd name="T50" fmla="*/ 7 w 646"/>
                <a:gd name="T51" fmla="*/ 65 h 169"/>
                <a:gd name="T52" fmla="*/ 13 w 646"/>
                <a:gd name="T53" fmla="*/ 58 h 169"/>
                <a:gd name="T54" fmla="*/ 26 w 646"/>
                <a:gd name="T55" fmla="*/ 52 h 169"/>
                <a:gd name="T56" fmla="*/ 55 w 646"/>
                <a:gd name="T57" fmla="*/ 36 h 169"/>
                <a:gd name="T58" fmla="*/ 94 w 646"/>
                <a:gd name="T59" fmla="*/ 23 h 169"/>
                <a:gd name="T60" fmla="*/ 143 w 646"/>
                <a:gd name="T61" fmla="*/ 13 h 169"/>
                <a:gd name="T62" fmla="*/ 198 w 646"/>
                <a:gd name="T63" fmla="*/ 7 h 169"/>
                <a:gd name="T64" fmla="*/ 260 w 646"/>
                <a:gd name="T65" fmla="*/ 0 h 169"/>
                <a:gd name="T66" fmla="*/ 325 w 646"/>
                <a:gd name="T67" fmla="*/ 0 h 169"/>
                <a:gd name="T68" fmla="*/ 325 w 646"/>
                <a:gd name="T69" fmla="*/ 0 h 169"/>
                <a:gd name="T70" fmla="*/ 364 w 646"/>
                <a:gd name="T71" fmla="*/ 0 h 169"/>
                <a:gd name="T72" fmla="*/ 412 w 646"/>
                <a:gd name="T73" fmla="*/ 7 h 169"/>
                <a:gd name="T74" fmla="*/ 464 w 646"/>
                <a:gd name="T75" fmla="*/ 13 h 169"/>
                <a:gd name="T76" fmla="*/ 519 w 646"/>
                <a:gd name="T77" fmla="*/ 23 h 169"/>
                <a:gd name="T78" fmla="*/ 568 w 646"/>
                <a:gd name="T79" fmla="*/ 36 h 169"/>
                <a:gd name="T80" fmla="*/ 610 w 646"/>
                <a:gd name="T81" fmla="*/ 52 h 169"/>
                <a:gd name="T82" fmla="*/ 627 w 646"/>
                <a:gd name="T83" fmla="*/ 58 h 169"/>
                <a:gd name="T84" fmla="*/ 636 w 646"/>
                <a:gd name="T85" fmla="*/ 65 h 169"/>
                <a:gd name="T86" fmla="*/ 646 w 646"/>
                <a:gd name="T87" fmla="*/ 75 h 169"/>
                <a:gd name="T88" fmla="*/ 646 w 646"/>
                <a:gd name="T89" fmla="*/ 84 h 169"/>
                <a:gd name="T90" fmla="*/ 646 w 646"/>
                <a:gd name="T91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169">
                  <a:moveTo>
                    <a:pt x="646" y="84"/>
                  </a:moveTo>
                  <a:lnTo>
                    <a:pt x="646" y="84"/>
                  </a:lnTo>
                  <a:lnTo>
                    <a:pt x="646" y="91"/>
                  </a:lnTo>
                  <a:lnTo>
                    <a:pt x="639" y="101"/>
                  </a:lnTo>
                  <a:lnTo>
                    <a:pt x="633" y="107"/>
                  </a:lnTo>
                  <a:lnTo>
                    <a:pt x="623" y="117"/>
                  </a:lnTo>
                  <a:lnTo>
                    <a:pt x="591" y="130"/>
                  </a:lnTo>
                  <a:lnTo>
                    <a:pt x="552" y="143"/>
                  </a:lnTo>
                  <a:lnTo>
                    <a:pt x="503" y="153"/>
                  </a:lnTo>
                  <a:lnTo>
                    <a:pt x="448" y="162"/>
                  </a:lnTo>
                  <a:lnTo>
                    <a:pt x="390" y="166"/>
                  </a:lnTo>
                  <a:lnTo>
                    <a:pt x="325" y="169"/>
                  </a:lnTo>
                  <a:lnTo>
                    <a:pt x="325" y="169"/>
                  </a:lnTo>
                  <a:lnTo>
                    <a:pt x="260" y="166"/>
                  </a:lnTo>
                  <a:lnTo>
                    <a:pt x="198" y="162"/>
                  </a:lnTo>
                  <a:lnTo>
                    <a:pt x="143" y="153"/>
                  </a:lnTo>
                  <a:lnTo>
                    <a:pt x="94" y="143"/>
                  </a:lnTo>
                  <a:lnTo>
                    <a:pt x="55" y="130"/>
                  </a:lnTo>
                  <a:lnTo>
                    <a:pt x="26" y="117"/>
                  </a:lnTo>
                  <a:lnTo>
                    <a:pt x="13" y="107"/>
                  </a:lnTo>
                  <a:lnTo>
                    <a:pt x="7" y="101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7" y="65"/>
                  </a:lnTo>
                  <a:lnTo>
                    <a:pt x="13" y="58"/>
                  </a:lnTo>
                  <a:lnTo>
                    <a:pt x="26" y="52"/>
                  </a:lnTo>
                  <a:lnTo>
                    <a:pt x="55" y="36"/>
                  </a:lnTo>
                  <a:lnTo>
                    <a:pt x="94" y="23"/>
                  </a:lnTo>
                  <a:lnTo>
                    <a:pt x="143" y="13"/>
                  </a:lnTo>
                  <a:lnTo>
                    <a:pt x="198" y="7"/>
                  </a:lnTo>
                  <a:lnTo>
                    <a:pt x="260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64" y="0"/>
                  </a:lnTo>
                  <a:lnTo>
                    <a:pt x="412" y="7"/>
                  </a:lnTo>
                  <a:lnTo>
                    <a:pt x="464" y="13"/>
                  </a:lnTo>
                  <a:lnTo>
                    <a:pt x="519" y="23"/>
                  </a:lnTo>
                  <a:lnTo>
                    <a:pt x="568" y="36"/>
                  </a:lnTo>
                  <a:lnTo>
                    <a:pt x="610" y="52"/>
                  </a:lnTo>
                  <a:lnTo>
                    <a:pt x="627" y="58"/>
                  </a:lnTo>
                  <a:lnTo>
                    <a:pt x="636" y="65"/>
                  </a:lnTo>
                  <a:lnTo>
                    <a:pt x="646" y="75"/>
                  </a:lnTo>
                  <a:lnTo>
                    <a:pt x="646" y="84"/>
                  </a:lnTo>
                  <a:lnTo>
                    <a:pt x="646" y="84"/>
                  </a:lnTo>
                  <a:close/>
                </a:path>
              </a:pathLst>
            </a:custGeom>
            <a:solidFill>
              <a:srgbClr val="FFA09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31"/>
            <p:cNvSpPr>
              <a:spLocks/>
            </p:cNvSpPr>
            <p:nvPr/>
          </p:nvSpPr>
          <p:spPr bwMode="auto">
            <a:xfrm>
              <a:off x="3384550" y="1724025"/>
              <a:ext cx="128588" cy="71438"/>
            </a:xfrm>
            <a:custGeom>
              <a:avLst/>
              <a:gdLst>
                <a:gd name="T0" fmla="*/ 81 w 81"/>
                <a:gd name="T1" fmla="*/ 23 h 45"/>
                <a:gd name="T2" fmla="*/ 81 w 81"/>
                <a:gd name="T3" fmla="*/ 23 h 45"/>
                <a:gd name="T4" fmla="*/ 78 w 81"/>
                <a:gd name="T5" fmla="*/ 29 h 45"/>
                <a:gd name="T6" fmla="*/ 68 w 81"/>
                <a:gd name="T7" fmla="*/ 36 h 45"/>
                <a:gd name="T8" fmla="*/ 55 w 81"/>
                <a:gd name="T9" fmla="*/ 42 h 45"/>
                <a:gd name="T10" fmla="*/ 39 w 81"/>
                <a:gd name="T11" fmla="*/ 45 h 45"/>
                <a:gd name="T12" fmla="*/ 39 w 81"/>
                <a:gd name="T13" fmla="*/ 45 h 45"/>
                <a:gd name="T14" fmla="*/ 23 w 81"/>
                <a:gd name="T15" fmla="*/ 42 h 45"/>
                <a:gd name="T16" fmla="*/ 10 w 81"/>
                <a:gd name="T17" fmla="*/ 36 h 45"/>
                <a:gd name="T18" fmla="*/ 3 w 81"/>
                <a:gd name="T19" fmla="*/ 29 h 45"/>
                <a:gd name="T20" fmla="*/ 0 w 81"/>
                <a:gd name="T21" fmla="*/ 23 h 45"/>
                <a:gd name="T22" fmla="*/ 0 w 81"/>
                <a:gd name="T23" fmla="*/ 23 h 45"/>
                <a:gd name="T24" fmla="*/ 3 w 81"/>
                <a:gd name="T25" fmla="*/ 13 h 45"/>
                <a:gd name="T26" fmla="*/ 10 w 81"/>
                <a:gd name="T27" fmla="*/ 6 h 45"/>
                <a:gd name="T28" fmla="*/ 23 w 81"/>
                <a:gd name="T29" fmla="*/ 0 h 45"/>
                <a:gd name="T30" fmla="*/ 39 w 81"/>
                <a:gd name="T31" fmla="*/ 0 h 45"/>
                <a:gd name="T32" fmla="*/ 39 w 81"/>
                <a:gd name="T33" fmla="*/ 0 h 45"/>
                <a:gd name="T34" fmla="*/ 55 w 81"/>
                <a:gd name="T35" fmla="*/ 0 h 45"/>
                <a:gd name="T36" fmla="*/ 68 w 81"/>
                <a:gd name="T37" fmla="*/ 6 h 45"/>
                <a:gd name="T38" fmla="*/ 78 w 81"/>
                <a:gd name="T39" fmla="*/ 13 h 45"/>
                <a:gd name="T40" fmla="*/ 81 w 81"/>
                <a:gd name="T41" fmla="*/ 23 h 45"/>
                <a:gd name="T42" fmla="*/ 81 w 81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3"/>
                  </a:moveTo>
                  <a:lnTo>
                    <a:pt x="81" y="23"/>
                  </a:lnTo>
                  <a:lnTo>
                    <a:pt x="78" y="29"/>
                  </a:lnTo>
                  <a:lnTo>
                    <a:pt x="68" y="36"/>
                  </a:lnTo>
                  <a:lnTo>
                    <a:pt x="55" y="42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3" y="42"/>
                  </a:lnTo>
                  <a:lnTo>
                    <a:pt x="10" y="36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0" y="6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0"/>
                  </a:lnTo>
                  <a:lnTo>
                    <a:pt x="68" y="6"/>
                  </a:lnTo>
                  <a:lnTo>
                    <a:pt x="78" y="13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32"/>
            <p:cNvSpPr>
              <a:spLocks/>
            </p:cNvSpPr>
            <p:nvPr/>
          </p:nvSpPr>
          <p:spPr bwMode="auto">
            <a:xfrm>
              <a:off x="3529013" y="1651000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0 h 46"/>
                <a:gd name="T6" fmla="*/ 71 w 84"/>
                <a:gd name="T7" fmla="*/ 39 h 46"/>
                <a:gd name="T8" fmla="*/ 58 w 84"/>
                <a:gd name="T9" fmla="*/ 43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3 h 46"/>
                <a:gd name="T16" fmla="*/ 13 w 84"/>
                <a:gd name="T17" fmla="*/ 39 h 46"/>
                <a:gd name="T18" fmla="*/ 3 w 84"/>
                <a:gd name="T19" fmla="*/ 30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3 h 46"/>
                <a:gd name="T26" fmla="*/ 13 w 84"/>
                <a:gd name="T27" fmla="*/ 7 h 46"/>
                <a:gd name="T28" fmla="*/ 26 w 84"/>
                <a:gd name="T29" fmla="*/ 0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0 h 46"/>
                <a:gd name="T36" fmla="*/ 71 w 84"/>
                <a:gd name="T37" fmla="*/ 7 h 46"/>
                <a:gd name="T38" fmla="*/ 81 w 84"/>
                <a:gd name="T39" fmla="*/ 13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0"/>
                  </a:lnTo>
                  <a:lnTo>
                    <a:pt x="71" y="39"/>
                  </a:lnTo>
                  <a:lnTo>
                    <a:pt x="58" y="43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3"/>
                  </a:lnTo>
                  <a:lnTo>
                    <a:pt x="13" y="39"/>
                  </a:lnTo>
                  <a:lnTo>
                    <a:pt x="3" y="3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B9CDF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33"/>
            <p:cNvSpPr>
              <a:spLocks/>
            </p:cNvSpPr>
            <p:nvPr/>
          </p:nvSpPr>
          <p:spPr bwMode="auto">
            <a:xfrm>
              <a:off x="3983038" y="1724025"/>
              <a:ext cx="128588" cy="71438"/>
            </a:xfrm>
            <a:custGeom>
              <a:avLst/>
              <a:gdLst>
                <a:gd name="T0" fmla="*/ 81 w 81"/>
                <a:gd name="T1" fmla="*/ 23 h 45"/>
                <a:gd name="T2" fmla="*/ 81 w 81"/>
                <a:gd name="T3" fmla="*/ 23 h 45"/>
                <a:gd name="T4" fmla="*/ 77 w 81"/>
                <a:gd name="T5" fmla="*/ 29 h 45"/>
                <a:gd name="T6" fmla="*/ 71 w 81"/>
                <a:gd name="T7" fmla="*/ 36 h 45"/>
                <a:gd name="T8" fmla="*/ 58 w 81"/>
                <a:gd name="T9" fmla="*/ 42 h 45"/>
                <a:gd name="T10" fmla="*/ 42 w 81"/>
                <a:gd name="T11" fmla="*/ 45 h 45"/>
                <a:gd name="T12" fmla="*/ 42 w 81"/>
                <a:gd name="T13" fmla="*/ 45 h 45"/>
                <a:gd name="T14" fmla="*/ 26 w 81"/>
                <a:gd name="T15" fmla="*/ 42 h 45"/>
                <a:gd name="T16" fmla="*/ 13 w 81"/>
                <a:gd name="T17" fmla="*/ 36 h 45"/>
                <a:gd name="T18" fmla="*/ 3 w 81"/>
                <a:gd name="T19" fmla="*/ 29 h 45"/>
                <a:gd name="T20" fmla="*/ 0 w 81"/>
                <a:gd name="T21" fmla="*/ 23 h 45"/>
                <a:gd name="T22" fmla="*/ 0 w 81"/>
                <a:gd name="T23" fmla="*/ 23 h 45"/>
                <a:gd name="T24" fmla="*/ 3 w 81"/>
                <a:gd name="T25" fmla="*/ 13 h 45"/>
                <a:gd name="T26" fmla="*/ 13 w 81"/>
                <a:gd name="T27" fmla="*/ 6 h 45"/>
                <a:gd name="T28" fmla="*/ 26 w 81"/>
                <a:gd name="T29" fmla="*/ 0 h 45"/>
                <a:gd name="T30" fmla="*/ 42 w 81"/>
                <a:gd name="T31" fmla="*/ 0 h 45"/>
                <a:gd name="T32" fmla="*/ 42 w 81"/>
                <a:gd name="T33" fmla="*/ 0 h 45"/>
                <a:gd name="T34" fmla="*/ 58 w 81"/>
                <a:gd name="T35" fmla="*/ 0 h 45"/>
                <a:gd name="T36" fmla="*/ 71 w 81"/>
                <a:gd name="T37" fmla="*/ 6 h 45"/>
                <a:gd name="T38" fmla="*/ 77 w 81"/>
                <a:gd name="T39" fmla="*/ 13 h 45"/>
                <a:gd name="T40" fmla="*/ 81 w 81"/>
                <a:gd name="T41" fmla="*/ 23 h 45"/>
                <a:gd name="T42" fmla="*/ 81 w 81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3"/>
                  </a:moveTo>
                  <a:lnTo>
                    <a:pt x="81" y="23"/>
                  </a:lnTo>
                  <a:lnTo>
                    <a:pt x="77" y="29"/>
                  </a:lnTo>
                  <a:lnTo>
                    <a:pt x="71" y="36"/>
                  </a:lnTo>
                  <a:lnTo>
                    <a:pt x="58" y="42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6"/>
                  </a:lnTo>
                  <a:lnTo>
                    <a:pt x="77" y="13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34"/>
            <p:cNvSpPr>
              <a:spLocks/>
            </p:cNvSpPr>
            <p:nvPr/>
          </p:nvSpPr>
          <p:spPr bwMode="auto">
            <a:xfrm>
              <a:off x="3529013" y="2341563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29 h 46"/>
                <a:gd name="T6" fmla="*/ 71 w 84"/>
                <a:gd name="T7" fmla="*/ 36 h 46"/>
                <a:gd name="T8" fmla="*/ 58 w 84"/>
                <a:gd name="T9" fmla="*/ 42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2 h 46"/>
                <a:gd name="T16" fmla="*/ 13 w 84"/>
                <a:gd name="T17" fmla="*/ 36 h 46"/>
                <a:gd name="T18" fmla="*/ 3 w 84"/>
                <a:gd name="T19" fmla="*/ 29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3 h 46"/>
                <a:gd name="T26" fmla="*/ 13 w 84"/>
                <a:gd name="T27" fmla="*/ 7 h 46"/>
                <a:gd name="T28" fmla="*/ 26 w 84"/>
                <a:gd name="T29" fmla="*/ 0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0 h 46"/>
                <a:gd name="T36" fmla="*/ 71 w 84"/>
                <a:gd name="T37" fmla="*/ 7 h 46"/>
                <a:gd name="T38" fmla="*/ 81 w 84"/>
                <a:gd name="T39" fmla="*/ 13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29"/>
                  </a:lnTo>
                  <a:lnTo>
                    <a:pt x="71" y="36"/>
                  </a:lnTo>
                  <a:lnTo>
                    <a:pt x="58" y="4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35"/>
            <p:cNvSpPr>
              <a:spLocks/>
            </p:cNvSpPr>
            <p:nvPr/>
          </p:nvSpPr>
          <p:spPr bwMode="auto">
            <a:xfrm>
              <a:off x="3914775" y="2341563"/>
              <a:ext cx="134938" cy="73025"/>
            </a:xfrm>
            <a:custGeom>
              <a:avLst/>
              <a:gdLst>
                <a:gd name="T0" fmla="*/ 85 w 85"/>
                <a:gd name="T1" fmla="*/ 23 h 46"/>
                <a:gd name="T2" fmla="*/ 85 w 85"/>
                <a:gd name="T3" fmla="*/ 23 h 46"/>
                <a:gd name="T4" fmla="*/ 81 w 85"/>
                <a:gd name="T5" fmla="*/ 29 h 46"/>
                <a:gd name="T6" fmla="*/ 72 w 85"/>
                <a:gd name="T7" fmla="*/ 36 h 46"/>
                <a:gd name="T8" fmla="*/ 59 w 85"/>
                <a:gd name="T9" fmla="*/ 42 h 46"/>
                <a:gd name="T10" fmla="*/ 43 w 85"/>
                <a:gd name="T11" fmla="*/ 46 h 46"/>
                <a:gd name="T12" fmla="*/ 43 w 85"/>
                <a:gd name="T13" fmla="*/ 46 h 46"/>
                <a:gd name="T14" fmla="*/ 26 w 85"/>
                <a:gd name="T15" fmla="*/ 42 h 46"/>
                <a:gd name="T16" fmla="*/ 13 w 85"/>
                <a:gd name="T17" fmla="*/ 36 h 46"/>
                <a:gd name="T18" fmla="*/ 4 w 85"/>
                <a:gd name="T19" fmla="*/ 29 h 46"/>
                <a:gd name="T20" fmla="*/ 0 w 85"/>
                <a:gd name="T21" fmla="*/ 23 h 46"/>
                <a:gd name="T22" fmla="*/ 0 w 85"/>
                <a:gd name="T23" fmla="*/ 23 h 46"/>
                <a:gd name="T24" fmla="*/ 4 w 85"/>
                <a:gd name="T25" fmla="*/ 13 h 46"/>
                <a:gd name="T26" fmla="*/ 13 w 85"/>
                <a:gd name="T27" fmla="*/ 7 h 46"/>
                <a:gd name="T28" fmla="*/ 26 w 85"/>
                <a:gd name="T29" fmla="*/ 0 h 46"/>
                <a:gd name="T30" fmla="*/ 43 w 85"/>
                <a:gd name="T31" fmla="*/ 0 h 46"/>
                <a:gd name="T32" fmla="*/ 43 w 85"/>
                <a:gd name="T33" fmla="*/ 0 h 46"/>
                <a:gd name="T34" fmla="*/ 59 w 85"/>
                <a:gd name="T35" fmla="*/ 0 h 46"/>
                <a:gd name="T36" fmla="*/ 72 w 85"/>
                <a:gd name="T37" fmla="*/ 7 h 46"/>
                <a:gd name="T38" fmla="*/ 81 w 85"/>
                <a:gd name="T39" fmla="*/ 13 h 46"/>
                <a:gd name="T40" fmla="*/ 85 w 85"/>
                <a:gd name="T41" fmla="*/ 23 h 46"/>
                <a:gd name="T42" fmla="*/ 85 w 85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6">
                  <a:moveTo>
                    <a:pt x="85" y="23"/>
                  </a:moveTo>
                  <a:lnTo>
                    <a:pt x="85" y="23"/>
                  </a:lnTo>
                  <a:lnTo>
                    <a:pt x="81" y="29"/>
                  </a:lnTo>
                  <a:lnTo>
                    <a:pt x="72" y="36"/>
                  </a:lnTo>
                  <a:lnTo>
                    <a:pt x="59" y="42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5" y="23"/>
                  </a:lnTo>
                  <a:lnTo>
                    <a:pt x="85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36"/>
            <p:cNvSpPr>
              <a:spLocks/>
            </p:cNvSpPr>
            <p:nvPr/>
          </p:nvSpPr>
          <p:spPr bwMode="auto">
            <a:xfrm>
              <a:off x="4049713" y="2270125"/>
              <a:ext cx="128588" cy="71438"/>
            </a:xfrm>
            <a:custGeom>
              <a:avLst/>
              <a:gdLst>
                <a:gd name="T0" fmla="*/ 81 w 81"/>
                <a:gd name="T1" fmla="*/ 23 h 45"/>
                <a:gd name="T2" fmla="*/ 81 w 81"/>
                <a:gd name="T3" fmla="*/ 23 h 45"/>
                <a:gd name="T4" fmla="*/ 78 w 81"/>
                <a:gd name="T5" fmla="*/ 32 h 45"/>
                <a:gd name="T6" fmla="*/ 68 w 81"/>
                <a:gd name="T7" fmla="*/ 39 h 45"/>
                <a:gd name="T8" fmla="*/ 55 w 81"/>
                <a:gd name="T9" fmla="*/ 42 h 45"/>
                <a:gd name="T10" fmla="*/ 39 w 81"/>
                <a:gd name="T11" fmla="*/ 45 h 45"/>
                <a:gd name="T12" fmla="*/ 39 w 81"/>
                <a:gd name="T13" fmla="*/ 45 h 45"/>
                <a:gd name="T14" fmla="*/ 22 w 81"/>
                <a:gd name="T15" fmla="*/ 42 h 45"/>
                <a:gd name="T16" fmla="*/ 9 w 81"/>
                <a:gd name="T17" fmla="*/ 39 h 45"/>
                <a:gd name="T18" fmla="*/ 3 w 81"/>
                <a:gd name="T19" fmla="*/ 32 h 45"/>
                <a:gd name="T20" fmla="*/ 0 w 81"/>
                <a:gd name="T21" fmla="*/ 23 h 45"/>
                <a:gd name="T22" fmla="*/ 0 w 81"/>
                <a:gd name="T23" fmla="*/ 23 h 45"/>
                <a:gd name="T24" fmla="*/ 3 w 81"/>
                <a:gd name="T25" fmla="*/ 13 h 45"/>
                <a:gd name="T26" fmla="*/ 9 w 81"/>
                <a:gd name="T27" fmla="*/ 6 h 45"/>
                <a:gd name="T28" fmla="*/ 22 w 81"/>
                <a:gd name="T29" fmla="*/ 3 h 45"/>
                <a:gd name="T30" fmla="*/ 39 w 81"/>
                <a:gd name="T31" fmla="*/ 0 h 45"/>
                <a:gd name="T32" fmla="*/ 39 w 81"/>
                <a:gd name="T33" fmla="*/ 0 h 45"/>
                <a:gd name="T34" fmla="*/ 55 w 81"/>
                <a:gd name="T35" fmla="*/ 3 h 45"/>
                <a:gd name="T36" fmla="*/ 68 w 81"/>
                <a:gd name="T37" fmla="*/ 6 h 45"/>
                <a:gd name="T38" fmla="*/ 78 w 81"/>
                <a:gd name="T39" fmla="*/ 13 h 45"/>
                <a:gd name="T40" fmla="*/ 81 w 81"/>
                <a:gd name="T41" fmla="*/ 23 h 45"/>
                <a:gd name="T42" fmla="*/ 81 w 81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3"/>
                  </a:moveTo>
                  <a:lnTo>
                    <a:pt x="81" y="23"/>
                  </a:lnTo>
                  <a:lnTo>
                    <a:pt x="78" y="32"/>
                  </a:lnTo>
                  <a:lnTo>
                    <a:pt x="68" y="39"/>
                  </a:lnTo>
                  <a:lnTo>
                    <a:pt x="55" y="42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2" y="42"/>
                  </a:lnTo>
                  <a:lnTo>
                    <a:pt x="9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9" y="6"/>
                  </a:lnTo>
                  <a:lnTo>
                    <a:pt x="22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3"/>
                  </a:lnTo>
                  <a:lnTo>
                    <a:pt x="68" y="6"/>
                  </a:lnTo>
                  <a:lnTo>
                    <a:pt x="78" y="13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37"/>
            <p:cNvSpPr>
              <a:spLocks/>
            </p:cNvSpPr>
            <p:nvPr/>
          </p:nvSpPr>
          <p:spPr bwMode="auto">
            <a:xfrm>
              <a:off x="3436938" y="2249488"/>
              <a:ext cx="133350" cy="71438"/>
            </a:xfrm>
            <a:custGeom>
              <a:avLst/>
              <a:gdLst>
                <a:gd name="T0" fmla="*/ 84 w 84"/>
                <a:gd name="T1" fmla="*/ 23 h 45"/>
                <a:gd name="T2" fmla="*/ 84 w 84"/>
                <a:gd name="T3" fmla="*/ 23 h 45"/>
                <a:gd name="T4" fmla="*/ 81 w 84"/>
                <a:gd name="T5" fmla="*/ 32 h 45"/>
                <a:gd name="T6" fmla="*/ 71 w 84"/>
                <a:gd name="T7" fmla="*/ 39 h 45"/>
                <a:gd name="T8" fmla="*/ 58 w 84"/>
                <a:gd name="T9" fmla="*/ 42 h 45"/>
                <a:gd name="T10" fmla="*/ 42 w 84"/>
                <a:gd name="T11" fmla="*/ 45 h 45"/>
                <a:gd name="T12" fmla="*/ 42 w 84"/>
                <a:gd name="T13" fmla="*/ 45 h 45"/>
                <a:gd name="T14" fmla="*/ 26 w 84"/>
                <a:gd name="T15" fmla="*/ 42 h 45"/>
                <a:gd name="T16" fmla="*/ 13 w 84"/>
                <a:gd name="T17" fmla="*/ 39 h 45"/>
                <a:gd name="T18" fmla="*/ 3 w 84"/>
                <a:gd name="T19" fmla="*/ 32 h 45"/>
                <a:gd name="T20" fmla="*/ 0 w 84"/>
                <a:gd name="T21" fmla="*/ 23 h 45"/>
                <a:gd name="T22" fmla="*/ 0 w 84"/>
                <a:gd name="T23" fmla="*/ 23 h 45"/>
                <a:gd name="T24" fmla="*/ 3 w 84"/>
                <a:gd name="T25" fmla="*/ 13 h 45"/>
                <a:gd name="T26" fmla="*/ 13 w 84"/>
                <a:gd name="T27" fmla="*/ 6 h 45"/>
                <a:gd name="T28" fmla="*/ 26 w 84"/>
                <a:gd name="T29" fmla="*/ 3 h 45"/>
                <a:gd name="T30" fmla="*/ 42 w 84"/>
                <a:gd name="T31" fmla="*/ 0 h 45"/>
                <a:gd name="T32" fmla="*/ 42 w 84"/>
                <a:gd name="T33" fmla="*/ 0 h 45"/>
                <a:gd name="T34" fmla="*/ 58 w 84"/>
                <a:gd name="T35" fmla="*/ 3 h 45"/>
                <a:gd name="T36" fmla="*/ 71 w 84"/>
                <a:gd name="T37" fmla="*/ 6 h 45"/>
                <a:gd name="T38" fmla="*/ 81 w 84"/>
                <a:gd name="T39" fmla="*/ 13 h 45"/>
                <a:gd name="T40" fmla="*/ 84 w 84"/>
                <a:gd name="T41" fmla="*/ 23 h 45"/>
                <a:gd name="T42" fmla="*/ 84 w 84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5">
                  <a:moveTo>
                    <a:pt x="84" y="23"/>
                  </a:moveTo>
                  <a:lnTo>
                    <a:pt x="84" y="23"/>
                  </a:lnTo>
                  <a:lnTo>
                    <a:pt x="81" y="32"/>
                  </a:lnTo>
                  <a:lnTo>
                    <a:pt x="71" y="39"/>
                  </a:lnTo>
                  <a:lnTo>
                    <a:pt x="58" y="42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38"/>
            <p:cNvSpPr>
              <a:spLocks/>
            </p:cNvSpPr>
            <p:nvPr/>
          </p:nvSpPr>
          <p:spPr bwMode="auto">
            <a:xfrm>
              <a:off x="3627438" y="2233613"/>
              <a:ext cx="128588" cy="73025"/>
            </a:xfrm>
            <a:custGeom>
              <a:avLst/>
              <a:gdLst>
                <a:gd name="T0" fmla="*/ 81 w 81"/>
                <a:gd name="T1" fmla="*/ 23 h 46"/>
                <a:gd name="T2" fmla="*/ 81 w 81"/>
                <a:gd name="T3" fmla="*/ 23 h 46"/>
                <a:gd name="T4" fmla="*/ 78 w 81"/>
                <a:gd name="T5" fmla="*/ 33 h 46"/>
                <a:gd name="T6" fmla="*/ 71 w 81"/>
                <a:gd name="T7" fmla="*/ 39 h 46"/>
                <a:gd name="T8" fmla="*/ 58 w 81"/>
                <a:gd name="T9" fmla="*/ 46 h 46"/>
                <a:gd name="T10" fmla="*/ 42 w 81"/>
                <a:gd name="T11" fmla="*/ 46 h 46"/>
                <a:gd name="T12" fmla="*/ 42 w 81"/>
                <a:gd name="T13" fmla="*/ 46 h 46"/>
                <a:gd name="T14" fmla="*/ 26 w 81"/>
                <a:gd name="T15" fmla="*/ 46 h 46"/>
                <a:gd name="T16" fmla="*/ 13 w 81"/>
                <a:gd name="T17" fmla="*/ 39 h 46"/>
                <a:gd name="T18" fmla="*/ 3 w 81"/>
                <a:gd name="T19" fmla="*/ 33 h 46"/>
                <a:gd name="T20" fmla="*/ 0 w 81"/>
                <a:gd name="T21" fmla="*/ 23 h 46"/>
                <a:gd name="T22" fmla="*/ 0 w 81"/>
                <a:gd name="T23" fmla="*/ 23 h 46"/>
                <a:gd name="T24" fmla="*/ 3 w 81"/>
                <a:gd name="T25" fmla="*/ 13 h 46"/>
                <a:gd name="T26" fmla="*/ 13 w 81"/>
                <a:gd name="T27" fmla="*/ 7 h 46"/>
                <a:gd name="T28" fmla="*/ 26 w 81"/>
                <a:gd name="T29" fmla="*/ 3 h 46"/>
                <a:gd name="T30" fmla="*/ 42 w 81"/>
                <a:gd name="T31" fmla="*/ 0 h 46"/>
                <a:gd name="T32" fmla="*/ 42 w 81"/>
                <a:gd name="T33" fmla="*/ 0 h 46"/>
                <a:gd name="T34" fmla="*/ 58 w 81"/>
                <a:gd name="T35" fmla="*/ 3 h 46"/>
                <a:gd name="T36" fmla="*/ 71 w 81"/>
                <a:gd name="T37" fmla="*/ 7 h 46"/>
                <a:gd name="T38" fmla="*/ 78 w 81"/>
                <a:gd name="T39" fmla="*/ 13 h 46"/>
                <a:gd name="T40" fmla="*/ 81 w 81"/>
                <a:gd name="T41" fmla="*/ 23 h 46"/>
                <a:gd name="T42" fmla="*/ 81 w 81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6">
                  <a:moveTo>
                    <a:pt x="81" y="23"/>
                  </a:moveTo>
                  <a:lnTo>
                    <a:pt x="81" y="23"/>
                  </a:lnTo>
                  <a:lnTo>
                    <a:pt x="78" y="33"/>
                  </a:lnTo>
                  <a:lnTo>
                    <a:pt x="71" y="39"/>
                  </a:lnTo>
                  <a:lnTo>
                    <a:pt x="58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6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7"/>
                  </a:lnTo>
                  <a:lnTo>
                    <a:pt x="78" y="13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39"/>
            <p:cNvSpPr>
              <a:spLocks/>
            </p:cNvSpPr>
            <p:nvPr/>
          </p:nvSpPr>
          <p:spPr bwMode="auto">
            <a:xfrm>
              <a:off x="3832225" y="2233613"/>
              <a:ext cx="134938" cy="73025"/>
            </a:xfrm>
            <a:custGeom>
              <a:avLst/>
              <a:gdLst>
                <a:gd name="T0" fmla="*/ 85 w 85"/>
                <a:gd name="T1" fmla="*/ 23 h 46"/>
                <a:gd name="T2" fmla="*/ 85 w 85"/>
                <a:gd name="T3" fmla="*/ 23 h 46"/>
                <a:gd name="T4" fmla="*/ 82 w 85"/>
                <a:gd name="T5" fmla="*/ 33 h 46"/>
                <a:gd name="T6" fmla="*/ 72 w 85"/>
                <a:gd name="T7" fmla="*/ 39 h 46"/>
                <a:gd name="T8" fmla="*/ 59 w 85"/>
                <a:gd name="T9" fmla="*/ 46 h 46"/>
                <a:gd name="T10" fmla="*/ 43 w 85"/>
                <a:gd name="T11" fmla="*/ 46 h 46"/>
                <a:gd name="T12" fmla="*/ 43 w 85"/>
                <a:gd name="T13" fmla="*/ 46 h 46"/>
                <a:gd name="T14" fmla="*/ 26 w 85"/>
                <a:gd name="T15" fmla="*/ 46 h 46"/>
                <a:gd name="T16" fmla="*/ 13 w 85"/>
                <a:gd name="T17" fmla="*/ 39 h 46"/>
                <a:gd name="T18" fmla="*/ 4 w 85"/>
                <a:gd name="T19" fmla="*/ 33 h 46"/>
                <a:gd name="T20" fmla="*/ 0 w 85"/>
                <a:gd name="T21" fmla="*/ 23 h 46"/>
                <a:gd name="T22" fmla="*/ 0 w 85"/>
                <a:gd name="T23" fmla="*/ 23 h 46"/>
                <a:gd name="T24" fmla="*/ 4 w 85"/>
                <a:gd name="T25" fmla="*/ 13 h 46"/>
                <a:gd name="T26" fmla="*/ 13 w 85"/>
                <a:gd name="T27" fmla="*/ 7 h 46"/>
                <a:gd name="T28" fmla="*/ 26 w 85"/>
                <a:gd name="T29" fmla="*/ 3 h 46"/>
                <a:gd name="T30" fmla="*/ 43 w 85"/>
                <a:gd name="T31" fmla="*/ 0 h 46"/>
                <a:gd name="T32" fmla="*/ 43 w 85"/>
                <a:gd name="T33" fmla="*/ 0 h 46"/>
                <a:gd name="T34" fmla="*/ 59 w 85"/>
                <a:gd name="T35" fmla="*/ 3 h 46"/>
                <a:gd name="T36" fmla="*/ 72 w 85"/>
                <a:gd name="T37" fmla="*/ 7 h 46"/>
                <a:gd name="T38" fmla="*/ 82 w 85"/>
                <a:gd name="T39" fmla="*/ 13 h 46"/>
                <a:gd name="T40" fmla="*/ 85 w 85"/>
                <a:gd name="T41" fmla="*/ 23 h 46"/>
                <a:gd name="T42" fmla="*/ 85 w 85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6">
                  <a:moveTo>
                    <a:pt x="85" y="23"/>
                  </a:moveTo>
                  <a:lnTo>
                    <a:pt x="85" y="23"/>
                  </a:lnTo>
                  <a:lnTo>
                    <a:pt x="82" y="33"/>
                  </a:lnTo>
                  <a:lnTo>
                    <a:pt x="72" y="39"/>
                  </a:lnTo>
                  <a:lnTo>
                    <a:pt x="59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26" y="46"/>
                  </a:lnTo>
                  <a:lnTo>
                    <a:pt x="13" y="39"/>
                  </a:lnTo>
                  <a:lnTo>
                    <a:pt x="4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3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3"/>
                  </a:lnTo>
                  <a:lnTo>
                    <a:pt x="72" y="7"/>
                  </a:lnTo>
                  <a:lnTo>
                    <a:pt x="82" y="13"/>
                  </a:lnTo>
                  <a:lnTo>
                    <a:pt x="85" y="23"/>
                  </a:lnTo>
                  <a:lnTo>
                    <a:pt x="85" y="23"/>
                  </a:lnTo>
                  <a:close/>
                </a:path>
              </a:pathLst>
            </a:custGeom>
            <a:solidFill>
              <a:srgbClr val="45FFAA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40"/>
            <p:cNvSpPr>
              <a:spLocks/>
            </p:cNvSpPr>
            <p:nvPr/>
          </p:nvSpPr>
          <p:spPr bwMode="auto">
            <a:xfrm>
              <a:off x="3529013" y="2933700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3 h 46"/>
                <a:gd name="T6" fmla="*/ 71 w 84"/>
                <a:gd name="T7" fmla="*/ 39 h 46"/>
                <a:gd name="T8" fmla="*/ 58 w 84"/>
                <a:gd name="T9" fmla="*/ 43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3 h 46"/>
                <a:gd name="T16" fmla="*/ 13 w 84"/>
                <a:gd name="T17" fmla="*/ 39 h 46"/>
                <a:gd name="T18" fmla="*/ 3 w 84"/>
                <a:gd name="T19" fmla="*/ 33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3 h 46"/>
                <a:gd name="T26" fmla="*/ 13 w 84"/>
                <a:gd name="T27" fmla="*/ 7 h 46"/>
                <a:gd name="T28" fmla="*/ 26 w 84"/>
                <a:gd name="T29" fmla="*/ 4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4 h 46"/>
                <a:gd name="T36" fmla="*/ 71 w 84"/>
                <a:gd name="T37" fmla="*/ 7 h 46"/>
                <a:gd name="T38" fmla="*/ 81 w 84"/>
                <a:gd name="T39" fmla="*/ 13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3"/>
                  </a:lnTo>
                  <a:lnTo>
                    <a:pt x="71" y="39"/>
                  </a:lnTo>
                  <a:lnTo>
                    <a:pt x="58" y="43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3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4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41"/>
            <p:cNvSpPr>
              <a:spLocks/>
            </p:cNvSpPr>
            <p:nvPr/>
          </p:nvSpPr>
          <p:spPr bwMode="auto">
            <a:xfrm>
              <a:off x="3914775" y="2933700"/>
              <a:ext cx="134938" cy="73025"/>
            </a:xfrm>
            <a:custGeom>
              <a:avLst/>
              <a:gdLst>
                <a:gd name="T0" fmla="*/ 85 w 85"/>
                <a:gd name="T1" fmla="*/ 23 h 46"/>
                <a:gd name="T2" fmla="*/ 85 w 85"/>
                <a:gd name="T3" fmla="*/ 23 h 46"/>
                <a:gd name="T4" fmla="*/ 81 w 85"/>
                <a:gd name="T5" fmla="*/ 33 h 46"/>
                <a:gd name="T6" fmla="*/ 72 w 85"/>
                <a:gd name="T7" fmla="*/ 39 h 46"/>
                <a:gd name="T8" fmla="*/ 59 w 85"/>
                <a:gd name="T9" fmla="*/ 43 h 46"/>
                <a:gd name="T10" fmla="*/ 43 w 85"/>
                <a:gd name="T11" fmla="*/ 46 h 46"/>
                <a:gd name="T12" fmla="*/ 43 w 85"/>
                <a:gd name="T13" fmla="*/ 46 h 46"/>
                <a:gd name="T14" fmla="*/ 26 w 85"/>
                <a:gd name="T15" fmla="*/ 43 h 46"/>
                <a:gd name="T16" fmla="*/ 13 w 85"/>
                <a:gd name="T17" fmla="*/ 39 h 46"/>
                <a:gd name="T18" fmla="*/ 4 w 85"/>
                <a:gd name="T19" fmla="*/ 33 h 46"/>
                <a:gd name="T20" fmla="*/ 0 w 85"/>
                <a:gd name="T21" fmla="*/ 23 h 46"/>
                <a:gd name="T22" fmla="*/ 0 w 85"/>
                <a:gd name="T23" fmla="*/ 23 h 46"/>
                <a:gd name="T24" fmla="*/ 4 w 85"/>
                <a:gd name="T25" fmla="*/ 13 h 46"/>
                <a:gd name="T26" fmla="*/ 13 w 85"/>
                <a:gd name="T27" fmla="*/ 7 h 46"/>
                <a:gd name="T28" fmla="*/ 26 w 85"/>
                <a:gd name="T29" fmla="*/ 4 h 46"/>
                <a:gd name="T30" fmla="*/ 43 w 85"/>
                <a:gd name="T31" fmla="*/ 0 h 46"/>
                <a:gd name="T32" fmla="*/ 43 w 85"/>
                <a:gd name="T33" fmla="*/ 0 h 46"/>
                <a:gd name="T34" fmla="*/ 59 w 85"/>
                <a:gd name="T35" fmla="*/ 4 h 46"/>
                <a:gd name="T36" fmla="*/ 72 w 85"/>
                <a:gd name="T37" fmla="*/ 7 h 46"/>
                <a:gd name="T38" fmla="*/ 81 w 85"/>
                <a:gd name="T39" fmla="*/ 13 h 46"/>
                <a:gd name="T40" fmla="*/ 85 w 85"/>
                <a:gd name="T41" fmla="*/ 23 h 46"/>
                <a:gd name="T42" fmla="*/ 85 w 85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6">
                  <a:moveTo>
                    <a:pt x="85" y="23"/>
                  </a:moveTo>
                  <a:lnTo>
                    <a:pt x="85" y="23"/>
                  </a:lnTo>
                  <a:lnTo>
                    <a:pt x="81" y="33"/>
                  </a:lnTo>
                  <a:lnTo>
                    <a:pt x="72" y="39"/>
                  </a:lnTo>
                  <a:lnTo>
                    <a:pt x="59" y="43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26" y="43"/>
                  </a:lnTo>
                  <a:lnTo>
                    <a:pt x="13" y="39"/>
                  </a:lnTo>
                  <a:lnTo>
                    <a:pt x="4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4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5" y="23"/>
                  </a:lnTo>
                  <a:lnTo>
                    <a:pt x="85" y="23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42"/>
            <p:cNvSpPr>
              <a:spLocks/>
            </p:cNvSpPr>
            <p:nvPr/>
          </p:nvSpPr>
          <p:spPr bwMode="auto">
            <a:xfrm>
              <a:off x="4049713" y="2862263"/>
              <a:ext cx="128588" cy="71438"/>
            </a:xfrm>
            <a:custGeom>
              <a:avLst/>
              <a:gdLst>
                <a:gd name="T0" fmla="*/ 81 w 81"/>
                <a:gd name="T1" fmla="*/ 23 h 45"/>
                <a:gd name="T2" fmla="*/ 81 w 81"/>
                <a:gd name="T3" fmla="*/ 23 h 45"/>
                <a:gd name="T4" fmla="*/ 78 w 81"/>
                <a:gd name="T5" fmla="*/ 32 h 45"/>
                <a:gd name="T6" fmla="*/ 68 w 81"/>
                <a:gd name="T7" fmla="*/ 39 h 45"/>
                <a:gd name="T8" fmla="*/ 55 w 81"/>
                <a:gd name="T9" fmla="*/ 45 h 45"/>
                <a:gd name="T10" fmla="*/ 39 w 81"/>
                <a:gd name="T11" fmla="*/ 45 h 45"/>
                <a:gd name="T12" fmla="*/ 39 w 81"/>
                <a:gd name="T13" fmla="*/ 45 h 45"/>
                <a:gd name="T14" fmla="*/ 22 w 81"/>
                <a:gd name="T15" fmla="*/ 45 h 45"/>
                <a:gd name="T16" fmla="*/ 9 w 81"/>
                <a:gd name="T17" fmla="*/ 39 h 45"/>
                <a:gd name="T18" fmla="*/ 3 w 81"/>
                <a:gd name="T19" fmla="*/ 32 h 45"/>
                <a:gd name="T20" fmla="*/ 0 w 81"/>
                <a:gd name="T21" fmla="*/ 23 h 45"/>
                <a:gd name="T22" fmla="*/ 0 w 81"/>
                <a:gd name="T23" fmla="*/ 23 h 45"/>
                <a:gd name="T24" fmla="*/ 3 w 81"/>
                <a:gd name="T25" fmla="*/ 16 h 45"/>
                <a:gd name="T26" fmla="*/ 9 w 81"/>
                <a:gd name="T27" fmla="*/ 6 h 45"/>
                <a:gd name="T28" fmla="*/ 22 w 81"/>
                <a:gd name="T29" fmla="*/ 3 h 45"/>
                <a:gd name="T30" fmla="*/ 39 w 81"/>
                <a:gd name="T31" fmla="*/ 0 h 45"/>
                <a:gd name="T32" fmla="*/ 39 w 81"/>
                <a:gd name="T33" fmla="*/ 0 h 45"/>
                <a:gd name="T34" fmla="*/ 55 w 81"/>
                <a:gd name="T35" fmla="*/ 3 h 45"/>
                <a:gd name="T36" fmla="*/ 68 w 81"/>
                <a:gd name="T37" fmla="*/ 6 h 45"/>
                <a:gd name="T38" fmla="*/ 78 w 81"/>
                <a:gd name="T39" fmla="*/ 16 h 45"/>
                <a:gd name="T40" fmla="*/ 81 w 81"/>
                <a:gd name="T41" fmla="*/ 23 h 45"/>
                <a:gd name="T42" fmla="*/ 81 w 81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3"/>
                  </a:moveTo>
                  <a:lnTo>
                    <a:pt x="81" y="23"/>
                  </a:lnTo>
                  <a:lnTo>
                    <a:pt x="78" y="32"/>
                  </a:lnTo>
                  <a:lnTo>
                    <a:pt x="68" y="39"/>
                  </a:lnTo>
                  <a:lnTo>
                    <a:pt x="55" y="45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2" y="45"/>
                  </a:lnTo>
                  <a:lnTo>
                    <a:pt x="9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9" y="6"/>
                  </a:lnTo>
                  <a:lnTo>
                    <a:pt x="22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3"/>
                  </a:lnTo>
                  <a:lnTo>
                    <a:pt x="68" y="6"/>
                  </a:lnTo>
                  <a:lnTo>
                    <a:pt x="78" y="16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43"/>
            <p:cNvSpPr>
              <a:spLocks/>
            </p:cNvSpPr>
            <p:nvPr/>
          </p:nvSpPr>
          <p:spPr bwMode="auto">
            <a:xfrm>
              <a:off x="3436938" y="2841625"/>
              <a:ext cx="133350" cy="71438"/>
            </a:xfrm>
            <a:custGeom>
              <a:avLst/>
              <a:gdLst>
                <a:gd name="T0" fmla="*/ 84 w 84"/>
                <a:gd name="T1" fmla="*/ 23 h 45"/>
                <a:gd name="T2" fmla="*/ 84 w 84"/>
                <a:gd name="T3" fmla="*/ 23 h 45"/>
                <a:gd name="T4" fmla="*/ 81 w 84"/>
                <a:gd name="T5" fmla="*/ 32 h 45"/>
                <a:gd name="T6" fmla="*/ 71 w 84"/>
                <a:gd name="T7" fmla="*/ 39 h 45"/>
                <a:gd name="T8" fmla="*/ 58 w 84"/>
                <a:gd name="T9" fmla="*/ 45 h 45"/>
                <a:gd name="T10" fmla="*/ 42 w 84"/>
                <a:gd name="T11" fmla="*/ 45 h 45"/>
                <a:gd name="T12" fmla="*/ 42 w 84"/>
                <a:gd name="T13" fmla="*/ 45 h 45"/>
                <a:gd name="T14" fmla="*/ 26 w 84"/>
                <a:gd name="T15" fmla="*/ 45 h 45"/>
                <a:gd name="T16" fmla="*/ 13 w 84"/>
                <a:gd name="T17" fmla="*/ 39 h 45"/>
                <a:gd name="T18" fmla="*/ 3 w 84"/>
                <a:gd name="T19" fmla="*/ 32 h 45"/>
                <a:gd name="T20" fmla="*/ 0 w 84"/>
                <a:gd name="T21" fmla="*/ 23 h 45"/>
                <a:gd name="T22" fmla="*/ 0 w 84"/>
                <a:gd name="T23" fmla="*/ 23 h 45"/>
                <a:gd name="T24" fmla="*/ 3 w 84"/>
                <a:gd name="T25" fmla="*/ 16 h 45"/>
                <a:gd name="T26" fmla="*/ 13 w 84"/>
                <a:gd name="T27" fmla="*/ 6 h 45"/>
                <a:gd name="T28" fmla="*/ 26 w 84"/>
                <a:gd name="T29" fmla="*/ 3 h 45"/>
                <a:gd name="T30" fmla="*/ 42 w 84"/>
                <a:gd name="T31" fmla="*/ 0 h 45"/>
                <a:gd name="T32" fmla="*/ 42 w 84"/>
                <a:gd name="T33" fmla="*/ 0 h 45"/>
                <a:gd name="T34" fmla="*/ 58 w 84"/>
                <a:gd name="T35" fmla="*/ 3 h 45"/>
                <a:gd name="T36" fmla="*/ 71 w 84"/>
                <a:gd name="T37" fmla="*/ 6 h 45"/>
                <a:gd name="T38" fmla="*/ 81 w 84"/>
                <a:gd name="T39" fmla="*/ 16 h 45"/>
                <a:gd name="T40" fmla="*/ 84 w 84"/>
                <a:gd name="T41" fmla="*/ 23 h 45"/>
                <a:gd name="T42" fmla="*/ 84 w 84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5">
                  <a:moveTo>
                    <a:pt x="84" y="23"/>
                  </a:moveTo>
                  <a:lnTo>
                    <a:pt x="84" y="23"/>
                  </a:lnTo>
                  <a:lnTo>
                    <a:pt x="81" y="32"/>
                  </a:lnTo>
                  <a:lnTo>
                    <a:pt x="71" y="39"/>
                  </a:lnTo>
                  <a:lnTo>
                    <a:pt x="58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5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81" y="16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44"/>
            <p:cNvSpPr>
              <a:spLocks/>
            </p:cNvSpPr>
            <p:nvPr/>
          </p:nvSpPr>
          <p:spPr bwMode="auto">
            <a:xfrm>
              <a:off x="3627438" y="2830513"/>
              <a:ext cx="128588" cy="68263"/>
            </a:xfrm>
            <a:custGeom>
              <a:avLst/>
              <a:gdLst>
                <a:gd name="T0" fmla="*/ 81 w 81"/>
                <a:gd name="T1" fmla="*/ 20 h 43"/>
                <a:gd name="T2" fmla="*/ 81 w 81"/>
                <a:gd name="T3" fmla="*/ 20 h 43"/>
                <a:gd name="T4" fmla="*/ 78 w 81"/>
                <a:gd name="T5" fmla="*/ 30 h 43"/>
                <a:gd name="T6" fmla="*/ 71 w 81"/>
                <a:gd name="T7" fmla="*/ 36 h 43"/>
                <a:gd name="T8" fmla="*/ 58 w 81"/>
                <a:gd name="T9" fmla="*/ 43 h 43"/>
                <a:gd name="T10" fmla="*/ 42 w 81"/>
                <a:gd name="T11" fmla="*/ 43 h 43"/>
                <a:gd name="T12" fmla="*/ 42 w 81"/>
                <a:gd name="T13" fmla="*/ 43 h 43"/>
                <a:gd name="T14" fmla="*/ 26 w 81"/>
                <a:gd name="T15" fmla="*/ 43 h 43"/>
                <a:gd name="T16" fmla="*/ 13 w 81"/>
                <a:gd name="T17" fmla="*/ 36 h 43"/>
                <a:gd name="T18" fmla="*/ 3 w 81"/>
                <a:gd name="T19" fmla="*/ 30 h 43"/>
                <a:gd name="T20" fmla="*/ 0 w 81"/>
                <a:gd name="T21" fmla="*/ 20 h 43"/>
                <a:gd name="T22" fmla="*/ 0 w 81"/>
                <a:gd name="T23" fmla="*/ 20 h 43"/>
                <a:gd name="T24" fmla="*/ 3 w 81"/>
                <a:gd name="T25" fmla="*/ 13 h 43"/>
                <a:gd name="T26" fmla="*/ 13 w 81"/>
                <a:gd name="T27" fmla="*/ 7 h 43"/>
                <a:gd name="T28" fmla="*/ 26 w 81"/>
                <a:gd name="T29" fmla="*/ 0 h 43"/>
                <a:gd name="T30" fmla="*/ 42 w 81"/>
                <a:gd name="T31" fmla="*/ 0 h 43"/>
                <a:gd name="T32" fmla="*/ 42 w 81"/>
                <a:gd name="T33" fmla="*/ 0 h 43"/>
                <a:gd name="T34" fmla="*/ 58 w 81"/>
                <a:gd name="T35" fmla="*/ 0 h 43"/>
                <a:gd name="T36" fmla="*/ 71 w 81"/>
                <a:gd name="T37" fmla="*/ 7 h 43"/>
                <a:gd name="T38" fmla="*/ 78 w 81"/>
                <a:gd name="T39" fmla="*/ 13 h 43"/>
                <a:gd name="T40" fmla="*/ 81 w 81"/>
                <a:gd name="T41" fmla="*/ 20 h 43"/>
                <a:gd name="T42" fmla="*/ 81 w 81"/>
                <a:gd name="T4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3">
                  <a:moveTo>
                    <a:pt x="81" y="20"/>
                  </a:moveTo>
                  <a:lnTo>
                    <a:pt x="81" y="20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58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26" y="43"/>
                  </a:lnTo>
                  <a:lnTo>
                    <a:pt x="13" y="36"/>
                  </a:lnTo>
                  <a:lnTo>
                    <a:pt x="3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7"/>
                  </a:lnTo>
                  <a:lnTo>
                    <a:pt x="78" y="13"/>
                  </a:lnTo>
                  <a:lnTo>
                    <a:pt x="81" y="20"/>
                  </a:lnTo>
                  <a:lnTo>
                    <a:pt x="81" y="20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45"/>
            <p:cNvSpPr>
              <a:spLocks/>
            </p:cNvSpPr>
            <p:nvPr/>
          </p:nvSpPr>
          <p:spPr bwMode="auto">
            <a:xfrm>
              <a:off x="3832225" y="2830513"/>
              <a:ext cx="134938" cy="68263"/>
            </a:xfrm>
            <a:custGeom>
              <a:avLst/>
              <a:gdLst>
                <a:gd name="T0" fmla="*/ 85 w 85"/>
                <a:gd name="T1" fmla="*/ 20 h 43"/>
                <a:gd name="T2" fmla="*/ 85 w 85"/>
                <a:gd name="T3" fmla="*/ 20 h 43"/>
                <a:gd name="T4" fmla="*/ 82 w 85"/>
                <a:gd name="T5" fmla="*/ 30 h 43"/>
                <a:gd name="T6" fmla="*/ 72 w 85"/>
                <a:gd name="T7" fmla="*/ 36 h 43"/>
                <a:gd name="T8" fmla="*/ 59 w 85"/>
                <a:gd name="T9" fmla="*/ 43 h 43"/>
                <a:gd name="T10" fmla="*/ 43 w 85"/>
                <a:gd name="T11" fmla="*/ 43 h 43"/>
                <a:gd name="T12" fmla="*/ 43 w 85"/>
                <a:gd name="T13" fmla="*/ 43 h 43"/>
                <a:gd name="T14" fmla="*/ 26 w 85"/>
                <a:gd name="T15" fmla="*/ 43 h 43"/>
                <a:gd name="T16" fmla="*/ 13 w 85"/>
                <a:gd name="T17" fmla="*/ 36 h 43"/>
                <a:gd name="T18" fmla="*/ 4 w 85"/>
                <a:gd name="T19" fmla="*/ 30 h 43"/>
                <a:gd name="T20" fmla="*/ 0 w 85"/>
                <a:gd name="T21" fmla="*/ 20 h 43"/>
                <a:gd name="T22" fmla="*/ 0 w 85"/>
                <a:gd name="T23" fmla="*/ 20 h 43"/>
                <a:gd name="T24" fmla="*/ 4 w 85"/>
                <a:gd name="T25" fmla="*/ 13 h 43"/>
                <a:gd name="T26" fmla="*/ 13 w 85"/>
                <a:gd name="T27" fmla="*/ 7 h 43"/>
                <a:gd name="T28" fmla="*/ 26 w 85"/>
                <a:gd name="T29" fmla="*/ 0 h 43"/>
                <a:gd name="T30" fmla="*/ 43 w 85"/>
                <a:gd name="T31" fmla="*/ 0 h 43"/>
                <a:gd name="T32" fmla="*/ 43 w 85"/>
                <a:gd name="T33" fmla="*/ 0 h 43"/>
                <a:gd name="T34" fmla="*/ 59 w 85"/>
                <a:gd name="T35" fmla="*/ 0 h 43"/>
                <a:gd name="T36" fmla="*/ 72 w 85"/>
                <a:gd name="T37" fmla="*/ 7 h 43"/>
                <a:gd name="T38" fmla="*/ 82 w 85"/>
                <a:gd name="T39" fmla="*/ 13 h 43"/>
                <a:gd name="T40" fmla="*/ 85 w 85"/>
                <a:gd name="T41" fmla="*/ 20 h 43"/>
                <a:gd name="T42" fmla="*/ 85 w 85"/>
                <a:gd name="T4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3">
                  <a:moveTo>
                    <a:pt x="85" y="20"/>
                  </a:moveTo>
                  <a:lnTo>
                    <a:pt x="85" y="20"/>
                  </a:lnTo>
                  <a:lnTo>
                    <a:pt x="82" y="30"/>
                  </a:lnTo>
                  <a:lnTo>
                    <a:pt x="72" y="36"/>
                  </a:lnTo>
                  <a:lnTo>
                    <a:pt x="59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26" y="43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7"/>
                  </a:lnTo>
                  <a:lnTo>
                    <a:pt x="82" y="13"/>
                  </a:lnTo>
                  <a:lnTo>
                    <a:pt x="85" y="20"/>
                  </a:lnTo>
                  <a:lnTo>
                    <a:pt x="85" y="20"/>
                  </a:lnTo>
                  <a:close/>
                </a:path>
              </a:pathLst>
            </a:custGeom>
            <a:solidFill>
              <a:srgbClr val="A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46"/>
            <p:cNvSpPr>
              <a:spLocks/>
            </p:cNvSpPr>
            <p:nvPr/>
          </p:nvSpPr>
          <p:spPr bwMode="auto">
            <a:xfrm>
              <a:off x="3529013" y="3552825"/>
              <a:ext cx="133350" cy="71438"/>
            </a:xfrm>
            <a:custGeom>
              <a:avLst/>
              <a:gdLst>
                <a:gd name="T0" fmla="*/ 84 w 84"/>
                <a:gd name="T1" fmla="*/ 22 h 45"/>
                <a:gd name="T2" fmla="*/ 84 w 84"/>
                <a:gd name="T3" fmla="*/ 22 h 45"/>
                <a:gd name="T4" fmla="*/ 81 w 84"/>
                <a:gd name="T5" fmla="*/ 32 h 45"/>
                <a:gd name="T6" fmla="*/ 71 w 84"/>
                <a:gd name="T7" fmla="*/ 39 h 45"/>
                <a:gd name="T8" fmla="*/ 58 w 84"/>
                <a:gd name="T9" fmla="*/ 42 h 45"/>
                <a:gd name="T10" fmla="*/ 42 w 84"/>
                <a:gd name="T11" fmla="*/ 45 h 45"/>
                <a:gd name="T12" fmla="*/ 42 w 84"/>
                <a:gd name="T13" fmla="*/ 45 h 45"/>
                <a:gd name="T14" fmla="*/ 26 w 84"/>
                <a:gd name="T15" fmla="*/ 42 h 45"/>
                <a:gd name="T16" fmla="*/ 13 w 84"/>
                <a:gd name="T17" fmla="*/ 39 h 45"/>
                <a:gd name="T18" fmla="*/ 3 w 84"/>
                <a:gd name="T19" fmla="*/ 32 h 45"/>
                <a:gd name="T20" fmla="*/ 0 w 84"/>
                <a:gd name="T21" fmla="*/ 22 h 45"/>
                <a:gd name="T22" fmla="*/ 0 w 84"/>
                <a:gd name="T23" fmla="*/ 22 h 45"/>
                <a:gd name="T24" fmla="*/ 3 w 84"/>
                <a:gd name="T25" fmla="*/ 13 h 45"/>
                <a:gd name="T26" fmla="*/ 13 w 84"/>
                <a:gd name="T27" fmla="*/ 6 h 45"/>
                <a:gd name="T28" fmla="*/ 26 w 84"/>
                <a:gd name="T29" fmla="*/ 3 h 45"/>
                <a:gd name="T30" fmla="*/ 42 w 84"/>
                <a:gd name="T31" fmla="*/ 0 h 45"/>
                <a:gd name="T32" fmla="*/ 42 w 84"/>
                <a:gd name="T33" fmla="*/ 0 h 45"/>
                <a:gd name="T34" fmla="*/ 58 w 84"/>
                <a:gd name="T35" fmla="*/ 3 h 45"/>
                <a:gd name="T36" fmla="*/ 71 w 84"/>
                <a:gd name="T37" fmla="*/ 6 h 45"/>
                <a:gd name="T38" fmla="*/ 81 w 84"/>
                <a:gd name="T39" fmla="*/ 13 h 45"/>
                <a:gd name="T40" fmla="*/ 84 w 84"/>
                <a:gd name="T41" fmla="*/ 22 h 45"/>
                <a:gd name="T42" fmla="*/ 84 w 84"/>
                <a:gd name="T43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5">
                  <a:moveTo>
                    <a:pt x="84" y="22"/>
                  </a:moveTo>
                  <a:lnTo>
                    <a:pt x="84" y="22"/>
                  </a:lnTo>
                  <a:lnTo>
                    <a:pt x="81" y="32"/>
                  </a:lnTo>
                  <a:lnTo>
                    <a:pt x="71" y="39"/>
                  </a:lnTo>
                  <a:lnTo>
                    <a:pt x="58" y="42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81" y="13"/>
                  </a:lnTo>
                  <a:lnTo>
                    <a:pt x="84" y="22"/>
                  </a:lnTo>
                  <a:lnTo>
                    <a:pt x="84" y="22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47"/>
            <p:cNvSpPr>
              <a:spLocks/>
            </p:cNvSpPr>
            <p:nvPr/>
          </p:nvSpPr>
          <p:spPr bwMode="auto">
            <a:xfrm>
              <a:off x="3914775" y="3552825"/>
              <a:ext cx="134938" cy="71438"/>
            </a:xfrm>
            <a:custGeom>
              <a:avLst/>
              <a:gdLst>
                <a:gd name="T0" fmla="*/ 85 w 85"/>
                <a:gd name="T1" fmla="*/ 22 h 45"/>
                <a:gd name="T2" fmla="*/ 85 w 85"/>
                <a:gd name="T3" fmla="*/ 22 h 45"/>
                <a:gd name="T4" fmla="*/ 81 w 85"/>
                <a:gd name="T5" fmla="*/ 32 h 45"/>
                <a:gd name="T6" fmla="*/ 72 w 85"/>
                <a:gd name="T7" fmla="*/ 39 h 45"/>
                <a:gd name="T8" fmla="*/ 59 w 85"/>
                <a:gd name="T9" fmla="*/ 42 h 45"/>
                <a:gd name="T10" fmla="*/ 43 w 85"/>
                <a:gd name="T11" fmla="*/ 45 h 45"/>
                <a:gd name="T12" fmla="*/ 43 w 85"/>
                <a:gd name="T13" fmla="*/ 45 h 45"/>
                <a:gd name="T14" fmla="*/ 26 w 85"/>
                <a:gd name="T15" fmla="*/ 42 h 45"/>
                <a:gd name="T16" fmla="*/ 13 w 85"/>
                <a:gd name="T17" fmla="*/ 39 h 45"/>
                <a:gd name="T18" fmla="*/ 4 w 85"/>
                <a:gd name="T19" fmla="*/ 32 h 45"/>
                <a:gd name="T20" fmla="*/ 0 w 85"/>
                <a:gd name="T21" fmla="*/ 22 h 45"/>
                <a:gd name="T22" fmla="*/ 0 w 85"/>
                <a:gd name="T23" fmla="*/ 22 h 45"/>
                <a:gd name="T24" fmla="*/ 4 w 85"/>
                <a:gd name="T25" fmla="*/ 13 h 45"/>
                <a:gd name="T26" fmla="*/ 13 w 85"/>
                <a:gd name="T27" fmla="*/ 6 h 45"/>
                <a:gd name="T28" fmla="*/ 26 w 85"/>
                <a:gd name="T29" fmla="*/ 3 h 45"/>
                <a:gd name="T30" fmla="*/ 43 w 85"/>
                <a:gd name="T31" fmla="*/ 0 h 45"/>
                <a:gd name="T32" fmla="*/ 43 w 85"/>
                <a:gd name="T33" fmla="*/ 0 h 45"/>
                <a:gd name="T34" fmla="*/ 59 w 85"/>
                <a:gd name="T35" fmla="*/ 3 h 45"/>
                <a:gd name="T36" fmla="*/ 72 w 85"/>
                <a:gd name="T37" fmla="*/ 6 h 45"/>
                <a:gd name="T38" fmla="*/ 81 w 85"/>
                <a:gd name="T39" fmla="*/ 13 h 45"/>
                <a:gd name="T40" fmla="*/ 85 w 85"/>
                <a:gd name="T41" fmla="*/ 22 h 45"/>
                <a:gd name="T42" fmla="*/ 85 w 85"/>
                <a:gd name="T43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5">
                  <a:moveTo>
                    <a:pt x="85" y="22"/>
                  </a:moveTo>
                  <a:lnTo>
                    <a:pt x="85" y="22"/>
                  </a:lnTo>
                  <a:lnTo>
                    <a:pt x="81" y="32"/>
                  </a:lnTo>
                  <a:lnTo>
                    <a:pt x="72" y="39"/>
                  </a:lnTo>
                  <a:lnTo>
                    <a:pt x="59" y="42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3"/>
                  </a:lnTo>
                  <a:lnTo>
                    <a:pt x="72" y="6"/>
                  </a:lnTo>
                  <a:lnTo>
                    <a:pt x="81" y="13"/>
                  </a:lnTo>
                  <a:lnTo>
                    <a:pt x="85" y="22"/>
                  </a:lnTo>
                  <a:lnTo>
                    <a:pt x="85" y="22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48"/>
            <p:cNvSpPr>
              <a:spLocks/>
            </p:cNvSpPr>
            <p:nvPr/>
          </p:nvSpPr>
          <p:spPr bwMode="auto">
            <a:xfrm>
              <a:off x="4049713" y="3479800"/>
              <a:ext cx="128588" cy="73025"/>
            </a:xfrm>
            <a:custGeom>
              <a:avLst/>
              <a:gdLst>
                <a:gd name="T0" fmla="*/ 81 w 81"/>
                <a:gd name="T1" fmla="*/ 23 h 46"/>
                <a:gd name="T2" fmla="*/ 81 w 81"/>
                <a:gd name="T3" fmla="*/ 23 h 46"/>
                <a:gd name="T4" fmla="*/ 78 w 81"/>
                <a:gd name="T5" fmla="*/ 33 h 46"/>
                <a:gd name="T6" fmla="*/ 68 w 81"/>
                <a:gd name="T7" fmla="*/ 39 h 46"/>
                <a:gd name="T8" fmla="*/ 55 w 81"/>
                <a:gd name="T9" fmla="*/ 46 h 46"/>
                <a:gd name="T10" fmla="*/ 39 w 81"/>
                <a:gd name="T11" fmla="*/ 46 h 46"/>
                <a:gd name="T12" fmla="*/ 39 w 81"/>
                <a:gd name="T13" fmla="*/ 46 h 46"/>
                <a:gd name="T14" fmla="*/ 22 w 81"/>
                <a:gd name="T15" fmla="*/ 46 h 46"/>
                <a:gd name="T16" fmla="*/ 9 w 81"/>
                <a:gd name="T17" fmla="*/ 39 h 46"/>
                <a:gd name="T18" fmla="*/ 3 w 81"/>
                <a:gd name="T19" fmla="*/ 33 h 46"/>
                <a:gd name="T20" fmla="*/ 0 w 81"/>
                <a:gd name="T21" fmla="*/ 23 h 46"/>
                <a:gd name="T22" fmla="*/ 0 w 81"/>
                <a:gd name="T23" fmla="*/ 23 h 46"/>
                <a:gd name="T24" fmla="*/ 3 w 81"/>
                <a:gd name="T25" fmla="*/ 17 h 46"/>
                <a:gd name="T26" fmla="*/ 9 w 81"/>
                <a:gd name="T27" fmla="*/ 7 h 46"/>
                <a:gd name="T28" fmla="*/ 22 w 81"/>
                <a:gd name="T29" fmla="*/ 4 h 46"/>
                <a:gd name="T30" fmla="*/ 39 w 81"/>
                <a:gd name="T31" fmla="*/ 0 h 46"/>
                <a:gd name="T32" fmla="*/ 39 w 81"/>
                <a:gd name="T33" fmla="*/ 0 h 46"/>
                <a:gd name="T34" fmla="*/ 55 w 81"/>
                <a:gd name="T35" fmla="*/ 4 h 46"/>
                <a:gd name="T36" fmla="*/ 68 w 81"/>
                <a:gd name="T37" fmla="*/ 7 h 46"/>
                <a:gd name="T38" fmla="*/ 78 w 81"/>
                <a:gd name="T39" fmla="*/ 17 h 46"/>
                <a:gd name="T40" fmla="*/ 81 w 81"/>
                <a:gd name="T41" fmla="*/ 23 h 46"/>
                <a:gd name="T42" fmla="*/ 81 w 81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6">
                  <a:moveTo>
                    <a:pt x="81" y="23"/>
                  </a:moveTo>
                  <a:lnTo>
                    <a:pt x="81" y="23"/>
                  </a:lnTo>
                  <a:lnTo>
                    <a:pt x="78" y="33"/>
                  </a:lnTo>
                  <a:lnTo>
                    <a:pt x="68" y="39"/>
                  </a:lnTo>
                  <a:lnTo>
                    <a:pt x="55" y="46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22" y="46"/>
                  </a:lnTo>
                  <a:lnTo>
                    <a:pt x="9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9" y="7"/>
                  </a:lnTo>
                  <a:lnTo>
                    <a:pt x="22" y="4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8" y="7"/>
                  </a:lnTo>
                  <a:lnTo>
                    <a:pt x="78" y="17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49"/>
            <p:cNvSpPr>
              <a:spLocks/>
            </p:cNvSpPr>
            <p:nvPr/>
          </p:nvSpPr>
          <p:spPr bwMode="auto">
            <a:xfrm>
              <a:off x="3436938" y="3459163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3 h 46"/>
                <a:gd name="T6" fmla="*/ 71 w 84"/>
                <a:gd name="T7" fmla="*/ 39 h 46"/>
                <a:gd name="T8" fmla="*/ 58 w 84"/>
                <a:gd name="T9" fmla="*/ 46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6 h 46"/>
                <a:gd name="T16" fmla="*/ 13 w 84"/>
                <a:gd name="T17" fmla="*/ 39 h 46"/>
                <a:gd name="T18" fmla="*/ 3 w 84"/>
                <a:gd name="T19" fmla="*/ 33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7 h 46"/>
                <a:gd name="T26" fmla="*/ 13 w 84"/>
                <a:gd name="T27" fmla="*/ 7 h 46"/>
                <a:gd name="T28" fmla="*/ 26 w 84"/>
                <a:gd name="T29" fmla="*/ 4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4 h 46"/>
                <a:gd name="T36" fmla="*/ 71 w 84"/>
                <a:gd name="T37" fmla="*/ 7 h 46"/>
                <a:gd name="T38" fmla="*/ 81 w 84"/>
                <a:gd name="T39" fmla="*/ 17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3"/>
                  </a:lnTo>
                  <a:lnTo>
                    <a:pt x="71" y="39"/>
                  </a:lnTo>
                  <a:lnTo>
                    <a:pt x="58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6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4"/>
                  </a:lnTo>
                  <a:lnTo>
                    <a:pt x="71" y="7"/>
                  </a:lnTo>
                  <a:lnTo>
                    <a:pt x="81" y="17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50"/>
            <p:cNvSpPr>
              <a:spLocks/>
            </p:cNvSpPr>
            <p:nvPr/>
          </p:nvSpPr>
          <p:spPr bwMode="auto">
            <a:xfrm>
              <a:off x="3627438" y="3449638"/>
              <a:ext cx="128588" cy="66675"/>
            </a:xfrm>
            <a:custGeom>
              <a:avLst/>
              <a:gdLst>
                <a:gd name="T0" fmla="*/ 81 w 81"/>
                <a:gd name="T1" fmla="*/ 19 h 42"/>
                <a:gd name="T2" fmla="*/ 81 w 81"/>
                <a:gd name="T3" fmla="*/ 19 h 42"/>
                <a:gd name="T4" fmla="*/ 78 w 81"/>
                <a:gd name="T5" fmla="*/ 29 h 42"/>
                <a:gd name="T6" fmla="*/ 71 w 81"/>
                <a:gd name="T7" fmla="*/ 36 h 42"/>
                <a:gd name="T8" fmla="*/ 58 w 81"/>
                <a:gd name="T9" fmla="*/ 42 h 42"/>
                <a:gd name="T10" fmla="*/ 42 w 81"/>
                <a:gd name="T11" fmla="*/ 42 h 42"/>
                <a:gd name="T12" fmla="*/ 42 w 81"/>
                <a:gd name="T13" fmla="*/ 42 h 42"/>
                <a:gd name="T14" fmla="*/ 26 w 81"/>
                <a:gd name="T15" fmla="*/ 42 h 42"/>
                <a:gd name="T16" fmla="*/ 13 w 81"/>
                <a:gd name="T17" fmla="*/ 36 h 42"/>
                <a:gd name="T18" fmla="*/ 3 w 81"/>
                <a:gd name="T19" fmla="*/ 29 h 42"/>
                <a:gd name="T20" fmla="*/ 0 w 81"/>
                <a:gd name="T21" fmla="*/ 19 h 42"/>
                <a:gd name="T22" fmla="*/ 0 w 81"/>
                <a:gd name="T23" fmla="*/ 19 h 42"/>
                <a:gd name="T24" fmla="*/ 3 w 81"/>
                <a:gd name="T25" fmla="*/ 13 h 42"/>
                <a:gd name="T26" fmla="*/ 13 w 81"/>
                <a:gd name="T27" fmla="*/ 6 h 42"/>
                <a:gd name="T28" fmla="*/ 26 w 81"/>
                <a:gd name="T29" fmla="*/ 0 h 42"/>
                <a:gd name="T30" fmla="*/ 42 w 81"/>
                <a:gd name="T31" fmla="*/ 0 h 42"/>
                <a:gd name="T32" fmla="*/ 42 w 81"/>
                <a:gd name="T33" fmla="*/ 0 h 42"/>
                <a:gd name="T34" fmla="*/ 58 w 81"/>
                <a:gd name="T35" fmla="*/ 0 h 42"/>
                <a:gd name="T36" fmla="*/ 71 w 81"/>
                <a:gd name="T37" fmla="*/ 6 h 42"/>
                <a:gd name="T38" fmla="*/ 78 w 81"/>
                <a:gd name="T39" fmla="*/ 13 h 42"/>
                <a:gd name="T40" fmla="*/ 81 w 81"/>
                <a:gd name="T41" fmla="*/ 19 h 42"/>
                <a:gd name="T42" fmla="*/ 81 w 81"/>
                <a:gd name="T4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2">
                  <a:moveTo>
                    <a:pt x="81" y="19"/>
                  </a:moveTo>
                  <a:lnTo>
                    <a:pt x="81" y="19"/>
                  </a:lnTo>
                  <a:lnTo>
                    <a:pt x="78" y="29"/>
                  </a:lnTo>
                  <a:lnTo>
                    <a:pt x="71" y="36"/>
                  </a:lnTo>
                  <a:lnTo>
                    <a:pt x="58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3" y="2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6"/>
                  </a:lnTo>
                  <a:lnTo>
                    <a:pt x="78" y="13"/>
                  </a:lnTo>
                  <a:lnTo>
                    <a:pt x="81" y="19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51"/>
            <p:cNvSpPr>
              <a:spLocks/>
            </p:cNvSpPr>
            <p:nvPr/>
          </p:nvSpPr>
          <p:spPr bwMode="auto">
            <a:xfrm>
              <a:off x="3832225" y="3449638"/>
              <a:ext cx="134938" cy="66675"/>
            </a:xfrm>
            <a:custGeom>
              <a:avLst/>
              <a:gdLst>
                <a:gd name="T0" fmla="*/ 85 w 85"/>
                <a:gd name="T1" fmla="*/ 19 h 42"/>
                <a:gd name="T2" fmla="*/ 85 w 85"/>
                <a:gd name="T3" fmla="*/ 19 h 42"/>
                <a:gd name="T4" fmla="*/ 82 w 85"/>
                <a:gd name="T5" fmla="*/ 29 h 42"/>
                <a:gd name="T6" fmla="*/ 72 w 85"/>
                <a:gd name="T7" fmla="*/ 36 h 42"/>
                <a:gd name="T8" fmla="*/ 59 w 85"/>
                <a:gd name="T9" fmla="*/ 42 h 42"/>
                <a:gd name="T10" fmla="*/ 43 w 85"/>
                <a:gd name="T11" fmla="*/ 42 h 42"/>
                <a:gd name="T12" fmla="*/ 43 w 85"/>
                <a:gd name="T13" fmla="*/ 42 h 42"/>
                <a:gd name="T14" fmla="*/ 26 w 85"/>
                <a:gd name="T15" fmla="*/ 42 h 42"/>
                <a:gd name="T16" fmla="*/ 13 w 85"/>
                <a:gd name="T17" fmla="*/ 36 h 42"/>
                <a:gd name="T18" fmla="*/ 4 w 85"/>
                <a:gd name="T19" fmla="*/ 29 h 42"/>
                <a:gd name="T20" fmla="*/ 0 w 85"/>
                <a:gd name="T21" fmla="*/ 19 h 42"/>
                <a:gd name="T22" fmla="*/ 0 w 85"/>
                <a:gd name="T23" fmla="*/ 19 h 42"/>
                <a:gd name="T24" fmla="*/ 4 w 85"/>
                <a:gd name="T25" fmla="*/ 13 h 42"/>
                <a:gd name="T26" fmla="*/ 13 w 85"/>
                <a:gd name="T27" fmla="*/ 6 h 42"/>
                <a:gd name="T28" fmla="*/ 26 w 85"/>
                <a:gd name="T29" fmla="*/ 0 h 42"/>
                <a:gd name="T30" fmla="*/ 43 w 85"/>
                <a:gd name="T31" fmla="*/ 0 h 42"/>
                <a:gd name="T32" fmla="*/ 43 w 85"/>
                <a:gd name="T33" fmla="*/ 0 h 42"/>
                <a:gd name="T34" fmla="*/ 59 w 85"/>
                <a:gd name="T35" fmla="*/ 0 h 42"/>
                <a:gd name="T36" fmla="*/ 72 w 85"/>
                <a:gd name="T37" fmla="*/ 6 h 42"/>
                <a:gd name="T38" fmla="*/ 82 w 85"/>
                <a:gd name="T39" fmla="*/ 13 h 42"/>
                <a:gd name="T40" fmla="*/ 85 w 85"/>
                <a:gd name="T41" fmla="*/ 19 h 42"/>
                <a:gd name="T42" fmla="*/ 85 w 85"/>
                <a:gd name="T4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2">
                  <a:moveTo>
                    <a:pt x="85" y="19"/>
                  </a:moveTo>
                  <a:lnTo>
                    <a:pt x="85" y="19"/>
                  </a:lnTo>
                  <a:lnTo>
                    <a:pt x="82" y="29"/>
                  </a:lnTo>
                  <a:lnTo>
                    <a:pt x="72" y="36"/>
                  </a:lnTo>
                  <a:lnTo>
                    <a:pt x="59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4" y="2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6"/>
                  </a:lnTo>
                  <a:lnTo>
                    <a:pt x="82" y="13"/>
                  </a:lnTo>
                  <a:lnTo>
                    <a:pt x="85" y="19"/>
                  </a:lnTo>
                  <a:lnTo>
                    <a:pt x="85" y="19"/>
                  </a:lnTo>
                  <a:close/>
                </a:path>
              </a:pathLst>
            </a:custGeom>
            <a:solidFill>
              <a:srgbClr val="DAFF8B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52"/>
            <p:cNvSpPr>
              <a:spLocks/>
            </p:cNvSpPr>
            <p:nvPr/>
          </p:nvSpPr>
          <p:spPr bwMode="auto">
            <a:xfrm>
              <a:off x="3529013" y="4165600"/>
              <a:ext cx="133350" cy="71438"/>
            </a:xfrm>
            <a:custGeom>
              <a:avLst/>
              <a:gdLst>
                <a:gd name="T0" fmla="*/ 84 w 84"/>
                <a:gd name="T1" fmla="*/ 23 h 45"/>
                <a:gd name="T2" fmla="*/ 84 w 84"/>
                <a:gd name="T3" fmla="*/ 23 h 45"/>
                <a:gd name="T4" fmla="*/ 81 w 84"/>
                <a:gd name="T5" fmla="*/ 32 h 45"/>
                <a:gd name="T6" fmla="*/ 71 w 84"/>
                <a:gd name="T7" fmla="*/ 39 h 45"/>
                <a:gd name="T8" fmla="*/ 58 w 84"/>
                <a:gd name="T9" fmla="*/ 42 h 45"/>
                <a:gd name="T10" fmla="*/ 42 w 84"/>
                <a:gd name="T11" fmla="*/ 45 h 45"/>
                <a:gd name="T12" fmla="*/ 42 w 84"/>
                <a:gd name="T13" fmla="*/ 45 h 45"/>
                <a:gd name="T14" fmla="*/ 26 w 84"/>
                <a:gd name="T15" fmla="*/ 42 h 45"/>
                <a:gd name="T16" fmla="*/ 13 w 84"/>
                <a:gd name="T17" fmla="*/ 39 h 45"/>
                <a:gd name="T18" fmla="*/ 3 w 84"/>
                <a:gd name="T19" fmla="*/ 32 h 45"/>
                <a:gd name="T20" fmla="*/ 0 w 84"/>
                <a:gd name="T21" fmla="*/ 23 h 45"/>
                <a:gd name="T22" fmla="*/ 0 w 84"/>
                <a:gd name="T23" fmla="*/ 23 h 45"/>
                <a:gd name="T24" fmla="*/ 3 w 84"/>
                <a:gd name="T25" fmla="*/ 13 h 45"/>
                <a:gd name="T26" fmla="*/ 13 w 84"/>
                <a:gd name="T27" fmla="*/ 6 h 45"/>
                <a:gd name="T28" fmla="*/ 26 w 84"/>
                <a:gd name="T29" fmla="*/ 3 h 45"/>
                <a:gd name="T30" fmla="*/ 42 w 84"/>
                <a:gd name="T31" fmla="*/ 0 h 45"/>
                <a:gd name="T32" fmla="*/ 42 w 84"/>
                <a:gd name="T33" fmla="*/ 0 h 45"/>
                <a:gd name="T34" fmla="*/ 58 w 84"/>
                <a:gd name="T35" fmla="*/ 3 h 45"/>
                <a:gd name="T36" fmla="*/ 71 w 84"/>
                <a:gd name="T37" fmla="*/ 6 h 45"/>
                <a:gd name="T38" fmla="*/ 81 w 84"/>
                <a:gd name="T39" fmla="*/ 13 h 45"/>
                <a:gd name="T40" fmla="*/ 84 w 84"/>
                <a:gd name="T41" fmla="*/ 23 h 45"/>
                <a:gd name="T42" fmla="*/ 84 w 84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5">
                  <a:moveTo>
                    <a:pt x="84" y="23"/>
                  </a:moveTo>
                  <a:lnTo>
                    <a:pt x="84" y="23"/>
                  </a:lnTo>
                  <a:lnTo>
                    <a:pt x="81" y="32"/>
                  </a:lnTo>
                  <a:lnTo>
                    <a:pt x="71" y="39"/>
                  </a:lnTo>
                  <a:lnTo>
                    <a:pt x="58" y="42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53"/>
            <p:cNvSpPr>
              <a:spLocks/>
            </p:cNvSpPr>
            <p:nvPr/>
          </p:nvSpPr>
          <p:spPr bwMode="auto">
            <a:xfrm>
              <a:off x="3914775" y="4165600"/>
              <a:ext cx="134938" cy="71438"/>
            </a:xfrm>
            <a:custGeom>
              <a:avLst/>
              <a:gdLst>
                <a:gd name="T0" fmla="*/ 85 w 85"/>
                <a:gd name="T1" fmla="*/ 23 h 45"/>
                <a:gd name="T2" fmla="*/ 85 w 85"/>
                <a:gd name="T3" fmla="*/ 23 h 45"/>
                <a:gd name="T4" fmla="*/ 81 w 85"/>
                <a:gd name="T5" fmla="*/ 32 h 45"/>
                <a:gd name="T6" fmla="*/ 72 w 85"/>
                <a:gd name="T7" fmla="*/ 39 h 45"/>
                <a:gd name="T8" fmla="*/ 59 w 85"/>
                <a:gd name="T9" fmla="*/ 42 h 45"/>
                <a:gd name="T10" fmla="*/ 43 w 85"/>
                <a:gd name="T11" fmla="*/ 45 h 45"/>
                <a:gd name="T12" fmla="*/ 43 w 85"/>
                <a:gd name="T13" fmla="*/ 45 h 45"/>
                <a:gd name="T14" fmla="*/ 26 w 85"/>
                <a:gd name="T15" fmla="*/ 42 h 45"/>
                <a:gd name="T16" fmla="*/ 13 w 85"/>
                <a:gd name="T17" fmla="*/ 39 h 45"/>
                <a:gd name="T18" fmla="*/ 4 w 85"/>
                <a:gd name="T19" fmla="*/ 32 h 45"/>
                <a:gd name="T20" fmla="*/ 0 w 85"/>
                <a:gd name="T21" fmla="*/ 23 h 45"/>
                <a:gd name="T22" fmla="*/ 0 w 85"/>
                <a:gd name="T23" fmla="*/ 23 h 45"/>
                <a:gd name="T24" fmla="*/ 4 w 85"/>
                <a:gd name="T25" fmla="*/ 13 h 45"/>
                <a:gd name="T26" fmla="*/ 13 w 85"/>
                <a:gd name="T27" fmla="*/ 6 h 45"/>
                <a:gd name="T28" fmla="*/ 26 w 85"/>
                <a:gd name="T29" fmla="*/ 3 h 45"/>
                <a:gd name="T30" fmla="*/ 43 w 85"/>
                <a:gd name="T31" fmla="*/ 0 h 45"/>
                <a:gd name="T32" fmla="*/ 43 w 85"/>
                <a:gd name="T33" fmla="*/ 0 h 45"/>
                <a:gd name="T34" fmla="*/ 59 w 85"/>
                <a:gd name="T35" fmla="*/ 3 h 45"/>
                <a:gd name="T36" fmla="*/ 72 w 85"/>
                <a:gd name="T37" fmla="*/ 6 h 45"/>
                <a:gd name="T38" fmla="*/ 81 w 85"/>
                <a:gd name="T39" fmla="*/ 13 h 45"/>
                <a:gd name="T40" fmla="*/ 85 w 85"/>
                <a:gd name="T41" fmla="*/ 23 h 45"/>
                <a:gd name="T42" fmla="*/ 85 w 85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5">
                  <a:moveTo>
                    <a:pt x="85" y="23"/>
                  </a:moveTo>
                  <a:lnTo>
                    <a:pt x="85" y="23"/>
                  </a:lnTo>
                  <a:lnTo>
                    <a:pt x="81" y="32"/>
                  </a:lnTo>
                  <a:lnTo>
                    <a:pt x="72" y="39"/>
                  </a:lnTo>
                  <a:lnTo>
                    <a:pt x="59" y="42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4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3"/>
                  </a:lnTo>
                  <a:lnTo>
                    <a:pt x="72" y="6"/>
                  </a:lnTo>
                  <a:lnTo>
                    <a:pt x="81" y="13"/>
                  </a:lnTo>
                  <a:lnTo>
                    <a:pt x="85" y="23"/>
                  </a:lnTo>
                  <a:lnTo>
                    <a:pt x="85" y="23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54"/>
            <p:cNvSpPr>
              <a:spLocks/>
            </p:cNvSpPr>
            <p:nvPr/>
          </p:nvSpPr>
          <p:spPr bwMode="auto">
            <a:xfrm>
              <a:off x="4049713" y="4092575"/>
              <a:ext cx="128588" cy="73025"/>
            </a:xfrm>
            <a:custGeom>
              <a:avLst/>
              <a:gdLst>
                <a:gd name="T0" fmla="*/ 81 w 81"/>
                <a:gd name="T1" fmla="*/ 23 h 46"/>
                <a:gd name="T2" fmla="*/ 81 w 81"/>
                <a:gd name="T3" fmla="*/ 23 h 46"/>
                <a:gd name="T4" fmla="*/ 78 w 81"/>
                <a:gd name="T5" fmla="*/ 33 h 46"/>
                <a:gd name="T6" fmla="*/ 68 w 81"/>
                <a:gd name="T7" fmla="*/ 39 h 46"/>
                <a:gd name="T8" fmla="*/ 55 w 81"/>
                <a:gd name="T9" fmla="*/ 46 h 46"/>
                <a:gd name="T10" fmla="*/ 39 w 81"/>
                <a:gd name="T11" fmla="*/ 46 h 46"/>
                <a:gd name="T12" fmla="*/ 39 w 81"/>
                <a:gd name="T13" fmla="*/ 46 h 46"/>
                <a:gd name="T14" fmla="*/ 22 w 81"/>
                <a:gd name="T15" fmla="*/ 46 h 46"/>
                <a:gd name="T16" fmla="*/ 9 w 81"/>
                <a:gd name="T17" fmla="*/ 39 h 46"/>
                <a:gd name="T18" fmla="*/ 3 w 81"/>
                <a:gd name="T19" fmla="*/ 33 h 46"/>
                <a:gd name="T20" fmla="*/ 0 w 81"/>
                <a:gd name="T21" fmla="*/ 23 h 46"/>
                <a:gd name="T22" fmla="*/ 0 w 81"/>
                <a:gd name="T23" fmla="*/ 23 h 46"/>
                <a:gd name="T24" fmla="*/ 3 w 81"/>
                <a:gd name="T25" fmla="*/ 17 h 46"/>
                <a:gd name="T26" fmla="*/ 9 w 81"/>
                <a:gd name="T27" fmla="*/ 7 h 46"/>
                <a:gd name="T28" fmla="*/ 22 w 81"/>
                <a:gd name="T29" fmla="*/ 4 h 46"/>
                <a:gd name="T30" fmla="*/ 39 w 81"/>
                <a:gd name="T31" fmla="*/ 0 h 46"/>
                <a:gd name="T32" fmla="*/ 39 w 81"/>
                <a:gd name="T33" fmla="*/ 0 h 46"/>
                <a:gd name="T34" fmla="*/ 55 w 81"/>
                <a:gd name="T35" fmla="*/ 4 h 46"/>
                <a:gd name="T36" fmla="*/ 68 w 81"/>
                <a:gd name="T37" fmla="*/ 7 h 46"/>
                <a:gd name="T38" fmla="*/ 78 w 81"/>
                <a:gd name="T39" fmla="*/ 17 h 46"/>
                <a:gd name="T40" fmla="*/ 81 w 81"/>
                <a:gd name="T41" fmla="*/ 23 h 46"/>
                <a:gd name="T42" fmla="*/ 81 w 81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6">
                  <a:moveTo>
                    <a:pt x="81" y="23"/>
                  </a:moveTo>
                  <a:lnTo>
                    <a:pt x="81" y="23"/>
                  </a:lnTo>
                  <a:lnTo>
                    <a:pt x="78" y="33"/>
                  </a:lnTo>
                  <a:lnTo>
                    <a:pt x="68" y="39"/>
                  </a:lnTo>
                  <a:lnTo>
                    <a:pt x="55" y="46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22" y="46"/>
                  </a:lnTo>
                  <a:lnTo>
                    <a:pt x="9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9" y="7"/>
                  </a:lnTo>
                  <a:lnTo>
                    <a:pt x="22" y="4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8" y="7"/>
                  </a:lnTo>
                  <a:lnTo>
                    <a:pt x="78" y="17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3436938" y="4071938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3 h 46"/>
                <a:gd name="T6" fmla="*/ 71 w 84"/>
                <a:gd name="T7" fmla="*/ 39 h 46"/>
                <a:gd name="T8" fmla="*/ 58 w 84"/>
                <a:gd name="T9" fmla="*/ 46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6 h 46"/>
                <a:gd name="T16" fmla="*/ 13 w 84"/>
                <a:gd name="T17" fmla="*/ 39 h 46"/>
                <a:gd name="T18" fmla="*/ 3 w 84"/>
                <a:gd name="T19" fmla="*/ 33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7 h 46"/>
                <a:gd name="T26" fmla="*/ 13 w 84"/>
                <a:gd name="T27" fmla="*/ 7 h 46"/>
                <a:gd name="T28" fmla="*/ 26 w 84"/>
                <a:gd name="T29" fmla="*/ 4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4 h 46"/>
                <a:gd name="T36" fmla="*/ 71 w 84"/>
                <a:gd name="T37" fmla="*/ 7 h 46"/>
                <a:gd name="T38" fmla="*/ 81 w 84"/>
                <a:gd name="T39" fmla="*/ 17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3"/>
                  </a:lnTo>
                  <a:lnTo>
                    <a:pt x="71" y="39"/>
                  </a:lnTo>
                  <a:lnTo>
                    <a:pt x="58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6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4"/>
                  </a:lnTo>
                  <a:lnTo>
                    <a:pt x="71" y="7"/>
                  </a:lnTo>
                  <a:lnTo>
                    <a:pt x="81" y="17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3627438" y="4062413"/>
              <a:ext cx="128588" cy="66675"/>
            </a:xfrm>
            <a:custGeom>
              <a:avLst/>
              <a:gdLst>
                <a:gd name="T0" fmla="*/ 81 w 81"/>
                <a:gd name="T1" fmla="*/ 19 h 42"/>
                <a:gd name="T2" fmla="*/ 81 w 81"/>
                <a:gd name="T3" fmla="*/ 19 h 42"/>
                <a:gd name="T4" fmla="*/ 78 w 81"/>
                <a:gd name="T5" fmla="*/ 29 h 42"/>
                <a:gd name="T6" fmla="*/ 71 w 81"/>
                <a:gd name="T7" fmla="*/ 36 h 42"/>
                <a:gd name="T8" fmla="*/ 58 w 81"/>
                <a:gd name="T9" fmla="*/ 42 h 42"/>
                <a:gd name="T10" fmla="*/ 42 w 81"/>
                <a:gd name="T11" fmla="*/ 42 h 42"/>
                <a:gd name="T12" fmla="*/ 42 w 81"/>
                <a:gd name="T13" fmla="*/ 42 h 42"/>
                <a:gd name="T14" fmla="*/ 26 w 81"/>
                <a:gd name="T15" fmla="*/ 42 h 42"/>
                <a:gd name="T16" fmla="*/ 13 w 81"/>
                <a:gd name="T17" fmla="*/ 36 h 42"/>
                <a:gd name="T18" fmla="*/ 3 w 81"/>
                <a:gd name="T19" fmla="*/ 29 h 42"/>
                <a:gd name="T20" fmla="*/ 0 w 81"/>
                <a:gd name="T21" fmla="*/ 19 h 42"/>
                <a:gd name="T22" fmla="*/ 0 w 81"/>
                <a:gd name="T23" fmla="*/ 19 h 42"/>
                <a:gd name="T24" fmla="*/ 3 w 81"/>
                <a:gd name="T25" fmla="*/ 13 h 42"/>
                <a:gd name="T26" fmla="*/ 13 w 81"/>
                <a:gd name="T27" fmla="*/ 6 h 42"/>
                <a:gd name="T28" fmla="*/ 26 w 81"/>
                <a:gd name="T29" fmla="*/ 0 h 42"/>
                <a:gd name="T30" fmla="*/ 42 w 81"/>
                <a:gd name="T31" fmla="*/ 0 h 42"/>
                <a:gd name="T32" fmla="*/ 42 w 81"/>
                <a:gd name="T33" fmla="*/ 0 h 42"/>
                <a:gd name="T34" fmla="*/ 58 w 81"/>
                <a:gd name="T35" fmla="*/ 0 h 42"/>
                <a:gd name="T36" fmla="*/ 71 w 81"/>
                <a:gd name="T37" fmla="*/ 6 h 42"/>
                <a:gd name="T38" fmla="*/ 78 w 81"/>
                <a:gd name="T39" fmla="*/ 13 h 42"/>
                <a:gd name="T40" fmla="*/ 81 w 81"/>
                <a:gd name="T41" fmla="*/ 19 h 42"/>
                <a:gd name="T42" fmla="*/ 81 w 81"/>
                <a:gd name="T4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2">
                  <a:moveTo>
                    <a:pt x="81" y="19"/>
                  </a:moveTo>
                  <a:lnTo>
                    <a:pt x="81" y="19"/>
                  </a:lnTo>
                  <a:lnTo>
                    <a:pt x="78" y="29"/>
                  </a:lnTo>
                  <a:lnTo>
                    <a:pt x="71" y="36"/>
                  </a:lnTo>
                  <a:lnTo>
                    <a:pt x="58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3" y="2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6"/>
                  </a:lnTo>
                  <a:lnTo>
                    <a:pt x="78" y="13"/>
                  </a:lnTo>
                  <a:lnTo>
                    <a:pt x="81" y="19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57"/>
            <p:cNvSpPr>
              <a:spLocks/>
            </p:cNvSpPr>
            <p:nvPr/>
          </p:nvSpPr>
          <p:spPr bwMode="auto">
            <a:xfrm>
              <a:off x="3832225" y="4062413"/>
              <a:ext cx="134938" cy="66675"/>
            </a:xfrm>
            <a:custGeom>
              <a:avLst/>
              <a:gdLst>
                <a:gd name="T0" fmla="*/ 85 w 85"/>
                <a:gd name="T1" fmla="*/ 19 h 42"/>
                <a:gd name="T2" fmla="*/ 85 w 85"/>
                <a:gd name="T3" fmla="*/ 19 h 42"/>
                <a:gd name="T4" fmla="*/ 82 w 85"/>
                <a:gd name="T5" fmla="*/ 29 h 42"/>
                <a:gd name="T6" fmla="*/ 72 w 85"/>
                <a:gd name="T7" fmla="*/ 36 h 42"/>
                <a:gd name="T8" fmla="*/ 59 w 85"/>
                <a:gd name="T9" fmla="*/ 42 h 42"/>
                <a:gd name="T10" fmla="*/ 43 w 85"/>
                <a:gd name="T11" fmla="*/ 42 h 42"/>
                <a:gd name="T12" fmla="*/ 43 w 85"/>
                <a:gd name="T13" fmla="*/ 42 h 42"/>
                <a:gd name="T14" fmla="*/ 26 w 85"/>
                <a:gd name="T15" fmla="*/ 42 h 42"/>
                <a:gd name="T16" fmla="*/ 13 w 85"/>
                <a:gd name="T17" fmla="*/ 36 h 42"/>
                <a:gd name="T18" fmla="*/ 4 w 85"/>
                <a:gd name="T19" fmla="*/ 29 h 42"/>
                <a:gd name="T20" fmla="*/ 0 w 85"/>
                <a:gd name="T21" fmla="*/ 19 h 42"/>
                <a:gd name="T22" fmla="*/ 0 w 85"/>
                <a:gd name="T23" fmla="*/ 19 h 42"/>
                <a:gd name="T24" fmla="*/ 4 w 85"/>
                <a:gd name="T25" fmla="*/ 13 h 42"/>
                <a:gd name="T26" fmla="*/ 13 w 85"/>
                <a:gd name="T27" fmla="*/ 6 h 42"/>
                <a:gd name="T28" fmla="*/ 26 w 85"/>
                <a:gd name="T29" fmla="*/ 0 h 42"/>
                <a:gd name="T30" fmla="*/ 43 w 85"/>
                <a:gd name="T31" fmla="*/ 0 h 42"/>
                <a:gd name="T32" fmla="*/ 43 w 85"/>
                <a:gd name="T33" fmla="*/ 0 h 42"/>
                <a:gd name="T34" fmla="*/ 59 w 85"/>
                <a:gd name="T35" fmla="*/ 0 h 42"/>
                <a:gd name="T36" fmla="*/ 72 w 85"/>
                <a:gd name="T37" fmla="*/ 6 h 42"/>
                <a:gd name="T38" fmla="*/ 82 w 85"/>
                <a:gd name="T39" fmla="*/ 13 h 42"/>
                <a:gd name="T40" fmla="*/ 85 w 85"/>
                <a:gd name="T41" fmla="*/ 19 h 42"/>
                <a:gd name="T42" fmla="*/ 85 w 85"/>
                <a:gd name="T4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2">
                  <a:moveTo>
                    <a:pt x="85" y="19"/>
                  </a:moveTo>
                  <a:lnTo>
                    <a:pt x="85" y="19"/>
                  </a:lnTo>
                  <a:lnTo>
                    <a:pt x="82" y="29"/>
                  </a:lnTo>
                  <a:lnTo>
                    <a:pt x="72" y="36"/>
                  </a:lnTo>
                  <a:lnTo>
                    <a:pt x="59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26" y="42"/>
                  </a:lnTo>
                  <a:lnTo>
                    <a:pt x="13" y="36"/>
                  </a:lnTo>
                  <a:lnTo>
                    <a:pt x="4" y="2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6"/>
                  </a:lnTo>
                  <a:lnTo>
                    <a:pt x="82" y="13"/>
                  </a:lnTo>
                  <a:lnTo>
                    <a:pt x="85" y="19"/>
                  </a:lnTo>
                  <a:lnTo>
                    <a:pt x="85" y="19"/>
                  </a:lnTo>
                  <a:close/>
                </a:path>
              </a:pathLst>
            </a:custGeom>
            <a:solidFill>
              <a:srgbClr val="FFC05C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58"/>
            <p:cNvSpPr>
              <a:spLocks/>
            </p:cNvSpPr>
            <p:nvPr/>
          </p:nvSpPr>
          <p:spPr bwMode="auto">
            <a:xfrm>
              <a:off x="3529013" y="4762500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3 h 46"/>
                <a:gd name="T6" fmla="*/ 71 w 84"/>
                <a:gd name="T7" fmla="*/ 39 h 46"/>
                <a:gd name="T8" fmla="*/ 58 w 84"/>
                <a:gd name="T9" fmla="*/ 42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2 h 46"/>
                <a:gd name="T16" fmla="*/ 13 w 84"/>
                <a:gd name="T17" fmla="*/ 39 h 46"/>
                <a:gd name="T18" fmla="*/ 3 w 84"/>
                <a:gd name="T19" fmla="*/ 33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3 h 46"/>
                <a:gd name="T26" fmla="*/ 13 w 84"/>
                <a:gd name="T27" fmla="*/ 7 h 46"/>
                <a:gd name="T28" fmla="*/ 26 w 84"/>
                <a:gd name="T29" fmla="*/ 4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4 h 46"/>
                <a:gd name="T36" fmla="*/ 71 w 84"/>
                <a:gd name="T37" fmla="*/ 7 h 46"/>
                <a:gd name="T38" fmla="*/ 81 w 84"/>
                <a:gd name="T39" fmla="*/ 13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3"/>
                  </a:lnTo>
                  <a:lnTo>
                    <a:pt x="71" y="39"/>
                  </a:lnTo>
                  <a:lnTo>
                    <a:pt x="58" y="4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4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59"/>
            <p:cNvSpPr>
              <a:spLocks/>
            </p:cNvSpPr>
            <p:nvPr/>
          </p:nvSpPr>
          <p:spPr bwMode="auto">
            <a:xfrm>
              <a:off x="3914775" y="4762500"/>
              <a:ext cx="134938" cy="73025"/>
            </a:xfrm>
            <a:custGeom>
              <a:avLst/>
              <a:gdLst>
                <a:gd name="T0" fmla="*/ 85 w 85"/>
                <a:gd name="T1" fmla="*/ 23 h 46"/>
                <a:gd name="T2" fmla="*/ 85 w 85"/>
                <a:gd name="T3" fmla="*/ 23 h 46"/>
                <a:gd name="T4" fmla="*/ 81 w 85"/>
                <a:gd name="T5" fmla="*/ 33 h 46"/>
                <a:gd name="T6" fmla="*/ 72 w 85"/>
                <a:gd name="T7" fmla="*/ 39 h 46"/>
                <a:gd name="T8" fmla="*/ 59 w 85"/>
                <a:gd name="T9" fmla="*/ 42 h 46"/>
                <a:gd name="T10" fmla="*/ 43 w 85"/>
                <a:gd name="T11" fmla="*/ 46 h 46"/>
                <a:gd name="T12" fmla="*/ 43 w 85"/>
                <a:gd name="T13" fmla="*/ 46 h 46"/>
                <a:gd name="T14" fmla="*/ 26 w 85"/>
                <a:gd name="T15" fmla="*/ 42 h 46"/>
                <a:gd name="T16" fmla="*/ 13 w 85"/>
                <a:gd name="T17" fmla="*/ 39 h 46"/>
                <a:gd name="T18" fmla="*/ 4 w 85"/>
                <a:gd name="T19" fmla="*/ 33 h 46"/>
                <a:gd name="T20" fmla="*/ 0 w 85"/>
                <a:gd name="T21" fmla="*/ 23 h 46"/>
                <a:gd name="T22" fmla="*/ 0 w 85"/>
                <a:gd name="T23" fmla="*/ 23 h 46"/>
                <a:gd name="T24" fmla="*/ 4 w 85"/>
                <a:gd name="T25" fmla="*/ 13 h 46"/>
                <a:gd name="T26" fmla="*/ 13 w 85"/>
                <a:gd name="T27" fmla="*/ 7 h 46"/>
                <a:gd name="T28" fmla="*/ 26 w 85"/>
                <a:gd name="T29" fmla="*/ 4 h 46"/>
                <a:gd name="T30" fmla="*/ 43 w 85"/>
                <a:gd name="T31" fmla="*/ 0 h 46"/>
                <a:gd name="T32" fmla="*/ 43 w 85"/>
                <a:gd name="T33" fmla="*/ 0 h 46"/>
                <a:gd name="T34" fmla="*/ 59 w 85"/>
                <a:gd name="T35" fmla="*/ 4 h 46"/>
                <a:gd name="T36" fmla="*/ 72 w 85"/>
                <a:gd name="T37" fmla="*/ 7 h 46"/>
                <a:gd name="T38" fmla="*/ 81 w 85"/>
                <a:gd name="T39" fmla="*/ 13 h 46"/>
                <a:gd name="T40" fmla="*/ 85 w 85"/>
                <a:gd name="T41" fmla="*/ 23 h 46"/>
                <a:gd name="T42" fmla="*/ 85 w 85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6">
                  <a:moveTo>
                    <a:pt x="85" y="23"/>
                  </a:moveTo>
                  <a:lnTo>
                    <a:pt x="85" y="23"/>
                  </a:lnTo>
                  <a:lnTo>
                    <a:pt x="81" y="33"/>
                  </a:lnTo>
                  <a:lnTo>
                    <a:pt x="72" y="39"/>
                  </a:lnTo>
                  <a:lnTo>
                    <a:pt x="59" y="42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4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4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5" y="23"/>
                  </a:lnTo>
                  <a:lnTo>
                    <a:pt x="85" y="23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60"/>
            <p:cNvSpPr>
              <a:spLocks/>
            </p:cNvSpPr>
            <p:nvPr/>
          </p:nvSpPr>
          <p:spPr bwMode="auto">
            <a:xfrm>
              <a:off x="4049713" y="4691063"/>
              <a:ext cx="128588" cy="71438"/>
            </a:xfrm>
            <a:custGeom>
              <a:avLst/>
              <a:gdLst>
                <a:gd name="T0" fmla="*/ 81 w 81"/>
                <a:gd name="T1" fmla="*/ 23 h 45"/>
                <a:gd name="T2" fmla="*/ 81 w 81"/>
                <a:gd name="T3" fmla="*/ 23 h 45"/>
                <a:gd name="T4" fmla="*/ 78 w 81"/>
                <a:gd name="T5" fmla="*/ 32 h 45"/>
                <a:gd name="T6" fmla="*/ 68 w 81"/>
                <a:gd name="T7" fmla="*/ 39 h 45"/>
                <a:gd name="T8" fmla="*/ 55 w 81"/>
                <a:gd name="T9" fmla="*/ 45 h 45"/>
                <a:gd name="T10" fmla="*/ 39 w 81"/>
                <a:gd name="T11" fmla="*/ 45 h 45"/>
                <a:gd name="T12" fmla="*/ 39 w 81"/>
                <a:gd name="T13" fmla="*/ 45 h 45"/>
                <a:gd name="T14" fmla="*/ 22 w 81"/>
                <a:gd name="T15" fmla="*/ 45 h 45"/>
                <a:gd name="T16" fmla="*/ 9 w 81"/>
                <a:gd name="T17" fmla="*/ 39 h 45"/>
                <a:gd name="T18" fmla="*/ 3 w 81"/>
                <a:gd name="T19" fmla="*/ 32 h 45"/>
                <a:gd name="T20" fmla="*/ 0 w 81"/>
                <a:gd name="T21" fmla="*/ 23 h 45"/>
                <a:gd name="T22" fmla="*/ 0 w 81"/>
                <a:gd name="T23" fmla="*/ 23 h 45"/>
                <a:gd name="T24" fmla="*/ 3 w 81"/>
                <a:gd name="T25" fmla="*/ 16 h 45"/>
                <a:gd name="T26" fmla="*/ 9 w 81"/>
                <a:gd name="T27" fmla="*/ 6 h 45"/>
                <a:gd name="T28" fmla="*/ 22 w 81"/>
                <a:gd name="T29" fmla="*/ 3 h 45"/>
                <a:gd name="T30" fmla="*/ 39 w 81"/>
                <a:gd name="T31" fmla="*/ 0 h 45"/>
                <a:gd name="T32" fmla="*/ 39 w 81"/>
                <a:gd name="T33" fmla="*/ 0 h 45"/>
                <a:gd name="T34" fmla="*/ 55 w 81"/>
                <a:gd name="T35" fmla="*/ 3 h 45"/>
                <a:gd name="T36" fmla="*/ 68 w 81"/>
                <a:gd name="T37" fmla="*/ 6 h 45"/>
                <a:gd name="T38" fmla="*/ 78 w 81"/>
                <a:gd name="T39" fmla="*/ 16 h 45"/>
                <a:gd name="T40" fmla="*/ 81 w 81"/>
                <a:gd name="T41" fmla="*/ 23 h 45"/>
                <a:gd name="T42" fmla="*/ 81 w 81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3"/>
                  </a:moveTo>
                  <a:lnTo>
                    <a:pt x="81" y="23"/>
                  </a:lnTo>
                  <a:lnTo>
                    <a:pt x="78" y="32"/>
                  </a:lnTo>
                  <a:lnTo>
                    <a:pt x="68" y="39"/>
                  </a:lnTo>
                  <a:lnTo>
                    <a:pt x="55" y="45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2" y="45"/>
                  </a:lnTo>
                  <a:lnTo>
                    <a:pt x="9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9" y="6"/>
                  </a:lnTo>
                  <a:lnTo>
                    <a:pt x="22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3"/>
                  </a:lnTo>
                  <a:lnTo>
                    <a:pt x="68" y="6"/>
                  </a:lnTo>
                  <a:lnTo>
                    <a:pt x="78" y="16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61"/>
            <p:cNvSpPr>
              <a:spLocks/>
            </p:cNvSpPr>
            <p:nvPr/>
          </p:nvSpPr>
          <p:spPr bwMode="auto">
            <a:xfrm>
              <a:off x="3436938" y="4670425"/>
              <a:ext cx="133350" cy="71438"/>
            </a:xfrm>
            <a:custGeom>
              <a:avLst/>
              <a:gdLst>
                <a:gd name="T0" fmla="*/ 84 w 84"/>
                <a:gd name="T1" fmla="*/ 23 h 45"/>
                <a:gd name="T2" fmla="*/ 84 w 84"/>
                <a:gd name="T3" fmla="*/ 23 h 45"/>
                <a:gd name="T4" fmla="*/ 81 w 84"/>
                <a:gd name="T5" fmla="*/ 32 h 45"/>
                <a:gd name="T6" fmla="*/ 71 w 84"/>
                <a:gd name="T7" fmla="*/ 39 h 45"/>
                <a:gd name="T8" fmla="*/ 58 w 84"/>
                <a:gd name="T9" fmla="*/ 45 h 45"/>
                <a:gd name="T10" fmla="*/ 42 w 84"/>
                <a:gd name="T11" fmla="*/ 45 h 45"/>
                <a:gd name="T12" fmla="*/ 42 w 84"/>
                <a:gd name="T13" fmla="*/ 45 h 45"/>
                <a:gd name="T14" fmla="*/ 26 w 84"/>
                <a:gd name="T15" fmla="*/ 45 h 45"/>
                <a:gd name="T16" fmla="*/ 13 w 84"/>
                <a:gd name="T17" fmla="*/ 39 h 45"/>
                <a:gd name="T18" fmla="*/ 3 w 84"/>
                <a:gd name="T19" fmla="*/ 32 h 45"/>
                <a:gd name="T20" fmla="*/ 0 w 84"/>
                <a:gd name="T21" fmla="*/ 23 h 45"/>
                <a:gd name="T22" fmla="*/ 0 w 84"/>
                <a:gd name="T23" fmla="*/ 23 h 45"/>
                <a:gd name="T24" fmla="*/ 3 w 84"/>
                <a:gd name="T25" fmla="*/ 16 h 45"/>
                <a:gd name="T26" fmla="*/ 13 w 84"/>
                <a:gd name="T27" fmla="*/ 6 h 45"/>
                <a:gd name="T28" fmla="*/ 26 w 84"/>
                <a:gd name="T29" fmla="*/ 3 h 45"/>
                <a:gd name="T30" fmla="*/ 42 w 84"/>
                <a:gd name="T31" fmla="*/ 0 h 45"/>
                <a:gd name="T32" fmla="*/ 42 w 84"/>
                <a:gd name="T33" fmla="*/ 0 h 45"/>
                <a:gd name="T34" fmla="*/ 58 w 84"/>
                <a:gd name="T35" fmla="*/ 3 h 45"/>
                <a:gd name="T36" fmla="*/ 71 w 84"/>
                <a:gd name="T37" fmla="*/ 6 h 45"/>
                <a:gd name="T38" fmla="*/ 81 w 84"/>
                <a:gd name="T39" fmla="*/ 16 h 45"/>
                <a:gd name="T40" fmla="*/ 84 w 84"/>
                <a:gd name="T41" fmla="*/ 23 h 45"/>
                <a:gd name="T42" fmla="*/ 84 w 84"/>
                <a:gd name="T43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5">
                  <a:moveTo>
                    <a:pt x="84" y="23"/>
                  </a:moveTo>
                  <a:lnTo>
                    <a:pt x="84" y="23"/>
                  </a:lnTo>
                  <a:lnTo>
                    <a:pt x="81" y="32"/>
                  </a:lnTo>
                  <a:lnTo>
                    <a:pt x="71" y="39"/>
                  </a:lnTo>
                  <a:lnTo>
                    <a:pt x="58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5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81" y="16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62"/>
            <p:cNvSpPr>
              <a:spLocks/>
            </p:cNvSpPr>
            <p:nvPr/>
          </p:nvSpPr>
          <p:spPr bwMode="auto">
            <a:xfrm>
              <a:off x="3627438" y="4659313"/>
              <a:ext cx="128588" cy="68263"/>
            </a:xfrm>
            <a:custGeom>
              <a:avLst/>
              <a:gdLst>
                <a:gd name="T0" fmla="*/ 81 w 81"/>
                <a:gd name="T1" fmla="*/ 20 h 43"/>
                <a:gd name="T2" fmla="*/ 81 w 81"/>
                <a:gd name="T3" fmla="*/ 20 h 43"/>
                <a:gd name="T4" fmla="*/ 78 w 81"/>
                <a:gd name="T5" fmla="*/ 30 h 43"/>
                <a:gd name="T6" fmla="*/ 71 w 81"/>
                <a:gd name="T7" fmla="*/ 36 h 43"/>
                <a:gd name="T8" fmla="*/ 58 w 81"/>
                <a:gd name="T9" fmla="*/ 43 h 43"/>
                <a:gd name="T10" fmla="*/ 42 w 81"/>
                <a:gd name="T11" fmla="*/ 43 h 43"/>
                <a:gd name="T12" fmla="*/ 42 w 81"/>
                <a:gd name="T13" fmla="*/ 43 h 43"/>
                <a:gd name="T14" fmla="*/ 26 w 81"/>
                <a:gd name="T15" fmla="*/ 43 h 43"/>
                <a:gd name="T16" fmla="*/ 13 w 81"/>
                <a:gd name="T17" fmla="*/ 36 h 43"/>
                <a:gd name="T18" fmla="*/ 3 w 81"/>
                <a:gd name="T19" fmla="*/ 30 h 43"/>
                <a:gd name="T20" fmla="*/ 0 w 81"/>
                <a:gd name="T21" fmla="*/ 20 h 43"/>
                <a:gd name="T22" fmla="*/ 0 w 81"/>
                <a:gd name="T23" fmla="*/ 20 h 43"/>
                <a:gd name="T24" fmla="*/ 3 w 81"/>
                <a:gd name="T25" fmla="*/ 13 h 43"/>
                <a:gd name="T26" fmla="*/ 13 w 81"/>
                <a:gd name="T27" fmla="*/ 7 h 43"/>
                <a:gd name="T28" fmla="*/ 26 w 81"/>
                <a:gd name="T29" fmla="*/ 0 h 43"/>
                <a:gd name="T30" fmla="*/ 42 w 81"/>
                <a:gd name="T31" fmla="*/ 0 h 43"/>
                <a:gd name="T32" fmla="*/ 42 w 81"/>
                <a:gd name="T33" fmla="*/ 0 h 43"/>
                <a:gd name="T34" fmla="*/ 58 w 81"/>
                <a:gd name="T35" fmla="*/ 0 h 43"/>
                <a:gd name="T36" fmla="*/ 71 w 81"/>
                <a:gd name="T37" fmla="*/ 7 h 43"/>
                <a:gd name="T38" fmla="*/ 78 w 81"/>
                <a:gd name="T39" fmla="*/ 13 h 43"/>
                <a:gd name="T40" fmla="*/ 81 w 81"/>
                <a:gd name="T41" fmla="*/ 20 h 43"/>
                <a:gd name="T42" fmla="*/ 81 w 81"/>
                <a:gd name="T4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3">
                  <a:moveTo>
                    <a:pt x="81" y="20"/>
                  </a:moveTo>
                  <a:lnTo>
                    <a:pt x="81" y="20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58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26" y="43"/>
                  </a:lnTo>
                  <a:lnTo>
                    <a:pt x="13" y="36"/>
                  </a:lnTo>
                  <a:lnTo>
                    <a:pt x="3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7"/>
                  </a:lnTo>
                  <a:lnTo>
                    <a:pt x="78" y="13"/>
                  </a:lnTo>
                  <a:lnTo>
                    <a:pt x="81" y="20"/>
                  </a:lnTo>
                  <a:lnTo>
                    <a:pt x="81" y="20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63"/>
            <p:cNvSpPr>
              <a:spLocks/>
            </p:cNvSpPr>
            <p:nvPr/>
          </p:nvSpPr>
          <p:spPr bwMode="auto">
            <a:xfrm>
              <a:off x="3832225" y="4659313"/>
              <a:ext cx="134938" cy="68263"/>
            </a:xfrm>
            <a:custGeom>
              <a:avLst/>
              <a:gdLst>
                <a:gd name="T0" fmla="*/ 85 w 85"/>
                <a:gd name="T1" fmla="*/ 20 h 43"/>
                <a:gd name="T2" fmla="*/ 85 w 85"/>
                <a:gd name="T3" fmla="*/ 20 h 43"/>
                <a:gd name="T4" fmla="*/ 82 w 85"/>
                <a:gd name="T5" fmla="*/ 30 h 43"/>
                <a:gd name="T6" fmla="*/ 72 w 85"/>
                <a:gd name="T7" fmla="*/ 36 h 43"/>
                <a:gd name="T8" fmla="*/ 59 w 85"/>
                <a:gd name="T9" fmla="*/ 43 h 43"/>
                <a:gd name="T10" fmla="*/ 43 w 85"/>
                <a:gd name="T11" fmla="*/ 43 h 43"/>
                <a:gd name="T12" fmla="*/ 43 w 85"/>
                <a:gd name="T13" fmla="*/ 43 h 43"/>
                <a:gd name="T14" fmla="*/ 26 w 85"/>
                <a:gd name="T15" fmla="*/ 43 h 43"/>
                <a:gd name="T16" fmla="*/ 13 w 85"/>
                <a:gd name="T17" fmla="*/ 36 h 43"/>
                <a:gd name="T18" fmla="*/ 4 w 85"/>
                <a:gd name="T19" fmla="*/ 30 h 43"/>
                <a:gd name="T20" fmla="*/ 0 w 85"/>
                <a:gd name="T21" fmla="*/ 20 h 43"/>
                <a:gd name="T22" fmla="*/ 0 w 85"/>
                <a:gd name="T23" fmla="*/ 20 h 43"/>
                <a:gd name="T24" fmla="*/ 4 w 85"/>
                <a:gd name="T25" fmla="*/ 13 h 43"/>
                <a:gd name="T26" fmla="*/ 13 w 85"/>
                <a:gd name="T27" fmla="*/ 7 h 43"/>
                <a:gd name="T28" fmla="*/ 26 w 85"/>
                <a:gd name="T29" fmla="*/ 0 h 43"/>
                <a:gd name="T30" fmla="*/ 43 w 85"/>
                <a:gd name="T31" fmla="*/ 0 h 43"/>
                <a:gd name="T32" fmla="*/ 43 w 85"/>
                <a:gd name="T33" fmla="*/ 0 h 43"/>
                <a:gd name="T34" fmla="*/ 59 w 85"/>
                <a:gd name="T35" fmla="*/ 0 h 43"/>
                <a:gd name="T36" fmla="*/ 72 w 85"/>
                <a:gd name="T37" fmla="*/ 7 h 43"/>
                <a:gd name="T38" fmla="*/ 82 w 85"/>
                <a:gd name="T39" fmla="*/ 13 h 43"/>
                <a:gd name="T40" fmla="*/ 85 w 85"/>
                <a:gd name="T41" fmla="*/ 20 h 43"/>
                <a:gd name="T42" fmla="*/ 85 w 85"/>
                <a:gd name="T4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3">
                  <a:moveTo>
                    <a:pt x="85" y="20"/>
                  </a:moveTo>
                  <a:lnTo>
                    <a:pt x="85" y="20"/>
                  </a:lnTo>
                  <a:lnTo>
                    <a:pt x="82" y="30"/>
                  </a:lnTo>
                  <a:lnTo>
                    <a:pt x="72" y="36"/>
                  </a:lnTo>
                  <a:lnTo>
                    <a:pt x="59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26" y="43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7"/>
                  </a:lnTo>
                  <a:lnTo>
                    <a:pt x="82" y="13"/>
                  </a:lnTo>
                  <a:lnTo>
                    <a:pt x="85" y="20"/>
                  </a:lnTo>
                  <a:lnTo>
                    <a:pt x="85" y="20"/>
                  </a:lnTo>
                  <a:close/>
                </a:path>
              </a:pathLst>
            </a:custGeom>
            <a:solidFill>
              <a:srgbClr val="FF93A8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64"/>
            <p:cNvSpPr>
              <a:spLocks/>
            </p:cNvSpPr>
            <p:nvPr/>
          </p:nvSpPr>
          <p:spPr bwMode="auto">
            <a:xfrm>
              <a:off x="3529013" y="5360988"/>
              <a:ext cx="133350" cy="66675"/>
            </a:xfrm>
            <a:custGeom>
              <a:avLst/>
              <a:gdLst>
                <a:gd name="T0" fmla="*/ 84 w 84"/>
                <a:gd name="T1" fmla="*/ 22 h 42"/>
                <a:gd name="T2" fmla="*/ 84 w 84"/>
                <a:gd name="T3" fmla="*/ 22 h 42"/>
                <a:gd name="T4" fmla="*/ 81 w 84"/>
                <a:gd name="T5" fmla="*/ 29 h 42"/>
                <a:gd name="T6" fmla="*/ 71 w 84"/>
                <a:gd name="T7" fmla="*/ 35 h 42"/>
                <a:gd name="T8" fmla="*/ 58 w 84"/>
                <a:gd name="T9" fmla="*/ 42 h 42"/>
                <a:gd name="T10" fmla="*/ 42 w 84"/>
                <a:gd name="T11" fmla="*/ 42 h 42"/>
                <a:gd name="T12" fmla="*/ 42 w 84"/>
                <a:gd name="T13" fmla="*/ 42 h 42"/>
                <a:gd name="T14" fmla="*/ 26 w 84"/>
                <a:gd name="T15" fmla="*/ 42 h 42"/>
                <a:gd name="T16" fmla="*/ 13 w 84"/>
                <a:gd name="T17" fmla="*/ 35 h 42"/>
                <a:gd name="T18" fmla="*/ 3 w 84"/>
                <a:gd name="T19" fmla="*/ 29 h 42"/>
                <a:gd name="T20" fmla="*/ 0 w 84"/>
                <a:gd name="T21" fmla="*/ 22 h 42"/>
                <a:gd name="T22" fmla="*/ 0 w 84"/>
                <a:gd name="T23" fmla="*/ 22 h 42"/>
                <a:gd name="T24" fmla="*/ 3 w 84"/>
                <a:gd name="T25" fmla="*/ 13 h 42"/>
                <a:gd name="T26" fmla="*/ 13 w 84"/>
                <a:gd name="T27" fmla="*/ 6 h 42"/>
                <a:gd name="T28" fmla="*/ 26 w 84"/>
                <a:gd name="T29" fmla="*/ 0 h 42"/>
                <a:gd name="T30" fmla="*/ 42 w 84"/>
                <a:gd name="T31" fmla="*/ 0 h 42"/>
                <a:gd name="T32" fmla="*/ 42 w 84"/>
                <a:gd name="T33" fmla="*/ 0 h 42"/>
                <a:gd name="T34" fmla="*/ 58 w 84"/>
                <a:gd name="T35" fmla="*/ 0 h 42"/>
                <a:gd name="T36" fmla="*/ 71 w 84"/>
                <a:gd name="T37" fmla="*/ 6 h 42"/>
                <a:gd name="T38" fmla="*/ 81 w 84"/>
                <a:gd name="T39" fmla="*/ 13 h 42"/>
                <a:gd name="T40" fmla="*/ 84 w 84"/>
                <a:gd name="T41" fmla="*/ 22 h 42"/>
                <a:gd name="T42" fmla="*/ 84 w 84"/>
                <a:gd name="T43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2">
                  <a:moveTo>
                    <a:pt x="84" y="22"/>
                  </a:moveTo>
                  <a:lnTo>
                    <a:pt x="84" y="22"/>
                  </a:lnTo>
                  <a:lnTo>
                    <a:pt x="81" y="29"/>
                  </a:lnTo>
                  <a:lnTo>
                    <a:pt x="71" y="35"/>
                  </a:lnTo>
                  <a:lnTo>
                    <a:pt x="58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26" y="42"/>
                  </a:lnTo>
                  <a:lnTo>
                    <a:pt x="13" y="35"/>
                  </a:lnTo>
                  <a:lnTo>
                    <a:pt x="3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71" y="6"/>
                  </a:lnTo>
                  <a:lnTo>
                    <a:pt x="81" y="13"/>
                  </a:lnTo>
                  <a:lnTo>
                    <a:pt x="84" y="22"/>
                  </a:lnTo>
                  <a:lnTo>
                    <a:pt x="84" y="22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65"/>
            <p:cNvSpPr>
              <a:spLocks/>
            </p:cNvSpPr>
            <p:nvPr/>
          </p:nvSpPr>
          <p:spPr bwMode="auto">
            <a:xfrm>
              <a:off x="3914775" y="5360988"/>
              <a:ext cx="134938" cy="66675"/>
            </a:xfrm>
            <a:custGeom>
              <a:avLst/>
              <a:gdLst>
                <a:gd name="T0" fmla="*/ 85 w 85"/>
                <a:gd name="T1" fmla="*/ 22 h 42"/>
                <a:gd name="T2" fmla="*/ 85 w 85"/>
                <a:gd name="T3" fmla="*/ 22 h 42"/>
                <a:gd name="T4" fmla="*/ 81 w 85"/>
                <a:gd name="T5" fmla="*/ 29 h 42"/>
                <a:gd name="T6" fmla="*/ 72 w 85"/>
                <a:gd name="T7" fmla="*/ 35 h 42"/>
                <a:gd name="T8" fmla="*/ 59 w 85"/>
                <a:gd name="T9" fmla="*/ 42 h 42"/>
                <a:gd name="T10" fmla="*/ 43 w 85"/>
                <a:gd name="T11" fmla="*/ 42 h 42"/>
                <a:gd name="T12" fmla="*/ 43 w 85"/>
                <a:gd name="T13" fmla="*/ 42 h 42"/>
                <a:gd name="T14" fmla="*/ 26 w 85"/>
                <a:gd name="T15" fmla="*/ 42 h 42"/>
                <a:gd name="T16" fmla="*/ 13 w 85"/>
                <a:gd name="T17" fmla="*/ 35 h 42"/>
                <a:gd name="T18" fmla="*/ 4 w 85"/>
                <a:gd name="T19" fmla="*/ 29 h 42"/>
                <a:gd name="T20" fmla="*/ 0 w 85"/>
                <a:gd name="T21" fmla="*/ 22 h 42"/>
                <a:gd name="T22" fmla="*/ 0 w 85"/>
                <a:gd name="T23" fmla="*/ 22 h 42"/>
                <a:gd name="T24" fmla="*/ 4 w 85"/>
                <a:gd name="T25" fmla="*/ 13 h 42"/>
                <a:gd name="T26" fmla="*/ 13 w 85"/>
                <a:gd name="T27" fmla="*/ 6 h 42"/>
                <a:gd name="T28" fmla="*/ 26 w 85"/>
                <a:gd name="T29" fmla="*/ 0 h 42"/>
                <a:gd name="T30" fmla="*/ 43 w 85"/>
                <a:gd name="T31" fmla="*/ 0 h 42"/>
                <a:gd name="T32" fmla="*/ 43 w 85"/>
                <a:gd name="T33" fmla="*/ 0 h 42"/>
                <a:gd name="T34" fmla="*/ 59 w 85"/>
                <a:gd name="T35" fmla="*/ 0 h 42"/>
                <a:gd name="T36" fmla="*/ 72 w 85"/>
                <a:gd name="T37" fmla="*/ 6 h 42"/>
                <a:gd name="T38" fmla="*/ 81 w 85"/>
                <a:gd name="T39" fmla="*/ 13 h 42"/>
                <a:gd name="T40" fmla="*/ 85 w 85"/>
                <a:gd name="T41" fmla="*/ 22 h 42"/>
                <a:gd name="T42" fmla="*/ 85 w 85"/>
                <a:gd name="T43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2">
                  <a:moveTo>
                    <a:pt x="85" y="22"/>
                  </a:moveTo>
                  <a:lnTo>
                    <a:pt x="85" y="22"/>
                  </a:lnTo>
                  <a:lnTo>
                    <a:pt x="81" y="29"/>
                  </a:lnTo>
                  <a:lnTo>
                    <a:pt x="72" y="35"/>
                  </a:lnTo>
                  <a:lnTo>
                    <a:pt x="59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26" y="42"/>
                  </a:lnTo>
                  <a:lnTo>
                    <a:pt x="13" y="35"/>
                  </a:lnTo>
                  <a:lnTo>
                    <a:pt x="4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0"/>
                  </a:lnTo>
                  <a:lnTo>
                    <a:pt x="72" y="6"/>
                  </a:lnTo>
                  <a:lnTo>
                    <a:pt x="81" y="13"/>
                  </a:lnTo>
                  <a:lnTo>
                    <a:pt x="85" y="22"/>
                  </a:lnTo>
                  <a:lnTo>
                    <a:pt x="85" y="22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66"/>
            <p:cNvSpPr>
              <a:spLocks/>
            </p:cNvSpPr>
            <p:nvPr/>
          </p:nvSpPr>
          <p:spPr bwMode="auto">
            <a:xfrm>
              <a:off x="4049713" y="5287963"/>
              <a:ext cx="128588" cy="73025"/>
            </a:xfrm>
            <a:custGeom>
              <a:avLst/>
              <a:gdLst>
                <a:gd name="T0" fmla="*/ 81 w 81"/>
                <a:gd name="T1" fmla="*/ 23 h 46"/>
                <a:gd name="T2" fmla="*/ 81 w 81"/>
                <a:gd name="T3" fmla="*/ 23 h 46"/>
                <a:gd name="T4" fmla="*/ 78 w 81"/>
                <a:gd name="T5" fmla="*/ 33 h 46"/>
                <a:gd name="T6" fmla="*/ 68 w 81"/>
                <a:gd name="T7" fmla="*/ 39 h 46"/>
                <a:gd name="T8" fmla="*/ 55 w 81"/>
                <a:gd name="T9" fmla="*/ 42 h 46"/>
                <a:gd name="T10" fmla="*/ 39 w 81"/>
                <a:gd name="T11" fmla="*/ 46 h 46"/>
                <a:gd name="T12" fmla="*/ 39 w 81"/>
                <a:gd name="T13" fmla="*/ 46 h 46"/>
                <a:gd name="T14" fmla="*/ 22 w 81"/>
                <a:gd name="T15" fmla="*/ 42 h 46"/>
                <a:gd name="T16" fmla="*/ 9 w 81"/>
                <a:gd name="T17" fmla="*/ 39 h 46"/>
                <a:gd name="T18" fmla="*/ 3 w 81"/>
                <a:gd name="T19" fmla="*/ 33 h 46"/>
                <a:gd name="T20" fmla="*/ 0 w 81"/>
                <a:gd name="T21" fmla="*/ 23 h 46"/>
                <a:gd name="T22" fmla="*/ 0 w 81"/>
                <a:gd name="T23" fmla="*/ 23 h 46"/>
                <a:gd name="T24" fmla="*/ 3 w 81"/>
                <a:gd name="T25" fmla="*/ 13 h 46"/>
                <a:gd name="T26" fmla="*/ 9 w 81"/>
                <a:gd name="T27" fmla="*/ 7 h 46"/>
                <a:gd name="T28" fmla="*/ 22 w 81"/>
                <a:gd name="T29" fmla="*/ 4 h 46"/>
                <a:gd name="T30" fmla="*/ 39 w 81"/>
                <a:gd name="T31" fmla="*/ 0 h 46"/>
                <a:gd name="T32" fmla="*/ 39 w 81"/>
                <a:gd name="T33" fmla="*/ 0 h 46"/>
                <a:gd name="T34" fmla="*/ 55 w 81"/>
                <a:gd name="T35" fmla="*/ 4 h 46"/>
                <a:gd name="T36" fmla="*/ 68 w 81"/>
                <a:gd name="T37" fmla="*/ 7 h 46"/>
                <a:gd name="T38" fmla="*/ 78 w 81"/>
                <a:gd name="T39" fmla="*/ 13 h 46"/>
                <a:gd name="T40" fmla="*/ 81 w 81"/>
                <a:gd name="T41" fmla="*/ 23 h 46"/>
                <a:gd name="T42" fmla="*/ 81 w 81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6">
                  <a:moveTo>
                    <a:pt x="81" y="23"/>
                  </a:moveTo>
                  <a:lnTo>
                    <a:pt x="81" y="23"/>
                  </a:lnTo>
                  <a:lnTo>
                    <a:pt x="78" y="33"/>
                  </a:lnTo>
                  <a:lnTo>
                    <a:pt x="68" y="39"/>
                  </a:lnTo>
                  <a:lnTo>
                    <a:pt x="55" y="42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22" y="42"/>
                  </a:lnTo>
                  <a:lnTo>
                    <a:pt x="9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9" y="7"/>
                  </a:lnTo>
                  <a:lnTo>
                    <a:pt x="22" y="4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5" y="4"/>
                  </a:lnTo>
                  <a:lnTo>
                    <a:pt x="68" y="7"/>
                  </a:lnTo>
                  <a:lnTo>
                    <a:pt x="78" y="13"/>
                  </a:lnTo>
                  <a:lnTo>
                    <a:pt x="81" y="23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67"/>
            <p:cNvSpPr>
              <a:spLocks/>
            </p:cNvSpPr>
            <p:nvPr/>
          </p:nvSpPr>
          <p:spPr bwMode="auto">
            <a:xfrm>
              <a:off x="3436938" y="5267325"/>
              <a:ext cx="133350" cy="73025"/>
            </a:xfrm>
            <a:custGeom>
              <a:avLst/>
              <a:gdLst>
                <a:gd name="T0" fmla="*/ 84 w 84"/>
                <a:gd name="T1" fmla="*/ 23 h 46"/>
                <a:gd name="T2" fmla="*/ 84 w 84"/>
                <a:gd name="T3" fmla="*/ 23 h 46"/>
                <a:gd name="T4" fmla="*/ 81 w 84"/>
                <a:gd name="T5" fmla="*/ 33 h 46"/>
                <a:gd name="T6" fmla="*/ 71 w 84"/>
                <a:gd name="T7" fmla="*/ 39 h 46"/>
                <a:gd name="T8" fmla="*/ 58 w 84"/>
                <a:gd name="T9" fmla="*/ 42 h 46"/>
                <a:gd name="T10" fmla="*/ 42 w 84"/>
                <a:gd name="T11" fmla="*/ 46 h 46"/>
                <a:gd name="T12" fmla="*/ 42 w 84"/>
                <a:gd name="T13" fmla="*/ 46 h 46"/>
                <a:gd name="T14" fmla="*/ 26 w 84"/>
                <a:gd name="T15" fmla="*/ 42 h 46"/>
                <a:gd name="T16" fmla="*/ 13 w 84"/>
                <a:gd name="T17" fmla="*/ 39 h 46"/>
                <a:gd name="T18" fmla="*/ 3 w 84"/>
                <a:gd name="T19" fmla="*/ 33 h 46"/>
                <a:gd name="T20" fmla="*/ 0 w 84"/>
                <a:gd name="T21" fmla="*/ 23 h 46"/>
                <a:gd name="T22" fmla="*/ 0 w 84"/>
                <a:gd name="T23" fmla="*/ 23 h 46"/>
                <a:gd name="T24" fmla="*/ 3 w 84"/>
                <a:gd name="T25" fmla="*/ 13 h 46"/>
                <a:gd name="T26" fmla="*/ 13 w 84"/>
                <a:gd name="T27" fmla="*/ 7 h 46"/>
                <a:gd name="T28" fmla="*/ 26 w 84"/>
                <a:gd name="T29" fmla="*/ 4 h 46"/>
                <a:gd name="T30" fmla="*/ 42 w 84"/>
                <a:gd name="T31" fmla="*/ 0 h 46"/>
                <a:gd name="T32" fmla="*/ 42 w 84"/>
                <a:gd name="T33" fmla="*/ 0 h 46"/>
                <a:gd name="T34" fmla="*/ 58 w 84"/>
                <a:gd name="T35" fmla="*/ 4 h 46"/>
                <a:gd name="T36" fmla="*/ 71 w 84"/>
                <a:gd name="T37" fmla="*/ 7 h 46"/>
                <a:gd name="T38" fmla="*/ 81 w 84"/>
                <a:gd name="T39" fmla="*/ 13 h 46"/>
                <a:gd name="T40" fmla="*/ 84 w 84"/>
                <a:gd name="T41" fmla="*/ 23 h 46"/>
                <a:gd name="T42" fmla="*/ 84 w 84"/>
                <a:gd name="T43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46">
                  <a:moveTo>
                    <a:pt x="84" y="23"/>
                  </a:moveTo>
                  <a:lnTo>
                    <a:pt x="84" y="23"/>
                  </a:lnTo>
                  <a:lnTo>
                    <a:pt x="81" y="33"/>
                  </a:lnTo>
                  <a:lnTo>
                    <a:pt x="71" y="39"/>
                  </a:lnTo>
                  <a:lnTo>
                    <a:pt x="58" y="4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26" y="42"/>
                  </a:lnTo>
                  <a:lnTo>
                    <a:pt x="13" y="39"/>
                  </a:lnTo>
                  <a:lnTo>
                    <a:pt x="3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3"/>
                  </a:lnTo>
                  <a:lnTo>
                    <a:pt x="13" y="7"/>
                  </a:lnTo>
                  <a:lnTo>
                    <a:pt x="2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4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4" y="23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68"/>
            <p:cNvSpPr>
              <a:spLocks/>
            </p:cNvSpPr>
            <p:nvPr/>
          </p:nvSpPr>
          <p:spPr bwMode="auto">
            <a:xfrm>
              <a:off x="3627438" y="5253038"/>
              <a:ext cx="128588" cy="71438"/>
            </a:xfrm>
            <a:custGeom>
              <a:avLst/>
              <a:gdLst>
                <a:gd name="T0" fmla="*/ 81 w 81"/>
                <a:gd name="T1" fmla="*/ 22 h 45"/>
                <a:gd name="T2" fmla="*/ 81 w 81"/>
                <a:gd name="T3" fmla="*/ 22 h 45"/>
                <a:gd name="T4" fmla="*/ 78 w 81"/>
                <a:gd name="T5" fmla="*/ 32 h 45"/>
                <a:gd name="T6" fmla="*/ 71 w 81"/>
                <a:gd name="T7" fmla="*/ 39 h 45"/>
                <a:gd name="T8" fmla="*/ 58 w 81"/>
                <a:gd name="T9" fmla="*/ 45 h 45"/>
                <a:gd name="T10" fmla="*/ 42 w 81"/>
                <a:gd name="T11" fmla="*/ 45 h 45"/>
                <a:gd name="T12" fmla="*/ 42 w 81"/>
                <a:gd name="T13" fmla="*/ 45 h 45"/>
                <a:gd name="T14" fmla="*/ 26 w 81"/>
                <a:gd name="T15" fmla="*/ 45 h 45"/>
                <a:gd name="T16" fmla="*/ 13 w 81"/>
                <a:gd name="T17" fmla="*/ 39 h 45"/>
                <a:gd name="T18" fmla="*/ 3 w 81"/>
                <a:gd name="T19" fmla="*/ 32 h 45"/>
                <a:gd name="T20" fmla="*/ 0 w 81"/>
                <a:gd name="T21" fmla="*/ 22 h 45"/>
                <a:gd name="T22" fmla="*/ 0 w 81"/>
                <a:gd name="T23" fmla="*/ 22 h 45"/>
                <a:gd name="T24" fmla="*/ 3 w 81"/>
                <a:gd name="T25" fmla="*/ 13 h 45"/>
                <a:gd name="T26" fmla="*/ 13 w 81"/>
                <a:gd name="T27" fmla="*/ 6 h 45"/>
                <a:gd name="T28" fmla="*/ 26 w 81"/>
                <a:gd name="T29" fmla="*/ 3 h 45"/>
                <a:gd name="T30" fmla="*/ 42 w 81"/>
                <a:gd name="T31" fmla="*/ 0 h 45"/>
                <a:gd name="T32" fmla="*/ 42 w 81"/>
                <a:gd name="T33" fmla="*/ 0 h 45"/>
                <a:gd name="T34" fmla="*/ 58 w 81"/>
                <a:gd name="T35" fmla="*/ 3 h 45"/>
                <a:gd name="T36" fmla="*/ 71 w 81"/>
                <a:gd name="T37" fmla="*/ 6 h 45"/>
                <a:gd name="T38" fmla="*/ 78 w 81"/>
                <a:gd name="T39" fmla="*/ 13 h 45"/>
                <a:gd name="T40" fmla="*/ 81 w 81"/>
                <a:gd name="T41" fmla="*/ 22 h 45"/>
                <a:gd name="T42" fmla="*/ 81 w 81"/>
                <a:gd name="T43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45">
                  <a:moveTo>
                    <a:pt x="81" y="22"/>
                  </a:moveTo>
                  <a:lnTo>
                    <a:pt x="81" y="22"/>
                  </a:lnTo>
                  <a:lnTo>
                    <a:pt x="78" y="32"/>
                  </a:lnTo>
                  <a:lnTo>
                    <a:pt x="71" y="39"/>
                  </a:lnTo>
                  <a:lnTo>
                    <a:pt x="58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26" y="45"/>
                  </a:lnTo>
                  <a:lnTo>
                    <a:pt x="13" y="39"/>
                  </a:lnTo>
                  <a:lnTo>
                    <a:pt x="3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8" y="3"/>
                  </a:lnTo>
                  <a:lnTo>
                    <a:pt x="71" y="6"/>
                  </a:lnTo>
                  <a:lnTo>
                    <a:pt x="78" y="13"/>
                  </a:lnTo>
                  <a:lnTo>
                    <a:pt x="81" y="22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69"/>
            <p:cNvSpPr>
              <a:spLocks/>
            </p:cNvSpPr>
            <p:nvPr/>
          </p:nvSpPr>
          <p:spPr bwMode="auto">
            <a:xfrm>
              <a:off x="3832225" y="5253038"/>
              <a:ext cx="134938" cy="71438"/>
            </a:xfrm>
            <a:custGeom>
              <a:avLst/>
              <a:gdLst>
                <a:gd name="T0" fmla="*/ 85 w 85"/>
                <a:gd name="T1" fmla="*/ 22 h 45"/>
                <a:gd name="T2" fmla="*/ 85 w 85"/>
                <a:gd name="T3" fmla="*/ 22 h 45"/>
                <a:gd name="T4" fmla="*/ 82 w 85"/>
                <a:gd name="T5" fmla="*/ 32 h 45"/>
                <a:gd name="T6" fmla="*/ 72 w 85"/>
                <a:gd name="T7" fmla="*/ 39 h 45"/>
                <a:gd name="T8" fmla="*/ 59 w 85"/>
                <a:gd name="T9" fmla="*/ 45 h 45"/>
                <a:gd name="T10" fmla="*/ 43 w 85"/>
                <a:gd name="T11" fmla="*/ 45 h 45"/>
                <a:gd name="T12" fmla="*/ 43 w 85"/>
                <a:gd name="T13" fmla="*/ 45 h 45"/>
                <a:gd name="T14" fmla="*/ 26 w 85"/>
                <a:gd name="T15" fmla="*/ 45 h 45"/>
                <a:gd name="T16" fmla="*/ 13 w 85"/>
                <a:gd name="T17" fmla="*/ 39 h 45"/>
                <a:gd name="T18" fmla="*/ 4 w 85"/>
                <a:gd name="T19" fmla="*/ 32 h 45"/>
                <a:gd name="T20" fmla="*/ 0 w 85"/>
                <a:gd name="T21" fmla="*/ 22 h 45"/>
                <a:gd name="T22" fmla="*/ 0 w 85"/>
                <a:gd name="T23" fmla="*/ 22 h 45"/>
                <a:gd name="T24" fmla="*/ 4 w 85"/>
                <a:gd name="T25" fmla="*/ 13 h 45"/>
                <a:gd name="T26" fmla="*/ 13 w 85"/>
                <a:gd name="T27" fmla="*/ 6 h 45"/>
                <a:gd name="T28" fmla="*/ 26 w 85"/>
                <a:gd name="T29" fmla="*/ 3 h 45"/>
                <a:gd name="T30" fmla="*/ 43 w 85"/>
                <a:gd name="T31" fmla="*/ 0 h 45"/>
                <a:gd name="T32" fmla="*/ 43 w 85"/>
                <a:gd name="T33" fmla="*/ 0 h 45"/>
                <a:gd name="T34" fmla="*/ 59 w 85"/>
                <a:gd name="T35" fmla="*/ 3 h 45"/>
                <a:gd name="T36" fmla="*/ 72 w 85"/>
                <a:gd name="T37" fmla="*/ 6 h 45"/>
                <a:gd name="T38" fmla="*/ 82 w 85"/>
                <a:gd name="T39" fmla="*/ 13 h 45"/>
                <a:gd name="T40" fmla="*/ 85 w 85"/>
                <a:gd name="T41" fmla="*/ 22 h 45"/>
                <a:gd name="T42" fmla="*/ 85 w 85"/>
                <a:gd name="T43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45">
                  <a:moveTo>
                    <a:pt x="85" y="22"/>
                  </a:moveTo>
                  <a:lnTo>
                    <a:pt x="85" y="22"/>
                  </a:lnTo>
                  <a:lnTo>
                    <a:pt x="82" y="32"/>
                  </a:lnTo>
                  <a:lnTo>
                    <a:pt x="72" y="39"/>
                  </a:lnTo>
                  <a:lnTo>
                    <a:pt x="5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26" y="45"/>
                  </a:lnTo>
                  <a:lnTo>
                    <a:pt x="13" y="39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26" y="3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9" y="3"/>
                  </a:lnTo>
                  <a:lnTo>
                    <a:pt x="72" y="6"/>
                  </a:lnTo>
                  <a:lnTo>
                    <a:pt x="82" y="13"/>
                  </a:lnTo>
                  <a:lnTo>
                    <a:pt x="85" y="22"/>
                  </a:lnTo>
                  <a:lnTo>
                    <a:pt x="85" y="22"/>
                  </a:lnTo>
                  <a:close/>
                </a:path>
              </a:pathLst>
            </a:custGeom>
            <a:solidFill>
              <a:srgbClr val="FF7C7F"/>
            </a:solidFill>
            <a:ln w="9525">
              <a:solidFill>
                <a:srgbClr val="2318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Rectangle 170"/>
            <p:cNvSpPr>
              <a:spLocks noChangeArrowheads="1"/>
            </p:cNvSpPr>
            <p:nvPr/>
          </p:nvSpPr>
          <p:spPr bwMode="auto">
            <a:xfrm>
              <a:off x="4646613" y="693738"/>
              <a:ext cx="51435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Life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" name="Rectangle 171"/>
            <p:cNvSpPr>
              <a:spLocks noChangeArrowheads="1"/>
            </p:cNvSpPr>
            <p:nvPr/>
          </p:nvSpPr>
          <p:spPr bwMode="auto">
            <a:xfrm>
              <a:off x="4419600" y="1270000"/>
              <a:ext cx="927557" cy="25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Doma</a:t>
              </a:r>
              <a:r>
                <a:rPr kumimoji="0" lang="en-US" altLang="zh-CN" sz="2000" b="0" i="0" u="none" strike="noStrike" cap="none" normalizeH="0" baseline="0" dirty="0" err="1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i</a:t>
              </a:r>
              <a:r>
                <a:rPr kumimoji="0" lang="zh-CN" altLang="zh-CN" sz="20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" name="Rectangle 172"/>
            <p:cNvSpPr>
              <a:spLocks noChangeArrowheads="1"/>
            </p:cNvSpPr>
            <p:nvPr/>
          </p:nvSpPr>
          <p:spPr bwMode="auto">
            <a:xfrm>
              <a:off x="4357688" y="1909763"/>
              <a:ext cx="1061985" cy="25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K</a:t>
              </a:r>
              <a:r>
                <a:rPr kumimoji="0" lang="en-US" altLang="zh-CN" sz="2000" b="0" i="0" u="none" strike="noStrike" cap="none" normalizeH="0" baseline="0" dirty="0" err="1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i</a:t>
              </a:r>
              <a:r>
                <a:rPr kumimoji="0" lang="zh-CN" altLang="zh-CN" sz="20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ngdom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9" name="Rectangle 173"/>
            <p:cNvSpPr>
              <a:spLocks noChangeArrowheads="1"/>
            </p:cNvSpPr>
            <p:nvPr/>
          </p:nvSpPr>
          <p:spPr bwMode="auto">
            <a:xfrm>
              <a:off x="4435475" y="2476500"/>
              <a:ext cx="938213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Phylum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0" name="Rectangle 174"/>
            <p:cNvSpPr>
              <a:spLocks noChangeArrowheads="1"/>
            </p:cNvSpPr>
            <p:nvPr/>
          </p:nvSpPr>
          <p:spPr bwMode="auto">
            <a:xfrm>
              <a:off x="4538663" y="3094038"/>
              <a:ext cx="741363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Class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1" name="Rectangle 175"/>
            <p:cNvSpPr>
              <a:spLocks noChangeArrowheads="1"/>
            </p:cNvSpPr>
            <p:nvPr/>
          </p:nvSpPr>
          <p:spPr bwMode="auto">
            <a:xfrm>
              <a:off x="4527550" y="3681413"/>
              <a:ext cx="75247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Order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2" name="Rectangle 176"/>
            <p:cNvSpPr>
              <a:spLocks noChangeArrowheads="1"/>
            </p:cNvSpPr>
            <p:nvPr/>
          </p:nvSpPr>
          <p:spPr bwMode="auto">
            <a:xfrm>
              <a:off x="4481513" y="4298950"/>
              <a:ext cx="835025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Family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3" name="Rectangle 177"/>
            <p:cNvSpPr>
              <a:spLocks noChangeArrowheads="1"/>
            </p:cNvSpPr>
            <p:nvPr/>
          </p:nvSpPr>
          <p:spPr bwMode="auto">
            <a:xfrm>
              <a:off x="4481513" y="4876800"/>
              <a:ext cx="855663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Genus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4" name="Rectangle 178"/>
            <p:cNvSpPr>
              <a:spLocks noChangeArrowheads="1"/>
            </p:cNvSpPr>
            <p:nvPr/>
          </p:nvSpPr>
          <p:spPr bwMode="auto">
            <a:xfrm>
              <a:off x="4405313" y="5473700"/>
              <a:ext cx="100965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Species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2574363"/>
            <a:ext cx="5796136" cy="1325563"/>
          </a:xfrm>
        </p:spPr>
        <p:txBody>
          <a:bodyPr>
            <a:normAutofit fontScale="90000"/>
          </a:bodyPr>
          <a:lstStyle/>
          <a:p>
            <a:r>
              <a:rPr lang="en-US" altLang="zh-CN" sz="2800" dirty="0" smtClean="0"/>
              <a:t>Hierarchical 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2800" b="1" dirty="0" smtClean="0">
                <a:solidFill>
                  <a:srgbClr val="FF0000"/>
                </a:solidFill>
              </a:rPr>
              <a:t>taxonomic ranks </a:t>
            </a:r>
            <a:br>
              <a:rPr lang="en-US" altLang="zh-CN" sz="2800" b="1" dirty="0" smtClean="0">
                <a:solidFill>
                  <a:srgbClr val="FF0000"/>
                </a:solidFill>
              </a:rPr>
            </a:br>
            <a:r>
              <a:rPr lang="en-US" altLang="zh-CN" sz="2800" dirty="0" smtClean="0"/>
              <a:t>(</a:t>
            </a:r>
            <a:r>
              <a:rPr lang="zh-CN" altLang="en-US" sz="2800" dirty="0" smtClean="0"/>
              <a:t>层级化的分类阶元</a:t>
            </a:r>
            <a:r>
              <a:rPr lang="en-US" altLang="zh-CN" sz="2800" dirty="0" smtClean="0"/>
              <a:t>)</a:t>
            </a:r>
            <a:endParaRPr lang="zh-CN" altLang="en-US" sz="2800" dirty="0"/>
          </a:p>
        </p:txBody>
      </p:sp>
      <p:sp>
        <p:nvSpPr>
          <p:cNvPr id="4" name="圆角矩形 3"/>
          <p:cNvSpPr/>
          <p:nvPr/>
        </p:nvSpPr>
        <p:spPr>
          <a:xfrm>
            <a:off x="7310941" y="1762203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Bacteria</a:t>
            </a:r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7310941" y="2509911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Proteobacteria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7310941" y="3214091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 smtClean="0"/>
              <a:t>Gammaproteobacteria</a:t>
            </a:r>
            <a:endParaRPr lang="zh-CN" altLang="en-US" sz="1200" dirty="0"/>
          </a:p>
        </p:txBody>
      </p:sp>
      <p:sp>
        <p:nvSpPr>
          <p:cNvPr id="10" name="圆角矩形 9"/>
          <p:cNvSpPr/>
          <p:nvPr/>
        </p:nvSpPr>
        <p:spPr>
          <a:xfrm>
            <a:off x="7310941" y="1058035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Bacteria</a:t>
            </a: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7310941" y="4622440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 smtClean="0"/>
              <a:t>Enterobacteriaceae</a:t>
            </a:r>
            <a:endParaRPr lang="zh-CN" altLang="en-US" sz="1400" dirty="0"/>
          </a:p>
        </p:txBody>
      </p:sp>
      <p:sp>
        <p:nvSpPr>
          <p:cNvPr id="12" name="圆角矩形 11"/>
          <p:cNvSpPr/>
          <p:nvPr/>
        </p:nvSpPr>
        <p:spPr>
          <a:xfrm>
            <a:off x="7310941" y="5370147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/>
              <a:t>Escherichia</a:t>
            </a:r>
            <a:endParaRPr lang="zh-CN" altLang="en-US" i="1" dirty="0"/>
          </a:p>
        </p:txBody>
      </p:sp>
      <p:sp>
        <p:nvSpPr>
          <p:cNvPr id="13" name="圆角矩形 12"/>
          <p:cNvSpPr/>
          <p:nvPr/>
        </p:nvSpPr>
        <p:spPr>
          <a:xfrm>
            <a:off x="7310941" y="6074327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</a:rPr>
              <a:t>Escherichia coli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310941" y="3918271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 smtClean="0"/>
              <a:t>Enterobacteriales</a:t>
            </a:r>
            <a:endParaRPr lang="zh-CN" altLang="en-US" sz="1400" dirty="0"/>
          </a:p>
        </p:txBody>
      </p:sp>
      <p:sp>
        <p:nvSpPr>
          <p:cNvPr id="23" name="圆角矩形 22"/>
          <p:cNvSpPr/>
          <p:nvPr/>
        </p:nvSpPr>
        <p:spPr>
          <a:xfrm>
            <a:off x="5148064" y="1785257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Animalia</a:t>
            </a:r>
            <a:endParaRPr lang="zh-CN" altLang="en-US" dirty="0"/>
          </a:p>
        </p:txBody>
      </p:sp>
      <p:sp>
        <p:nvSpPr>
          <p:cNvPr id="24" name="圆角矩形 23"/>
          <p:cNvSpPr/>
          <p:nvPr/>
        </p:nvSpPr>
        <p:spPr>
          <a:xfrm>
            <a:off x="5148064" y="2532965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Chordata</a:t>
            </a:r>
            <a:endParaRPr lang="zh-CN" altLang="en-US" dirty="0"/>
          </a:p>
        </p:txBody>
      </p:sp>
      <p:sp>
        <p:nvSpPr>
          <p:cNvPr id="25" name="圆角矩形 24"/>
          <p:cNvSpPr/>
          <p:nvPr/>
        </p:nvSpPr>
        <p:spPr>
          <a:xfrm>
            <a:off x="5148064" y="3237145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/>
              <a:t>Mammalia</a:t>
            </a:r>
            <a:endParaRPr lang="zh-CN" altLang="en-US" sz="1600" dirty="0"/>
          </a:p>
        </p:txBody>
      </p:sp>
      <p:sp>
        <p:nvSpPr>
          <p:cNvPr id="26" name="圆角矩形 25"/>
          <p:cNvSpPr/>
          <p:nvPr/>
        </p:nvSpPr>
        <p:spPr>
          <a:xfrm>
            <a:off x="5165118" y="1081089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Eukarya</a:t>
            </a:r>
            <a:endParaRPr lang="zh-CN" altLang="en-US" dirty="0"/>
          </a:p>
        </p:txBody>
      </p:sp>
      <p:sp>
        <p:nvSpPr>
          <p:cNvPr id="27" name="圆角矩形 26"/>
          <p:cNvSpPr/>
          <p:nvPr/>
        </p:nvSpPr>
        <p:spPr>
          <a:xfrm>
            <a:off x="5148064" y="4645494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Hominidae</a:t>
            </a:r>
            <a:endParaRPr lang="zh-CN" altLang="en-US" dirty="0"/>
          </a:p>
        </p:txBody>
      </p:sp>
      <p:sp>
        <p:nvSpPr>
          <p:cNvPr id="28" name="圆角矩形 27"/>
          <p:cNvSpPr/>
          <p:nvPr/>
        </p:nvSpPr>
        <p:spPr>
          <a:xfrm>
            <a:off x="5148064" y="5393201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Homo</a:t>
            </a:r>
            <a:endParaRPr lang="zh-CN" altLang="en-US" dirty="0"/>
          </a:p>
        </p:txBody>
      </p:sp>
      <p:sp>
        <p:nvSpPr>
          <p:cNvPr id="29" name="圆角矩形 28"/>
          <p:cNvSpPr/>
          <p:nvPr/>
        </p:nvSpPr>
        <p:spPr>
          <a:xfrm>
            <a:off x="5148064" y="6097381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</a:rPr>
              <a:t>Homo sapiens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5148064" y="3941325"/>
            <a:ext cx="17308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Primates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59832" y="836712"/>
            <a:ext cx="2016224" cy="94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8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-243408"/>
            <a:ext cx="36352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 smtClean="0"/>
          </a:p>
          <a:p>
            <a:r>
              <a:rPr lang="en-US" altLang="zh-CN" sz="3200" b="1" dirty="0" smtClean="0"/>
              <a:t>The origin of oxygen</a:t>
            </a:r>
            <a:endParaRPr lang="en-US" altLang="zh-CN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76263"/>
            <a:ext cx="44291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627879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Changes in element abundances through time.</a:t>
            </a:r>
            <a:endParaRPr lang="zh-CN" altLang="en-US" sz="2000" b="1" dirty="0"/>
          </a:p>
        </p:txBody>
      </p:sp>
      <p:sp>
        <p:nvSpPr>
          <p:cNvPr id="2" name="矩形 1"/>
          <p:cNvSpPr/>
          <p:nvPr/>
        </p:nvSpPr>
        <p:spPr>
          <a:xfrm>
            <a:off x="4499992" y="151866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zh-CN" sz="2000" dirty="0"/>
              <a:t>Most researchers agree that the redox state of the environment evolved through at least three stages, with major oxygenation events occurring </a:t>
            </a:r>
            <a:r>
              <a:rPr lang="en-US" altLang="zh-CN" sz="2000" dirty="0">
                <a:solidFill>
                  <a:srgbClr val="FF0000"/>
                </a:solidFill>
              </a:rPr>
              <a:t>~2.4 billion to 1.8 billion years ago and 800 million to 500 million years ago.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876184" y="1734200"/>
            <a:ext cx="56970" cy="414307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694948" y="5877272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2.4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2949" y="4077072"/>
            <a:ext cx="648072" cy="271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590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dirty="0" smtClean="0"/>
              <a:t>The biggest evolutionary question: What is the original life?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143397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dirty="0" smtClean="0"/>
              <a:t>“The </a:t>
            </a:r>
            <a:r>
              <a:rPr lang="en-US" altLang="zh-CN" dirty="0"/>
              <a:t>origin of life is a scientific problem which is not yet solved. There are plenty of ideas, but few clear facts</a:t>
            </a:r>
            <a:r>
              <a:rPr lang="en-US" altLang="zh-CN" dirty="0" smtClean="0"/>
              <a:t>.”            From </a:t>
            </a:r>
            <a:r>
              <a:rPr lang="en-US" altLang="zh-CN" i="1" dirty="0" smtClean="0"/>
              <a:t>Wikipedia</a:t>
            </a:r>
            <a:endParaRPr lang="zh-CN" altLang="en-US" i="1" dirty="0"/>
          </a:p>
        </p:txBody>
      </p:sp>
      <p:sp>
        <p:nvSpPr>
          <p:cNvPr id="4" name="矩形 3"/>
          <p:cNvSpPr/>
          <p:nvPr/>
        </p:nvSpPr>
        <p:spPr>
          <a:xfrm>
            <a:off x="2411760" y="5013176"/>
            <a:ext cx="4431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RNA world hypothesis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923928" y="542938"/>
            <a:ext cx="5185564" cy="5281895"/>
            <a:chOff x="3645" y="1195"/>
            <a:chExt cx="6357" cy="7630"/>
          </a:xfrm>
        </p:grpSpPr>
        <p:sp>
          <p:nvSpPr>
            <p:cNvPr id="5" name="Freeform 6"/>
            <p:cNvSpPr/>
            <p:nvPr/>
          </p:nvSpPr>
          <p:spPr bwMode="auto">
            <a:xfrm>
              <a:off x="8903" y="1640"/>
              <a:ext cx="310" cy="610"/>
            </a:xfrm>
            <a:custGeom>
              <a:avLst/>
              <a:gdLst>
                <a:gd name="T0" fmla="*/ 20 w 124"/>
                <a:gd name="T1" fmla="*/ 0 h 244"/>
                <a:gd name="T2" fmla="*/ 20 w 124"/>
                <a:gd name="T3" fmla="*/ 0 h 244"/>
                <a:gd name="T4" fmla="*/ 10 w 124"/>
                <a:gd name="T5" fmla="*/ 12 h 244"/>
                <a:gd name="T6" fmla="*/ 4 w 124"/>
                <a:gd name="T7" fmla="*/ 22 h 244"/>
                <a:gd name="T8" fmla="*/ 0 w 124"/>
                <a:gd name="T9" fmla="*/ 36 h 244"/>
                <a:gd name="T10" fmla="*/ 0 w 124"/>
                <a:gd name="T11" fmla="*/ 42 h 244"/>
                <a:gd name="T12" fmla="*/ 0 w 124"/>
                <a:gd name="T13" fmla="*/ 48 h 244"/>
                <a:gd name="T14" fmla="*/ 4 w 124"/>
                <a:gd name="T15" fmla="*/ 54 h 244"/>
                <a:gd name="T16" fmla="*/ 10 w 124"/>
                <a:gd name="T17" fmla="*/ 58 h 244"/>
                <a:gd name="T18" fmla="*/ 20 w 124"/>
                <a:gd name="T19" fmla="*/ 62 h 244"/>
                <a:gd name="T20" fmla="*/ 32 w 124"/>
                <a:gd name="T21" fmla="*/ 64 h 244"/>
                <a:gd name="T22" fmla="*/ 50 w 124"/>
                <a:gd name="T23" fmla="*/ 66 h 244"/>
                <a:gd name="T24" fmla="*/ 70 w 124"/>
                <a:gd name="T25" fmla="*/ 64 h 244"/>
                <a:gd name="T26" fmla="*/ 70 w 124"/>
                <a:gd name="T27" fmla="*/ 64 h 244"/>
                <a:gd name="T28" fmla="*/ 72 w 124"/>
                <a:gd name="T29" fmla="*/ 70 h 244"/>
                <a:gd name="T30" fmla="*/ 76 w 124"/>
                <a:gd name="T31" fmla="*/ 82 h 244"/>
                <a:gd name="T32" fmla="*/ 76 w 124"/>
                <a:gd name="T33" fmla="*/ 92 h 244"/>
                <a:gd name="T34" fmla="*/ 76 w 124"/>
                <a:gd name="T35" fmla="*/ 104 h 244"/>
                <a:gd name="T36" fmla="*/ 74 w 124"/>
                <a:gd name="T37" fmla="*/ 118 h 244"/>
                <a:gd name="T38" fmla="*/ 70 w 124"/>
                <a:gd name="T39" fmla="*/ 132 h 244"/>
                <a:gd name="T40" fmla="*/ 70 w 124"/>
                <a:gd name="T41" fmla="*/ 132 h 244"/>
                <a:gd name="T42" fmla="*/ 68 w 124"/>
                <a:gd name="T43" fmla="*/ 140 h 244"/>
                <a:gd name="T44" fmla="*/ 66 w 124"/>
                <a:gd name="T45" fmla="*/ 148 h 244"/>
                <a:gd name="T46" fmla="*/ 66 w 124"/>
                <a:gd name="T47" fmla="*/ 158 h 244"/>
                <a:gd name="T48" fmla="*/ 68 w 124"/>
                <a:gd name="T49" fmla="*/ 168 h 244"/>
                <a:gd name="T50" fmla="*/ 76 w 124"/>
                <a:gd name="T51" fmla="*/ 178 h 244"/>
                <a:gd name="T52" fmla="*/ 82 w 124"/>
                <a:gd name="T53" fmla="*/ 182 h 244"/>
                <a:gd name="T54" fmla="*/ 90 w 124"/>
                <a:gd name="T55" fmla="*/ 186 h 244"/>
                <a:gd name="T56" fmla="*/ 98 w 124"/>
                <a:gd name="T57" fmla="*/ 190 h 244"/>
                <a:gd name="T58" fmla="*/ 110 w 124"/>
                <a:gd name="T59" fmla="*/ 194 h 244"/>
                <a:gd name="T60" fmla="*/ 110 w 124"/>
                <a:gd name="T61" fmla="*/ 194 h 244"/>
                <a:gd name="T62" fmla="*/ 110 w 124"/>
                <a:gd name="T63" fmla="*/ 202 h 244"/>
                <a:gd name="T64" fmla="*/ 112 w 124"/>
                <a:gd name="T65" fmla="*/ 220 h 244"/>
                <a:gd name="T66" fmla="*/ 112 w 124"/>
                <a:gd name="T67" fmla="*/ 230 h 244"/>
                <a:gd name="T68" fmla="*/ 116 w 124"/>
                <a:gd name="T69" fmla="*/ 238 h 244"/>
                <a:gd name="T70" fmla="*/ 118 w 124"/>
                <a:gd name="T71" fmla="*/ 242 h 244"/>
                <a:gd name="T72" fmla="*/ 122 w 124"/>
                <a:gd name="T73" fmla="*/ 244 h 244"/>
                <a:gd name="T74" fmla="*/ 124 w 124"/>
                <a:gd name="T7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244">
                  <a:moveTo>
                    <a:pt x="20" y="0"/>
                  </a:moveTo>
                  <a:lnTo>
                    <a:pt x="20" y="0"/>
                  </a:lnTo>
                  <a:lnTo>
                    <a:pt x="10" y="12"/>
                  </a:lnTo>
                  <a:lnTo>
                    <a:pt x="4" y="22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4" y="54"/>
                  </a:lnTo>
                  <a:lnTo>
                    <a:pt x="10" y="58"/>
                  </a:lnTo>
                  <a:lnTo>
                    <a:pt x="20" y="62"/>
                  </a:lnTo>
                  <a:lnTo>
                    <a:pt x="32" y="64"/>
                  </a:lnTo>
                  <a:lnTo>
                    <a:pt x="50" y="66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2" y="70"/>
                  </a:lnTo>
                  <a:lnTo>
                    <a:pt x="76" y="82"/>
                  </a:lnTo>
                  <a:lnTo>
                    <a:pt x="76" y="92"/>
                  </a:lnTo>
                  <a:lnTo>
                    <a:pt x="76" y="104"/>
                  </a:lnTo>
                  <a:lnTo>
                    <a:pt x="74" y="118"/>
                  </a:lnTo>
                  <a:lnTo>
                    <a:pt x="70" y="132"/>
                  </a:lnTo>
                  <a:lnTo>
                    <a:pt x="70" y="132"/>
                  </a:lnTo>
                  <a:lnTo>
                    <a:pt x="68" y="140"/>
                  </a:lnTo>
                  <a:lnTo>
                    <a:pt x="66" y="148"/>
                  </a:lnTo>
                  <a:lnTo>
                    <a:pt x="66" y="158"/>
                  </a:lnTo>
                  <a:lnTo>
                    <a:pt x="68" y="168"/>
                  </a:lnTo>
                  <a:lnTo>
                    <a:pt x="76" y="178"/>
                  </a:lnTo>
                  <a:lnTo>
                    <a:pt x="82" y="182"/>
                  </a:lnTo>
                  <a:lnTo>
                    <a:pt x="90" y="186"/>
                  </a:lnTo>
                  <a:lnTo>
                    <a:pt x="98" y="190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110" y="202"/>
                  </a:lnTo>
                  <a:lnTo>
                    <a:pt x="112" y="220"/>
                  </a:lnTo>
                  <a:lnTo>
                    <a:pt x="112" y="230"/>
                  </a:lnTo>
                  <a:lnTo>
                    <a:pt x="116" y="238"/>
                  </a:lnTo>
                  <a:lnTo>
                    <a:pt x="118" y="242"/>
                  </a:lnTo>
                  <a:lnTo>
                    <a:pt x="122" y="244"/>
                  </a:lnTo>
                  <a:lnTo>
                    <a:pt x="124" y="244"/>
                  </a:lnTo>
                </a:path>
              </a:pathLst>
            </a:custGeom>
            <a:noFill/>
            <a:ln w="16">
              <a:solidFill>
                <a:srgbClr val="183F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43" y="3585"/>
              <a:ext cx="1140" cy="1140"/>
              <a:chOff x="4725988" y="2276475"/>
              <a:chExt cx="723900" cy="723900"/>
            </a:xfrm>
          </p:grpSpPr>
          <p:pic>
            <p:nvPicPr>
              <p:cNvPr id="56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988" y="2276475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Freeform 8"/>
              <p:cNvSpPr/>
              <p:nvPr/>
            </p:nvSpPr>
            <p:spPr bwMode="auto">
              <a:xfrm>
                <a:off x="4986338" y="2505075"/>
                <a:ext cx="254000" cy="57150"/>
              </a:xfrm>
              <a:custGeom>
                <a:avLst/>
                <a:gdLst>
                  <a:gd name="T0" fmla="*/ 160 w 160"/>
                  <a:gd name="T1" fmla="*/ 32 h 36"/>
                  <a:gd name="T2" fmla="*/ 160 w 160"/>
                  <a:gd name="T3" fmla="*/ 32 h 36"/>
                  <a:gd name="T4" fmla="*/ 156 w 160"/>
                  <a:gd name="T5" fmla="*/ 24 h 36"/>
                  <a:gd name="T6" fmla="*/ 154 w 160"/>
                  <a:gd name="T7" fmla="*/ 16 h 36"/>
                  <a:gd name="T8" fmla="*/ 148 w 160"/>
                  <a:gd name="T9" fmla="*/ 10 h 36"/>
                  <a:gd name="T10" fmla="*/ 146 w 160"/>
                  <a:gd name="T11" fmla="*/ 8 h 36"/>
                  <a:gd name="T12" fmla="*/ 142 w 160"/>
                  <a:gd name="T13" fmla="*/ 6 h 36"/>
                  <a:gd name="T14" fmla="*/ 138 w 160"/>
                  <a:gd name="T15" fmla="*/ 6 h 36"/>
                  <a:gd name="T16" fmla="*/ 134 w 160"/>
                  <a:gd name="T17" fmla="*/ 8 h 36"/>
                  <a:gd name="T18" fmla="*/ 128 w 160"/>
                  <a:gd name="T19" fmla="*/ 12 h 36"/>
                  <a:gd name="T20" fmla="*/ 122 w 160"/>
                  <a:gd name="T21" fmla="*/ 18 h 36"/>
                  <a:gd name="T22" fmla="*/ 110 w 160"/>
                  <a:gd name="T23" fmla="*/ 36 h 36"/>
                  <a:gd name="T24" fmla="*/ 110 w 160"/>
                  <a:gd name="T25" fmla="*/ 36 h 36"/>
                  <a:gd name="T26" fmla="*/ 106 w 160"/>
                  <a:gd name="T27" fmla="*/ 36 h 36"/>
                  <a:gd name="T28" fmla="*/ 98 w 160"/>
                  <a:gd name="T29" fmla="*/ 32 h 36"/>
                  <a:gd name="T30" fmla="*/ 88 w 160"/>
                  <a:gd name="T31" fmla="*/ 26 h 36"/>
                  <a:gd name="T32" fmla="*/ 76 w 160"/>
                  <a:gd name="T33" fmla="*/ 14 h 36"/>
                  <a:gd name="T34" fmla="*/ 76 w 160"/>
                  <a:gd name="T35" fmla="*/ 14 h 36"/>
                  <a:gd name="T36" fmla="*/ 72 w 160"/>
                  <a:gd name="T37" fmla="*/ 10 h 36"/>
                  <a:gd name="T38" fmla="*/ 68 w 160"/>
                  <a:gd name="T39" fmla="*/ 6 h 36"/>
                  <a:gd name="T40" fmla="*/ 64 w 160"/>
                  <a:gd name="T41" fmla="*/ 2 h 36"/>
                  <a:gd name="T42" fmla="*/ 58 w 160"/>
                  <a:gd name="T43" fmla="*/ 0 h 36"/>
                  <a:gd name="T44" fmla="*/ 50 w 160"/>
                  <a:gd name="T45" fmla="*/ 0 h 36"/>
                  <a:gd name="T46" fmla="*/ 42 w 160"/>
                  <a:gd name="T47" fmla="*/ 4 h 36"/>
                  <a:gd name="T48" fmla="*/ 30 w 160"/>
                  <a:gd name="T49" fmla="*/ 12 h 36"/>
                  <a:gd name="T50" fmla="*/ 30 w 160"/>
                  <a:gd name="T51" fmla="*/ 12 h 36"/>
                  <a:gd name="T52" fmla="*/ 16 w 160"/>
                  <a:gd name="T53" fmla="*/ 4 h 36"/>
                  <a:gd name="T54" fmla="*/ 6 w 160"/>
                  <a:gd name="T55" fmla="*/ 0 h 36"/>
                  <a:gd name="T56" fmla="*/ 2 w 160"/>
                  <a:gd name="T57" fmla="*/ 0 h 36"/>
                  <a:gd name="T58" fmla="*/ 0 w 160"/>
                  <a:gd name="T5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36">
                    <a:moveTo>
                      <a:pt x="160" y="32"/>
                    </a:moveTo>
                    <a:lnTo>
                      <a:pt x="160" y="32"/>
                    </a:lnTo>
                    <a:lnTo>
                      <a:pt x="156" y="24"/>
                    </a:lnTo>
                    <a:lnTo>
                      <a:pt x="154" y="16"/>
                    </a:lnTo>
                    <a:lnTo>
                      <a:pt x="148" y="10"/>
                    </a:lnTo>
                    <a:lnTo>
                      <a:pt x="146" y="8"/>
                    </a:lnTo>
                    <a:lnTo>
                      <a:pt x="142" y="6"/>
                    </a:lnTo>
                    <a:lnTo>
                      <a:pt x="138" y="6"/>
                    </a:lnTo>
                    <a:lnTo>
                      <a:pt x="134" y="8"/>
                    </a:lnTo>
                    <a:lnTo>
                      <a:pt x="128" y="12"/>
                    </a:lnTo>
                    <a:lnTo>
                      <a:pt x="122" y="18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06" y="36"/>
                    </a:lnTo>
                    <a:lnTo>
                      <a:pt x="98" y="32"/>
                    </a:lnTo>
                    <a:lnTo>
                      <a:pt x="88" y="26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2" y="10"/>
                    </a:lnTo>
                    <a:lnTo>
                      <a:pt x="68" y="6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0" y="0"/>
                    </a:lnTo>
                    <a:lnTo>
                      <a:pt x="42" y="4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1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16">
                <a:solidFill>
                  <a:srgbClr val="183F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4837113" y="2641600"/>
                <a:ext cx="330200" cy="269875"/>
              </a:xfrm>
              <a:custGeom>
                <a:avLst/>
                <a:gdLst>
                  <a:gd name="T0" fmla="*/ 4 w 208"/>
                  <a:gd name="T1" fmla="*/ 0 h 170"/>
                  <a:gd name="T2" fmla="*/ 4 w 208"/>
                  <a:gd name="T3" fmla="*/ 0 h 170"/>
                  <a:gd name="T4" fmla="*/ 2 w 208"/>
                  <a:gd name="T5" fmla="*/ 14 h 170"/>
                  <a:gd name="T6" fmla="*/ 0 w 208"/>
                  <a:gd name="T7" fmla="*/ 28 h 170"/>
                  <a:gd name="T8" fmla="*/ 2 w 208"/>
                  <a:gd name="T9" fmla="*/ 40 h 170"/>
                  <a:gd name="T10" fmla="*/ 4 w 208"/>
                  <a:gd name="T11" fmla="*/ 46 h 170"/>
                  <a:gd name="T12" fmla="*/ 10 w 208"/>
                  <a:gd name="T13" fmla="*/ 50 h 170"/>
                  <a:gd name="T14" fmla="*/ 14 w 208"/>
                  <a:gd name="T15" fmla="*/ 54 h 170"/>
                  <a:gd name="T16" fmla="*/ 22 w 208"/>
                  <a:gd name="T17" fmla="*/ 56 h 170"/>
                  <a:gd name="T18" fmla="*/ 32 w 208"/>
                  <a:gd name="T19" fmla="*/ 54 h 170"/>
                  <a:gd name="T20" fmla="*/ 46 w 208"/>
                  <a:gd name="T21" fmla="*/ 50 h 170"/>
                  <a:gd name="T22" fmla="*/ 60 w 208"/>
                  <a:gd name="T23" fmla="*/ 44 h 170"/>
                  <a:gd name="T24" fmla="*/ 78 w 208"/>
                  <a:gd name="T25" fmla="*/ 34 h 170"/>
                  <a:gd name="T26" fmla="*/ 78 w 208"/>
                  <a:gd name="T27" fmla="*/ 34 h 170"/>
                  <a:gd name="T28" fmla="*/ 82 w 208"/>
                  <a:gd name="T29" fmla="*/ 38 h 170"/>
                  <a:gd name="T30" fmla="*/ 92 w 208"/>
                  <a:gd name="T31" fmla="*/ 48 h 170"/>
                  <a:gd name="T32" fmla="*/ 96 w 208"/>
                  <a:gd name="T33" fmla="*/ 56 h 170"/>
                  <a:gd name="T34" fmla="*/ 102 w 208"/>
                  <a:gd name="T35" fmla="*/ 66 h 170"/>
                  <a:gd name="T36" fmla="*/ 106 w 208"/>
                  <a:gd name="T37" fmla="*/ 80 h 170"/>
                  <a:gd name="T38" fmla="*/ 110 w 208"/>
                  <a:gd name="T39" fmla="*/ 94 h 170"/>
                  <a:gd name="T40" fmla="*/ 110 w 208"/>
                  <a:gd name="T41" fmla="*/ 94 h 170"/>
                  <a:gd name="T42" fmla="*/ 110 w 208"/>
                  <a:gd name="T43" fmla="*/ 102 h 170"/>
                  <a:gd name="T44" fmla="*/ 112 w 208"/>
                  <a:gd name="T45" fmla="*/ 110 h 170"/>
                  <a:gd name="T46" fmla="*/ 118 w 208"/>
                  <a:gd name="T47" fmla="*/ 120 h 170"/>
                  <a:gd name="T48" fmla="*/ 124 w 208"/>
                  <a:gd name="T49" fmla="*/ 126 h 170"/>
                  <a:gd name="T50" fmla="*/ 136 w 208"/>
                  <a:gd name="T51" fmla="*/ 132 h 170"/>
                  <a:gd name="T52" fmla="*/ 144 w 208"/>
                  <a:gd name="T53" fmla="*/ 134 h 170"/>
                  <a:gd name="T54" fmla="*/ 152 w 208"/>
                  <a:gd name="T55" fmla="*/ 134 h 170"/>
                  <a:gd name="T56" fmla="*/ 162 w 208"/>
                  <a:gd name="T57" fmla="*/ 134 h 170"/>
                  <a:gd name="T58" fmla="*/ 172 w 208"/>
                  <a:gd name="T59" fmla="*/ 130 h 170"/>
                  <a:gd name="T60" fmla="*/ 172 w 208"/>
                  <a:gd name="T61" fmla="*/ 130 h 170"/>
                  <a:gd name="T62" fmla="*/ 176 w 208"/>
                  <a:gd name="T63" fmla="*/ 138 h 170"/>
                  <a:gd name="T64" fmla="*/ 186 w 208"/>
                  <a:gd name="T65" fmla="*/ 154 h 170"/>
                  <a:gd name="T66" fmla="*/ 192 w 208"/>
                  <a:gd name="T67" fmla="*/ 162 h 170"/>
                  <a:gd name="T68" fmla="*/ 198 w 208"/>
                  <a:gd name="T69" fmla="*/ 166 h 170"/>
                  <a:gd name="T70" fmla="*/ 204 w 208"/>
                  <a:gd name="T71" fmla="*/ 170 h 170"/>
                  <a:gd name="T72" fmla="*/ 206 w 208"/>
                  <a:gd name="T73" fmla="*/ 170 h 170"/>
                  <a:gd name="T74" fmla="*/ 208 w 208"/>
                  <a:gd name="T75" fmla="*/ 1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70">
                    <a:moveTo>
                      <a:pt x="4" y="0"/>
                    </a:moveTo>
                    <a:lnTo>
                      <a:pt x="4" y="0"/>
                    </a:lnTo>
                    <a:lnTo>
                      <a:pt x="2" y="14"/>
                    </a:lnTo>
                    <a:lnTo>
                      <a:pt x="0" y="28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22" y="56"/>
                    </a:lnTo>
                    <a:lnTo>
                      <a:pt x="32" y="54"/>
                    </a:lnTo>
                    <a:lnTo>
                      <a:pt x="46" y="50"/>
                    </a:lnTo>
                    <a:lnTo>
                      <a:pt x="60" y="44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82" y="38"/>
                    </a:lnTo>
                    <a:lnTo>
                      <a:pt x="92" y="48"/>
                    </a:lnTo>
                    <a:lnTo>
                      <a:pt x="96" y="56"/>
                    </a:lnTo>
                    <a:lnTo>
                      <a:pt x="102" y="66"/>
                    </a:lnTo>
                    <a:lnTo>
                      <a:pt x="106" y="80"/>
                    </a:lnTo>
                    <a:lnTo>
                      <a:pt x="110" y="94"/>
                    </a:lnTo>
                    <a:lnTo>
                      <a:pt x="110" y="94"/>
                    </a:lnTo>
                    <a:lnTo>
                      <a:pt x="110" y="102"/>
                    </a:lnTo>
                    <a:lnTo>
                      <a:pt x="112" y="110"/>
                    </a:lnTo>
                    <a:lnTo>
                      <a:pt x="118" y="120"/>
                    </a:lnTo>
                    <a:lnTo>
                      <a:pt x="124" y="126"/>
                    </a:lnTo>
                    <a:lnTo>
                      <a:pt x="136" y="132"/>
                    </a:lnTo>
                    <a:lnTo>
                      <a:pt x="144" y="134"/>
                    </a:lnTo>
                    <a:lnTo>
                      <a:pt x="152" y="134"/>
                    </a:lnTo>
                    <a:lnTo>
                      <a:pt x="162" y="134"/>
                    </a:lnTo>
                    <a:lnTo>
                      <a:pt x="172" y="130"/>
                    </a:lnTo>
                    <a:lnTo>
                      <a:pt x="172" y="130"/>
                    </a:lnTo>
                    <a:lnTo>
                      <a:pt x="176" y="138"/>
                    </a:lnTo>
                    <a:lnTo>
                      <a:pt x="186" y="154"/>
                    </a:lnTo>
                    <a:lnTo>
                      <a:pt x="192" y="162"/>
                    </a:lnTo>
                    <a:lnTo>
                      <a:pt x="198" y="166"/>
                    </a:lnTo>
                    <a:lnTo>
                      <a:pt x="204" y="170"/>
                    </a:lnTo>
                    <a:lnTo>
                      <a:pt x="206" y="170"/>
                    </a:lnTo>
                    <a:lnTo>
                      <a:pt x="208" y="168"/>
                    </a:lnTo>
                  </a:path>
                </a:pathLst>
              </a:custGeom>
              <a:noFill/>
              <a:ln w="16">
                <a:solidFill>
                  <a:srgbClr val="183F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</p:grpSp>
        <p:sp>
          <p:nvSpPr>
            <p:cNvPr id="7" name="Freeform 10"/>
            <p:cNvSpPr/>
            <p:nvPr/>
          </p:nvSpPr>
          <p:spPr bwMode="auto">
            <a:xfrm>
              <a:off x="9213" y="1585"/>
              <a:ext cx="295" cy="595"/>
            </a:xfrm>
            <a:custGeom>
              <a:avLst/>
              <a:gdLst>
                <a:gd name="T0" fmla="*/ 16 w 118"/>
                <a:gd name="T1" fmla="*/ 0 h 238"/>
                <a:gd name="T2" fmla="*/ 16 w 118"/>
                <a:gd name="T3" fmla="*/ 0 h 238"/>
                <a:gd name="T4" fmla="*/ 8 w 118"/>
                <a:gd name="T5" fmla="*/ 10 h 238"/>
                <a:gd name="T6" fmla="*/ 2 w 118"/>
                <a:gd name="T7" fmla="*/ 20 h 238"/>
                <a:gd name="T8" fmla="*/ 0 w 118"/>
                <a:gd name="T9" fmla="*/ 32 h 238"/>
                <a:gd name="T10" fmla="*/ 0 w 118"/>
                <a:gd name="T11" fmla="*/ 38 h 238"/>
                <a:gd name="T12" fmla="*/ 2 w 118"/>
                <a:gd name="T13" fmla="*/ 44 h 238"/>
                <a:gd name="T14" fmla="*/ 4 w 118"/>
                <a:gd name="T15" fmla="*/ 48 h 238"/>
                <a:gd name="T16" fmla="*/ 10 w 118"/>
                <a:gd name="T17" fmla="*/ 54 h 238"/>
                <a:gd name="T18" fmla="*/ 16 w 118"/>
                <a:gd name="T19" fmla="*/ 58 h 238"/>
                <a:gd name="T20" fmla="*/ 26 w 118"/>
                <a:gd name="T21" fmla="*/ 62 h 238"/>
                <a:gd name="T22" fmla="*/ 40 w 118"/>
                <a:gd name="T23" fmla="*/ 64 h 238"/>
                <a:gd name="T24" fmla="*/ 56 w 118"/>
                <a:gd name="T25" fmla="*/ 66 h 238"/>
                <a:gd name="T26" fmla="*/ 56 w 118"/>
                <a:gd name="T27" fmla="*/ 66 h 238"/>
                <a:gd name="T28" fmla="*/ 60 w 118"/>
                <a:gd name="T29" fmla="*/ 68 h 238"/>
                <a:gd name="T30" fmla="*/ 62 w 118"/>
                <a:gd name="T31" fmla="*/ 70 h 238"/>
                <a:gd name="T32" fmla="*/ 66 w 118"/>
                <a:gd name="T33" fmla="*/ 76 h 238"/>
                <a:gd name="T34" fmla="*/ 68 w 118"/>
                <a:gd name="T35" fmla="*/ 82 h 238"/>
                <a:gd name="T36" fmla="*/ 68 w 118"/>
                <a:gd name="T37" fmla="*/ 92 h 238"/>
                <a:gd name="T38" fmla="*/ 64 w 118"/>
                <a:gd name="T39" fmla="*/ 102 h 238"/>
                <a:gd name="T40" fmla="*/ 56 w 118"/>
                <a:gd name="T41" fmla="*/ 116 h 238"/>
                <a:gd name="T42" fmla="*/ 56 w 118"/>
                <a:gd name="T43" fmla="*/ 116 h 238"/>
                <a:gd name="T44" fmla="*/ 52 w 118"/>
                <a:gd name="T45" fmla="*/ 124 h 238"/>
                <a:gd name="T46" fmla="*/ 48 w 118"/>
                <a:gd name="T47" fmla="*/ 132 h 238"/>
                <a:gd name="T48" fmla="*/ 46 w 118"/>
                <a:gd name="T49" fmla="*/ 140 h 238"/>
                <a:gd name="T50" fmla="*/ 48 w 118"/>
                <a:gd name="T51" fmla="*/ 150 h 238"/>
                <a:gd name="T52" fmla="*/ 52 w 118"/>
                <a:gd name="T53" fmla="*/ 154 h 238"/>
                <a:gd name="T54" fmla="*/ 56 w 118"/>
                <a:gd name="T55" fmla="*/ 158 h 238"/>
                <a:gd name="T56" fmla="*/ 62 w 118"/>
                <a:gd name="T57" fmla="*/ 160 h 238"/>
                <a:gd name="T58" fmla="*/ 70 w 118"/>
                <a:gd name="T59" fmla="*/ 164 h 238"/>
                <a:gd name="T60" fmla="*/ 80 w 118"/>
                <a:gd name="T61" fmla="*/ 166 h 238"/>
                <a:gd name="T62" fmla="*/ 94 w 118"/>
                <a:gd name="T63" fmla="*/ 166 h 238"/>
                <a:gd name="T64" fmla="*/ 94 w 118"/>
                <a:gd name="T65" fmla="*/ 166 h 238"/>
                <a:gd name="T66" fmla="*/ 94 w 118"/>
                <a:gd name="T67" fmla="*/ 176 h 238"/>
                <a:gd name="T68" fmla="*/ 96 w 118"/>
                <a:gd name="T69" fmla="*/ 200 h 238"/>
                <a:gd name="T70" fmla="*/ 100 w 118"/>
                <a:gd name="T71" fmla="*/ 212 h 238"/>
                <a:gd name="T72" fmla="*/ 104 w 118"/>
                <a:gd name="T73" fmla="*/ 224 h 238"/>
                <a:gd name="T74" fmla="*/ 110 w 118"/>
                <a:gd name="T75" fmla="*/ 234 h 238"/>
                <a:gd name="T76" fmla="*/ 114 w 118"/>
                <a:gd name="T77" fmla="*/ 236 h 238"/>
                <a:gd name="T78" fmla="*/ 118 w 118"/>
                <a:gd name="T79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8" h="238">
                  <a:moveTo>
                    <a:pt x="16" y="0"/>
                  </a:moveTo>
                  <a:lnTo>
                    <a:pt x="16" y="0"/>
                  </a:lnTo>
                  <a:lnTo>
                    <a:pt x="8" y="10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4" y="48"/>
                  </a:lnTo>
                  <a:lnTo>
                    <a:pt x="10" y="54"/>
                  </a:lnTo>
                  <a:lnTo>
                    <a:pt x="16" y="58"/>
                  </a:lnTo>
                  <a:lnTo>
                    <a:pt x="26" y="62"/>
                  </a:lnTo>
                  <a:lnTo>
                    <a:pt x="40" y="64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60" y="68"/>
                  </a:lnTo>
                  <a:lnTo>
                    <a:pt x="62" y="70"/>
                  </a:lnTo>
                  <a:lnTo>
                    <a:pt x="66" y="76"/>
                  </a:lnTo>
                  <a:lnTo>
                    <a:pt x="68" y="82"/>
                  </a:lnTo>
                  <a:lnTo>
                    <a:pt x="68" y="92"/>
                  </a:lnTo>
                  <a:lnTo>
                    <a:pt x="64" y="102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2" y="124"/>
                  </a:lnTo>
                  <a:lnTo>
                    <a:pt x="48" y="132"/>
                  </a:lnTo>
                  <a:lnTo>
                    <a:pt x="46" y="140"/>
                  </a:lnTo>
                  <a:lnTo>
                    <a:pt x="48" y="150"/>
                  </a:lnTo>
                  <a:lnTo>
                    <a:pt x="52" y="154"/>
                  </a:lnTo>
                  <a:lnTo>
                    <a:pt x="56" y="158"/>
                  </a:lnTo>
                  <a:lnTo>
                    <a:pt x="62" y="160"/>
                  </a:lnTo>
                  <a:lnTo>
                    <a:pt x="70" y="164"/>
                  </a:lnTo>
                  <a:lnTo>
                    <a:pt x="80" y="166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4" y="176"/>
                  </a:lnTo>
                  <a:lnTo>
                    <a:pt x="96" y="200"/>
                  </a:lnTo>
                  <a:lnTo>
                    <a:pt x="100" y="212"/>
                  </a:lnTo>
                  <a:lnTo>
                    <a:pt x="104" y="224"/>
                  </a:lnTo>
                  <a:lnTo>
                    <a:pt x="110" y="234"/>
                  </a:lnTo>
                  <a:lnTo>
                    <a:pt x="114" y="236"/>
                  </a:lnTo>
                  <a:lnTo>
                    <a:pt x="118" y="238"/>
                  </a:lnTo>
                </a:path>
              </a:pathLst>
            </a:custGeom>
            <a:noFill/>
            <a:ln w="16">
              <a:solidFill>
                <a:srgbClr val="183F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7433" y="1920"/>
              <a:ext cx="1165" cy="990"/>
            </a:xfrm>
            <a:custGeom>
              <a:avLst/>
              <a:gdLst>
                <a:gd name="T0" fmla="*/ 234 w 466"/>
                <a:gd name="T1" fmla="*/ 286 h 396"/>
                <a:gd name="T2" fmla="*/ 222 w 466"/>
                <a:gd name="T3" fmla="*/ 242 h 396"/>
                <a:gd name="T4" fmla="*/ 194 w 466"/>
                <a:gd name="T5" fmla="*/ 172 h 396"/>
                <a:gd name="T6" fmla="*/ 166 w 466"/>
                <a:gd name="T7" fmla="*/ 118 h 396"/>
                <a:gd name="T8" fmla="*/ 132 w 466"/>
                <a:gd name="T9" fmla="*/ 70 h 396"/>
                <a:gd name="T10" fmla="*/ 86 w 466"/>
                <a:gd name="T11" fmla="*/ 28 h 396"/>
                <a:gd name="T12" fmla="*/ 60 w 466"/>
                <a:gd name="T13" fmla="*/ 14 h 396"/>
                <a:gd name="T14" fmla="*/ 32 w 466"/>
                <a:gd name="T15" fmla="*/ 4 h 396"/>
                <a:gd name="T16" fmla="*/ 0 w 466"/>
                <a:gd name="T17" fmla="*/ 0 h 396"/>
                <a:gd name="T18" fmla="*/ 0 w 466"/>
                <a:gd name="T19" fmla="*/ 36 h 396"/>
                <a:gd name="T20" fmla="*/ 28 w 466"/>
                <a:gd name="T21" fmla="*/ 40 h 396"/>
                <a:gd name="T22" fmla="*/ 58 w 466"/>
                <a:gd name="T23" fmla="*/ 52 h 396"/>
                <a:gd name="T24" fmla="*/ 92 w 466"/>
                <a:gd name="T25" fmla="*/ 76 h 396"/>
                <a:gd name="T26" fmla="*/ 130 w 466"/>
                <a:gd name="T27" fmla="*/ 118 h 396"/>
                <a:gd name="T28" fmla="*/ 166 w 466"/>
                <a:gd name="T29" fmla="*/ 184 h 396"/>
                <a:gd name="T30" fmla="*/ 196 w 466"/>
                <a:gd name="T31" fmla="*/ 274 h 396"/>
                <a:gd name="T32" fmla="*/ 220 w 466"/>
                <a:gd name="T33" fmla="*/ 396 h 396"/>
                <a:gd name="T34" fmla="*/ 248 w 466"/>
                <a:gd name="T35" fmla="*/ 396 h 396"/>
                <a:gd name="T36" fmla="*/ 258 w 466"/>
                <a:gd name="T37" fmla="*/ 332 h 396"/>
                <a:gd name="T38" fmla="*/ 286 w 466"/>
                <a:gd name="T39" fmla="*/ 226 h 396"/>
                <a:gd name="T40" fmla="*/ 320 w 466"/>
                <a:gd name="T41" fmla="*/ 148 h 396"/>
                <a:gd name="T42" fmla="*/ 356 w 466"/>
                <a:gd name="T43" fmla="*/ 96 h 396"/>
                <a:gd name="T44" fmla="*/ 392 w 466"/>
                <a:gd name="T45" fmla="*/ 62 h 396"/>
                <a:gd name="T46" fmla="*/ 424 w 466"/>
                <a:gd name="T47" fmla="*/ 44 h 396"/>
                <a:gd name="T48" fmla="*/ 458 w 466"/>
                <a:gd name="T49" fmla="*/ 36 h 396"/>
                <a:gd name="T50" fmla="*/ 466 w 466"/>
                <a:gd name="T51" fmla="*/ 0 h 396"/>
                <a:gd name="T52" fmla="*/ 450 w 466"/>
                <a:gd name="T53" fmla="*/ 0 h 396"/>
                <a:gd name="T54" fmla="*/ 420 w 466"/>
                <a:gd name="T55" fmla="*/ 8 h 396"/>
                <a:gd name="T56" fmla="*/ 392 w 466"/>
                <a:gd name="T57" fmla="*/ 18 h 396"/>
                <a:gd name="T58" fmla="*/ 356 w 466"/>
                <a:gd name="T59" fmla="*/ 44 h 396"/>
                <a:gd name="T60" fmla="*/ 316 w 466"/>
                <a:gd name="T61" fmla="*/ 86 h 396"/>
                <a:gd name="T62" fmla="*/ 286 w 466"/>
                <a:gd name="T63" fmla="*/ 134 h 396"/>
                <a:gd name="T64" fmla="*/ 262 w 466"/>
                <a:gd name="T65" fmla="*/ 184 h 396"/>
                <a:gd name="T66" fmla="*/ 238 w 466"/>
                <a:gd name="T67" fmla="*/ 266 h 396"/>
                <a:gd name="T68" fmla="*/ 234 w 466"/>
                <a:gd name="T69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6" h="396">
                  <a:moveTo>
                    <a:pt x="234" y="286"/>
                  </a:moveTo>
                  <a:lnTo>
                    <a:pt x="234" y="286"/>
                  </a:lnTo>
                  <a:lnTo>
                    <a:pt x="230" y="274"/>
                  </a:lnTo>
                  <a:lnTo>
                    <a:pt x="222" y="242"/>
                  </a:lnTo>
                  <a:lnTo>
                    <a:pt x="206" y="198"/>
                  </a:lnTo>
                  <a:lnTo>
                    <a:pt x="194" y="172"/>
                  </a:lnTo>
                  <a:lnTo>
                    <a:pt x="182" y="146"/>
                  </a:lnTo>
                  <a:lnTo>
                    <a:pt x="166" y="118"/>
                  </a:lnTo>
                  <a:lnTo>
                    <a:pt x="150" y="94"/>
                  </a:lnTo>
                  <a:lnTo>
                    <a:pt x="132" y="70"/>
                  </a:lnTo>
                  <a:lnTo>
                    <a:pt x="110" y="48"/>
                  </a:lnTo>
                  <a:lnTo>
                    <a:pt x="86" y="28"/>
                  </a:lnTo>
                  <a:lnTo>
                    <a:pt x="74" y="20"/>
                  </a:lnTo>
                  <a:lnTo>
                    <a:pt x="60" y="14"/>
                  </a:lnTo>
                  <a:lnTo>
                    <a:pt x="46" y="8"/>
                  </a:lnTo>
                  <a:lnTo>
                    <a:pt x="32" y="4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28" y="40"/>
                  </a:lnTo>
                  <a:lnTo>
                    <a:pt x="42" y="44"/>
                  </a:lnTo>
                  <a:lnTo>
                    <a:pt x="58" y="52"/>
                  </a:lnTo>
                  <a:lnTo>
                    <a:pt x="74" y="62"/>
                  </a:lnTo>
                  <a:lnTo>
                    <a:pt x="92" y="76"/>
                  </a:lnTo>
                  <a:lnTo>
                    <a:pt x="112" y="96"/>
                  </a:lnTo>
                  <a:lnTo>
                    <a:pt x="130" y="118"/>
                  </a:lnTo>
                  <a:lnTo>
                    <a:pt x="148" y="148"/>
                  </a:lnTo>
                  <a:lnTo>
                    <a:pt x="166" y="184"/>
                  </a:lnTo>
                  <a:lnTo>
                    <a:pt x="182" y="226"/>
                  </a:lnTo>
                  <a:lnTo>
                    <a:pt x="196" y="274"/>
                  </a:lnTo>
                  <a:lnTo>
                    <a:pt x="210" y="332"/>
                  </a:lnTo>
                  <a:lnTo>
                    <a:pt x="220" y="396"/>
                  </a:lnTo>
                  <a:lnTo>
                    <a:pt x="234" y="396"/>
                  </a:lnTo>
                  <a:lnTo>
                    <a:pt x="248" y="396"/>
                  </a:lnTo>
                  <a:lnTo>
                    <a:pt x="248" y="396"/>
                  </a:lnTo>
                  <a:lnTo>
                    <a:pt x="258" y="332"/>
                  </a:lnTo>
                  <a:lnTo>
                    <a:pt x="270" y="274"/>
                  </a:lnTo>
                  <a:lnTo>
                    <a:pt x="286" y="226"/>
                  </a:lnTo>
                  <a:lnTo>
                    <a:pt x="302" y="184"/>
                  </a:lnTo>
                  <a:lnTo>
                    <a:pt x="320" y="148"/>
                  </a:lnTo>
                  <a:lnTo>
                    <a:pt x="338" y="118"/>
                  </a:lnTo>
                  <a:lnTo>
                    <a:pt x="356" y="96"/>
                  </a:lnTo>
                  <a:lnTo>
                    <a:pt x="374" y="76"/>
                  </a:lnTo>
                  <a:lnTo>
                    <a:pt x="392" y="62"/>
                  </a:lnTo>
                  <a:lnTo>
                    <a:pt x="410" y="52"/>
                  </a:lnTo>
                  <a:lnTo>
                    <a:pt x="424" y="44"/>
                  </a:lnTo>
                  <a:lnTo>
                    <a:pt x="438" y="40"/>
                  </a:lnTo>
                  <a:lnTo>
                    <a:pt x="458" y="36"/>
                  </a:lnTo>
                  <a:lnTo>
                    <a:pt x="466" y="36"/>
                  </a:lnTo>
                  <a:lnTo>
                    <a:pt x="466" y="0"/>
                  </a:lnTo>
                  <a:lnTo>
                    <a:pt x="466" y="0"/>
                  </a:lnTo>
                  <a:lnTo>
                    <a:pt x="450" y="0"/>
                  </a:lnTo>
                  <a:lnTo>
                    <a:pt x="434" y="4"/>
                  </a:lnTo>
                  <a:lnTo>
                    <a:pt x="420" y="8"/>
                  </a:lnTo>
                  <a:lnTo>
                    <a:pt x="406" y="12"/>
                  </a:lnTo>
                  <a:lnTo>
                    <a:pt x="392" y="18"/>
                  </a:lnTo>
                  <a:lnTo>
                    <a:pt x="380" y="26"/>
                  </a:lnTo>
                  <a:lnTo>
                    <a:pt x="356" y="44"/>
                  </a:lnTo>
                  <a:lnTo>
                    <a:pt x="334" y="64"/>
                  </a:lnTo>
                  <a:lnTo>
                    <a:pt x="316" y="86"/>
                  </a:lnTo>
                  <a:lnTo>
                    <a:pt x="300" y="110"/>
                  </a:lnTo>
                  <a:lnTo>
                    <a:pt x="286" y="134"/>
                  </a:lnTo>
                  <a:lnTo>
                    <a:pt x="274" y="160"/>
                  </a:lnTo>
                  <a:lnTo>
                    <a:pt x="262" y="184"/>
                  </a:lnTo>
                  <a:lnTo>
                    <a:pt x="248" y="230"/>
                  </a:lnTo>
                  <a:lnTo>
                    <a:pt x="238" y="266"/>
                  </a:lnTo>
                  <a:lnTo>
                    <a:pt x="234" y="286"/>
                  </a:lnTo>
                  <a:lnTo>
                    <a:pt x="234" y="286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7423" y="1905"/>
              <a:ext cx="1190" cy="1020"/>
            </a:xfrm>
            <a:custGeom>
              <a:avLst/>
              <a:gdLst>
                <a:gd name="T0" fmla="*/ 218 w 476"/>
                <a:gd name="T1" fmla="*/ 404 h 408"/>
                <a:gd name="T2" fmla="*/ 198 w 476"/>
                <a:gd name="T3" fmla="*/ 288 h 408"/>
                <a:gd name="T4" fmla="*/ 154 w 476"/>
                <a:gd name="T5" fmla="*/ 166 h 408"/>
                <a:gd name="T6" fmla="*/ 102 w 476"/>
                <a:gd name="T7" fmla="*/ 94 h 408"/>
                <a:gd name="T8" fmla="*/ 54 w 476"/>
                <a:gd name="T9" fmla="*/ 60 h 408"/>
                <a:gd name="T10" fmla="*/ 18 w 476"/>
                <a:gd name="T11" fmla="*/ 48 h 408"/>
                <a:gd name="T12" fmla="*/ 6 w 476"/>
                <a:gd name="T13" fmla="*/ 46 h 408"/>
                <a:gd name="T14" fmla="*/ 6 w 476"/>
                <a:gd name="T15" fmla="*/ 0 h 408"/>
                <a:gd name="T16" fmla="*/ 56 w 476"/>
                <a:gd name="T17" fmla="*/ 10 h 408"/>
                <a:gd name="T18" fmla="*/ 120 w 476"/>
                <a:gd name="T19" fmla="*/ 52 h 408"/>
                <a:gd name="T20" fmla="*/ 170 w 476"/>
                <a:gd name="T21" fmla="*/ 112 h 408"/>
                <a:gd name="T22" fmla="*/ 214 w 476"/>
                <a:gd name="T23" fmla="*/ 200 h 408"/>
                <a:gd name="T24" fmla="*/ 238 w 476"/>
                <a:gd name="T25" fmla="*/ 268 h 408"/>
                <a:gd name="T26" fmla="*/ 272 w 476"/>
                <a:gd name="T27" fmla="*/ 168 h 408"/>
                <a:gd name="T28" fmla="*/ 306 w 476"/>
                <a:gd name="T29" fmla="*/ 102 h 408"/>
                <a:gd name="T30" fmla="*/ 354 w 476"/>
                <a:gd name="T31" fmla="*/ 46 h 408"/>
                <a:gd name="T32" fmla="*/ 418 w 476"/>
                <a:gd name="T33" fmla="*/ 10 h 408"/>
                <a:gd name="T34" fmla="*/ 476 w 476"/>
                <a:gd name="T35" fmla="*/ 0 h 408"/>
                <a:gd name="T36" fmla="*/ 470 w 476"/>
                <a:gd name="T37" fmla="*/ 46 h 408"/>
                <a:gd name="T38" fmla="*/ 456 w 476"/>
                <a:gd name="T39" fmla="*/ 48 h 408"/>
                <a:gd name="T40" fmla="*/ 420 w 476"/>
                <a:gd name="T41" fmla="*/ 60 h 408"/>
                <a:gd name="T42" fmla="*/ 372 w 476"/>
                <a:gd name="T43" fmla="*/ 94 h 408"/>
                <a:gd name="T44" fmla="*/ 322 w 476"/>
                <a:gd name="T45" fmla="*/ 166 h 408"/>
                <a:gd name="T46" fmla="*/ 278 w 476"/>
                <a:gd name="T47" fmla="*/ 288 h 408"/>
                <a:gd name="T48" fmla="*/ 256 w 476"/>
                <a:gd name="T49" fmla="*/ 408 h 408"/>
                <a:gd name="T50" fmla="*/ 248 w 476"/>
                <a:gd name="T51" fmla="*/ 398 h 408"/>
                <a:gd name="T52" fmla="*/ 280 w 476"/>
                <a:gd name="T53" fmla="*/ 240 h 408"/>
                <a:gd name="T54" fmla="*/ 326 w 476"/>
                <a:gd name="T55" fmla="*/ 138 h 408"/>
                <a:gd name="T56" fmla="*/ 378 w 476"/>
                <a:gd name="T57" fmla="*/ 76 h 408"/>
                <a:gd name="T58" fmla="*/ 424 w 476"/>
                <a:gd name="T59" fmla="*/ 46 h 408"/>
                <a:gd name="T60" fmla="*/ 464 w 476"/>
                <a:gd name="T61" fmla="*/ 36 h 408"/>
                <a:gd name="T62" fmla="*/ 438 w 476"/>
                <a:gd name="T63" fmla="*/ 16 h 408"/>
                <a:gd name="T64" fmla="*/ 370 w 476"/>
                <a:gd name="T65" fmla="*/ 48 h 408"/>
                <a:gd name="T66" fmla="*/ 318 w 476"/>
                <a:gd name="T67" fmla="*/ 102 h 408"/>
                <a:gd name="T68" fmla="*/ 282 w 476"/>
                <a:gd name="T69" fmla="*/ 170 h 408"/>
                <a:gd name="T70" fmla="*/ 244 w 476"/>
                <a:gd name="T71" fmla="*/ 290 h 408"/>
                <a:gd name="T72" fmla="*/ 232 w 476"/>
                <a:gd name="T73" fmla="*/ 292 h 408"/>
                <a:gd name="T74" fmla="*/ 204 w 476"/>
                <a:gd name="T75" fmla="*/ 206 h 408"/>
                <a:gd name="T76" fmla="*/ 168 w 476"/>
                <a:gd name="T77" fmla="*/ 130 h 408"/>
                <a:gd name="T78" fmla="*/ 114 w 476"/>
                <a:gd name="T79" fmla="*/ 60 h 408"/>
                <a:gd name="T80" fmla="*/ 54 w 476"/>
                <a:gd name="T81" fmla="*/ 20 h 408"/>
                <a:gd name="T82" fmla="*/ 10 w 476"/>
                <a:gd name="T83" fmla="*/ 12 h 408"/>
                <a:gd name="T84" fmla="*/ 26 w 476"/>
                <a:gd name="T85" fmla="*/ 38 h 408"/>
                <a:gd name="T86" fmla="*/ 66 w 476"/>
                <a:gd name="T87" fmla="*/ 54 h 408"/>
                <a:gd name="T88" fmla="*/ 114 w 476"/>
                <a:gd name="T89" fmla="*/ 92 h 408"/>
                <a:gd name="T90" fmla="*/ 164 w 476"/>
                <a:gd name="T91" fmla="*/ 166 h 408"/>
                <a:gd name="T92" fmla="*/ 208 w 476"/>
                <a:gd name="T93" fmla="*/ 286 h 408"/>
                <a:gd name="T94" fmla="*/ 228 w 476"/>
                <a:gd name="T95" fmla="*/ 39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6" h="408">
                  <a:moveTo>
                    <a:pt x="256" y="408"/>
                  </a:moveTo>
                  <a:lnTo>
                    <a:pt x="218" y="408"/>
                  </a:lnTo>
                  <a:lnTo>
                    <a:pt x="218" y="404"/>
                  </a:lnTo>
                  <a:lnTo>
                    <a:pt x="218" y="404"/>
                  </a:lnTo>
                  <a:lnTo>
                    <a:pt x="208" y="342"/>
                  </a:lnTo>
                  <a:lnTo>
                    <a:pt x="198" y="288"/>
                  </a:lnTo>
                  <a:lnTo>
                    <a:pt x="184" y="242"/>
                  </a:lnTo>
                  <a:lnTo>
                    <a:pt x="170" y="202"/>
                  </a:lnTo>
                  <a:lnTo>
                    <a:pt x="154" y="166"/>
                  </a:lnTo>
                  <a:lnTo>
                    <a:pt x="136" y="138"/>
                  </a:lnTo>
                  <a:lnTo>
                    <a:pt x="120" y="114"/>
                  </a:lnTo>
                  <a:lnTo>
                    <a:pt x="102" y="94"/>
                  </a:lnTo>
                  <a:lnTo>
                    <a:pt x="86" y="80"/>
                  </a:lnTo>
                  <a:lnTo>
                    <a:pt x="70" y="68"/>
                  </a:lnTo>
                  <a:lnTo>
                    <a:pt x="54" y="60"/>
                  </a:lnTo>
                  <a:lnTo>
                    <a:pt x="40" y="54"/>
                  </a:lnTo>
                  <a:lnTo>
                    <a:pt x="28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32" y="4"/>
                  </a:lnTo>
                  <a:lnTo>
                    <a:pt x="56" y="10"/>
                  </a:lnTo>
                  <a:lnTo>
                    <a:pt x="80" y="22"/>
                  </a:lnTo>
                  <a:lnTo>
                    <a:pt x="100" y="36"/>
                  </a:lnTo>
                  <a:lnTo>
                    <a:pt x="120" y="52"/>
                  </a:lnTo>
                  <a:lnTo>
                    <a:pt x="138" y="70"/>
                  </a:lnTo>
                  <a:lnTo>
                    <a:pt x="154" y="90"/>
                  </a:lnTo>
                  <a:lnTo>
                    <a:pt x="170" y="112"/>
                  </a:lnTo>
                  <a:lnTo>
                    <a:pt x="182" y="134"/>
                  </a:lnTo>
                  <a:lnTo>
                    <a:pt x="194" y="156"/>
                  </a:lnTo>
                  <a:lnTo>
                    <a:pt x="214" y="200"/>
                  </a:lnTo>
                  <a:lnTo>
                    <a:pt x="228" y="238"/>
                  </a:lnTo>
                  <a:lnTo>
                    <a:pt x="238" y="268"/>
                  </a:lnTo>
                  <a:lnTo>
                    <a:pt x="238" y="268"/>
                  </a:lnTo>
                  <a:lnTo>
                    <a:pt x="248" y="232"/>
                  </a:lnTo>
                  <a:lnTo>
                    <a:pt x="262" y="188"/>
                  </a:lnTo>
                  <a:lnTo>
                    <a:pt x="272" y="168"/>
                  </a:lnTo>
                  <a:lnTo>
                    <a:pt x="282" y="146"/>
                  </a:lnTo>
                  <a:lnTo>
                    <a:pt x="294" y="124"/>
                  </a:lnTo>
                  <a:lnTo>
                    <a:pt x="306" y="102"/>
                  </a:lnTo>
                  <a:lnTo>
                    <a:pt x="320" y="82"/>
                  </a:lnTo>
                  <a:lnTo>
                    <a:pt x="336" y="64"/>
                  </a:lnTo>
                  <a:lnTo>
                    <a:pt x="354" y="46"/>
                  </a:lnTo>
                  <a:lnTo>
                    <a:pt x="374" y="32"/>
                  </a:lnTo>
                  <a:lnTo>
                    <a:pt x="396" y="20"/>
                  </a:lnTo>
                  <a:lnTo>
                    <a:pt x="418" y="10"/>
                  </a:lnTo>
                  <a:lnTo>
                    <a:pt x="444" y="4"/>
                  </a:lnTo>
                  <a:lnTo>
                    <a:pt x="470" y="0"/>
                  </a:lnTo>
                  <a:lnTo>
                    <a:pt x="476" y="0"/>
                  </a:lnTo>
                  <a:lnTo>
                    <a:pt x="476" y="46"/>
                  </a:lnTo>
                  <a:lnTo>
                    <a:pt x="470" y="46"/>
                  </a:lnTo>
                  <a:lnTo>
                    <a:pt x="470" y="46"/>
                  </a:lnTo>
                  <a:lnTo>
                    <a:pt x="468" y="46"/>
                  </a:lnTo>
                  <a:lnTo>
                    <a:pt x="468" y="46"/>
                  </a:lnTo>
                  <a:lnTo>
                    <a:pt x="456" y="48"/>
                  </a:lnTo>
                  <a:lnTo>
                    <a:pt x="446" y="50"/>
                  </a:lnTo>
                  <a:lnTo>
                    <a:pt x="434" y="54"/>
                  </a:lnTo>
                  <a:lnTo>
                    <a:pt x="420" y="60"/>
                  </a:lnTo>
                  <a:lnTo>
                    <a:pt x="406" y="68"/>
                  </a:lnTo>
                  <a:lnTo>
                    <a:pt x="390" y="80"/>
                  </a:lnTo>
                  <a:lnTo>
                    <a:pt x="372" y="94"/>
                  </a:lnTo>
                  <a:lnTo>
                    <a:pt x="356" y="114"/>
                  </a:lnTo>
                  <a:lnTo>
                    <a:pt x="338" y="138"/>
                  </a:lnTo>
                  <a:lnTo>
                    <a:pt x="322" y="166"/>
                  </a:lnTo>
                  <a:lnTo>
                    <a:pt x="306" y="202"/>
                  </a:lnTo>
                  <a:lnTo>
                    <a:pt x="292" y="242"/>
                  </a:lnTo>
                  <a:lnTo>
                    <a:pt x="278" y="288"/>
                  </a:lnTo>
                  <a:lnTo>
                    <a:pt x="266" y="342"/>
                  </a:lnTo>
                  <a:lnTo>
                    <a:pt x="258" y="404"/>
                  </a:lnTo>
                  <a:lnTo>
                    <a:pt x="256" y="408"/>
                  </a:lnTo>
                  <a:close/>
                  <a:moveTo>
                    <a:pt x="228" y="398"/>
                  </a:moveTo>
                  <a:lnTo>
                    <a:pt x="248" y="398"/>
                  </a:lnTo>
                  <a:lnTo>
                    <a:pt x="248" y="398"/>
                  </a:lnTo>
                  <a:lnTo>
                    <a:pt x="256" y="338"/>
                  </a:lnTo>
                  <a:lnTo>
                    <a:pt x="268" y="286"/>
                  </a:lnTo>
                  <a:lnTo>
                    <a:pt x="280" y="240"/>
                  </a:lnTo>
                  <a:lnTo>
                    <a:pt x="296" y="200"/>
                  </a:lnTo>
                  <a:lnTo>
                    <a:pt x="310" y="166"/>
                  </a:lnTo>
                  <a:lnTo>
                    <a:pt x="326" y="138"/>
                  </a:lnTo>
                  <a:lnTo>
                    <a:pt x="344" y="112"/>
                  </a:lnTo>
                  <a:lnTo>
                    <a:pt x="360" y="92"/>
                  </a:lnTo>
                  <a:lnTo>
                    <a:pt x="378" y="76"/>
                  </a:lnTo>
                  <a:lnTo>
                    <a:pt x="394" y="64"/>
                  </a:lnTo>
                  <a:lnTo>
                    <a:pt x="410" y="54"/>
                  </a:lnTo>
                  <a:lnTo>
                    <a:pt x="424" y="46"/>
                  </a:lnTo>
                  <a:lnTo>
                    <a:pt x="438" y="42"/>
                  </a:lnTo>
                  <a:lnTo>
                    <a:pt x="448" y="38"/>
                  </a:lnTo>
                  <a:lnTo>
                    <a:pt x="464" y="36"/>
                  </a:lnTo>
                  <a:lnTo>
                    <a:pt x="464" y="12"/>
                  </a:lnTo>
                  <a:lnTo>
                    <a:pt x="464" y="12"/>
                  </a:lnTo>
                  <a:lnTo>
                    <a:pt x="438" y="16"/>
                  </a:lnTo>
                  <a:lnTo>
                    <a:pt x="414" y="22"/>
                  </a:lnTo>
                  <a:lnTo>
                    <a:pt x="390" y="34"/>
                  </a:lnTo>
                  <a:lnTo>
                    <a:pt x="370" y="48"/>
                  </a:lnTo>
                  <a:lnTo>
                    <a:pt x="352" y="64"/>
                  </a:lnTo>
                  <a:lnTo>
                    <a:pt x="334" y="82"/>
                  </a:lnTo>
                  <a:lnTo>
                    <a:pt x="318" y="102"/>
                  </a:lnTo>
                  <a:lnTo>
                    <a:pt x="304" y="124"/>
                  </a:lnTo>
                  <a:lnTo>
                    <a:pt x="292" y="146"/>
                  </a:lnTo>
                  <a:lnTo>
                    <a:pt x="282" y="170"/>
                  </a:lnTo>
                  <a:lnTo>
                    <a:pt x="264" y="214"/>
                  </a:lnTo>
                  <a:lnTo>
                    <a:pt x="252" y="256"/>
                  </a:lnTo>
                  <a:lnTo>
                    <a:pt x="244" y="290"/>
                  </a:lnTo>
                  <a:lnTo>
                    <a:pt x="238" y="316"/>
                  </a:lnTo>
                  <a:lnTo>
                    <a:pt x="232" y="292"/>
                  </a:lnTo>
                  <a:lnTo>
                    <a:pt x="232" y="292"/>
                  </a:lnTo>
                  <a:lnTo>
                    <a:pt x="230" y="280"/>
                  </a:lnTo>
                  <a:lnTo>
                    <a:pt x="220" y="250"/>
                  </a:lnTo>
                  <a:lnTo>
                    <a:pt x="204" y="206"/>
                  </a:lnTo>
                  <a:lnTo>
                    <a:pt x="194" y="182"/>
                  </a:lnTo>
                  <a:lnTo>
                    <a:pt x="182" y="156"/>
                  </a:lnTo>
                  <a:lnTo>
                    <a:pt x="168" y="130"/>
                  </a:lnTo>
                  <a:lnTo>
                    <a:pt x="152" y="106"/>
                  </a:lnTo>
                  <a:lnTo>
                    <a:pt x="134" y="82"/>
                  </a:lnTo>
                  <a:lnTo>
                    <a:pt x="114" y="60"/>
                  </a:lnTo>
                  <a:lnTo>
                    <a:pt x="90" y="42"/>
                  </a:lnTo>
                  <a:lnTo>
                    <a:pt x="66" y="26"/>
                  </a:lnTo>
                  <a:lnTo>
                    <a:pt x="54" y="20"/>
                  </a:lnTo>
                  <a:lnTo>
                    <a:pt x="40" y="16"/>
                  </a:lnTo>
                  <a:lnTo>
                    <a:pt x="26" y="14"/>
                  </a:lnTo>
                  <a:lnTo>
                    <a:pt x="10" y="1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26" y="38"/>
                  </a:lnTo>
                  <a:lnTo>
                    <a:pt x="38" y="42"/>
                  </a:lnTo>
                  <a:lnTo>
                    <a:pt x="52" y="46"/>
                  </a:lnTo>
                  <a:lnTo>
                    <a:pt x="66" y="54"/>
                  </a:lnTo>
                  <a:lnTo>
                    <a:pt x="82" y="64"/>
                  </a:lnTo>
                  <a:lnTo>
                    <a:pt x="98" y="76"/>
                  </a:lnTo>
                  <a:lnTo>
                    <a:pt x="114" y="92"/>
                  </a:lnTo>
                  <a:lnTo>
                    <a:pt x="132" y="112"/>
                  </a:lnTo>
                  <a:lnTo>
                    <a:pt x="148" y="138"/>
                  </a:lnTo>
                  <a:lnTo>
                    <a:pt x="164" y="166"/>
                  </a:lnTo>
                  <a:lnTo>
                    <a:pt x="180" y="200"/>
                  </a:lnTo>
                  <a:lnTo>
                    <a:pt x="194" y="240"/>
                  </a:lnTo>
                  <a:lnTo>
                    <a:pt x="208" y="286"/>
                  </a:lnTo>
                  <a:lnTo>
                    <a:pt x="218" y="338"/>
                  </a:lnTo>
                  <a:lnTo>
                    <a:pt x="228" y="398"/>
                  </a:lnTo>
                  <a:lnTo>
                    <a:pt x="228" y="398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903" y="2910"/>
              <a:ext cx="230" cy="585"/>
            </a:xfrm>
            <a:custGeom>
              <a:avLst/>
              <a:gdLst>
                <a:gd name="T0" fmla="*/ 0 w 92"/>
                <a:gd name="T1" fmla="*/ 140 h 234"/>
                <a:gd name="T2" fmla="*/ 46 w 92"/>
                <a:gd name="T3" fmla="*/ 234 h 234"/>
                <a:gd name="T4" fmla="*/ 92 w 92"/>
                <a:gd name="T5" fmla="*/ 140 h 234"/>
                <a:gd name="T6" fmla="*/ 58 w 92"/>
                <a:gd name="T7" fmla="*/ 140 h 234"/>
                <a:gd name="T8" fmla="*/ 46 w 92"/>
                <a:gd name="T9" fmla="*/ 0 h 234"/>
                <a:gd name="T10" fmla="*/ 34 w 92"/>
                <a:gd name="T11" fmla="*/ 140 h 234"/>
                <a:gd name="T12" fmla="*/ 0 w 92"/>
                <a:gd name="T13" fmla="*/ 14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34">
                  <a:moveTo>
                    <a:pt x="0" y="140"/>
                  </a:moveTo>
                  <a:lnTo>
                    <a:pt x="46" y="234"/>
                  </a:lnTo>
                  <a:lnTo>
                    <a:pt x="92" y="140"/>
                  </a:lnTo>
                  <a:lnTo>
                    <a:pt x="58" y="140"/>
                  </a:lnTo>
                  <a:lnTo>
                    <a:pt x="46" y="0"/>
                  </a:lnTo>
                  <a:lnTo>
                    <a:pt x="34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1" name="Freeform 14"/>
            <p:cNvSpPr>
              <a:spLocks noEditPoints="1"/>
            </p:cNvSpPr>
            <p:nvPr/>
          </p:nvSpPr>
          <p:spPr bwMode="auto">
            <a:xfrm>
              <a:off x="7878" y="2910"/>
              <a:ext cx="275" cy="615"/>
            </a:xfrm>
            <a:custGeom>
              <a:avLst/>
              <a:gdLst>
                <a:gd name="T0" fmla="*/ 56 w 110"/>
                <a:gd name="T1" fmla="*/ 246 h 246"/>
                <a:gd name="T2" fmla="*/ 0 w 110"/>
                <a:gd name="T3" fmla="*/ 134 h 246"/>
                <a:gd name="T4" fmla="*/ 40 w 110"/>
                <a:gd name="T5" fmla="*/ 134 h 246"/>
                <a:gd name="T6" fmla="*/ 50 w 110"/>
                <a:gd name="T7" fmla="*/ 0 h 246"/>
                <a:gd name="T8" fmla="*/ 60 w 110"/>
                <a:gd name="T9" fmla="*/ 0 h 246"/>
                <a:gd name="T10" fmla="*/ 74 w 110"/>
                <a:gd name="T11" fmla="*/ 134 h 246"/>
                <a:gd name="T12" fmla="*/ 110 w 110"/>
                <a:gd name="T13" fmla="*/ 134 h 246"/>
                <a:gd name="T14" fmla="*/ 56 w 110"/>
                <a:gd name="T15" fmla="*/ 246 h 246"/>
                <a:gd name="T16" fmla="*/ 18 w 110"/>
                <a:gd name="T17" fmla="*/ 146 h 246"/>
                <a:gd name="T18" fmla="*/ 56 w 110"/>
                <a:gd name="T19" fmla="*/ 222 h 246"/>
                <a:gd name="T20" fmla="*/ 94 w 110"/>
                <a:gd name="T21" fmla="*/ 146 h 246"/>
                <a:gd name="T22" fmla="*/ 64 w 110"/>
                <a:gd name="T23" fmla="*/ 146 h 246"/>
                <a:gd name="T24" fmla="*/ 56 w 110"/>
                <a:gd name="T25" fmla="*/ 66 h 246"/>
                <a:gd name="T26" fmla="*/ 50 w 110"/>
                <a:gd name="T27" fmla="*/ 146 h 246"/>
                <a:gd name="T28" fmla="*/ 18 w 110"/>
                <a:gd name="T29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246">
                  <a:moveTo>
                    <a:pt x="56" y="246"/>
                  </a:moveTo>
                  <a:lnTo>
                    <a:pt x="0" y="134"/>
                  </a:lnTo>
                  <a:lnTo>
                    <a:pt x="40" y="134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4" y="134"/>
                  </a:lnTo>
                  <a:lnTo>
                    <a:pt x="110" y="134"/>
                  </a:lnTo>
                  <a:lnTo>
                    <a:pt x="56" y="246"/>
                  </a:lnTo>
                  <a:close/>
                  <a:moveTo>
                    <a:pt x="18" y="146"/>
                  </a:moveTo>
                  <a:lnTo>
                    <a:pt x="56" y="222"/>
                  </a:lnTo>
                  <a:lnTo>
                    <a:pt x="94" y="146"/>
                  </a:lnTo>
                  <a:lnTo>
                    <a:pt x="64" y="146"/>
                  </a:lnTo>
                  <a:lnTo>
                    <a:pt x="56" y="66"/>
                  </a:lnTo>
                  <a:lnTo>
                    <a:pt x="50" y="146"/>
                  </a:lnTo>
                  <a:lnTo>
                    <a:pt x="18" y="146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7873" y="1280"/>
              <a:ext cx="235" cy="235"/>
            </a:xfrm>
            <a:custGeom>
              <a:avLst/>
              <a:gdLst>
                <a:gd name="T0" fmla="*/ 0 w 94"/>
                <a:gd name="T1" fmla="*/ 0 h 94"/>
                <a:gd name="T2" fmla="*/ 46 w 94"/>
                <a:gd name="T3" fmla="*/ 94 h 94"/>
                <a:gd name="T4" fmla="*/ 94 w 94"/>
                <a:gd name="T5" fmla="*/ 0 h 94"/>
                <a:gd name="T6" fmla="*/ 0 w 94"/>
                <a:gd name="T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4">
                  <a:moveTo>
                    <a:pt x="0" y="0"/>
                  </a:moveTo>
                  <a:lnTo>
                    <a:pt x="46" y="94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3" name="Freeform 16"/>
            <p:cNvSpPr>
              <a:spLocks noEditPoints="1"/>
            </p:cNvSpPr>
            <p:nvPr/>
          </p:nvSpPr>
          <p:spPr bwMode="auto">
            <a:xfrm>
              <a:off x="7853" y="1265"/>
              <a:ext cx="275" cy="280"/>
            </a:xfrm>
            <a:custGeom>
              <a:avLst/>
              <a:gdLst>
                <a:gd name="T0" fmla="*/ 54 w 110"/>
                <a:gd name="T1" fmla="*/ 112 h 112"/>
                <a:gd name="T2" fmla="*/ 0 w 110"/>
                <a:gd name="T3" fmla="*/ 0 h 112"/>
                <a:gd name="T4" fmla="*/ 110 w 110"/>
                <a:gd name="T5" fmla="*/ 0 h 112"/>
                <a:gd name="T6" fmla="*/ 54 w 110"/>
                <a:gd name="T7" fmla="*/ 112 h 112"/>
                <a:gd name="T8" fmla="*/ 18 w 110"/>
                <a:gd name="T9" fmla="*/ 12 h 112"/>
                <a:gd name="T10" fmla="*/ 54 w 110"/>
                <a:gd name="T11" fmla="*/ 88 h 112"/>
                <a:gd name="T12" fmla="*/ 92 w 110"/>
                <a:gd name="T13" fmla="*/ 12 h 112"/>
                <a:gd name="T14" fmla="*/ 18 w 110"/>
                <a:gd name="T15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12">
                  <a:moveTo>
                    <a:pt x="54" y="112"/>
                  </a:moveTo>
                  <a:lnTo>
                    <a:pt x="0" y="0"/>
                  </a:lnTo>
                  <a:lnTo>
                    <a:pt x="110" y="0"/>
                  </a:lnTo>
                  <a:lnTo>
                    <a:pt x="54" y="112"/>
                  </a:lnTo>
                  <a:close/>
                  <a:moveTo>
                    <a:pt x="18" y="12"/>
                  </a:moveTo>
                  <a:lnTo>
                    <a:pt x="54" y="88"/>
                  </a:lnTo>
                  <a:lnTo>
                    <a:pt x="92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7933" y="4965"/>
              <a:ext cx="230" cy="585"/>
            </a:xfrm>
            <a:custGeom>
              <a:avLst/>
              <a:gdLst>
                <a:gd name="T0" fmla="*/ 58 w 92"/>
                <a:gd name="T1" fmla="*/ 140 h 234"/>
                <a:gd name="T2" fmla="*/ 46 w 92"/>
                <a:gd name="T3" fmla="*/ 0 h 234"/>
                <a:gd name="T4" fmla="*/ 36 w 92"/>
                <a:gd name="T5" fmla="*/ 140 h 234"/>
                <a:gd name="T6" fmla="*/ 0 w 92"/>
                <a:gd name="T7" fmla="*/ 140 h 234"/>
                <a:gd name="T8" fmla="*/ 46 w 92"/>
                <a:gd name="T9" fmla="*/ 234 h 234"/>
                <a:gd name="T10" fmla="*/ 92 w 92"/>
                <a:gd name="T11" fmla="*/ 140 h 234"/>
                <a:gd name="T12" fmla="*/ 58 w 92"/>
                <a:gd name="T13" fmla="*/ 14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34">
                  <a:moveTo>
                    <a:pt x="58" y="140"/>
                  </a:moveTo>
                  <a:lnTo>
                    <a:pt x="46" y="0"/>
                  </a:lnTo>
                  <a:lnTo>
                    <a:pt x="36" y="140"/>
                  </a:lnTo>
                  <a:lnTo>
                    <a:pt x="0" y="140"/>
                  </a:lnTo>
                  <a:lnTo>
                    <a:pt x="46" y="234"/>
                  </a:lnTo>
                  <a:lnTo>
                    <a:pt x="92" y="140"/>
                  </a:lnTo>
                  <a:lnTo>
                    <a:pt x="58" y="14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5" name="Freeform 18"/>
            <p:cNvSpPr>
              <a:spLocks noEditPoints="1"/>
            </p:cNvSpPr>
            <p:nvPr/>
          </p:nvSpPr>
          <p:spPr bwMode="auto">
            <a:xfrm>
              <a:off x="7908" y="4965"/>
              <a:ext cx="280" cy="615"/>
            </a:xfrm>
            <a:custGeom>
              <a:avLst/>
              <a:gdLst>
                <a:gd name="T0" fmla="*/ 56 w 112"/>
                <a:gd name="T1" fmla="*/ 246 h 246"/>
                <a:gd name="T2" fmla="*/ 0 w 112"/>
                <a:gd name="T3" fmla="*/ 134 h 246"/>
                <a:gd name="T4" fmla="*/ 40 w 112"/>
                <a:gd name="T5" fmla="*/ 134 h 246"/>
                <a:gd name="T6" fmla="*/ 50 w 112"/>
                <a:gd name="T7" fmla="*/ 0 h 246"/>
                <a:gd name="T8" fmla="*/ 62 w 112"/>
                <a:gd name="T9" fmla="*/ 0 h 246"/>
                <a:gd name="T10" fmla="*/ 74 w 112"/>
                <a:gd name="T11" fmla="*/ 134 h 246"/>
                <a:gd name="T12" fmla="*/ 112 w 112"/>
                <a:gd name="T13" fmla="*/ 134 h 246"/>
                <a:gd name="T14" fmla="*/ 56 w 112"/>
                <a:gd name="T15" fmla="*/ 246 h 246"/>
                <a:gd name="T16" fmla="*/ 18 w 112"/>
                <a:gd name="T17" fmla="*/ 146 h 246"/>
                <a:gd name="T18" fmla="*/ 56 w 112"/>
                <a:gd name="T19" fmla="*/ 222 h 246"/>
                <a:gd name="T20" fmla="*/ 94 w 112"/>
                <a:gd name="T21" fmla="*/ 146 h 246"/>
                <a:gd name="T22" fmla="*/ 64 w 112"/>
                <a:gd name="T23" fmla="*/ 146 h 246"/>
                <a:gd name="T24" fmla="*/ 56 w 112"/>
                <a:gd name="T25" fmla="*/ 66 h 246"/>
                <a:gd name="T26" fmla="*/ 50 w 112"/>
                <a:gd name="T27" fmla="*/ 146 h 246"/>
                <a:gd name="T28" fmla="*/ 18 w 112"/>
                <a:gd name="T29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246">
                  <a:moveTo>
                    <a:pt x="56" y="246"/>
                  </a:moveTo>
                  <a:lnTo>
                    <a:pt x="0" y="134"/>
                  </a:lnTo>
                  <a:lnTo>
                    <a:pt x="40" y="13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74" y="134"/>
                  </a:lnTo>
                  <a:lnTo>
                    <a:pt x="112" y="134"/>
                  </a:lnTo>
                  <a:lnTo>
                    <a:pt x="56" y="246"/>
                  </a:lnTo>
                  <a:close/>
                  <a:moveTo>
                    <a:pt x="18" y="146"/>
                  </a:moveTo>
                  <a:lnTo>
                    <a:pt x="56" y="222"/>
                  </a:lnTo>
                  <a:lnTo>
                    <a:pt x="94" y="146"/>
                  </a:lnTo>
                  <a:lnTo>
                    <a:pt x="64" y="146"/>
                  </a:lnTo>
                  <a:lnTo>
                    <a:pt x="56" y="66"/>
                  </a:lnTo>
                  <a:lnTo>
                    <a:pt x="50" y="146"/>
                  </a:lnTo>
                  <a:lnTo>
                    <a:pt x="18" y="146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6" name="Freeform 19"/>
            <p:cNvSpPr/>
            <p:nvPr/>
          </p:nvSpPr>
          <p:spPr bwMode="auto">
            <a:xfrm>
              <a:off x="7933" y="6980"/>
              <a:ext cx="230" cy="580"/>
            </a:xfrm>
            <a:custGeom>
              <a:avLst/>
              <a:gdLst>
                <a:gd name="T0" fmla="*/ 58 w 92"/>
                <a:gd name="T1" fmla="*/ 140 h 232"/>
                <a:gd name="T2" fmla="*/ 46 w 92"/>
                <a:gd name="T3" fmla="*/ 0 h 232"/>
                <a:gd name="T4" fmla="*/ 36 w 92"/>
                <a:gd name="T5" fmla="*/ 140 h 232"/>
                <a:gd name="T6" fmla="*/ 0 w 92"/>
                <a:gd name="T7" fmla="*/ 140 h 232"/>
                <a:gd name="T8" fmla="*/ 46 w 92"/>
                <a:gd name="T9" fmla="*/ 232 h 232"/>
                <a:gd name="T10" fmla="*/ 92 w 92"/>
                <a:gd name="T11" fmla="*/ 140 h 232"/>
                <a:gd name="T12" fmla="*/ 58 w 92"/>
                <a:gd name="T13" fmla="*/ 14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32">
                  <a:moveTo>
                    <a:pt x="58" y="140"/>
                  </a:moveTo>
                  <a:lnTo>
                    <a:pt x="46" y="0"/>
                  </a:lnTo>
                  <a:lnTo>
                    <a:pt x="36" y="140"/>
                  </a:lnTo>
                  <a:lnTo>
                    <a:pt x="0" y="140"/>
                  </a:lnTo>
                  <a:lnTo>
                    <a:pt x="46" y="232"/>
                  </a:lnTo>
                  <a:lnTo>
                    <a:pt x="92" y="140"/>
                  </a:lnTo>
                  <a:lnTo>
                    <a:pt x="58" y="14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7908" y="6980"/>
              <a:ext cx="280" cy="610"/>
            </a:xfrm>
            <a:custGeom>
              <a:avLst/>
              <a:gdLst>
                <a:gd name="T0" fmla="*/ 56 w 112"/>
                <a:gd name="T1" fmla="*/ 244 h 244"/>
                <a:gd name="T2" fmla="*/ 0 w 112"/>
                <a:gd name="T3" fmla="*/ 134 h 244"/>
                <a:gd name="T4" fmla="*/ 40 w 112"/>
                <a:gd name="T5" fmla="*/ 134 h 244"/>
                <a:gd name="T6" fmla="*/ 50 w 112"/>
                <a:gd name="T7" fmla="*/ 0 h 244"/>
                <a:gd name="T8" fmla="*/ 62 w 112"/>
                <a:gd name="T9" fmla="*/ 0 h 244"/>
                <a:gd name="T10" fmla="*/ 74 w 112"/>
                <a:gd name="T11" fmla="*/ 134 h 244"/>
                <a:gd name="T12" fmla="*/ 112 w 112"/>
                <a:gd name="T13" fmla="*/ 134 h 244"/>
                <a:gd name="T14" fmla="*/ 56 w 112"/>
                <a:gd name="T15" fmla="*/ 244 h 244"/>
                <a:gd name="T16" fmla="*/ 18 w 112"/>
                <a:gd name="T17" fmla="*/ 144 h 244"/>
                <a:gd name="T18" fmla="*/ 56 w 112"/>
                <a:gd name="T19" fmla="*/ 220 h 244"/>
                <a:gd name="T20" fmla="*/ 94 w 112"/>
                <a:gd name="T21" fmla="*/ 144 h 244"/>
                <a:gd name="T22" fmla="*/ 64 w 112"/>
                <a:gd name="T23" fmla="*/ 144 h 244"/>
                <a:gd name="T24" fmla="*/ 56 w 112"/>
                <a:gd name="T25" fmla="*/ 64 h 244"/>
                <a:gd name="T26" fmla="*/ 50 w 112"/>
                <a:gd name="T27" fmla="*/ 144 h 244"/>
                <a:gd name="T28" fmla="*/ 18 w 112"/>
                <a:gd name="T29" fmla="*/ 1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244">
                  <a:moveTo>
                    <a:pt x="56" y="244"/>
                  </a:moveTo>
                  <a:lnTo>
                    <a:pt x="0" y="134"/>
                  </a:lnTo>
                  <a:lnTo>
                    <a:pt x="40" y="134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74" y="134"/>
                  </a:lnTo>
                  <a:lnTo>
                    <a:pt x="112" y="134"/>
                  </a:lnTo>
                  <a:lnTo>
                    <a:pt x="56" y="244"/>
                  </a:lnTo>
                  <a:close/>
                  <a:moveTo>
                    <a:pt x="18" y="144"/>
                  </a:moveTo>
                  <a:lnTo>
                    <a:pt x="56" y="220"/>
                  </a:lnTo>
                  <a:lnTo>
                    <a:pt x="94" y="144"/>
                  </a:lnTo>
                  <a:lnTo>
                    <a:pt x="64" y="144"/>
                  </a:lnTo>
                  <a:lnTo>
                    <a:pt x="56" y="64"/>
                  </a:lnTo>
                  <a:lnTo>
                    <a:pt x="50" y="144"/>
                  </a:lnTo>
                  <a:lnTo>
                    <a:pt x="18" y="144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443" y="5680"/>
              <a:ext cx="1140" cy="1140"/>
              <a:chOff x="4725988" y="3606800"/>
              <a:chExt cx="723900" cy="723900"/>
            </a:xfrm>
          </p:grpSpPr>
          <p:pic>
            <p:nvPicPr>
              <p:cNvPr id="41" name="Picture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988" y="36068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Freeform 22"/>
              <p:cNvSpPr/>
              <p:nvPr/>
            </p:nvSpPr>
            <p:spPr bwMode="auto">
              <a:xfrm>
                <a:off x="4999038" y="3806825"/>
                <a:ext cx="260350" cy="63500"/>
              </a:xfrm>
              <a:custGeom>
                <a:avLst/>
                <a:gdLst>
                  <a:gd name="T0" fmla="*/ 0 w 164"/>
                  <a:gd name="T1" fmla="*/ 12 h 40"/>
                  <a:gd name="T2" fmla="*/ 0 w 164"/>
                  <a:gd name="T3" fmla="*/ 12 h 40"/>
                  <a:gd name="T4" fmla="*/ 2 w 164"/>
                  <a:gd name="T5" fmla="*/ 20 h 40"/>
                  <a:gd name="T6" fmla="*/ 4 w 164"/>
                  <a:gd name="T7" fmla="*/ 28 h 40"/>
                  <a:gd name="T8" fmla="*/ 8 w 164"/>
                  <a:gd name="T9" fmla="*/ 36 h 40"/>
                  <a:gd name="T10" fmla="*/ 12 w 164"/>
                  <a:gd name="T11" fmla="*/ 38 h 40"/>
                  <a:gd name="T12" fmla="*/ 16 w 164"/>
                  <a:gd name="T13" fmla="*/ 40 h 40"/>
                  <a:gd name="T14" fmla="*/ 20 w 164"/>
                  <a:gd name="T15" fmla="*/ 38 h 40"/>
                  <a:gd name="T16" fmla="*/ 24 w 164"/>
                  <a:gd name="T17" fmla="*/ 36 h 40"/>
                  <a:gd name="T18" fmla="*/ 30 w 164"/>
                  <a:gd name="T19" fmla="*/ 32 h 40"/>
                  <a:gd name="T20" fmla="*/ 38 w 164"/>
                  <a:gd name="T21" fmla="*/ 24 h 40"/>
                  <a:gd name="T22" fmla="*/ 54 w 164"/>
                  <a:gd name="T23" fmla="*/ 0 h 40"/>
                  <a:gd name="T24" fmla="*/ 54 w 164"/>
                  <a:gd name="T25" fmla="*/ 0 h 40"/>
                  <a:gd name="T26" fmla="*/ 58 w 164"/>
                  <a:gd name="T27" fmla="*/ 0 h 40"/>
                  <a:gd name="T28" fmla="*/ 66 w 164"/>
                  <a:gd name="T29" fmla="*/ 4 h 40"/>
                  <a:gd name="T30" fmla="*/ 76 w 164"/>
                  <a:gd name="T31" fmla="*/ 10 h 40"/>
                  <a:gd name="T32" fmla="*/ 82 w 164"/>
                  <a:gd name="T33" fmla="*/ 16 h 40"/>
                  <a:gd name="T34" fmla="*/ 88 w 164"/>
                  <a:gd name="T35" fmla="*/ 24 h 40"/>
                  <a:gd name="T36" fmla="*/ 88 w 164"/>
                  <a:gd name="T37" fmla="*/ 24 h 40"/>
                  <a:gd name="T38" fmla="*/ 90 w 164"/>
                  <a:gd name="T39" fmla="*/ 28 h 40"/>
                  <a:gd name="T40" fmla="*/ 92 w 164"/>
                  <a:gd name="T41" fmla="*/ 32 h 40"/>
                  <a:gd name="T42" fmla="*/ 98 w 164"/>
                  <a:gd name="T43" fmla="*/ 34 h 40"/>
                  <a:gd name="T44" fmla="*/ 104 w 164"/>
                  <a:gd name="T45" fmla="*/ 36 h 40"/>
                  <a:gd name="T46" fmla="*/ 112 w 164"/>
                  <a:gd name="T47" fmla="*/ 34 h 40"/>
                  <a:gd name="T48" fmla="*/ 122 w 164"/>
                  <a:gd name="T49" fmla="*/ 30 h 40"/>
                  <a:gd name="T50" fmla="*/ 134 w 164"/>
                  <a:gd name="T51" fmla="*/ 18 h 40"/>
                  <a:gd name="T52" fmla="*/ 134 w 164"/>
                  <a:gd name="T53" fmla="*/ 18 h 40"/>
                  <a:gd name="T54" fmla="*/ 148 w 164"/>
                  <a:gd name="T55" fmla="*/ 26 h 40"/>
                  <a:gd name="T56" fmla="*/ 158 w 164"/>
                  <a:gd name="T57" fmla="*/ 30 h 40"/>
                  <a:gd name="T58" fmla="*/ 162 w 164"/>
                  <a:gd name="T59" fmla="*/ 30 h 40"/>
                  <a:gd name="T60" fmla="*/ 164 w 164"/>
                  <a:gd name="T61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4" h="40">
                    <a:moveTo>
                      <a:pt x="0" y="12"/>
                    </a:moveTo>
                    <a:lnTo>
                      <a:pt x="0" y="12"/>
                    </a:lnTo>
                    <a:lnTo>
                      <a:pt x="2" y="20"/>
                    </a:lnTo>
                    <a:lnTo>
                      <a:pt x="4" y="28"/>
                    </a:lnTo>
                    <a:lnTo>
                      <a:pt x="8" y="36"/>
                    </a:lnTo>
                    <a:lnTo>
                      <a:pt x="12" y="38"/>
                    </a:lnTo>
                    <a:lnTo>
                      <a:pt x="16" y="40"/>
                    </a:lnTo>
                    <a:lnTo>
                      <a:pt x="20" y="38"/>
                    </a:lnTo>
                    <a:lnTo>
                      <a:pt x="24" y="36"/>
                    </a:lnTo>
                    <a:lnTo>
                      <a:pt x="30" y="32"/>
                    </a:lnTo>
                    <a:lnTo>
                      <a:pt x="38" y="24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6" y="4"/>
                    </a:lnTo>
                    <a:lnTo>
                      <a:pt x="76" y="10"/>
                    </a:lnTo>
                    <a:lnTo>
                      <a:pt x="82" y="16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90" y="28"/>
                    </a:lnTo>
                    <a:lnTo>
                      <a:pt x="92" y="32"/>
                    </a:lnTo>
                    <a:lnTo>
                      <a:pt x="98" y="34"/>
                    </a:lnTo>
                    <a:lnTo>
                      <a:pt x="104" y="36"/>
                    </a:lnTo>
                    <a:lnTo>
                      <a:pt x="112" y="34"/>
                    </a:lnTo>
                    <a:lnTo>
                      <a:pt x="122" y="30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48" y="26"/>
                    </a:lnTo>
                    <a:lnTo>
                      <a:pt x="158" y="30"/>
                    </a:lnTo>
                    <a:lnTo>
                      <a:pt x="162" y="30"/>
                    </a:lnTo>
                    <a:lnTo>
                      <a:pt x="164" y="26"/>
                    </a:lnTo>
                  </a:path>
                </a:pathLst>
              </a:custGeom>
              <a:noFill/>
              <a:ln w="16">
                <a:solidFill>
                  <a:srgbClr val="183F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  <p:sp>
            <p:nvSpPr>
              <p:cNvPr id="43" name="Freeform 23"/>
              <p:cNvSpPr/>
              <p:nvPr/>
            </p:nvSpPr>
            <p:spPr bwMode="auto">
              <a:xfrm>
                <a:off x="4833938" y="3838575"/>
                <a:ext cx="196850" cy="387350"/>
              </a:xfrm>
              <a:custGeom>
                <a:avLst/>
                <a:gdLst>
                  <a:gd name="T0" fmla="*/ 20 w 124"/>
                  <a:gd name="T1" fmla="*/ 0 h 244"/>
                  <a:gd name="T2" fmla="*/ 20 w 124"/>
                  <a:gd name="T3" fmla="*/ 0 h 244"/>
                  <a:gd name="T4" fmla="*/ 10 w 124"/>
                  <a:gd name="T5" fmla="*/ 12 h 244"/>
                  <a:gd name="T6" fmla="*/ 4 w 124"/>
                  <a:gd name="T7" fmla="*/ 22 h 244"/>
                  <a:gd name="T8" fmla="*/ 0 w 124"/>
                  <a:gd name="T9" fmla="*/ 34 h 244"/>
                  <a:gd name="T10" fmla="*/ 0 w 124"/>
                  <a:gd name="T11" fmla="*/ 42 h 244"/>
                  <a:gd name="T12" fmla="*/ 0 w 124"/>
                  <a:gd name="T13" fmla="*/ 48 h 244"/>
                  <a:gd name="T14" fmla="*/ 4 w 124"/>
                  <a:gd name="T15" fmla="*/ 52 h 244"/>
                  <a:gd name="T16" fmla="*/ 10 w 124"/>
                  <a:gd name="T17" fmla="*/ 58 h 244"/>
                  <a:gd name="T18" fmla="*/ 20 w 124"/>
                  <a:gd name="T19" fmla="*/ 62 h 244"/>
                  <a:gd name="T20" fmla="*/ 32 w 124"/>
                  <a:gd name="T21" fmla="*/ 64 h 244"/>
                  <a:gd name="T22" fmla="*/ 50 w 124"/>
                  <a:gd name="T23" fmla="*/ 64 h 244"/>
                  <a:gd name="T24" fmla="*/ 70 w 124"/>
                  <a:gd name="T25" fmla="*/ 64 h 244"/>
                  <a:gd name="T26" fmla="*/ 70 w 124"/>
                  <a:gd name="T27" fmla="*/ 64 h 244"/>
                  <a:gd name="T28" fmla="*/ 72 w 124"/>
                  <a:gd name="T29" fmla="*/ 68 h 244"/>
                  <a:gd name="T30" fmla="*/ 76 w 124"/>
                  <a:gd name="T31" fmla="*/ 82 h 244"/>
                  <a:gd name="T32" fmla="*/ 76 w 124"/>
                  <a:gd name="T33" fmla="*/ 92 h 244"/>
                  <a:gd name="T34" fmla="*/ 76 w 124"/>
                  <a:gd name="T35" fmla="*/ 104 h 244"/>
                  <a:gd name="T36" fmla="*/ 74 w 124"/>
                  <a:gd name="T37" fmla="*/ 118 h 244"/>
                  <a:gd name="T38" fmla="*/ 70 w 124"/>
                  <a:gd name="T39" fmla="*/ 132 h 244"/>
                  <a:gd name="T40" fmla="*/ 70 w 124"/>
                  <a:gd name="T41" fmla="*/ 132 h 244"/>
                  <a:gd name="T42" fmla="*/ 68 w 124"/>
                  <a:gd name="T43" fmla="*/ 140 h 244"/>
                  <a:gd name="T44" fmla="*/ 66 w 124"/>
                  <a:gd name="T45" fmla="*/ 148 h 244"/>
                  <a:gd name="T46" fmla="*/ 66 w 124"/>
                  <a:gd name="T47" fmla="*/ 158 h 244"/>
                  <a:gd name="T48" fmla="*/ 68 w 124"/>
                  <a:gd name="T49" fmla="*/ 168 h 244"/>
                  <a:gd name="T50" fmla="*/ 76 w 124"/>
                  <a:gd name="T51" fmla="*/ 178 h 244"/>
                  <a:gd name="T52" fmla="*/ 82 w 124"/>
                  <a:gd name="T53" fmla="*/ 182 h 244"/>
                  <a:gd name="T54" fmla="*/ 90 w 124"/>
                  <a:gd name="T55" fmla="*/ 186 h 244"/>
                  <a:gd name="T56" fmla="*/ 98 w 124"/>
                  <a:gd name="T57" fmla="*/ 190 h 244"/>
                  <a:gd name="T58" fmla="*/ 110 w 124"/>
                  <a:gd name="T59" fmla="*/ 194 h 244"/>
                  <a:gd name="T60" fmla="*/ 110 w 124"/>
                  <a:gd name="T61" fmla="*/ 194 h 244"/>
                  <a:gd name="T62" fmla="*/ 110 w 124"/>
                  <a:gd name="T63" fmla="*/ 202 h 244"/>
                  <a:gd name="T64" fmla="*/ 112 w 124"/>
                  <a:gd name="T65" fmla="*/ 220 h 244"/>
                  <a:gd name="T66" fmla="*/ 112 w 124"/>
                  <a:gd name="T67" fmla="*/ 230 h 244"/>
                  <a:gd name="T68" fmla="*/ 116 w 124"/>
                  <a:gd name="T69" fmla="*/ 238 h 244"/>
                  <a:gd name="T70" fmla="*/ 120 w 124"/>
                  <a:gd name="T71" fmla="*/ 242 h 244"/>
                  <a:gd name="T72" fmla="*/ 122 w 124"/>
                  <a:gd name="T73" fmla="*/ 244 h 244"/>
                  <a:gd name="T74" fmla="*/ 124 w 124"/>
                  <a:gd name="T75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44">
                    <a:moveTo>
                      <a:pt x="20" y="0"/>
                    </a:moveTo>
                    <a:lnTo>
                      <a:pt x="20" y="0"/>
                    </a:lnTo>
                    <a:lnTo>
                      <a:pt x="10" y="12"/>
                    </a:lnTo>
                    <a:lnTo>
                      <a:pt x="4" y="22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4" y="52"/>
                    </a:lnTo>
                    <a:lnTo>
                      <a:pt x="10" y="58"/>
                    </a:lnTo>
                    <a:lnTo>
                      <a:pt x="20" y="62"/>
                    </a:lnTo>
                    <a:lnTo>
                      <a:pt x="32" y="64"/>
                    </a:lnTo>
                    <a:lnTo>
                      <a:pt x="50" y="64"/>
                    </a:lnTo>
                    <a:lnTo>
                      <a:pt x="70" y="64"/>
                    </a:lnTo>
                    <a:lnTo>
                      <a:pt x="70" y="64"/>
                    </a:lnTo>
                    <a:lnTo>
                      <a:pt x="72" y="68"/>
                    </a:lnTo>
                    <a:lnTo>
                      <a:pt x="76" y="82"/>
                    </a:lnTo>
                    <a:lnTo>
                      <a:pt x="76" y="92"/>
                    </a:lnTo>
                    <a:lnTo>
                      <a:pt x="76" y="104"/>
                    </a:lnTo>
                    <a:lnTo>
                      <a:pt x="74" y="118"/>
                    </a:lnTo>
                    <a:lnTo>
                      <a:pt x="70" y="132"/>
                    </a:lnTo>
                    <a:lnTo>
                      <a:pt x="70" y="132"/>
                    </a:lnTo>
                    <a:lnTo>
                      <a:pt x="68" y="140"/>
                    </a:lnTo>
                    <a:lnTo>
                      <a:pt x="66" y="148"/>
                    </a:lnTo>
                    <a:lnTo>
                      <a:pt x="66" y="158"/>
                    </a:lnTo>
                    <a:lnTo>
                      <a:pt x="68" y="168"/>
                    </a:lnTo>
                    <a:lnTo>
                      <a:pt x="76" y="178"/>
                    </a:lnTo>
                    <a:lnTo>
                      <a:pt x="82" y="182"/>
                    </a:lnTo>
                    <a:lnTo>
                      <a:pt x="90" y="186"/>
                    </a:lnTo>
                    <a:lnTo>
                      <a:pt x="98" y="190"/>
                    </a:lnTo>
                    <a:lnTo>
                      <a:pt x="110" y="194"/>
                    </a:lnTo>
                    <a:lnTo>
                      <a:pt x="110" y="194"/>
                    </a:lnTo>
                    <a:lnTo>
                      <a:pt x="110" y="202"/>
                    </a:lnTo>
                    <a:lnTo>
                      <a:pt x="112" y="220"/>
                    </a:lnTo>
                    <a:lnTo>
                      <a:pt x="112" y="230"/>
                    </a:lnTo>
                    <a:lnTo>
                      <a:pt x="116" y="238"/>
                    </a:lnTo>
                    <a:lnTo>
                      <a:pt x="120" y="242"/>
                    </a:lnTo>
                    <a:lnTo>
                      <a:pt x="122" y="244"/>
                    </a:lnTo>
                    <a:lnTo>
                      <a:pt x="124" y="244"/>
                    </a:lnTo>
                  </a:path>
                </a:pathLst>
              </a:custGeom>
              <a:noFill/>
              <a:ln w="16">
                <a:solidFill>
                  <a:srgbClr val="183F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  <p:pic>
            <p:nvPicPr>
              <p:cNvPr id="44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2838" y="3679825"/>
                <a:ext cx="10477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2838" y="3683000"/>
                <a:ext cx="104775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6013" y="3683000"/>
                <a:ext cx="95250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7163" y="3883025"/>
                <a:ext cx="10477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0338" y="3886200"/>
                <a:ext cx="104775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513" y="3889375"/>
                <a:ext cx="95250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9213" y="4057650"/>
                <a:ext cx="10477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2388" y="4060825"/>
                <a:ext cx="104775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2388" y="4064000"/>
                <a:ext cx="95250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9213" y="3711575"/>
                <a:ext cx="10477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2388" y="3714750"/>
                <a:ext cx="104775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5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2388" y="3717925"/>
                <a:ext cx="95250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443" y="7685"/>
              <a:ext cx="1140" cy="1140"/>
              <a:chOff x="4725988" y="4879975"/>
              <a:chExt cx="723900" cy="723900"/>
            </a:xfrm>
          </p:grpSpPr>
          <p:pic>
            <p:nvPicPr>
              <p:cNvPr id="28" name="Picture 3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988" y="4879975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Freeform 37"/>
              <p:cNvSpPr/>
              <p:nvPr/>
            </p:nvSpPr>
            <p:spPr bwMode="auto">
              <a:xfrm>
                <a:off x="4818063" y="5241925"/>
                <a:ext cx="301625" cy="307975"/>
              </a:xfrm>
              <a:custGeom>
                <a:avLst/>
                <a:gdLst>
                  <a:gd name="T0" fmla="*/ 8 w 190"/>
                  <a:gd name="T1" fmla="*/ 0 h 194"/>
                  <a:gd name="T2" fmla="*/ 8 w 190"/>
                  <a:gd name="T3" fmla="*/ 0 h 194"/>
                  <a:gd name="T4" fmla="*/ 2 w 190"/>
                  <a:gd name="T5" fmla="*/ 14 h 194"/>
                  <a:gd name="T6" fmla="*/ 0 w 190"/>
                  <a:gd name="T7" fmla="*/ 28 h 194"/>
                  <a:gd name="T8" fmla="*/ 0 w 190"/>
                  <a:gd name="T9" fmla="*/ 40 h 194"/>
                  <a:gd name="T10" fmla="*/ 2 w 190"/>
                  <a:gd name="T11" fmla="*/ 46 h 194"/>
                  <a:gd name="T12" fmla="*/ 6 w 190"/>
                  <a:gd name="T13" fmla="*/ 52 h 194"/>
                  <a:gd name="T14" fmla="*/ 12 w 190"/>
                  <a:gd name="T15" fmla="*/ 56 h 194"/>
                  <a:gd name="T16" fmla="*/ 20 w 190"/>
                  <a:gd name="T17" fmla="*/ 58 h 194"/>
                  <a:gd name="T18" fmla="*/ 30 w 190"/>
                  <a:gd name="T19" fmla="*/ 58 h 194"/>
                  <a:gd name="T20" fmla="*/ 42 w 190"/>
                  <a:gd name="T21" fmla="*/ 56 h 194"/>
                  <a:gd name="T22" fmla="*/ 58 w 190"/>
                  <a:gd name="T23" fmla="*/ 52 h 194"/>
                  <a:gd name="T24" fmla="*/ 78 w 190"/>
                  <a:gd name="T25" fmla="*/ 44 h 194"/>
                  <a:gd name="T26" fmla="*/ 78 w 190"/>
                  <a:gd name="T27" fmla="*/ 44 h 194"/>
                  <a:gd name="T28" fmla="*/ 80 w 190"/>
                  <a:gd name="T29" fmla="*/ 48 h 194"/>
                  <a:gd name="T30" fmla="*/ 88 w 190"/>
                  <a:gd name="T31" fmla="*/ 58 h 194"/>
                  <a:gd name="T32" fmla="*/ 92 w 190"/>
                  <a:gd name="T33" fmla="*/ 68 h 194"/>
                  <a:gd name="T34" fmla="*/ 96 w 190"/>
                  <a:gd name="T35" fmla="*/ 78 h 194"/>
                  <a:gd name="T36" fmla="*/ 100 w 190"/>
                  <a:gd name="T37" fmla="*/ 92 h 194"/>
                  <a:gd name="T38" fmla="*/ 100 w 190"/>
                  <a:gd name="T39" fmla="*/ 108 h 194"/>
                  <a:gd name="T40" fmla="*/ 100 w 190"/>
                  <a:gd name="T41" fmla="*/ 108 h 194"/>
                  <a:gd name="T42" fmla="*/ 100 w 190"/>
                  <a:gd name="T43" fmla="*/ 116 h 194"/>
                  <a:gd name="T44" fmla="*/ 102 w 190"/>
                  <a:gd name="T45" fmla="*/ 124 h 194"/>
                  <a:gd name="T46" fmla="*/ 106 w 190"/>
                  <a:gd name="T47" fmla="*/ 132 h 194"/>
                  <a:gd name="T48" fmla="*/ 112 w 190"/>
                  <a:gd name="T49" fmla="*/ 142 h 194"/>
                  <a:gd name="T50" fmla="*/ 122 w 190"/>
                  <a:gd name="T51" fmla="*/ 148 h 194"/>
                  <a:gd name="T52" fmla="*/ 130 w 190"/>
                  <a:gd name="T53" fmla="*/ 150 h 194"/>
                  <a:gd name="T54" fmla="*/ 138 w 190"/>
                  <a:gd name="T55" fmla="*/ 152 h 194"/>
                  <a:gd name="T56" fmla="*/ 148 w 190"/>
                  <a:gd name="T57" fmla="*/ 152 h 194"/>
                  <a:gd name="T58" fmla="*/ 160 w 190"/>
                  <a:gd name="T59" fmla="*/ 150 h 194"/>
                  <a:gd name="T60" fmla="*/ 160 w 190"/>
                  <a:gd name="T61" fmla="*/ 150 h 194"/>
                  <a:gd name="T62" fmla="*/ 162 w 190"/>
                  <a:gd name="T63" fmla="*/ 158 h 194"/>
                  <a:gd name="T64" fmla="*/ 170 w 190"/>
                  <a:gd name="T65" fmla="*/ 174 h 194"/>
                  <a:gd name="T66" fmla="*/ 174 w 190"/>
                  <a:gd name="T67" fmla="*/ 182 h 194"/>
                  <a:gd name="T68" fmla="*/ 180 w 190"/>
                  <a:gd name="T69" fmla="*/ 190 h 194"/>
                  <a:gd name="T70" fmla="*/ 186 w 190"/>
                  <a:gd name="T71" fmla="*/ 194 h 194"/>
                  <a:gd name="T72" fmla="*/ 188 w 190"/>
                  <a:gd name="T73" fmla="*/ 194 h 194"/>
                  <a:gd name="T74" fmla="*/ 190 w 190"/>
                  <a:gd name="T75" fmla="*/ 19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0" h="194">
                    <a:moveTo>
                      <a:pt x="8" y="0"/>
                    </a:moveTo>
                    <a:lnTo>
                      <a:pt x="8" y="0"/>
                    </a:lnTo>
                    <a:lnTo>
                      <a:pt x="2" y="14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6" y="52"/>
                    </a:lnTo>
                    <a:lnTo>
                      <a:pt x="12" y="56"/>
                    </a:lnTo>
                    <a:lnTo>
                      <a:pt x="20" y="58"/>
                    </a:lnTo>
                    <a:lnTo>
                      <a:pt x="30" y="58"/>
                    </a:lnTo>
                    <a:lnTo>
                      <a:pt x="42" y="56"/>
                    </a:lnTo>
                    <a:lnTo>
                      <a:pt x="58" y="52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80" y="48"/>
                    </a:lnTo>
                    <a:lnTo>
                      <a:pt x="88" y="58"/>
                    </a:lnTo>
                    <a:lnTo>
                      <a:pt x="92" y="68"/>
                    </a:lnTo>
                    <a:lnTo>
                      <a:pt x="96" y="78"/>
                    </a:lnTo>
                    <a:lnTo>
                      <a:pt x="100" y="92"/>
                    </a:lnTo>
                    <a:lnTo>
                      <a:pt x="100" y="108"/>
                    </a:lnTo>
                    <a:lnTo>
                      <a:pt x="100" y="108"/>
                    </a:lnTo>
                    <a:lnTo>
                      <a:pt x="100" y="116"/>
                    </a:lnTo>
                    <a:lnTo>
                      <a:pt x="102" y="124"/>
                    </a:lnTo>
                    <a:lnTo>
                      <a:pt x="106" y="132"/>
                    </a:lnTo>
                    <a:lnTo>
                      <a:pt x="112" y="142"/>
                    </a:lnTo>
                    <a:lnTo>
                      <a:pt x="122" y="148"/>
                    </a:lnTo>
                    <a:lnTo>
                      <a:pt x="130" y="150"/>
                    </a:lnTo>
                    <a:lnTo>
                      <a:pt x="138" y="152"/>
                    </a:lnTo>
                    <a:lnTo>
                      <a:pt x="148" y="152"/>
                    </a:lnTo>
                    <a:lnTo>
                      <a:pt x="160" y="150"/>
                    </a:lnTo>
                    <a:lnTo>
                      <a:pt x="160" y="150"/>
                    </a:lnTo>
                    <a:lnTo>
                      <a:pt x="162" y="158"/>
                    </a:lnTo>
                    <a:lnTo>
                      <a:pt x="170" y="174"/>
                    </a:lnTo>
                    <a:lnTo>
                      <a:pt x="174" y="182"/>
                    </a:lnTo>
                    <a:lnTo>
                      <a:pt x="180" y="190"/>
                    </a:lnTo>
                    <a:lnTo>
                      <a:pt x="186" y="194"/>
                    </a:lnTo>
                    <a:lnTo>
                      <a:pt x="188" y="194"/>
                    </a:lnTo>
                    <a:lnTo>
                      <a:pt x="190" y="192"/>
                    </a:lnTo>
                  </a:path>
                </a:pathLst>
              </a:custGeom>
              <a:noFill/>
              <a:ln w="16">
                <a:solidFill>
                  <a:srgbClr val="183F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  <p:pic>
            <p:nvPicPr>
              <p:cNvPr id="30" name="Picture 3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3313" y="4968875"/>
                <a:ext cx="1238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488" y="4981575"/>
                <a:ext cx="114300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4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663" y="4972050"/>
                <a:ext cx="114300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9213" y="4927600"/>
                <a:ext cx="1238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9213" y="4940300"/>
                <a:ext cx="114300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2388" y="4933950"/>
                <a:ext cx="114300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7013" y="5108575"/>
                <a:ext cx="1238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5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7013" y="5121275"/>
                <a:ext cx="114300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3363" y="5111750"/>
                <a:ext cx="114300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Freeform 47"/>
              <p:cNvSpPr/>
              <p:nvPr/>
            </p:nvSpPr>
            <p:spPr bwMode="auto">
              <a:xfrm>
                <a:off x="5018088" y="5099050"/>
                <a:ext cx="263525" cy="361950"/>
              </a:xfrm>
              <a:custGeom>
                <a:avLst/>
                <a:gdLst>
                  <a:gd name="T0" fmla="*/ 12 w 166"/>
                  <a:gd name="T1" fmla="*/ 0 h 228"/>
                  <a:gd name="T2" fmla="*/ 12 w 166"/>
                  <a:gd name="T3" fmla="*/ 0 h 228"/>
                  <a:gd name="T4" fmla="*/ 6 w 166"/>
                  <a:gd name="T5" fmla="*/ 12 h 228"/>
                  <a:gd name="T6" fmla="*/ 2 w 166"/>
                  <a:gd name="T7" fmla="*/ 24 h 228"/>
                  <a:gd name="T8" fmla="*/ 0 w 166"/>
                  <a:gd name="T9" fmla="*/ 38 h 228"/>
                  <a:gd name="T10" fmla="*/ 0 w 166"/>
                  <a:gd name="T11" fmla="*/ 44 h 228"/>
                  <a:gd name="T12" fmla="*/ 2 w 166"/>
                  <a:gd name="T13" fmla="*/ 50 h 228"/>
                  <a:gd name="T14" fmla="*/ 6 w 166"/>
                  <a:gd name="T15" fmla="*/ 54 h 228"/>
                  <a:gd name="T16" fmla="*/ 10 w 166"/>
                  <a:gd name="T17" fmla="*/ 56 h 228"/>
                  <a:gd name="T18" fmla="*/ 18 w 166"/>
                  <a:gd name="T19" fmla="*/ 58 h 228"/>
                  <a:gd name="T20" fmla="*/ 30 w 166"/>
                  <a:gd name="T21" fmla="*/ 58 h 228"/>
                  <a:gd name="T22" fmla="*/ 44 w 166"/>
                  <a:gd name="T23" fmla="*/ 56 h 228"/>
                  <a:gd name="T24" fmla="*/ 60 w 166"/>
                  <a:gd name="T25" fmla="*/ 52 h 228"/>
                  <a:gd name="T26" fmla="*/ 60 w 166"/>
                  <a:gd name="T27" fmla="*/ 52 h 228"/>
                  <a:gd name="T28" fmla="*/ 70 w 166"/>
                  <a:gd name="T29" fmla="*/ 50 h 228"/>
                  <a:gd name="T30" fmla="*/ 78 w 166"/>
                  <a:gd name="T31" fmla="*/ 50 h 228"/>
                  <a:gd name="T32" fmla="*/ 86 w 166"/>
                  <a:gd name="T33" fmla="*/ 52 h 228"/>
                  <a:gd name="T34" fmla="*/ 88 w 166"/>
                  <a:gd name="T35" fmla="*/ 54 h 228"/>
                  <a:gd name="T36" fmla="*/ 90 w 166"/>
                  <a:gd name="T37" fmla="*/ 58 h 228"/>
                  <a:gd name="T38" fmla="*/ 90 w 166"/>
                  <a:gd name="T39" fmla="*/ 62 h 228"/>
                  <a:gd name="T40" fmla="*/ 88 w 166"/>
                  <a:gd name="T41" fmla="*/ 70 h 228"/>
                  <a:gd name="T42" fmla="*/ 86 w 166"/>
                  <a:gd name="T43" fmla="*/ 76 h 228"/>
                  <a:gd name="T44" fmla="*/ 80 w 166"/>
                  <a:gd name="T45" fmla="*/ 86 h 228"/>
                  <a:gd name="T46" fmla="*/ 60 w 166"/>
                  <a:gd name="T47" fmla="*/ 112 h 228"/>
                  <a:gd name="T48" fmla="*/ 60 w 166"/>
                  <a:gd name="T49" fmla="*/ 112 h 228"/>
                  <a:gd name="T50" fmla="*/ 58 w 166"/>
                  <a:gd name="T51" fmla="*/ 120 h 228"/>
                  <a:gd name="T52" fmla="*/ 58 w 166"/>
                  <a:gd name="T53" fmla="*/ 126 h 228"/>
                  <a:gd name="T54" fmla="*/ 62 w 166"/>
                  <a:gd name="T55" fmla="*/ 130 h 228"/>
                  <a:gd name="T56" fmla="*/ 64 w 166"/>
                  <a:gd name="T57" fmla="*/ 132 h 228"/>
                  <a:gd name="T58" fmla="*/ 68 w 166"/>
                  <a:gd name="T59" fmla="*/ 134 h 228"/>
                  <a:gd name="T60" fmla="*/ 80 w 166"/>
                  <a:gd name="T61" fmla="*/ 132 h 228"/>
                  <a:gd name="T62" fmla="*/ 100 w 166"/>
                  <a:gd name="T63" fmla="*/ 124 h 228"/>
                  <a:gd name="T64" fmla="*/ 128 w 166"/>
                  <a:gd name="T65" fmla="*/ 108 h 228"/>
                  <a:gd name="T66" fmla="*/ 128 w 166"/>
                  <a:gd name="T67" fmla="*/ 108 h 228"/>
                  <a:gd name="T68" fmla="*/ 136 w 166"/>
                  <a:gd name="T69" fmla="*/ 108 h 228"/>
                  <a:gd name="T70" fmla="*/ 142 w 166"/>
                  <a:gd name="T71" fmla="*/ 110 h 228"/>
                  <a:gd name="T72" fmla="*/ 146 w 166"/>
                  <a:gd name="T73" fmla="*/ 112 h 228"/>
                  <a:gd name="T74" fmla="*/ 148 w 166"/>
                  <a:gd name="T75" fmla="*/ 116 h 228"/>
                  <a:gd name="T76" fmla="*/ 148 w 166"/>
                  <a:gd name="T77" fmla="*/ 120 h 228"/>
                  <a:gd name="T78" fmla="*/ 146 w 166"/>
                  <a:gd name="T79" fmla="*/ 128 h 228"/>
                  <a:gd name="T80" fmla="*/ 144 w 166"/>
                  <a:gd name="T81" fmla="*/ 136 h 228"/>
                  <a:gd name="T82" fmla="*/ 138 w 166"/>
                  <a:gd name="T83" fmla="*/ 146 h 228"/>
                  <a:gd name="T84" fmla="*/ 120 w 166"/>
                  <a:gd name="T85" fmla="*/ 174 h 228"/>
                  <a:gd name="T86" fmla="*/ 88 w 166"/>
                  <a:gd name="T87" fmla="*/ 212 h 228"/>
                  <a:gd name="T88" fmla="*/ 88 w 166"/>
                  <a:gd name="T89" fmla="*/ 212 h 228"/>
                  <a:gd name="T90" fmla="*/ 82 w 166"/>
                  <a:gd name="T91" fmla="*/ 218 h 228"/>
                  <a:gd name="T92" fmla="*/ 78 w 166"/>
                  <a:gd name="T93" fmla="*/ 222 h 228"/>
                  <a:gd name="T94" fmla="*/ 76 w 166"/>
                  <a:gd name="T95" fmla="*/ 226 h 228"/>
                  <a:gd name="T96" fmla="*/ 78 w 166"/>
                  <a:gd name="T97" fmla="*/ 228 h 228"/>
                  <a:gd name="T98" fmla="*/ 82 w 166"/>
                  <a:gd name="T99" fmla="*/ 228 h 228"/>
                  <a:gd name="T100" fmla="*/ 96 w 166"/>
                  <a:gd name="T101" fmla="*/ 224 h 228"/>
                  <a:gd name="T102" fmla="*/ 124 w 166"/>
                  <a:gd name="T103" fmla="*/ 212 h 228"/>
                  <a:gd name="T104" fmla="*/ 166 w 166"/>
                  <a:gd name="T105" fmla="*/ 19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6" h="228">
                    <a:moveTo>
                      <a:pt x="12" y="0"/>
                    </a:moveTo>
                    <a:lnTo>
                      <a:pt x="12" y="0"/>
                    </a:lnTo>
                    <a:lnTo>
                      <a:pt x="6" y="12"/>
                    </a:lnTo>
                    <a:lnTo>
                      <a:pt x="2" y="24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0"/>
                    </a:lnTo>
                    <a:lnTo>
                      <a:pt x="6" y="54"/>
                    </a:lnTo>
                    <a:lnTo>
                      <a:pt x="10" y="56"/>
                    </a:lnTo>
                    <a:lnTo>
                      <a:pt x="18" y="58"/>
                    </a:lnTo>
                    <a:lnTo>
                      <a:pt x="30" y="58"/>
                    </a:lnTo>
                    <a:lnTo>
                      <a:pt x="44" y="56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70" y="50"/>
                    </a:lnTo>
                    <a:lnTo>
                      <a:pt x="78" y="50"/>
                    </a:lnTo>
                    <a:lnTo>
                      <a:pt x="86" y="52"/>
                    </a:lnTo>
                    <a:lnTo>
                      <a:pt x="88" y="54"/>
                    </a:lnTo>
                    <a:lnTo>
                      <a:pt x="90" y="58"/>
                    </a:lnTo>
                    <a:lnTo>
                      <a:pt x="90" y="62"/>
                    </a:lnTo>
                    <a:lnTo>
                      <a:pt x="88" y="70"/>
                    </a:lnTo>
                    <a:lnTo>
                      <a:pt x="86" y="76"/>
                    </a:lnTo>
                    <a:lnTo>
                      <a:pt x="80" y="86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58" y="120"/>
                    </a:lnTo>
                    <a:lnTo>
                      <a:pt x="58" y="126"/>
                    </a:lnTo>
                    <a:lnTo>
                      <a:pt x="62" y="130"/>
                    </a:lnTo>
                    <a:lnTo>
                      <a:pt x="64" y="132"/>
                    </a:lnTo>
                    <a:lnTo>
                      <a:pt x="68" y="134"/>
                    </a:lnTo>
                    <a:lnTo>
                      <a:pt x="80" y="132"/>
                    </a:lnTo>
                    <a:lnTo>
                      <a:pt x="100" y="124"/>
                    </a:lnTo>
                    <a:lnTo>
                      <a:pt x="128" y="108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42" y="110"/>
                    </a:lnTo>
                    <a:lnTo>
                      <a:pt x="146" y="112"/>
                    </a:lnTo>
                    <a:lnTo>
                      <a:pt x="148" y="116"/>
                    </a:lnTo>
                    <a:lnTo>
                      <a:pt x="148" y="120"/>
                    </a:lnTo>
                    <a:lnTo>
                      <a:pt x="146" y="128"/>
                    </a:lnTo>
                    <a:lnTo>
                      <a:pt x="144" y="136"/>
                    </a:lnTo>
                    <a:lnTo>
                      <a:pt x="138" y="146"/>
                    </a:lnTo>
                    <a:lnTo>
                      <a:pt x="120" y="174"/>
                    </a:lnTo>
                    <a:lnTo>
                      <a:pt x="88" y="212"/>
                    </a:lnTo>
                    <a:lnTo>
                      <a:pt x="88" y="212"/>
                    </a:lnTo>
                    <a:lnTo>
                      <a:pt x="82" y="218"/>
                    </a:lnTo>
                    <a:lnTo>
                      <a:pt x="78" y="222"/>
                    </a:lnTo>
                    <a:lnTo>
                      <a:pt x="76" y="226"/>
                    </a:lnTo>
                    <a:lnTo>
                      <a:pt x="78" y="228"/>
                    </a:lnTo>
                    <a:lnTo>
                      <a:pt x="82" y="228"/>
                    </a:lnTo>
                    <a:lnTo>
                      <a:pt x="96" y="224"/>
                    </a:lnTo>
                    <a:lnTo>
                      <a:pt x="124" y="212"/>
                    </a:lnTo>
                    <a:lnTo>
                      <a:pt x="166" y="192"/>
                    </a:lnTo>
                  </a:path>
                </a:pathLst>
              </a:custGeom>
              <a:noFill/>
              <a:ln w="16">
                <a:solidFill>
                  <a:srgbClr val="E73D2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  <p:sp>
            <p:nvSpPr>
              <p:cNvPr id="40" name="Freeform 48"/>
              <p:cNvSpPr/>
              <p:nvPr/>
            </p:nvSpPr>
            <p:spPr bwMode="auto">
              <a:xfrm>
                <a:off x="5027613" y="5140325"/>
                <a:ext cx="234950" cy="336550"/>
              </a:xfrm>
              <a:custGeom>
                <a:avLst/>
                <a:gdLst>
                  <a:gd name="T0" fmla="*/ 12 w 148"/>
                  <a:gd name="T1" fmla="*/ 0 h 212"/>
                  <a:gd name="T2" fmla="*/ 12 w 148"/>
                  <a:gd name="T3" fmla="*/ 0 h 212"/>
                  <a:gd name="T4" fmla="*/ 6 w 148"/>
                  <a:gd name="T5" fmla="*/ 14 h 212"/>
                  <a:gd name="T6" fmla="*/ 2 w 148"/>
                  <a:gd name="T7" fmla="*/ 26 h 212"/>
                  <a:gd name="T8" fmla="*/ 0 w 148"/>
                  <a:gd name="T9" fmla="*/ 38 h 212"/>
                  <a:gd name="T10" fmla="*/ 0 w 148"/>
                  <a:gd name="T11" fmla="*/ 44 h 212"/>
                  <a:gd name="T12" fmla="*/ 2 w 148"/>
                  <a:gd name="T13" fmla="*/ 50 h 212"/>
                  <a:gd name="T14" fmla="*/ 6 w 148"/>
                  <a:gd name="T15" fmla="*/ 54 h 212"/>
                  <a:gd name="T16" fmla="*/ 12 w 148"/>
                  <a:gd name="T17" fmla="*/ 58 h 212"/>
                  <a:gd name="T18" fmla="*/ 20 w 148"/>
                  <a:gd name="T19" fmla="*/ 58 h 212"/>
                  <a:gd name="T20" fmla="*/ 30 w 148"/>
                  <a:gd name="T21" fmla="*/ 58 h 212"/>
                  <a:gd name="T22" fmla="*/ 44 w 148"/>
                  <a:gd name="T23" fmla="*/ 56 h 212"/>
                  <a:gd name="T24" fmla="*/ 60 w 148"/>
                  <a:gd name="T25" fmla="*/ 52 h 212"/>
                  <a:gd name="T26" fmla="*/ 60 w 148"/>
                  <a:gd name="T27" fmla="*/ 52 h 212"/>
                  <a:gd name="T28" fmla="*/ 70 w 148"/>
                  <a:gd name="T29" fmla="*/ 50 h 212"/>
                  <a:gd name="T30" fmla="*/ 78 w 148"/>
                  <a:gd name="T31" fmla="*/ 50 h 212"/>
                  <a:gd name="T32" fmla="*/ 86 w 148"/>
                  <a:gd name="T33" fmla="*/ 52 h 212"/>
                  <a:gd name="T34" fmla="*/ 88 w 148"/>
                  <a:gd name="T35" fmla="*/ 54 h 212"/>
                  <a:gd name="T36" fmla="*/ 90 w 148"/>
                  <a:gd name="T37" fmla="*/ 58 h 212"/>
                  <a:gd name="T38" fmla="*/ 90 w 148"/>
                  <a:gd name="T39" fmla="*/ 64 h 212"/>
                  <a:gd name="T40" fmla="*/ 90 w 148"/>
                  <a:gd name="T41" fmla="*/ 70 h 212"/>
                  <a:gd name="T42" fmla="*/ 86 w 148"/>
                  <a:gd name="T43" fmla="*/ 78 h 212"/>
                  <a:gd name="T44" fmla="*/ 80 w 148"/>
                  <a:gd name="T45" fmla="*/ 86 h 212"/>
                  <a:gd name="T46" fmla="*/ 60 w 148"/>
                  <a:gd name="T47" fmla="*/ 112 h 212"/>
                  <a:gd name="T48" fmla="*/ 60 w 148"/>
                  <a:gd name="T49" fmla="*/ 112 h 212"/>
                  <a:gd name="T50" fmla="*/ 60 w 148"/>
                  <a:gd name="T51" fmla="*/ 120 h 212"/>
                  <a:gd name="T52" fmla="*/ 60 w 148"/>
                  <a:gd name="T53" fmla="*/ 126 h 212"/>
                  <a:gd name="T54" fmla="*/ 62 w 148"/>
                  <a:gd name="T55" fmla="*/ 130 h 212"/>
                  <a:gd name="T56" fmla="*/ 66 w 148"/>
                  <a:gd name="T57" fmla="*/ 132 h 212"/>
                  <a:gd name="T58" fmla="*/ 70 w 148"/>
                  <a:gd name="T59" fmla="*/ 134 h 212"/>
                  <a:gd name="T60" fmla="*/ 82 w 148"/>
                  <a:gd name="T61" fmla="*/ 132 h 212"/>
                  <a:gd name="T62" fmla="*/ 100 w 148"/>
                  <a:gd name="T63" fmla="*/ 124 h 212"/>
                  <a:gd name="T64" fmla="*/ 128 w 148"/>
                  <a:gd name="T65" fmla="*/ 108 h 212"/>
                  <a:gd name="T66" fmla="*/ 128 w 148"/>
                  <a:gd name="T67" fmla="*/ 108 h 212"/>
                  <a:gd name="T68" fmla="*/ 136 w 148"/>
                  <a:gd name="T69" fmla="*/ 108 h 212"/>
                  <a:gd name="T70" fmla="*/ 144 w 148"/>
                  <a:gd name="T71" fmla="*/ 110 h 212"/>
                  <a:gd name="T72" fmla="*/ 146 w 148"/>
                  <a:gd name="T73" fmla="*/ 112 h 212"/>
                  <a:gd name="T74" fmla="*/ 148 w 148"/>
                  <a:gd name="T75" fmla="*/ 116 h 212"/>
                  <a:gd name="T76" fmla="*/ 148 w 148"/>
                  <a:gd name="T77" fmla="*/ 120 h 212"/>
                  <a:gd name="T78" fmla="*/ 148 w 148"/>
                  <a:gd name="T79" fmla="*/ 128 h 212"/>
                  <a:gd name="T80" fmla="*/ 144 w 148"/>
                  <a:gd name="T81" fmla="*/ 136 h 212"/>
                  <a:gd name="T82" fmla="*/ 140 w 148"/>
                  <a:gd name="T83" fmla="*/ 146 h 212"/>
                  <a:gd name="T84" fmla="*/ 120 w 148"/>
                  <a:gd name="T85" fmla="*/ 174 h 212"/>
                  <a:gd name="T86" fmla="*/ 90 w 148"/>
                  <a:gd name="T87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8" h="212">
                    <a:moveTo>
                      <a:pt x="12" y="0"/>
                    </a:moveTo>
                    <a:lnTo>
                      <a:pt x="12" y="0"/>
                    </a:lnTo>
                    <a:lnTo>
                      <a:pt x="6" y="14"/>
                    </a:lnTo>
                    <a:lnTo>
                      <a:pt x="2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0"/>
                    </a:lnTo>
                    <a:lnTo>
                      <a:pt x="6" y="54"/>
                    </a:lnTo>
                    <a:lnTo>
                      <a:pt x="12" y="58"/>
                    </a:lnTo>
                    <a:lnTo>
                      <a:pt x="20" y="58"/>
                    </a:lnTo>
                    <a:lnTo>
                      <a:pt x="30" y="58"/>
                    </a:lnTo>
                    <a:lnTo>
                      <a:pt x="44" y="56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70" y="50"/>
                    </a:lnTo>
                    <a:lnTo>
                      <a:pt x="78" y="50"/>
                    </a:lnTo>
                    <a:lnTo>
                      <a:pt x="86" y="52"/>
                    </a:lnTo>
                    <a:lnTo>
                      <a:pt x="88" y="54"/>
                    </a:lnTo>
                    <a:lnTo>
                      <a:pt x="90" y="58"/>
                    </a:lnTo>
                    <a:lnTo>
                      <a:pt x="90" y="64"/>
                    </a:lnTo>
                    <a:lnTo>
                      <a:pt x="90" y="70"/>
                    </a:lnTo>
                    <a:lnTo>
                      <a:pt x="86" y="78"/>
                    </a:lnTo>
                    <a:lnTo>
                      <a:pt x="80" y="86"/>
                    </a:lnTo>
                    <a:lnTo>
                      <a:pt x="60" y="112"/>
                    </a:lnTo>
                    <a:lnTo>
                      <a:pt x="60" y="112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2" y="130"/>
                    </a:lnTo>
                    <a:lnTo>
                      <a:pt x="66" y="132"/>
                    </a:lnTo>
                    <a:lnTo>
                      <a:pt x="70" y="134"/>
                    </a:lnTo>
                    <a:lnTo>
                      <a:pt x="82" y="132"/>
                    </a:lnTo>
                    <a:lnTo>
                      <a:pt x="100" y="124"/>
                    </a:lnTo>
                    <a:lnTo>
                      <a:pt x="128" y="108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44" y="110"/>
                    </a:lnTo>
                    <a:lnTo>
                      <a:pt x="146" y="112"/>
                    </a:lnTo>
                    <a:lnTo>
                      <a:pt x="148" y="116"/>
                    </a:lnTo>
                    <a:lnTo>
                      <a:pt x="148" y="120"/>
                    </a:lnTo>
                    <a:lnTo>
                      <a:pt x="148" y="128"/>
                    </a:lnTo>
                    <a:lnTo>
                      <a:pt x="144" y="136"/>
                    </a:lnTo>
                    <a:lnTo>
                      <a:pt x="140" y="146"/>
                    </a:lnTo>
                    <a:lnTo>
                      <a:pt x="120" y="174"/>
                    </a:lnTo>
                    <a:lnTo>
                      <a:pt x="90" y="212"/>
                    </a:lnTo>
                  </a:path>
                </a:pathLst>
              </a:custGeom>
              <a:noFill/>
              <a:ln w="16">
                <a:solidFill>
                  <a:srgbClr val="E73D2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 b="1"/>
              </a:p>
            </p:txBody>
          </p:sp>
        </p:grpSp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>
              <a:off x="4778" y="1615"/>
              <a:ext cx="106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Liposome</a:t>
              </a:r>
              <a:endPara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1" name="Rectangle 50"/>
            <p:cNvSpPr>
              <a:spLocks noChangeArrowheads="1"/>
            </p:cNvSpPr>
            <p:nvPr/>
          </p:nvSpPr>
          <p:spPr bwMode="auto">
            <a:xfrm>
              <a:off x="4781" y="4045"/>
              <a:ext cx="1893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Probiont:</a:t>
              </a:r>
              <a:r>
                <a:rPr kumimoji="0" lang="en-US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RN</a:t>
              </a:r>
              <a:r>
                <a:rPr lang="en-US" altLang="zh-CN" sz="1600" b="1" dirty="0" smtClean="0">
                  <a:solidFill>
                    <a:srgbClr val="036EB8"/>
                  </a:solidFill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 only</a:t>
              </a:r>
              <a:endPara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53"/>
            <p:cNvSpPr>
              <a:spLocks noChangeArrowheads="1"/>
            </p:cNvSpPr>
            <p:nvPr/>
          </p:nvSpPr>
          <p:spPr bwMode="auto">
            <a:xfrm>
              <a:off x="4478" y="5985"/>
              <a:ext cx="295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Probiont: RN</a:t>
              </a:r>
              <a:r>
                <a:rPr kumimoji="0" lang="en-US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 and proteins</a:t>
              </a:r>
              <a:endPara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56"/>
            <p:cNvSpPr>
              <a:spLocks noChangeArrowheads="1"/>
            </p:cNvSpPr>
            <p:nvPr/>
          </p:nvSpPr>
          <p:spPr bwMode="auto">
            <a:xfrm>
              <a:off x="3645" y="8030"/>
              <a:ext cx="379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Cellular life: RN</a:t>
              </a:r>
              <a:r>
                <a:rPr lang="en-US" altLang="zh-CN" sz="1600" b="1" dirty="0" smtClean="0">
                  <a:solidFill>
                    <a:srgbClr val="036EB8"/>
                  </a:solidFill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A,DNA and proteins</a:t>
              </a:r>
              <a:endPara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4" name="Rectangle 59"/>
            <p:cNvSpPr>
              <a:spLocks noChangeArrowheads="1"/>
            </p:cNvSpPr>
            <p:nvPr/>
          </p:nvSpPr>
          <p:spPr bwMode="auto">
            <a:xfrm>
              <a:off x="9513" y="1680"/>
              <a:ext cx="48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RN</a:t>
              </a:r>
              <a:r>
                <a:rPr kumimoji="0" lang="en-US" altLang="zh-CN" sz="1600" b="1" i="0" u="none" strike="noStrike" cap="none" normalizeH="0" baseline="0" dirty="0" smtClean="0">
                  <a:ln>
                    <a:noFill/>
                  </a:ln>
                  <a:solidFill>
                    <a:srgbClr val="036EB8"/>
                  </a:solidFill>
                  <a:effectLst/>
                  <a:latin typeface="Arial Narrow" panose="020B0606020202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</a:t>
              </a:r>
              <a:endPara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27" name="Picture 66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" y="1195"/>
              <a:ext cx="1140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4693089" y="5914892"/>
            <a:ext cx="3852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The RNA World Hypothesis for the </a:t>
            </a:r>
            <a:r>
              <a:rPr lang="en-US" altLang="zh-CN" sz="2400" b="1" dirty="0" smtClean="0"/>
              <a:t>Origin of Life</a:t>
            </a:r>
            <a:endParaRPr lang="zh-CN" alt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5" y="767231"/>
            <a:ext cx="2861889" cy="302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345" y="407663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Central Dogma</a:t>
            </a:r>
          </a:p>
          <a:p>
            <a:pPr algn="ctr"/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遗传中心法则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243" y="4962645"/>
            <a:ext cx="392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Evidences: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FF0000"/>
                </a:solidFill>
              </a:rPr>
              <a:t>RNA can replicate itself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FF0000"/>
                </a:solidFill>
              </a:rPr>
              <a:t>RNA can direct protein synthesis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FF0000"/>
                </a:solidFill>
              </a:rPr>
              <a:t>Discovery of ribozyme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FF0000"/>
                </a:solidFill>
              </a:rPr>
              <a:t>ATP is a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ribonucleotide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FF0000"/>
                </a:solidFill>
              </a:rPr>
              <a:t>RNA can regulate gene expression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27" y="2932112"/>
            <a:ext cx="2853531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eukaryotic cell was from?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标题 1"/>
          <p:cNvSpPr txBox="1">
            <a:spLocks/>
          </p:cNvSpPr>
          <p:nvPr/>
        </p:nvSpPr>
        <p:spPr>
          <a:xfrm>
            <a:off x="482855" y="5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Microbial role in the evolution of the eukaryotic cell </a:t>
            </a:r>
            <a:endParaRPr lang="zh-CN" altLang="en-US" dirty="0"/>
          </a:p>
        </p:txBody>
      </p:sp>
      <p:grpSp>
        <p:nvGrpSpPr>
          <p:cNvPr id="133" name="组合 132"/>
          <p:cNvGrpSpPr/>
          <p:nvPr/>
        </p:nvGrpSpPr>
        <p:grpSpPr>
          <a:xfrm>
            <a:off x="2483768" y="1268412"/>
            <a:ext cx="4470400" cy="4752975"/>
            <a:chOff x="1835150" y="803275"/>
            <a:chExt cx="4470400" cy="4752975"/>
          </a:xfrm>
        </p:grpSpPr>
        <p:grpSp>
          <p:nvGrpSpPr>
            <p:cNvPr id="134" name="Group 206"/>
            <p:cNvGrpSpPr>
              <a:grpSpLocks/>
            </p:cNvGrpSpPr>
            <p:nvPr/>
          </p:nvGrpSpPr>
          <p:grpSpPr bwMode="auto">
            <a:xfrm>
              <a:off x="1835150" y="803275"/>
              <a:ext cx="4470400" cy="4721225"/>
              <a:chOff x="1156" y="506"/>
              <a:chExt cx="2816" cy="2974"/>
            </a:xfrm>
          </p:grpSpPr>
          <p:pic>
            <p:nvPicPr>
              <p:cNvPr id="26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160"/>
                <a:ext cx="39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" y="2218"/>
                <a:ext cx="66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" y="2194"/>
                <a:ext cx="66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8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2214"/>
                <a:ext cx="66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9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4" y="2128"/>
                <a:ext cx="12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0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4" y="2196"/>
                <a:ext cx="66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1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2246"/>
                <a:ext cx="6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2" name="Picture 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" y="2224"/>
                <a:ext cx="6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" name="Picture 1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2" y="2208"/>
                <a:ext cx="6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4" name="Picture 1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4" y="2198"/>
                <a:ext cx="6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5" name="Picture 1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8" y="2230"/>
                <a:ext cx="60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Picture 1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" y="2144"/>
                <a:ext cx="114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7" name="Picture 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" y="2172"/>
                <a:ext cx="114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6" y="2188"/>
                <a:ext cx="114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" name="Picture 20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" y="958"/>
                <a:ext cx="216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0" name="Freeform 21"/>
              <p:cNvSpPr>
                <a:spLocks/>
              </p:cNvSpPr>
              <p:nvPr/>
            </p:nvSpPr>
            <p:spPr bwMode="auto">
              <a:xfrm>
                <a:off x="1360" y="978"/>
                <a:ext cx="180" cy="242"/>
              </a:xfrm>
              <a:custGeom>
                <a:avLst/>
                <a:gdLst>
                  <a:gd name="T0" fmla="*/ 0 w 180"/>
                  <a:gd name="T1" fmla="*/ 0 h 242"/>
                  <a:gd name="T2" fmla="*/ 0 w 180"/>
                  <a:gd name="T3" fmla="*/ 0 h 242"/>
                  <a:gd name="T4" fmla="*/ 12 w 180"/>
                  <a:gd name="T5" fmla="*/ 30 h 242"/>
                  <a:gd name="T6" fmla="*/ 26 w 180"/>
                  <a:gd name="T7" fmla="*/ 62 h 242"/>
                  <a:gd name="T8" fmla="*/ 46 w 180"/>
                  <a:gd name="T9" fmla="*/ 100 h 242"/>
                  <a:gd name="T10" fmla="*/ 72 w 180"/>
                  <a:gd name="T11" fmla="*/ 140 h 242"/>
                  <a:gd name="T12" fmla="*/ 86 w 180"/>
                  <a:gd name="T13" fmla="*/ 160 h 242"/>
                  <a:gd name="T14" fmla="*/ 102 w 180"/>
                  <a:gd name="T15" fmla="*/ 180 h 242"/>
                  <a:gd name="T16" fmla="*/ 120 w 180"/>
                  <a:gd name="T17" fmla="*/ 198 h 242"/>
                  <a:gd name="T18" fmla="*/ 138 w 180"/>
                  <a:gd name="T19" fmla="*/ 216 h 242"/>
                  <a:gd name="T20" fmla="*/ 158 w 180"/>
                  <a:gd name="T21" fmla="*/ 230 h 242"/>
                  <a:gd name="T22" fmla="*/ 180 w 180"/>
                  <a:gd name="T23" fmla="*/ 242 h 242"/>
                  <a:gd name="T24" fmla="*/ 180 w 180"/>
                  <a:gd name="T25" fmla="*/ 242 h 242"/>
                  <a:gd name="T26" fmla="*/ 170 w 180"/>
                  <a:gd name="T27" fmla="*/ 238 h 242"/>
                  <a:gd name="T28" fmla="*/ 148 w 180"/>
                  <a:gd name="T29" fmla="*/ 230 h 242"/>
                  <a:gd name="T30" fmla="*/ 118 w 180"/>
                  <a:gd name="T31" fmla="*/ 212 h 242"/>
                  <a:gd name="T32" fmla="*/ 100 w 180"/>
                  <a:gd name="T33" fmla="*/ 202 h 242"/>
                  <a:gd name="T34" fmla="*/ 82 w 180"/>
                  <a:gd name="T35" fmla="*/ 188 h 242"/>
                  <a:gd name="T36" fmla="*/ 66 w 180"/>
                  <a:gd name="T37" fmla="*/ 172 h 242"/>
                  <a:gd name="T38" fmla="*/ 48 w 180"/>
                  <a:gd name="T39" fmla="*/ 156 h 242"/>
                  <a:gd name="T40" fmla="*/ 34 w 180"/>
                  <a:gd name="T41" fmla="*/ 136 h 242"/>
                  <a:gd name="T42" fmla="*/ 20 w 180"/>
                  <a:gd name="T43" fmla="*/ 114 h 242"/>
                  <a:gd name="T44" fmla="*/ 10 w 180"/>
                  <a:gd name="T45" fmla="*/ 90 h 242"/>
                  <a:gd name="T46" fmla="*/ 2 w 180"/>
                  <a:gd name="T47" fmla="*/ 62 h 242"/>
                  <a:gd name="T48" fmla="*/ 0 w 180"/>
                  <a:gd name="T49" fmla="*/ 32 h 242"/>
                  <a:gd name="T50" fmla="*/ 0 w 180"/>
                  <a:gd name="T51" fmla="*/ 0 h 242"/>
                  <a:gd name="T52" fmla="*/ 0 w 180"/>
                  <a:gd name="T5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0" h="242">
                    <a:moveTo>
                      <a:pt x="0" y="0"/>
                    </a:moveTo>
                    <a:lnTo>
                      <a:pt x="0" y="0"/>
                    </a:lnTo>
                    <a:lnTo>
                      <a:pt x="12" y="30"/>
                    </a:lnTo>
                    <a:lnTo>
                      <a:pt x="26" y="62"/>
                    </a:lnTo>
                    <a:lnTo>
                      <a:pt x="46" y="100"/>
                    </a:lnTo>
                    <a:lnTo>
                      <a:pt x="72" y="140"/>
                    </a:lnTo>
                    <a:lnTo>
                      <a:pt x="86" y="160"/>
                    </a:lnTo>
                    <a:lnTo>
                      <a:pt x="102" y="180"/>
                    </a:lnTo>
                    <a:lnTo>
                      <a:pt x="120" y="198"/>
                    </a:lnTo>
                    <a:lnTo>
                      <a:pt x="138" y="216"/>
                    </a:lnTo>
                    <a:lnTo>
                      <a:pt x="158" y="230"/>
                    </a:lnTo>
                    <a:lnTo>
                      <a:pt x="180" y="242"/>
                    </a:lnTo>
                    <a:lnTo>
                      <a:pt x="180" y="242"/>
                    </a:lnTo>
                    <a:lnTo>
                      <a:pt x="170" y="238"/>
                    </a:lnTo>
                    <a:lnTo>
                      <a:pt x="148" y="230"/>
                    </a:lnTo>
                    <a:lnTo>
                      <a:pt x="118" y="212"/>
                    </a:lnTo>
                    <a:lnTo>
                      <a:pt x="100" y="202"/>
                    </a:lnTo>
                    <a:lnTo>
                      <a:pt x="82" y="188"/>
                    </a:lnTo>
                    <a:lnTo>
                      <a:pt x="66" y="172"/>
                    </a:lnTo>
                    <a:lnTo>
                      <a:pt x="48" y="156"/>
                    </a:lnTo>
                    <a:lnTo>
                      <a:pt x="34" y="136"/>
                    </a:lnTo>
                    <a:lnTo>
                      <a:pt x="20" y="114"/>
                    </a:lnTo>
                    <a:lnTo>
                      <a:pt x="10" y="90"/>
                    </a:lnTo>
                    <a:lnTo>
                      <a:pt x="2" y="62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81" name="Picture 2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0" y="2146"/>
                <a:ext cx="378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2" name="Freeform 23"/>
              <p:cNvSpPr>
                <a:spLocks/>
              </p:cNvSpPr>
              <p:nvPr/>
            </p:nvSpPr>
            <p:spPr bwMode="auto">
              <a:xfrm>
                <a:off x="1482" y="2164"/>
                <a:ext cx="358" cy="230"/>
              </a:xfrm>
              <a:custGeom>
                <a:avLst/>
                <a:gdLst>
                  <a:gd name="T0" fmla="*/ 0 w 358"/>
                  <a:gd name="T1" fmla="*/ 0 h 230"/>
                  <a:gd name="T2" fmla="*/ 0 w 358"/>
                  <a:gd name="T3" fmla="*/ 0 h 230"/>
                  <a:gd name="T4" fmla="*/ 30 w 358"/>
                  <a:gd name="T5" fmla="*/ 32 h 230"/>
                  <a:gd name="T6" fmla="*/ 64 w 358"/>
                  <a:gd name="T7" fmla="*/ 66 h 230"/>
                  <a:gd name="T8" fmla="*/ 110 w 358"/>
                  <a:gd name="T9" fmla="*/ 104 h 230"/>
                  <a:gd name="T10" fmla="*/ 136 w 358"/>
                  <a:gd name="T11" fmla="*/ 126 h 230"/>
                  <a:gd name="T12" fmla="*/ 164 w 358"/>
                  <a:gd name="T13" fmla="*/ 146 h 230"/>
                  <a:gd name="T14" fmla="*/ 194 w 358"/>
                  <a:gd name="T15" fmla="*/ 164 h 230"/>
                  <a:gd name="T16" fmla="*/ 224 w 358"/>
                  <a:gd name="T17" fmla="*/ 182 h 230"/>
                  <a:gd name="T18" fmla="*/ 256 w 358"/>
                  <a:gd name="T19" fmla="*/ 198 h 230"/>
                  <a:gd name="T20" fmla="*/ 290 w 358"/>
                  <a:gd name="T21" fmla="*/ 212 h 230"/>
                  <a:gd name="T22" fmla="*/ 324 w 358"/>
                  <a:gd name="T23" fmla="*/ 222 h 230"/>
                  <a:gd name="T24" fmla="*/ 358 w 358"/>
                  <a:gd name="T25" fmla="*/ 230 h 230"/>
                  <a:gd name="T26" fmla="*/ 358 w 358"/>
                  <a:gd name="T27" fmla="*/ 230 h 230"/>
                  <a:gd name="T28" fmla="*/ 344 w 358"/>
                  <a:gd name="T29" fmla="*/ 230 h 230"/>
                  <a:gd name="T30" fmla="*/ 308 w 358"/>
                  <a:gd name="T31" fmla="*/ 228 h 230"/>
                  <a:gd name="T32" fmla="*/ 284 w 358"/>
                  <a:gd name="T33" fmla="*/ 226 h 230"/>
                  <a:gd name="T34" fmla="*/ 258 w 358"/>
                  <a:gd name="T35" fmla="*/ 222 h 230"/>
                  <a:gd name="T36" fmla="*/ 228 w 358"/>
                  <a:gd name="T37" fmla="*/ 214 h 230"/>
                  <a:gd name="T38" fmla="*/ 198 w 358"/>
                  <a:gd name="T39" fmla="*/ 206 h 230"/>
                  <a:gd name="T40" fmla="*/ 166 w 358"/>
                  <a:gd name="T41" fmla="*/ 194 h 230"/>
                  <a:gd name="T42" fmla="*/ 134 w 358"/>
                  <a:gd name="T43" fmla="*/ 180 h 230"/>
                  <a:gd name="T44" fmla="*/ 104 w 358"/>
                  <a:gd name="T45" fmla="*/ 162 h 230"/>
                  <a:gd name="T46" fmla="*/ 90 w 358"/>
                  <a:gd name="T47" fmla="*/ 150 h 230"/>
                  <a:gd name="T48" fmla="*/ 76 w 358"/>
                  <a:gd name="T49" fmla="*/ 138 h 230"/>
                  <a:gd name="T50" fmla="*/ 64 w 358"/>
                  <a:gd name="T51" fmla="*/ 126 h 230"/>
                  <a:gd name="T52" fmla="*/ 52 w 358"/>
                  <a:gd name="T53" fmla="*/ 112 h 230"/>
                  <a:gd name="T54" fmla="*/ 40 w 358"/>
                  <a:gd name="T55" fmla="*/ 96 h 230"/>
                  <a:gd name="T56" fmla="*/ 30 w 358"/>
                  <a:gd name="T57" fmla="*/ 80 h 230"/>
                  <a:gd name="T58" fmla="*/ 20 w 358"/>
                  <a:gd name="T59" fmla="*/ 62 h 230"/>
                  <a:gd name="T60" fmla="*/ 12 w 358"/>
                  <a:gd name="T61" fmla="*/ 44 h 230"/>
                  <a:gd name="T62" fmla="*/ 6 w 358"/>
                  <a:gd name="T63" fmla="*/ 22 h 230"/>
                  <a:gd name="T64" fmla="*/ 0 w 358"/>
                  <a:gd name="T65" fmla="*/ 0 h 230"/>
                  <a:gd name="T66" fmla="*/ 0 w 358"/>
                  <a:gd name="T6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230">
                    <a:moveTo>
                      <a:pt x="0" y="0"/>
                    </a:moveTo>
                    <a:lnTo>
                      <a:pt x="0" y="0"/>
                    </a:lnTo>
                    <a:lnTo>
                      <a:pt x="30" y="32"/>
                    </a:lnTo>
                    <a:lnTo>
                      <a:pt x="64" y="66"/>
                    </a:lnTo>
                    <a:lnTo>
                      <a:pt x="110" y="104"/>
                    </a:lnTo>
                    <a:lnTo>
                      <a:pt x="136" y="126"/>
                    </a:lnTo>
                    <a:lnTo>
                      <a:pt x="164" y="146"/>
                    </a:lnTo>
                    <a:lnTo>
                      <a:pt x="194" y="164"/>
                    </a:lnTo>
                    <a:lnTo>
                      <a:pt x="224" y="182"/>
                    </a:lnTo>
                    <a:lnTo>
                      <a:pt x="256" y="198"/>
                    </a:lnTo>
                    <a:lnTo>
                      <a:pt x="290" y="212"/>
                    </a:lnTo>
                    <a:lnTo>
                      <a:pt x="324" y="222"/>
                    </a:lnTo>
                    <a:lnTo>
                      <a:pt x="358" y="230"/>
                    </a:lnTo>
                    <a:lnTo>
                      <a:pt x="358" y="230"/>
                    </a:lnTo>
                    <a:lnTo>
                      <a:pt x="344" y="230"/>
                    </a:lnTo>
                    <a:lnTo>
                      <a:pt x="308" y="228"/>
                    </a:lnTo>
                    <a:lnTo>
                      <a:pt x="284" y="226"/>
                    </a:lnTo>
                    <a:lnTo>
                      <a:pt x="258" y="222"/>
                    </a:lnTo>
                    <a:lnTo>
                      <a:pt x="228" y="214"/>
                    </a:lnTo>
                    <a:lnTo>
                      <a:pt x="198" y="206"/>
                    </a:lnTo>
                    <a:lnTo>
                      <a:pt x="166" y="194"/>
                    </a:lnTo>
                    <a:lnTo>
                      <a:pt x="134" y="180"/>
                    </a:lnTo>
                    <a:lnTo>
                      <a:pt x="104" y="162"/>
                    </a:lnTo>
                    <a:lnTo>
                      <a:pt x="90" y="150"/>
                    </a:lnTo>
                    <a:lnTo>
                      <a:pt x="76" y="138"/>
                    </a:lnTo>
                    <a:lnTo>
                      <a:pt x="64" y="126"/>
                    </a:lnTo>
                    <a:lnTo>
                      <a:pt x="52" y="112"/>
                    </a:lnTo>
                    <a:lnTo>
                      <a:pt x="40" y="96"/>
                    </a:lnTo>
                    <a:lnTo>
                      <a:pt x="30" y="80"/>
                    </a:lnTo>
                    <a:lnTo>
                      <a:pt x="20" y="62"/>
                    </a:lnTo>
                    <a:lnTo>
                      <a:pt x="12" y="44"/>
                    </a:lnTo>
                    <a:lnTo>
                      <a:pt x="6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83" name="Picture 2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2" y="1100"/>
                <a:ext cx="162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4" name="Freeform 25"/>
              <p:cNvSpPr>
                <a:spLocks/>
              </p:cNvSpPr>
              <p:nvPr/>
            </p:nvSpPr>
            <p:spPr bwMode="auto">
              <a:xfrm>
                <a:off x="1724" y="1120"/>
                <a:ext cx="136" cy="118"/>
              </a:xfrm>
              <a:custGeom>
                <a:avLst/>
                <a:gdLst>
                  <a:gd name="T0" fmla="*/ 0 w 136"/>
                  <a:gd name="T1" fmla="*/ 116 h 118"/>
                  <a:gd name="T2" fmla="*/ 0 w 136"/>
                  <a:gd name="T3" fmla="*/ 116 h 118"/>
                  <a:gd name="T4" fmla="*/ 66 w 136"/>
                  <a:gd name="T5" fmla="*/ 62 h 118"/>
                  <a:gd name="T6" fmla="*/ 112 w 136"/>
                  <a:gd name="T7" fmla="*/ 22 h 118"/>
                  <a:gd name="T8" fmla="*/ 136 w 136"/>
                  <a:gd name="T9" fmla="*/ 0 h 118"/>
                  <a:gd name="T10" fmla="*/ 136 w 136"/>
                  <a:gd name="T11" fmla="*/ 0 h 118"/>
                  <a:gd name="T12" fmla="*/ 128 w 136"/>
                  <a:gd name="T13" fmla="*/ 22 h 118"/>
                  <a:gd name="T14" fmla="*/ 116 w 136"/>
                  <a:gd name="T15" fmla="*/ 42 h 118"/>
                  <a:gd name="T16" fmla="*/ 100 w 136"/>
                  <a:gd name="T17" fmla="*/ 66 h 118"/>
                  <a:gd name="T18" fmla="*/ 90 w 136"/>
                  <a:gd name="T19" fmla="*/ 78 h 118"/>
                  <a:gd name="T20" fmla="*/ 80 w 136"/>
                  <a:gd name="T21" fmla="*/ 90 h 118"/>
                  <a:gd name="T22" fmla="*/ 70 w 136"/>
                  <a:gd name="T23" fmla="*/ 100 h 118"/>
                  <a:gd name="T24" fmla="*/ 58 w 136"/>
                  <a:gd name="T25" fmla="*/ 108 h 118"/>
                  <a:gd name="T26" fmla="*/ 44 w 136"/>
                  <a:gd name="T27" fmla="*/ 114 h 118"/>
                  <a:gd name="T28" fmla="*/ 30 w 136"/>
                  <a:gd name="T29" fmla="*/ 118 h 118"/>
                  <a:gd name="T30" fmla="*/ 16 w 136"/>
                  <a:gd name="T31" fmla="*/ 118 h 118"/>
                  <a:gd name="T32" fmla="*/ 0 w 136"/>
                  <a:gd name="T33" fmla="*/ 116 h 118"/>
                  <a:gd name="T34" fmla="*/ 0 w 136"/>
                  <a:gd name="T35" fmla="*/ 1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6" h="118">
                    <a:moveTo>
                      <a:pt x="0" y="116"/>
                    </a:moveTo>
                    <a:lnTo>
                      <a:pt x="0" y="116"/>
                    </a:lnTo>
                    <a:lnTo>
                      <a:pt x="66" y="62"/>
                    </a:lnTo>
                    <a:lnTo>
                      <a:pt x="112" y="22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28" y="22"/>
                    </a:lnTo>
                    <a:lnTo>
                      <a:pt x="116" y="42"/>
                    </a:lnTo>
                    <a:lnTo>
                      <a:pt x="100" y="66"/>
                    </a:lnTo>
                    <a:lnTo>
                      <a:pt x="90" y="78"/>
                    </a:lnTo>
                    <a:lnTo>
                      <a:pt x="80" y="90"/>
                    </a:lnTo>
                    <a:lnTo>
                      <a:pt x="70" y="100"/>
                    </a:lnTo>
                    <a:lnTo>
                      <a:pt x="58" y="108"/>
                    </a:lnTo>
                    <a:lnTo>
                      <a:pt x="44" y="114"/>
                    </a:lnTo>
                    <a:lnTo>
                      <a:pt x="30" y="118"/>
                    </a:lnTo>
                    <a:lnTo>
                      <a:pt x="16" y="118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85" name="Picture 26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8" y="1776"/>
                <a:ext cx="126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" name="Freeform 27"/>
              <p:cNvSpPr>
                <a:spLocks/>
              </p:cNvSpPr>
              <p:nvPr/>
            </p:nvSpPr>
            <p:spPr bwMode="auto">
              <a:xfrm>
                <a:off x="2192" y="1798"/>
                <a:ext cx="50" cy="266"/>
              </a:xfrm>
              <a:custGeom>
                <a:avLst/>
                <a:gdLst>
                  <a:gd name="T0" fmla="*/ 14 w 50"/>
                  <a:gd name="T1" fmla="*/ 266 h 266"/>
                  <a:gd name="T2" fmla="*/ 14 w 50"/>
                  <a:gd name="T3" fmla="*/ 266 h 266"/>
                  <a:gd name="T4" fmla="*/ 8 w 50"/>
                  <a:gd name="T5" fmla="*/ 140 h 266"/>
                  <a:gd name="T6" fmla="*/ 4 w 50"/>
                  <a:gd name="T7" fmla="*/ 48 h 266"/>
                  <a:gd name="T8" fmla="*/ 0 w 50"/>
                  <a:gd name="T9" fmla="*/ 0 h 266"/>
                  <a:gd name="T10" fmla="*/ 0 w 50"/>
                  <a:gd name="T11" fmla="*/ 0 h 266"/>
                  <a:gd name="T12" fmla="*/ 4 w 50"/>
                  <a:gd name="T13" fmla="*/ 6 h 266"/>
                  <a:gd name="T14" fmla="*/ 14 w 50"/>
                  <a:gd name="T15" fmla="*/ 26 h 266"/>
                  <a:gd name="T16" fmla="*/ 28 w 50"/>
                  <a:gd name="T17" fmla="*/ 56 h 266"/>
                  <a:gd name="T18" fmla="*/ 34 w 50"/>
                  <a:gd name="T19" fmla="*/ 74 h 266"/>
                  <a:gd name="T20" fmla="*/ 40 w 50"/>
                  <a:gd name="T21" fmla="*/ 92 h 266"/>
                  <a:gd name="T22" fmla="*/ 46 w 50"/>
                  <a:gd name="T23" fmla="*/ 114 h 266"/>
                  <a:gd name="T24" fmla="*/ 50 w 50"/>
                  <a:gd name="T25" fmla="*/ 134 h 266"/>
                  <a:gd name="T26" fmla="*/ 50 w 50"/>
                  <a:gd name="T27" fmla="*/ 156 h 266"/>
                  <a:gd name="T28" fmla="*/ 50 w 50"/>
                  <a:gd name="T29" fmla="*/ 180 h 266"/>
                  <a:gd name="T30" fmla="*/ 46 w 50"/>
                  <a:gd name="T31" fmla="*/ 202 h 266"/>
                  <a:gd name="T32" fmla="*/ 40 w 50"/>
                  <a:gd name="T33" fmla="*/ 224 h 266"/>
                  <a:gd name="T34" fmla="*/ 28 w 50"/>
                  <a:gd name="T35" fmla="*/ 246 h 266"/>
                  <a:gd name="T36" fmla="*/ 14 w 50"/>
                  <a:gd name="T37" fmla="*/ 266 h 266"/>
                  <a:gd name="T38" fmla="*/ 14 w 50"/>
                  <a:gd name="T3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6">
                    <a:moveTo>
                      <a:pt x="14" y="266"/>
                    </a:moveTo>
                    <a:lnTo>
                      <a:pt x="14" y="266"/>
                    </a:lnTo>
                    <a:lnTo>
                      <a:pt x="8" y="140"/>
                    </a:lnTo>
                    <a:lnTo>
                      <a:pt x="4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4" y="26"/>
                    </a:lnTo>
                    <a:lnTo>
                      <a:pt x="28" y="56"/>
                    </a:lnTo>
                    <a:lnTo>
                      <a:pt x="34" y="74"/>
                    </a:lnTo>
                    <a:lnTo>
                      <a:pt x="40" y="92"/>
                    </a:lnTo>
                    <a:lnTo>
                      <a:pt x="46" y="114"/>
                    </a:lnTo>
                    <a:lnTo>
                      <a:pt x="50" y="134"/>
                    </a:lnTo>
                    <a:lnTo>
                      <a:pt x="50" y="156"/>
                    </a:lnTo>
                    <a:lnTo>
                      <a:pt x="50" y="180"/>
                    </a:lnTo>
                    <a:lnTo>
                      <a:pt x="46" y="202"/>
                    </a:lnTo>
                    <a:lnTo>
                      <a:pt x="40" y="224"/>
                    </a:lnTo>
                    <a:lnTo>
                      <a:pt x="28" y="246"/>
                    </a:lnTo>
                    <a:lnTo>
                      <a:pt x="14" y="266"/>
                    </a:lnTo>
                    <a:lnTo>
                      <a:pt x="14" y="266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87" name="Picture 28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" y="632"/>
                <a:ext cx="1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8" name="Freeform 29"/>
              <p:cNvSpPr>
                <a:spLocks/>
              </p:cNvSpPr>
              <p:nvPr/>
            </p:nvSpPr>
            <p:spPr bwMode="auto">
              <a:xfrm>
                <a:off x="1432" y="644"/>
                <a:ext cx="118" cy="102"/>
              </a:xfrm>
              <a:custGeom>
                <a:avLst/>
                <a:gdLst>
                  <a:gd name="T0" fmla="*/ 118 w 118"/>
                  <a:gd name="T1" fmla="*/ 0 h 102"/>
                  <a:gd name="T2" fmla="*/ 118 w 118"/>
                  <a:gd name="T3" fmla="*/ 0 h 102"/>
                  <a:gd name="T4" fmla="*/ 102 w 118"/>
                  <a:gd name="T5" fmla="*/ 10 h 102"/>
                  <a:gd name="T6" fmla="*/ 64 w 118"/>
                  <a:gd name="T7" fmla="*/ 32 h 102"/>
                  <a:gd name="T8" fmla="*/ 42 w 118"/>
                  <a:gd name="T9" fmla="*/ 46 h 102"/>
                  <a:gd name="T10" fmla="*/ 24 w 118"/>
                  <a:gd name="T11" fmla="*/ 60 h 102"/>
                  <a:gd name="T12" fmla="*/ 8 w 118"/>
                  <a:gd name="T13" fmla="*/ 76 h 102"/>
                  <a:gd name="T14" fmla="*/ 4 w 118"/>
                  <a:gd name="T15" fmla="*/ 84 h 102"/>
                  <a:gd name="T16" fmla="*/ 0 w 118"/>
                  <a:gd name="T17" fmla="*/ 90 h 102"/>
                  <a:gd name="T18" fmla="*/ 0 w 118"/>
                  <a:gd name="T19" fmla="*/ 90 h 102"/>
                  <a:gd name="T20" fmla="*/ 0 w 118"/>
                  <a:gd name="T21" fmla="*/ 96 h 102"/>
                  <a:gd name="T22" fmla="*/ 2 w 118"/>
                  <a:gd name="T23" fmla="*/ 100 h 102"/>
                  <a:gd name="T24" fmla="*/ 8 w 118"/>
                  <a:gd name="T25" fmla="*/ 102 h 102"/>
                  <a:gd name="T26" fmla="*/ 16 w 118"/>
                  <a:gd name="T27" fmla="*/ 100 h 102"/>
                  <a:gd name="T28" fmla="*/ 36 w 118"/>
                  <a:gd name="T29" fmla="*/ 94 h 102"/>
                  <a:gd name="T30" fmla="*/ 60 w 118"/>
                  <a:gd name="T31" fmla="*/ 82 h 102"/>
                  <a:gd name="T32" fmla="*/ 84 w 118"/>
                  <a:gd name="T33" fmla="*/ 64 h 102"/>
                  <a:gd name="T34" fmla="*/ 94 w 118"/>
                  <a:gd name="T35" fmla="*/ 54 h 102"/>
                  <a:gd name="T36" fmla="*/ 104 w 118"/>
                  <a:gd name="T37" fmla="*/ 44 h 102"/>
                  <a:gd name="T38" fmla="*/ 112 w 118"/>
                  <a:gd name="T39" fmla="*/ 34 h 102"/>
                  <a:gd name="T40" fmla="*/ 116 w 118"/>
                  <a:gd name="T41" fmla="*/ 22 h 102"/>
                  <a:gd name="T42" fmla="*/ 118 w 118"/>
                  <a:gd name="T43" fmla="*/ 12 h 102"/>
                  <a:gd name="T44" fmla="*/ 118 w 118"/>
                  <a:gd name="T45" fmla="*/ 0 h 102"/>
                  <a:gd name="T46" fmla="*/ 118 w 118"/>
                  <a:gd name="T4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102">
                    <a:moveTo>
                      <a:pt x="118" y="0"/>
                    </a:moveTo>
                    <a:lnTo>
                      <a:pt x="118" y="0"/>
                    </a:lnTo>
                    <a:lnTo>
                      <a:pt x="102" y="10"/>
                    </a:lnTo>
                    <a:lnTo>
                      <a:pt x="64" y="32"/>
                    </a:lnTo>
                    <a:lnTo>
                      <a:pt x="42" y="46"/>
                    </a:lnTo>
                    <a:lnTo>
                      <a:pt x="24" y="60"/>
                    </a:lnTo>
                    <a:lnTo>
                      <a:pt x="8" y="76"/>
                    </a:lnTo>
                    <a:lnTo>
                      <a:pt x="4" y="8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2" y="100"/>
                    </a:lnTo>
                    <a:lnTo>
                      <a:pt x="8" y="102"/>
                    </a:lnTo>
                    <a:lnTo>
                      <a:pt x="16" y="100"/>
                    </a:lnTo>
                    <a:lnTo>
                      <a:pt x="36" y="94"/>
                    </a:lnTo>
                    <a:lnTo>
                      <a:pt x="60" y="82"/>
                    </a:lnTo>
                    <a:lnTo>
                      <a:pt x="84" y="64"/>
                    </a:lnTo>
                    <a:lnTo>
                      <a:pt x="94" y="54"/>
                    </a:lnTo>
                    <a:lnTo>
                      <a:pt x="104" y="44"/>
                    </a:lnTo>
                    <a:lnTo>
                      <a:pt x="112" y="34"/>
                    </a:lnTo>
                    <a:lnTo>
                      <a:pt x="116" y="22"/>
                    </a:lnTo>
                    <a:lnTo>
                      <a:pt x="118" y="12"/>
                    </a:lnTo>
                    <a:lnTo>
                      <a:pt x="118" y="0"/>
                    </a:lnTo>
                    <a:lnTo>
                      <a:pt x="118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89" name="Picture 30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2" y="620"/>
                <a:ext cx="582" cy="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0" name="Picture 31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6" y="824"/>
                <a:ext cx="390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1" name="Picture 32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2" y="848"/>
                <a:ext cx="78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2" name="Picture 33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8" y="864"/>
                <a:ext cx="4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3" name="Freeform 34"/>
              <p:cNvSpPr>
                <a:spLocks/>
              </p:cNvSpPr>
              <p:nvPr/>
            </p:nvSpPr>
            <p:spPr bwMode="auto">
              <a:xfrm>
                <a:off x="1362" y="634"/>
                <a:ext cx="554" cy="614"/>
              </a:xfrm>
              <a:custGeom>
                <a:avLst/>
                <a:gdLst>
                  <a:gd name="T0" fmla="*/ 234 w 554"/>
                  <a:gd name="T1" fmla="*/ 0 h 614"/>
                  <a:gd name="T2" fmla="*/ 254 w 554"/>
                  <a:gd name="T3" fmla="*/ 4 h 614"/>
                  <a:gd name="T4" fmla="*/ 276 w 554"/>
                  <a:gd name="T5" fmla="*/ 4 h 614"/>
                  <a:gd name="T6" fmla="*/ 298 w 554"/>
                  <a:gd name="T7" fmla="*/ 24 h 614"/>
                  <a:gd name="T8" fmla="*/ 344 w 554"/>
                  <a:gd name="T9" fmla="*/ 36 h 614"/>
                  <a:gd name="T10" fmla="*/ 368 w 554"/>
                  <a:gd name="T11" fmla="*/ 32 h 614"/>
                  <a:gd name="T12" fmla="*/ 402 w 554"/>
                  <a:gd name="T13" fmla="*/ 58 h 614"/>
                  <a:gd name="T14" fmla="*/ 424 w 554"/>
                  <a:gd name="T15" fmla="*/ 60 h 614"/>
                  <a:gd name="T16" fmla="*/ 442 w 554"/>
                  <a:gd name="T17" fmla="*/ 66 h 614"/>
                  <a:gd name="T18" fmla="*/ 458 w 554"/>
                  <a:gd name="T19" fmla="*/ 84 h 614"/>
                  <a:gd name="T20" fmla="*/ 506 w 554"/>
                  <a:gd name="T21" fmla="*/ 92 h 614"/>
                  <a:gd name="T22" fmla="*/ 514 w 554"/>
                  <a:gd name="T23" fmla="*/ 100 h 614"/>
                  <a:gd name="T24" fmla="*/ 534 w 554"/>
                  <a:gd name="T25" fmla="*/ 146 h 614"/>
                  <a:gd name="T26" fmla="*/ 542 w 554"/>
                  <a:gd name="T27" fmla="*/ 172 h 614"/>
                  <a:gd name="T28" fmla="*/ 542 w 554"/>
                  <a:gd name="T29" fmla="*/ 212 h 614"/>
                  <a:gd name="T30" fmla="*/ 552 w 554"/>
                  <a:gd name="T31" fmla="*/ 214 h 614"/>
                  <a:gd name="T32" fmla="*/ 548 w 554"/>
                  <a:gd name="T33" fmla="*/ 254 h 614"/>
                  <a:gd name="T34" fmla="*/ 554 w 554"/>
                  <a:gd name="T35" fmla="*/ 284 h 614"/>
                  <a:gd name="T36" fmla="*/ 544 w 554"/>
                  <a:gd name="T37" fmla="*/ 322 h 614"/>
                  <a:gd name="T38" fmla="*/ 532 w 554"/>
                  <a:gd name="T39" fmla="*/ 376 h 614"/>
                  <a:gd name="T40" fmla="*/ 512 w 554"/>
                  <a:gd name="T41" fmla="*/ 428 h 614"/>
                  <a:gd name="T42" fmla="*/ 508 w 554"/>
                  <a:gd name="T43" fmla="*/ 478 h 614"/>
                  <a:gd name="T44" fmla="*/ 480 w 554"/>
                  <a:gd name="T45" fmla="*/ 508 h 614"/>
                  <a:gd name="T46" fmla="*/ 412 w 554"/>
                  <a:gd name="T47" fmla="*/ 580 h 614"/>
                  <a:gd name="T48" fmla="*/ 354 w 554"/>
                  <a:gd name="T49" fmla="*/ 614 h 614"/>
                  <a:gd name="T50" fmla="*/ 288 w 554"/>
                  <a:gd name="T51" fmla="*/ 610 h 614"/>
                  <a:gd name="T52" fmla="*/ 236 w 554"/>
                  <a:gd name="T53" fmla="*/ 604 h 614"/>
                  <a:gd name="T54" fmla="*/ 194 w 554"/>
                  <a:gd name="T55" fmla="*/ 600 h 614"/>
                  <a:gd name="T56" fmla="*/ 162 w 554"/>
                  <a:gd name="T57" fmla="*/ 568 h 614"/>
                  <a:gd name="T58" fmla="*/ 126 w 554"/>
                  <a:gd name="T59" fmla="*/ 550 h 614"/>
                  <a:gd name="T60" fmla="*/ 90 w 554"/>
                  <a:gd name="T61" fmla="*/ 514 h 614"/>
                  <a:gd name="T62" fmla="*/ 54 w 554"/>
                  <a:gd name="T63" fmla="*/ 488 h 614"/>
                  <a:gd name="T64" fmla="*/ 54 w 554"/>
                  <a:gd name="T65" fmla="*/ 470 h 614"/>
                  <a:gd name="T66" fmla="*/ 30 w 554"/>
                  <a:gd name="T67" fmla="*/ 430 h 614"/>
                  <a:gd name="T68" fmla="*/ 18 w 554"/>
                  <a:gd name="T69" fmla="*/ 398 h 614"/>
                  <a:gd name="T70" fmla="*/ 4 w 554"/>
                  <a:gd name="T71" fmla="*/ 382 h 614"/>
                  <a:gd name="T72" fmla="*/ 6 w 554"/>
                  <a:gd name="T73" fmla="*/ 330 h 614"/>
                  <a:gd name="T74" fmla="*/ 18 w 554"/>
                  <a:gd name="T75" fmla="*/ 318 h 614"/>
                  <a:gd name="T76" fmla="*/ 18 w 554"/>
                  <a:gd name="T77" fmla="*/ 276 h 614"/>
                  <a:gd name="T78" fmla="*/ 6 w 554"/>
                  <a:gd name="T79" fmla="*/ 250 h 614"/>
                  <a:gd name="T80" fmla="*/ 12 w 554"/>
                  <a:gd name="T81" fmla="*/ 216 h 614"/>
                  <a:gd name="T82" fmla="*/ 28 w 554"/>
                  <a:gd name="T83" fmla="*/ 208 h 614"/>
                  <a:gd name="T84" fmla="*/ 30 w 554"/>
                  <a:gd name="T85" fmla="*/ 176 h 614"/>
                  <a:gd name="T86" fmla="*/ 58 w 554"/>
                  <a:gd name="T87" fmla="*/ 142 h 614"/>
                  <a:gd name="T88" fmla="*/ 88 w 554"/>
                  <a:gd name="T89" fmla="*/ 80 h 614"/>
                  <a:gd name="T90" fmla="*/ 104 w 554"/>
                  <a:gd name="T91" fmla="*/ 82 h 614"/>
                  <a:gd name="T92" fmla="*/ 150 w 554"/>
                  <a:gd name="T93" fmla="*/ 46 h 614"/>
                  <a:gd name="T94" fmla="*/ 174 w 554"/>
                  <a:gd name="T95" fmla="*/ 38 h 614"/>
                  <a:gd name="T96" fmla="*/ 214 w 554"/>
                  <a:gd name="T97" fmla="*/ 8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4" h="614">
                    <a:moveTo>
                      <a:pt x="214" y="8"/>
                    </a:moveTo>
                    <a:lnTo>
                      <a:pt x="214" y="8"/>
                    </a:lnTo>
                    <a:lnTo>
                      <a:pt x="220" y="4"/>
                    </a:lnTo>
                    <a:lnTo>
                      <a:pt x="234" y="0"/>
                    </a:lnTo>
                    <a:lnTo>
                      <a:pt x="240" y="0"/>
                    </a:lnTo>
                    <a:lnTo>
                      <a:pt x="248" y="0"/>
                    </a:lnTo>
                    <a:lnTo>
                      <a:pt x="252" y="2"/>
                    </a:lnTo>
                    <a:lnTo>
                      <a:pt x="254" y="4"/>
                    </a:lnTo>
                    <a:lnTo>
                      <a:pt x="254" y="4"/>
                    </a:lnTo>
                    <a:lnTo>
                      <a:pt x="258" y="4"/>
                    </a:lnTo>
                    <a:lnTo>
                      <a:pt x="268" y="2"/>
                    </a:lnTo>
                    <a:lnTo>
                      <a:pt x="276" y="4"/>
                    </a:lnTo>
                    <a:lnTo>
                      <a:pt x="282" y="8"/>
                    </a:lnTo>
                    <a:lnTo>
                      <a:pt x="290" y="14"/>
                    </a:lnTo>
                    <a:lnTo>
                      <a:pt x="298" y="24"/>
                    </a:lnTo>
                    <a:lnTo>
                      <a:pt x="298" y="24"/>
                    </a:lnTo>
                    <a:lnTo>
                      <a:pt x="306" y="28"/>
                    </a:lnTo>
                    <a:lnTo>
                      <a:pt x="324" y="32"/>
                    </a:lnTo>
                    <a:lnTo>
                      <a:pt x="334" y="34"/>
                    </a:lnTo>
                    <a:lnTo>
                      <a:pt x="344" y="36"/>
                    </a:lnTo>
                    <a:lnTo>
                      <a:pt x="354" y="34"/>
                    </a:lnTo>
                    <a:lnTo>
                      <a:pt x="362" y="30"/>
                    </a:lnTo>
                    <a:lnTo>
                      <a:pt x="362" y="30"/>
                    </a:lnTo>
                    <a:lnTo>
                      <a:pt x="368" y="32"/>
                    </a:lnTo>
                    <a:lnTo>
                      <a:pt x="384" y="40"/>
                    </a:lnTo>
                    <a:lnTo>
                      <a:pt x="390" y="46"/>
                    </a:lnTo>
                    <a:lnTo>
                      <a:pt x="398" y="52"/>
                    </a:lnTo>
                    <a:lnTo>
                      <a:pt x="402" y="58"/>
                    </a:lnTo>
                    <a:lnTo>
                      <a:pt x="404" y="66"/>
                    </a:lnTo>
                    <a:lnTo>
                      <a:pt x="404" y="66"/>
                    </a:lnTo>
                    <a:lnTo>
                      <a:pt x="410" y="64"/>
                    </a:lnTo>
                    <a:lnTo>
                      <a:pt x="424" y="60"/>
                    </a:lnTo>
                    <a:lnTo>
                      <a:pt x="430" y="60"/>
                    </a:lnTo>
                    <a:lnTo>
                      <a:pt x="436" y="60"/>
                    </a:lnTo>
                    <a:lnTo>
                      <a:pt x="440" y="6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50" y="72"/>
                    </a:lnTo>
                    <a:lnTo>
                      <a:pt x="454" y="76"/>
                    </a:lnTo>
                    <a:lnTo>
                      <a:pt x="458" y="84"/>
                    </a:lnTo>
                    <a:lnTo>
                      <a:pt x="458" y="84"/>
                    </a:lnTo>
                    <a:lnTo>
                      <a:pt x="468" y="84"/>
                    </a:lnTo>
                    <a:lnTo>
                      <a:pt x="488" y="88"/>
                    </a:lnTo>
                    <a:lnTo>
                      <a:pt x="506" y="92"/>
                    </a:lnTo>
                    <a:lnTo>
                      <a:pt x="514" y="96"/>
                    </a:lnTo>
                    <a:lnTo>
                      <a:pt x="514" y="98"/>
                    </a:lnTo>
                    <a:lnTo>
                      <a:pt x="514" y="100"/>
                    </a:lnTo>
                    <a:lnTo>
                      <a:pt x="514" y="100"/>
                    </a:lnTo>
                    <a:lnTo>
                      <a:pt x="518" y="106"/>
                    </a:lnTo>
                    <a:lnTo>
                      <a:pt x="526" y="120"/>
                    </a:lnTo>
                    <a:lnTo>
                      <a:pt x="532" y="136"/>
                    </a:lnTo>
                    <a:lnTo>
                      <a:pt x="534" y="146"/>
                    </a:lnTo>
                    <a:lnTo>
                      <a:pt x="532" y="156"/>
                    </a:lnTo>
                    <a:lnTo>
                      <a:pt x="532" y="156"/>
                    </a:lnTo>
                    <a:lnTo>
                      <a:pt x="536" y="160"/>
                    </a:lnTo>
                    <a:lnTo>
                      <a:pt x="542" y="172"/>
                    </a:lnTo>
                    <a:lnTo>
                      <a:pt x="544" y="182"/>
                    </a:lnTo>
                    <a:lnTo>
                      <a:pt x="546" y="190"/>
                    </a:lnTo>
                    <a:lnTo>
                      <a:pt x="546" y="202"/>
                    </a:lnTo>
                    <a:lnTo>
                      <a:pt x="542" y="212"/>
                    </a:lnTo>
                    <a:lnTo>
                      <a:pt x="542" y="212"/>
                    </a:lnTo>
                    <a:lnTo>
                      <a:pt x="546" y="212"/>
                    </a:lnTo>
                    <a:lnTo>
                      <a:pt x="548" y="212"/>
                    </a:lnTo>
                    <a:lnTo>
                      <a:pt x="552" y="214"/>
                    </a:lnTo>
                    <a:lnTo>
                      <a:pt x="554" y="218"/>
                    </a:lnTo>
                    <a:lnTo>
                      <a:pt x="554" y="224"/>
                    </a:lnTo>
                    <a:lnTo>
                      <a:pt x="552" y="238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50" y="260"/>
                    </a:lnTo>
                    <a:lnTo>
                      <a:pt x="554" y="274"/>
                    </a:lnTo>
                    <a:lnTo>
                      <a:pt x="554" y="284"/>
                    </a:lnTo>
                    <a:lnTo>
                      <a:pt x="554" y="296"/>
                    </a:lnTo>
                    <a:lnTo>
                      <a:pt x="550" y="308"/>
                    </a:lnTo>
                    <a:lnTo>
                      <a:pt x="544" y="322"/>
                    </a:lnTo>
                    <a:lnTo>
                      <a:pt x="544" y="322"/>
                    </a:lnTo>
                    <a:lnTo>
                      <a:pt x="544" y="328"/>
                    </a:lnTo>
                    <a:lnTo>
                      <a:pt x="542" y="346"/>
                    </a:lnTo>
                    <a:lnTo>
                      <a:pt x="538" y="360"/>
                    </a:lnTo>
                    <a:lnTo>
                      <a:pt x="532" y="376"/>
                    </a:lnTo>
                    <a:lnTo>
                      <a:pt x="522" y="396"/>
                    </a:lnTo>
                    <a:lnTo>
                      <a:pt x="510" y="418"/>
                    </a:lnTo>
                    <a:lnTo>
                      <a:pt x="510" y="418"/>
                    </a:lnTo>
                    <a:lnTo>
                      <a:pt x="512" y="428"/>
                    </a:lnTo>
                    <a:lnTo>
                      <a:pt x="514" y="440"/>
                    </a:lnTo>
                    <a:lnTo>
                      <a:pt x="514" y="454"/>
                    </a:lnTo>
                    <a:lnTo>
                      <a:pt x="512" y="470"/>
                    </a:lnTo>
                    <a:lnTo>
                      <a:pt x="508" y="478"/>
                    </a:lnTo>
                    <a:lnTo>
                      <a:pt x="504" y="486"/>
                    </a:lnTo>
                    <a:lnTo>
                      <a:pt x="498" y="494"/>
                    </a:lnTo>
                    <a:lnTo>
                      <a:pt x="490" y="502"/>
                    </a:lnTo>
                    <a:lnTo>
                      <a:pt x="480" y="508"/>
                    </a:lnTo>
                    <a:lnTo>
                      <a:pt x="468" y="514"/>
                    </a:lnTo>
                    <a:lnTo>
                      <a:pt x="426" y="572"/>
                    </a:lnTo>
                    <a:lnTo>
                      <a:pt x="412" y="580"/>
                    </a:lnTo>
                    <a:lnTo>
                      <a:pt x="412" y="580"/>
                    </a:lnTo>
                    <a:lnTo>
                      <a:pt x="388" y="596"/>
                    </a:lnTo>
                    <a:lnTo>
                      <a:pt x="368" y="608"/>
                    </a:lnTo>
                    <a:lnTo>
                      <a:pt x="360" y="612"/>
                    </a:lnTo>
                    <a:lnTo>
                      <a:pt x="354" y="614"/>
                    </a:lnTo>
                    <a:lnTo>
                      <a:pt x="354" y="614"/>
                    </a:lnTo>
                    <a:lnTo>
                      <a:pt x="342" y="614"/>
                    </a:lnTo>
                    <a:lnTo>
                      <a:pt x="318" y="614"/>
                    </a:lnTo>
                    <a:lnTo>
                      <a:pt x="288" y="610"/>
                    </a:lnTo>
                    <a:lnTo>
                      <a:pt x="278" y="606"/>
                    </a:lnTo>
                    <a:lnTo>
                      <a:pt x="270" y="602"/>
                    </a:lnTo>
                    <a:lnTo>
                      <a:pt x="270" y="602"/>
                    </a:lnTo>
                    <a:lnTo>
                      <a:pt x="236" y="604"/>
                    </a:lnTo>
                    <a:lnTo>
                      <a:pt x="210" y="602"/>
                    </a:lnTo>
                    <a:lnTo>
                      <a:pt x="200" y="602"/>
                    </a:lnTo>
                    <a:lnTo>
                      <a:pt x="194" y="600"/>
                    </a:lnTo>
                    <a:lnTo>
                      <a:pt x="194" y="600"/>
                    </a:lnTo>
                    <a:lnTo>
                      <a:pt x="180" y="592"/>
                    </a:lnTo>
                    <a:lnTo>
                      <a:pt x="170" y="582"/>
                    </a:lnTo>
                    <a:lnTo>
                      <a:pt x="166" y="576"/>
                    </a:lnTo>
                    <a:lnTo>
                      <a:pt x="162" y="568"/>
                    </a:lnTo>
                    <a:lnTo>
                      <a:pt x="162" y="568"/>
                    </a:lnTo>
                    <a:lnTo>
                      <a:pt x="154" y="566"/>
                    </a:lnTo>
                    <a:lnTo>
                      <a:pt x="136" y="556"/>
                    </a:lnTo>
                    <a:lnTo>
                      <a:pt x="126" y="550"/>
                    </a:lnTo>
                    <a:lnTo>
                      <a:pt x="114" y="540"/>
                    </a:lnTo>
                    <a:lnTo>
                      <a:pt x="102" y="528"/>
                    </a:lnTo>
                    <a:lnTo>
                      <a:pt x="90" y="514"/>
                    </a:lnTo>
                    <a:lnTo>
                      <a:pt x="90" y="514"/>
                    </a:lnTo>
                    <a:lnTo>
                      <a:pt x="82" y="512"/>
                    </a:lnTo>
                    <a:lnTo>
                      <a:pt x="68" y="502"/>
                    </a:lnTo>
                    <a:lnTo>
                      <a:pt x="60" y="496"/>
                    </a:lnTo>
                    <a:lnTo>
                      <a:pt x="54" y="488"/>
                    </a:lnTo>
                    <a:lnTo>
                      <a:pt x="52" y="480"/>
                    </a:lnTo>
                    <a:lnTo>
                      <a:pt x="52" y="476"/>
                    </a:lnTo>
                    <a:lnTo>
                      <a:pt x="54" y="470"/>
                    </a:lnTo>
                    <a:lnTo>
                      <a:pt x="54" y="470"/>
                    </a:lnTo>
                    <a:lnTo>
                      <a:pt x="40" y="456"/>
                    </a:lnTo>
                    <a:lnTo>
                      <a:pt x="32" y="442"/>
                    </a:lnTo>
                    <a:lnTo>
                      <a:pt x="30" y="434"/>
                    </a:lnTo>
                    <a:lnTo>
                      <a:pt x="30" y="430"/>
                    </a:lnTo>
                    <a:lnTo>
                      <a:pt x="30" y="430"/>
                    </a:lnTo>
                    <a:lnTo>
                      <a:pt x="30" y="424"/>
                    </a:lnTo>
                    <a:lnTo>
                      <a:pt x="26" y="412"/>
                    </a:lnTo>
                    <a:lnTo>
                      <a:pt x="18" y="398"/>
                    </a:lnTo>
                    <a:lnTo>
                      <a:pt x="14" y="394"/>
                    </a:lnTo>
                    <a:lnTo>
                      <a:pt x="8" y="390"/>
                    </a:lnTo>
                    <a:lnTo>
                      <a:pt x="8" y="390"/>
                    </a:lnTo>
                    <a:lnTo>
                      <a:pt x="4" y="382"/>
                    </a:lnTo>
                    <a:lnTo>
                      <a:pt x="0" y="362"/>
                    </a:lnTo>
                    <a:lnTo>
                      <a:pt x="0" y="350"/>
                    </a:lnTo>
                    <a:lnTo>
                      <a:pt x="2" y="340"/>
                    </a:lnTo>
                    <a:lnTo>
                      <a:pt x="6" y="330"/>
                    </a:lnTo>
                    <a:lnTo>
                      <a:pt x="10" y="326"/>
                    </a:lnTo>
                    <a:lnTo>
                      <a:pt x="16" y="324"/>
                    </a:lnTo>
                    <a:lnTo>
                      <a:pt x="16" y="324"/>
                    </a:lnTo>
                    <a:lnTo>
                      <a:pt x="18" y="318"/>
                    </a:lnTo>
                    <a:lnTo>
                      <a:pt x="22" y="302"/>
                    </a:lnTo>
                    <a:lnTo>
                      <a:pt x="22" y="294"/>
                    </a:lnTo>
                    <a:lnTo>
                      <a:pt x="22" y="284"/>
                    </a:lnTo>
                    <a:lnTo>
                      <a:pt x="18" y="276"/>
                    </a:lnTo>
                    <a:lnTo>
                      <a:pt x="10" y="268"/>
                    </a:lnTo>
                    <a:lnTo>
                      <a:pt x="10" y="268"/>
                    </a:lnTo>
                    <a:lnTo>
                      <a:pt x="8" y="260"/>
                    </a:lnTo>
                    <a:lnTo>
                      <a:pt x="6" y="250"/>
                    </a:lnTo>
                    <a:lnTo>
                      <a:pt x="4" y="240"/>
                    </a:lnTo>
                    <a:lnTo>
                      <a:pt x="6" y="230"/>
                    </a:lnTo>
                    <a:lnTo>
                      <a:pt x="10" y="220"/>
                    </a:lnTo>
                    <a:lnTo>
                      <a:pt x="12" y="216"/>
                    </a:lnTo>
                    <a:lnTo>
                      <a:pt x="16" y="212"/>
                    </a:lnTo>
                    <a:lnTo>
                      <a:pt x="22" y="210"/>
                    </a:lnTo>
                    <a:lnTo>
                      <a:pt x="28" y="208"/>
                    </a:lnTo>
                    <a:lnTo>
                      <a:pt x="28" y="208"/>
                    </a:lnTo>
                    <a:lnTo>
                      <a:pt x="28" y="202"/>
                    </a:lnTo>
                    <a:lnTo>
                      <a:pt x="26" y="194"/>
                    </a:lnTo>
                    <a:lnTo>
                      <a:pt x="28" y="186"/>
                    </a:lnTo>
                    <a:lnTo>
                      <a:pt x="30" y="176"/>
                    </a:lnTo>
                    <a:lnTo>
                      <a:pt x="34" y="164"/>
                    </a:lnTo>
                    <a:lnTo>
                      <a:pt x="44" y="154"/>
                    </a:lnTo>
                    <a:lnTo>
                      <a:pt x="58" y="142"/>
                    </a:lnTo>
                    <a:lnTo>
                      <a:pt x="58" y="142"/>
                    </a:lnTo>
                    <a:lnTo>
                      <a:pt x="62" y="128"/>
                    </a:lnTo>
                    <a:lnTo>
                      <a:pt x="72" y="102"/>
                    </a:lnTo>
                    <a:lnTo>
                      <a:pt x="80" y="88"/>
                    </a:lnTo>
                    <a:lnTo>
                      <a:pt x="88" y="80"/>
                    </a:lnTo>
                    <a:lnTo>
                      <a:pt x="92" y="78"/>
                    </a:lnTo>
                    <a:lnTo>
                      <a:pt x="96" y="76"/>
                    </a:lnTo>
                    <a:lnTo>
                      <a:pt x="100" y="78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26" y="64"/>
                    </a:lnTo>
                    <a:lnTo>
                      <a:pt x="142" y="52"/>
                    </a:lnTo>
                    <a:lnTo>
                      <a:pt x="150" y="46"/>
                    </a:lnTo>
                    <a:lnTo>
                      <a:pt x="150" y="46"/>
                    </a:lnTo>
                    <a:lnTo>
                      <a:pt x="156" y="46"/>
                    </a:lnTo>
                    <a:lnTo>
                      <a:pt x="168" y="42"/>
                    </a:lnTo>
                    <a:lnTo>
                      <a:pt x="174" y="38"/>
                    </a:lnTo>
                    <a:lnTo>
                      <a:pt x="180" y="30"/>
                    </a:lnTo>
                    <a:lnTo>
                      <a:pt x="186" y="22"/>
                    </a:lnTo>
                    <a:lnTo>
                      <a:pt x="192" y="10"/>
                    </a:lnTo>
                    <a:lnTo>
                      <a:pt x="214" y="8"/>
                    </a:lnTo>
                    <a:close/>
                  </a:path>
                </a:pathLst>
              </a:custGeom>
              <a:noFill/>
              <a:ln w="12700">
                <a:solidFill>
                  <a:srgbClr val="B8BF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35"/>
              <p:cNvSpPr>
                <a:spLocks/>
              </p:cNvSpPr>
              <p:nvPr/>
            </p:nvSpPr>
            <p:spPr bwMode="auto">
              <a:xfrm>
                <a:off x="1422" y="1578"/>
                <a:ext cx="796" cy="816"/>
              </a:xfrm>
              <a:custGeom>
                <a:avLst/>
                <a:gdLst>
                  <a:gd name="T0" fmla="*/ 214 w 796"/>
                  <a:gd name="T1" fmla="*/ 14 h 816"/>
                  <a:gd name="T2" fmla="*/ 244 w 796"/>
                  <a:gd name="T3" fmla="*/ 8 h 816"/>
                  <a:gd name="T4" fmla="*/ 256 w 796"/>
                  <a:gd name="T5" fmla="*/ 4 h 816"/>
                  <a:gd name="T6" fmla="*/ 298 w 796"/>
                  <a:gd name="T7" fmla="*/ 8 h 816"/>
                  <a:gd name="T8" fmla="*/ 352 w 796"/>
                  <a:gd name="T9" fmla="*/ 18 h 816"/>
                  <a:gd name="T10" fmla="*/ 400 w 796"/>
                  <a:gd name="T11" fmla="*/ 4 h 816"/>
                  <a:gd name="T12" fmla="*/ 436 w 796"/>
                  <a:gd name="T13" fmla="*/ 4 h 816"/>
                  <a:gd name="T14" fmla="*/ 474 w 796"/>
                  <a:gd name="T15" fmla="*/ 24 h 816"/>
                  <a:gd name="T16" fmla="*/ 500 w 796"/>
                  <a:gd name="T17" fmla="*/ 14 h 816"/>
                  <a:gd name="T18" fmla="*/ 528 w 796"/>
                  <a:gd name="T19" fmla="*/ 12 h 816"/>
                  <a:gd name="T20" fmla="*/ 550 w 796"/>
                  <a:gd name="T21" fmla="*/ 22 h 816"/>
                  <a:gd name="T22" fmla="*/ 600 w 796"/>
                  <a:gd name="T23" fmla="*/ 24 h 816"/>
                  <a:gd name="T24" fmla="*/ 642 w 796"/>
                  <a:gd name="T25" fmla="*/ 26 h 816"/>
                  <a:gd name="T26" fmla="*/ 666 w 796"/>
                  <a:gd name="T27" fmla="*/ 50 h 816"/>
                  <a:gd name="T28" fmla="*/ 690 w 796"/>
                  <a:gd name="T29" fmla="*/ 94 h 816"/>
                  <a:gd name="T30" fmla="*/ 718 w 796"/>
                  <a:gd name="T31" fmla="*/ 122 h 816"/>
                  <a:gd name="T32" fmla="*/ 730 w 796"/>
                  <a:gd name="T33" fmla="*/ 166 h 816"/>
                  <a:gd name="T34" fmla="*/ 746 w 796"/>
                  <a:gd name="T35" fmla="*/ 166 h 816"/>
                  <a:gd name="T36" fmla="*/ 754 w 796"/>
                  <a:gd name="T37" fmla="*/ 218 h 816"/>
                  <a:gd name="T38" fmla="*/ 776 w 796"/>
                  <a:gd name="T39" fmla="*/ 254 h 816"/>
                  <a:gd name="T40" fmla="*/ 778 w 796"/>
                  <a:gd name="T41" fmla="*/ 308 h 816"/>
                  <a:gd name="T42" fmla="*/ 786 w 796"/>
                  <a:gd name="T43" fmla="*/ 362 h 816"/>
                  <a:gd name="T44" fmla="*/ 770 w 796"/>
                  <a:gd name="T45" fmla="*/ 448 h 816"/>
                  <a:gd name="T46" fmla="*/ 794 w 796"/>
                  <a:gd name="T47" fmla="*/ 506 h 816"/>
                  <a:gd name="T48" fmla="*/ 786 w 796"/>
                  <a:gd name="T49" fmla="*/ 554 h 816"/>
                  <a:gd name="T50" fmla="*/ 722 w 796"/>
                  <a:gd name="T51" fmla="*/ 684 h 816"/>
                  <a:gd name="T52" fmla="*/ 660 w 796"/>
                  <a:gd name="T53" fmla="*/ 756 h 816"/>
                  <a:gd name="T54" fmla="*/ 626 w 796"/>
                  <a:gd name="T55" fmla="*/ 774 h 816"/>
                  <a:gd name="T56" fmla="*/ 534 w 796"/>
                  <a:gd name="T57" fmla="*/ 792 h 816"/>
                  <a:gd name="T58" fmla="*/ 474 w 796"/>
                  <a:gd name="T59" fmla="*/ 804 h 816"/>
                  <a:gd name="T60" fmla="*/ 418 w 796"/>
                  <a:gd name="T61" fmla="*/ 816 h 816"/>
                  <a:gd name="T62" fmla="*/ 366 w 796"/>
                  <a:gd name="T63" fmla="*/ 796 h 816"/>
                  <a:gd name="T64" fmla="*/ 320 w 796"/>
                  <a:gd name="T65" fmla="*/ 784 h 816"/>
                  <a:gd name="T66" fmla="*/ 238 w 796"/>
                  <a:gd name="T67" fmla="*/ 748 h 816"/>
                  <a:gd name="T68" fmla="*/ 202 w 796"/>
                  <a:gd name="T69" fmla="*/ 740 h 816"/>
                  <a:gd name="T70" fmla="*/ 170 w 796"/>
                  <a:gd name="T71" fmla="*/ 716 h 816"/>
                  <a:gd name="T72" fmla="*/ 162 w 796"/>
                  <a:gd name="T73" fmla="*/ 700 h 816"/>
                  <a:gd name="T74" fmla="*/ 122 w 796"/>
                  <a:gd name="T75" fmla="*/ 666 h 816"/>
                  <a:gd name="T76" fmla="*/ 104 w 796"/>
                  <a:gd name="T77" fmla="*/ 638 h 816"/>
                  <a:gd name="T78" fmla="*/ 72 w 796"/>
                  <a:gd name="T79" fmla="*/ 618 h 816"/>
                  <a:gd name="T80" fmla="*/ 50 w 796"/>
                  <a:gd name="T81" fmla="*/ 584 h 816"/>
                  <a:gd name="T82" fmla="*/ 44 w 796"/>
                  <a:gd name="T83" fmla="*/ 538 h 816"/>
                  <a:gd name="T84" fmla="*/ 56 w 796"/>
                  <a:gd name="T85" fmla="*/ 516 h 816"/>
                  <a:gd name="T86" fmla="*/ 46 w 796"/>
                  <a:gd name="T87" fmla="*/ 472 h 816"/>
                  <a:gd name="T88" fmla="*/ 22 w 796"/>
                  <a:gd name="T89" fmla="*/ 456 h 816"/>
                  <a:gd name="T90" fmla="*/ 0 w 796"/>
                  <a:gd name="T91" fmla="*/ 408 h 816"/>
                  <a:gd name="T92" fmla="*/ 8 w 796"/>
                  <a:gd name="T93" fmla="*/ 380 h 816"/>
                  <a:gd name="T94" fmla="*/ 18 w 796"/>
                  <a:gd name="T95" fmla="*/ 362 h 816"/>
                  <a:gd name="T96" fmla="*/ 12 w 796"/>
                  <a:gd name="T97" fmla="*/ 310 h 816"/>
                  <a:gd name="T98" fmla="*/ 34 w 796"/>
                  <a:gd name="T99" fmla="*/ 270 h 816"/>
                  <a:gd name="T100" fmla="*/ 42 w 796"/>
                  <a:gd name="T101" fmla="*/ 192 h 816"/>
                  <a:gd name="T102" fmla="*/ 58 w 796"/>
                  <a:gd name="T103" fmla="*/ 170 h 816"/>
                  <a:gd name="T104" fmla="*/ 94 w 796"/>
                  <a:gd name="T105" fmla="*/ 140 h 816"/>
                  <a:gd name="T106" fmla="*/ 120 w 796"/>
                  <a:gd name="T107" fmla="*/ 108 h 816"/>
                  <a:gd name="T108" fmla="*/ 148 w 796"/>
                  <a:gd name="T109" fmla="*/ 86 h 816"/>
                  <a:gd name="T110" fmla="*/ 190 w 796"/>
                  <a:gd name="T111" fmla="*/ 3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96" h="816">
                    <a:moveTo>
                      <a:pt x="190" y="30"/>
                    </a:moveTo>
                    <a:lnTo>
                      <a:pt x="190" y="30"/>
                    </a:lnTo>
                    <a:lnTo>
                      <a:pt x="198" y="24"/>
                    </a:lnTo>
                    <a:lnTo>
                      <a:pt x="214" y="14"/>
                    </a:lnTo>
                    <a:lnTo>
                      <a:pt x="224" y="8"/>
                    </a:lnTo>
                    <a:lnTo>
                      <a:pt x="234" y="6"/>
                    </a:lnTo>
                    <a:lnTo>
                      <a:pt x="240" y="6"/>
                    </a:lnTo>
                    <a:lnTo>
                      <a:pt x="244" y="8"/>
                    </a:lnTo>
                    <a:lnTo>
                      <a:pt x="246" y="10"/>
                    </a:lnTo>
                    <a:lnTo>
                      <a:pt x="246" y="10"/>
                    </a:lnTo>
                    <a:lnTo>
                      <a:pt x="250" y="6"/>
                    </a:lnTo>
                    <a:lnTo>
                      <a:pt x="256" y="4"/>
                    </a:lnTo>
                    <a:lnTo>
                      <a:pt x="264" y="0"/>
                    </a:lnTo>
                    <a:lnTo>
                      <a:pt x="274" y="0"/>
                    </a:lnTo>
                    <a:lnTo>
                      <a:pt x="286" y="2"/>
                    </a:lnTo>
                    <a:lnTo>
                      <a:pt x="298" y="8"/>
                    </a:lnTo>
                    <a:lnTo>
                      <a:pt x="312" y="18"/>
                    </a:lnTo>
                    <a:lnTo>
                      <a:pt x="312" y="18"/>
                    </a:lnTo>
                    <a:lnTo>
                      <a:pt x="324" y="18"/>
                    </a:lnTo>
                    <a:lnTo>
                      <a:pt x="352" y="18"/>
                    </a:lnTo>
                    <a:lnTo>
                      <a:pt x="368" y="18"/>
                    </a:lnTo>
                    <a:lnTo>
                      <a:pt x="382" y="14"/>
                    </a:lnTo>
                    <a:lnTo>
                      <a:pt x="394" y="8"/>
                    </a:lnTo>
                    <a:lnTo>
                      <a:pt x="400" y="4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14" y="0"/>
                    </a:lnTo>
                    <a:lnTo>
                      <a:pt x="436" y="4"/>
                    </a:lnTo>
                    <a:lnTo>
                      <a:pt x="450" y="8"/>
                    </a:lnTo>
                    <a:lnTo>
                      <a:pt x="462" y="12"/>
                    </a:lnTo>
                    <a:lnTo>
                      <a:pt x="470" y="20"/>
                    </a:lnTo>
                    <a:lnTo>
                      <a:pt x="474" y="24"/>
                    </a:lnTo>
                    <a:lnTo>
                      <a:pt x="476" y="30"/>
                    </a:lnTo>
                    <a:lnTo>
                      <a:pt x="476" y="30"/>
                    </a:lnTo>
                    <a:lnTo>
                      <a:pt x="484" y="24"/>
                    </a:lnTo>
                    <a:lnTo>
                      <a:pt x="500" y="14"/>
                    </a:lnTo>
                    <a:lnTo>
                      <a:pt x="510" y="10"/>
                    </a:lnTo>
                    <a:lnTo>
                      <a:pt x="518" y="8"/>
                    </a:lnTo>
                    <a:lnTo>
                      <a:pt x="524" y="8"/>
                    </a:lnTo>
                    <a:lnTo>
                      <a:pt x="528" y="12"/>
                    </a:lnTo>
                    <a:lnTo>
                      <a:pt x="528" y="14"/>
                    </a:lnTo>
                    <a:lnTo>
                      <a:pt x="528" y="14"/>
                    </a:lnTo>
                    <a:lnTo>
                      <a:pt x="540" y="18"/>
                    </a:lnTo>
                    <a:lnTo>
                      <a:pt x="550" y="22"/>
                    </a:lnTo>
                    <a:lnTo>
                      <a:pt x="558" y="30"/>
                    </a:lnTo>
                    <a:lnTo>
                      <a:pt x="558" y="30"/>
                    </a:lnTo>
                    <a:lnTo>
                      <a:pt x="572" y="28"/>
                    </a:lnTo>
                    <a:lnTo>
                      <a:pt x="600" y="24"/>
                    </a:lnTo>
                    <a:lnTo>
                      <a:pt x="616" y="22"/>
                    </a:lnTo>
                    <a:lnTo>
                      <a:pt x="628" y="22"/>
                    </a:lnTo>
                    <a:lnTo>
                      <a:pt x="638" y="24"/>
                    </a:lnTo>
                    <a:lnTo>
                      <a:pt x="642" y="26"/>
                    </a:lnTo>
                    <a:lnTo>
                      <a:pt x="644" y="30"/>
                    </a:lnTo>
                    <a:lnTo>
                      <a:pt x="644" y="30"/>
                    </a:lnTo>
                    <a:lnTo>
                      <a:pt x="650" y="36"/>
                    </a:lnTo>
                    <a:lnTo>
                      <a:pt x="666" y="50"/>
                    </a:lnTo>
                    <a:lnTo>
                      <a:pt x="674" y="60"/>
                    </a:lnTo>
                    <a:lnTo>
                      <a:pt x="682" y="70"/>
                    </a:lnTo>
                    <a:lnTo>
                      <a:pt x="688" y="82"/>
                    </a:lnTo>
                    <a:lnTo>
                      <a:pt x="690" y="94"/>
                    </a:lnTo>
                    <a:lnTo>
                      <a:pt x="690" y="94"/>
                    </a:lnTo>
                    <a:lnTo>
                      <a:pt x="698" y="100"/>
                    </a:lnTo>
                    <a:lnTo>
                      <a:pt x="710" y="112"/>
                    </a:lnTo>
                    <a:lnTo>
                      <a:pt x="718" y="122"/>
                    </a:lnTo>
                    <a:lnTo>
                      <a:pt x="724" y="136"/>
                    </a:lnTo>
                    <a:lnTo>
                      <a:pt x="728" y="150"/>
                    </a:lnTo>
                    <a:lnTo>
                      <a:pt x="730" y="166"/>
                    </a:lnTo>
                    <a:lnTo>
                      <a:pt x="730" y="166"/>
                    </a:lnTo>
                    <a:lnTo>
                      <a:pt x="732" y="162"/>
                    </a:lnTo>
                    <a:lnTo>
                      <a:pt x="736" y="162"/>
                    </a:lnTo>
                    <a:lnTo>
                      <a:pt x="742" y="162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52" y="194"/>
                    </a:lnTo>
                    <a:lnTo>
                      <a:pt x="754" y="218"/>
                    </a:lnTo>
                    <a:lnTo>
                      <a:pt x="754" y="218"/>
                    </a:lnTo>
                    <a:lnTo>
                      <a:pt x="760" y="224"/>
                    </a:lnTo>
                    <a:lnTo>
                      <a:pt x="766" y="232"/>
                    </a:lnTo>
                    <a:lnTo>
                      <a:pt x="770" y="242"/>
                    </a:lnTo>
                    <a:lnTo>
                      <a:pt x="776" y="254"/>
                    </a:lnTo>
                    <a:lnTo>
                      <a:pt x="780" y="270"/>
                    </a:lnTo>
                    <a:lnTo>
                      <a:pt x="780" y="288"/>
                    </a:lnTo>
                    <a:lnTo>
                      <a:pt x="778" y="308"/>
                    </a:lnTo>
                    <a:lnTo>
                      <a:pt x="778" y="308"/>
                    </a:lnTo>
                    <a:lnTo>
                      <a:pt x="782" y="316"/>
                    </a:lnTo>
                    <a:lnTo>
                      <a:pt x="784" y="326"/>
                    </a:lnTo>
                    <a:lnTo>
                      <a:pt x="786" y="342"/>
                    </a:lnTo>
                    <a:lnTo>
                      <a:pt x="786" y="362"/>
                    </a:lnTo>
                    <a:lnTo>
                      <a:pt x="784" y="386"/>
                    </a:lnTo>
                    <a:lnTo>
                      <a:pt x="780" y="414"/>
                    </a:lnTo>
                    <a:lnTo>
                      <a:pt x="770" y="448"/>
                    </a:lnTo>
                    <a:lnTo>
                      <a:pt x="770" y="448"/>
                    </a:lnTo>
                    <a:lnTo>
                      <a:pt x="780" y="460"/>
                    </a:lnTo>
                    <a:lnTo>
                      <a:pt x="786" y="476"/>
                    </a:lnTo>
                    <a:lnTo>
                      <a:pt x="794" y="494"/>
                    </a:lnTo>
                    <a:lnTo>
                      <a:pt x="794" y="506"/>
                    </a:lnTo>
                    <a:lnTo>
                      <a:pt x="796" y="518"/>
                    </a:lnTo>
                    <a:lnTo>
                      <a:pt x="794" y="530"/>
                    </a:lnTo>
                    <a:lnTo>
                      <a:pt x="792" y="542"/>
                    </a:lnTo>
                    <a:lnTo>
                      <a:pt x="786" y="554"/>
                    </a:lnTo>
                    <a:lnTo>
                      <a:pt x="780" y="568"/>
                    </a:lnTo>
                    <a:lnTo>
                      <a:pt x="770" y="580"/>
                    </a:lnTo>
                    <a:lnTo>
                      <a:pt x="756" y="592"/>
                    </a:lnTo>
                    <a:lnTo>
                      <a:pt x="722" y="684"/>
                    </a:lnTo>
                    <a:lnTo>
                      <a:pt x="706" y="702"/>
                    </a:lnTo>
                    <a:lnTo>
                      <a:pt x="706" y="702"/>
                    </a:lnTo>
                    <a:lnTo>
                      <a:pt x="680" y="734"/>
                    </a:lnTo>
                    <a:lnTo>
                      <a:pt x="660" y="756"/>
                    </a:lnTo>
                    <a:lnTo>
                      <a:pt x="650" y="764"/>
                    </a:lnTo>
                    <a:lnTo>
                      <a:pt x="642" y="768"/>
                    </a:lnTo>
                    <a:lnTo>
                      <a:pt x="642" y="768"/>
                    </a:lnTo>
                    <a:lnTo>
                      <a:pt x="626" y="774"/>
                    </a:lnTo>
                    <a:lnTo>
                      <a:pt x="590" y="784"/>
                    </a:lnTo>
                    <a:lnTo>
                      <a:pt x="570" y="788"/>
                    </a:lnTo>
                    <a:lnTo>
                      <a:pt x="550" y="792"/>
                    </a:lnTo>
                    <a:lnTo>
                      <a:pt x="534" y="792"/>
                    </a:lnTo>
                    <a:lnTo>
                      <a:pt x="526" y="790"/>
                    </a:lnTo>
                    <a:lnTo>
                      <a:pt x="520" y="788"/>
                    </a:lnTo>
                    <a:lnTo>
                      <a:pt x="520" y="788"/>
                    </a:lnTo>
                    <a:lnTo>
                      <a:pt x="474" y="804"/>
                    </a:lnTo>
                    <a:lnTo>
                      <a:pt x="440" y="814"/>
                    </a:lnTo>
                    <a:lnTo>
                      <a:pt x="426" y="816"/>
                    </a:lnTo>
                    <a:lnTo>
                      <a:pt x="418" y="816"/>
                    </a:lnTo>
                    <a:lnTo>
                      <a:pt x="418" y="816"/>
                    </a:lnTo>
                    <a:lnTo>
                      <a:pt x="410" y="814"/>
                    </a:lnTo>
                    <a:lnTo>
                      <a:pt x="394" y="810"/>
                    </a:lnTo>
                    <a:lnTo>
                      <a:pt x="376" y="802"/>
                    </a:lnTo>
                    <a:lnTo>
                      <a:pt x="366" y="796"/>
                    </a:lnTo>
                    <a:lnTo>
                      <a:pt x="358" y="788"/>
                    </a:lnTo>
                    <a:lnTo>
                      <a:pt x="358" y="788"/>
                    </a:lnTo>
                    <a:lnTo>
                      <a:pt x="348" y="788"/>
                    </a:lnTo>
                    <a:lnTo>
                      <a:pt x="320" y="784"/>
                    </a:lnTo>
                    <a:lnTo>
                      <a:pt x="300" y="778"/>
                    </a:lnTo>
                    <a:lnTo>
                      <a:pt x="280" y="772"/>
                    </a:lnTo>
                    <a:lnTo>
                      <a:pt x="260" y="760"/>
                    </a:lnTo>
                    <a:lnTo>
                      <a:pt x="238" y="748"/>
                    </a:lnTo>
                    <a:lnTo>
                      <a:pt x="238" y="748"/>
                    </a:lnTo>
                    <a:lnTo>
                      <a:pt x="226" y="746"/>
                    </a:lnTo>
                    <a:lnTo>
                      <a:pt x="214" y="744"/>
                    </a:lnTo>
                    <a:lnTo>
                      <a:pt x="202" y="740"/>
                    </a:lnTo>
                    <a:lnTo>
                      <a:pt x="188" y="734"/>
                    </a:lnTo>
                    <a:lnTo>
                      <a:pt x="178" y="726"/>
                    </a:lnTo>
                    <a:lnTo>
                      <a:pt x="174" y="722"/>
                    </a:lnTo>
                    <a:lnTo>
                      <a:pt x="170" y="716"/>
                    </a:lnTo>
                    <a:lnTo>
                      <a:pt x="170" y="710"/>
                    </a:lnTo>
                    <a:lnTo>
                      <a:pt x="170" y="704"/>
                    </a:lnTo>
                    <a:lnTo>
                      <a:pt x="170" y="704"/>
                    </a:lnTo>
                    <a:lnTo>
                      <a:pt x="162" y="700"/>
                    </a:lnTo>
                    <a:lnTo>
                      <a:pt x="144" y="688"/>
                    </a:lnTo>
                    <a:lnTo>
                      <a:pt x="136" y="682"/>
                    </a:lnTo>
                    <a:lnTo>
                      <a:pt x="128" y="674"/>
                    </a:lnTo>
                    <a:lnTo>
                      <a:pt x="122" y="666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16" y="652"/>
                    </a:lnTo>
                    <a:lnTo>
                      <a:pt x="104" y="638"/>
                    </a:lnTo>
                    <a:lnTo>
                      <a:pt x="96" y="630"/>
                    </a:lnTo>
                    <a:lnTo>
                      <a:pt x="88" y="624"/>
                    </a:lnTo>
                    <a:lnTo>
                      <a:pt x="80" y="620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64" y="608"/>
                    </a:lnTo>
                    <a:lnTo>
                      <a:pt x="56" y="598"/>
                    </a:lnTo>
                    <a:lnTo>
                      <a:pt x="50" y="584"/>
                    </a:lnTo>
                    <a:lnTo>
                      <a:pt x="44" y="568"/>
                    </a:lnTo>
                    <a:lnTo>
                      <a:pt x="42" y="554"/>
                    </a:lnTo>
                    <a:lnTo>
                      <a:pt x="42" y="546"/>
                    </a:lnTo>
                    <a:lnTo>
                      <a:pt x="44" y="538"/>
                    </a:lnTo>
                    <a:lnTo>
                      <a:pt x="48" y="532"/>
                    </a:lnTo>
                    <a:lnTo>
                      <a:pt x="54" y="526"/>
                    </a:lnTo>
                    <a:lnTo>
                      <a:pt x="54" y="526"/>
                    </a:lnTo>
                    <a:lnTo>
                      <a:pt x="56" y="516"/>
                    </a:lnTo>
                    <a:lnTo>
                      <a:pt x="56" y="508"/>
                    </a:lnTo>
                    <a:lnTo>
                      <a:pt x="54" y="496"/>
                    </a:lnTo>
                    <a:lnTo>
                      <a:pt x="52" y="484"/>
                    </a:lnTo>
                    <a:lnTo>
                      <a:pt x="46" y="472"/>
                    </a:lnTo>
                    <a:lnTo>
                      <a:pt x="36" y="462"/>
                    </a:lnTo>
                    <a:lnTo>
                      <a:pt x="30" y="458"/>
                    </a:lnTo>
                    <a:lnTo>
                      <a:pt x="22" y="456"/>
                    </a:lnTo>
                    <a:lnTo>
                      <a:pt x="22" y="456"/>
                    </a:lnTo>
                    <a:lnTo>
                      <a:pt x="16" y="446"/>
                    </a:lnTo>
                    <a:lnTo>
                      <a:pt x="10" y="434"/>
                    </a:lnTo>
                    <a:lnTo>
                      <a:pt x="4" y="422"/>
                    </a:lnTo>
                    <a:lnTo>
                      <a:pt x="0" y="408"/>
                    </a:lnTo>
                    <a:lnTo>
                      <a:pt x="0" y="400"/>
                    </a:lnTo>
                    <a:lnTo>
                      <a:pt x="2" y="394"/>
                    </a:lnTo>
                    <a:lnTo>
                      <a:pt x="4" y="386"/>
                    </a:lnTo>
                    <a:lnTo>
                      <a:pt x="8" y="380"/>
                    </a:lnTo>
                    <a:lnTo>
                      <a:pt x="14" y="374"/>
                    </a:lnTo>
                    <a:lnTo>
                      <a:pt x="22" y="368"/>
                    </a:lnTo>
                    <a:lnTo>
                      <a:pt x="22" y="368"/>
                    </a:lnTo>
                    <a:lnTo>
                      <a:pt x="18" y="362"/>
                    </a:lnTo>
                    <a:lnTo>
                      <a:pt x="14" y="352"/>
                    </a:lnTo>
                    <a:lnTo>
                      <a:pt x="12" y="342"/>
                    </a:lnTo>
                    <a:lnTo>
                      <a:pt x="10" y="326"/>
                    </a:lnTo>
                    <a:lnTo>
                      <a:pt x="12" y="310"/>
                    </a:lnTo>
                    <a:lnTo>
                      <a:pt x="20" y="292"/>
                    </a:lnTo>
                    <a:lnTo>
                      <a:pt x="26" y="282"/>
                    </a:lnTo>
                    <a:lnTo>
                      <a:pt x="34" y="270"/>
                    </a:lnTo>
                    <a:lnTo>
                      <a:pt x="34" y="270"/>
                    </a:lnTo>
                    <a:lnTo>
                      <a:pt x="34" y="252"/>
                    </a:lnTo>
                    <a:lnTo>
                      <a:pt x="36" y="232"/>
                    </a:lnTo>
                    <a:lnTo>
                      <a:pt x="38" y="212"/>
                    </a:lnTo>
                    <a:lnTo>
                      <a:pt x="42" y="192"/>
                    </a:lnTo>
                    <a:lnTo>
                      <a:pt x="46" y="184"/>
                    </a:lnTo>
                    <a:lnTo>
                      <a:pt x="48" y="176"/>
                    </a:lnTo>
                    <a:lnTo>
                      <a:pt x="52" y="172"/>
                    </a:lnTo>
                    <a:lnTo>
                      <a:pt x="58" y="170"/>
                    </a:lnTo>
                    <a:lnTo>
                      <a:pt x="64" y="170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94" y="140"/>
                    </a:lnTo>
                    <a:lnTo>
                      <a:pt x="110" y="118"/>
                    </a:lnTo>
                    <a:lnTo>
                      <a:pt x="116" y="112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28" y="106"/>
                    </a:lnTo>
                    <a:lnTo>
                      <a:pt x="134" y="100"/>
                    </a:lnTo>
                    <a:lnTo>
                      <a:pt x="142" y="94"/>
                    </a:lnTo>
                    <a:lnTo>
                      <a:pt x="148" y="86"/>
                    </a:lnTo>
                    <a:lnTo>
                      <a:pt x="154" y="74"/>
                    </a:lnTo>
                    <a:lnTo>
                      <a:pt x="160" y="60"/>
                    </a:lnTo>
                    <a:lnTo>
                      <a:pt x="162" y="44"/>
                    </a:lnTo>
                    <a:lnTo>
                      <a:pt x="190" y="30"/>
                    </a:lnTo>
                    <a:close/>
                  </a:path>
                </a:pathLst>
              </a:custGeom>
              <a:noFill/>
              <a:ln w="12700">
                <a:solidFill>
                  <a:srgbClr val="B8BF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295" name="Picture 3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562"/>
                <a:ext cx="864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6" name="Picture 37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8" y="1998"/>
                <a:ext cx="264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" name="Picture 38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" y="2034"/>
                <a:ext cx="66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8" name="Picture 39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2052"/>
                <a:ext cx="3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9" name="Picture 40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8" y="2114"/>
                <a:ext cx="264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0" name="Picture 41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" y="2148"/>
                <a:ext cx="66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Picture 42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2168"/>
                <a:ext cx="3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2" name="Picture 43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" y="2096"/>
                <a:ext cx="264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3" name="Picture 44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2" y="2132"/>
                <a:ext cx="66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4" name="Picture 45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2150"/>
                <a:ext cx="3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5" name="Freeform 46"/>
              <p:cNvSpPr>
                <a:spLocks/>
              </p:cNvSpPr>
              <p:nvPr/>
            </p:nvSpPr>
            <p:spPr bwMode="auto">
              <a:xfrm>
                <a:off x="1718" y="2008"/>
                <a:ext cx="2" cy="10"/>
              </a:xfrm>
              <a:custGeom>
                <a:avLst/>
                <a:gdLst>
                  <a:gd name="T0" fmla="*/ 2 w 2"/>
                  <a:gd name="T1" fmla="*/ 6 h 10"/>
                  <a:gd name="T2" fmla="*/ 2 w 2"/>
                  <a:gd name="T3" fmla="*/ 6 h 10"/>
                  <a:gd name="T4" fmla="*/ 0 w 2"/>
                  <a:gd name="T5" fmla="*/ 10 h 10"/>
                  <a:gd name="T6" fmla="*/ 0 w 2"/>
                  <a:gd name="T7" fmla="*/ 10 h 10"/>
                  <a:gd name="T8" fmla="*/ 0 w 2"/>
                  <a:gd name="T9" fmla="*/ 10 h 10"/>
                  <a:gd name="T10" fmla="*/ 0 w 2"/>
                  <a:gd name="T11" fmla="*/ 6 h 10"/>
                  <a:gd name="T12" fmla="*/ 0 w 2"/>
                  <a:gd name="T13" fmla="*/ 4 h 10"/>
                  <a:gd name="T14" fmla="*/ 0 w 2"/>
                  <a:gd name="T15" fmla="*/ 4 h 10"/>
                  <a:gd name="T16" fmla="*/ 0 w 2"/>
                  <a:gd name="T17" fmla="*/ 0 h 10"/>
                  <a:gd name="T18" fmla="*/ 0 w 2"/>
                  <a:gd name="T19" fmla="*/ 0 h 10"/>
                  <a:gd name="T20" fmla="*/ 0 w 2"/>
                  <a:gd name="T21" fmla="*/ 0 h 10"/>
                  <a:gd name="T22" fmla="*/ 2 w 2"/>
                  <a:gd name="T23" fmla="*/ 4 h 10"/>
                  <a:gd name="T24" fmla="*/ 2 w 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0">
                    <a:moveTo>
                      <a:pt x="2" y="6"/>
                    </a:move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47"/>
              <p:cNvSpPr>
                <a:spLocks/>
              </p:cNvSpPr>
              <p:nvPr/>
            </p:nvSpPr>
            <p:spPr bwMode="auto">
              <a:xfrm>
                <a:off x="1648" y="2008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48"/>
              <p:cNvSpPr>
                <a:spLocks/>
              </p:cNvSpPr>
              <p:nvPr/>
            </p:nvSpPr>
            <p:spPr bwMode="auto">
              <a:xfrm>
                <a:off x="1874" y="1774"/>
                <a:ext cx="0" cy="12"/>
              </a:xfrm>
              <a:custGeom>
                <a:avLst/>
                <a:gdLst>
                  <a:gd name="T0" fmla="*/ 8 h 12"/>
                  <a:gd name="T1" fmla="*/ 8 h 12"/>
                  <a:gd name="T2" fmla="*/ 12 h 12"/>
                  <a:gd name="T3" fmla="*/ 12 h 12"/>
                  <a:gd name="T4" fmla="*/ 12 h 12"/>
                  <a:gd name="T5" fmla="*/ 8 h 12"/>
                  <a:gd name="T6" fmla="*/ 6 h 12"/>
                  <a:gd name="T7" fmla="*/ 6 h 12"/>
                  <a:gd name="T8" fmla="*/ 0 h 12"/>
                  <a:gd name="T9" fmla="*/ 0 h 12"/>
                  <a:gd name="T10" fmla="*/ 0 h 12"/>
                  <a:gd name="T11" fmla="*/ 6 h 12"/>
                  <a:gd name="T12" fmla="*/ 8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49"/>
              <p:cNvSpPr>
                <a:spLocks/>
              </p:cNvSpPr>
              <p:nvPr/>
            </p:nvSpPr>
            <p:spPr bwMode="auto">
              <a:xfrm>
                <a:off x="1928" y="1848"/>
                <a:ext cx="2" cy="12"/>
              </a:xfrm>
              <a:custGeom>
                <a:avLst/>
                <a:gdLst>
                  <a:gd name="T0" fmla="*/ 2 w 2"/>
                  <a:gd name="T1" fmla="*/ 6 h 12"/>
                  <a:gd name="T2" fmla="*/ 2 w 2"/>
                  <a:gd name="T3" fmla="*/ 6 h 12"/>
                  <a:gd name="T4" fmla="*/ 0 w 2"/>
                  <a:gd name="T5" fmla="*/ 12 h 12"/>
                  <a:gd name="T6" fmla="*/ 0 w 2"/>
                  <a:gd name="T7" fmla="*/ 12 h 12"/>
                  <a:gd name="T8" fmla="*/ 0 w 2"/>
                  <a:gd name="T9" fmla="*/ 12 h 12"/>
                  <a:gd name="T10" fmla="*/ 0 w 2"/>
                  <a:gd name="T11" fmla="*/ 6 h 12"/>
                  <a:gd name="T12" fmla="*/ 0 w 2"/>
                  <a:gd name="T13" fmla="*/ 4 h 12"/>
                  <a:gd name="T14" fmla="*/ 0 w 2"/>
                  <a:gd name="T15" fmla="*/ 4 h 12"/>
                  <a:gd name="T16" fmla="*/ 0 w 2"/>
                  <a:gd name="T17" fmla="*/ 0 h 12"/>
                  <a:gd name="T18" fmla="*/ 0 w 2"/>
                  <a:gd name="T19" fmla="*/ 0 h 12"/>
                  <a:gd name="T20" fmla="*/ 0 w 2"/>
                  <a:gd name="T21" fmla="*/ 0 h 12"/>
                  <a:gd name="T22" fmla="*/ 2 w 2"/>
                  <a:gd name="T23" fmla="*/ 4 h 12"/>
                  <a:gd name="T24" fmla="*/ 2 w 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2">
                    <a:moveTo>
                      <a:pt x="2" y="6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09" name="Picture 50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6" y="3252"/>
                <a:ext cx="31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" name="Freeform 51"/>
              <p:cNvSpPr>
                <a:spLocks/>
              </p:cNvSpPr>
              <p:nvPr/>
            </p:nvSpPr>
            <p:spPr bwMode="auto">
              <a:xfrm>
                <a:off x="1578" y="3268"/>
                <a:ext cx="290" cy="204"/>
              </a:xfrm>
              <a:custGeom>
                <a:avLst/>
                <a:gdLst>
                  <a:gd name="T0" fmla="*/ 0 w 290"/>
                  <a:gd name="T1" fmla="*/ 0 h 204"/>
                  <a:gd name="T2" fmla="*/ 0 w 290"/>
                  <a:gd name="T3" fmla="*/ 0 h 204"/>
                  <a:gd name="T4" fmla="*/ 24 w 290"/>
                  <a:gd name="T5" fmla="*/ 28 h 204"/>
                  <a:gd name="T6" fmla="*/ 52 w 290"/>
                  <a:gd name="T7" fmla="*/ 58 h 204"/>
                  <a:gd name="T8" fmla="*/ 88 w 290"/>
                  <a:gd name="T9" fmla="*/ 94 h 204"/>
                  <a:gd name="T10" fmla="*/ 110 w 290"/>
                  <a:gd name="T11" fmla="*/ 112 h 204"/>
                  <a:gd name="T12" fmla="*/ 132 w 290"/>
                  <a:gd name="T13" fmla="*/ 128 h 204"/>
                  <a:gd name="T14" fmla="*/ 156 w 290"/>
                  <a:gd name="T15" fmla="*/ 146 h 204"/>
                  <a:gd name="T16" fmla="*/ 180 w 290"/>
                  <a:gd name="T17" fmla="*/ 162 h 204"/>
                  <a:gd name="T18" fmla="*/ 206 w 290"/>
                  <a:gd name="T19" fmla="*/ 176 h 204"/>
                  <a:gd name="T20" fmla="*/ 234 w 290"/>
                  <a:gd name="T21" fmla="*/ 188 h 204"/>
                  <a:gd name="T22" fmla="*/ 262 w 290"/>
                  <a:gd name="T23" fmla="*/ 198 h 204"/>
                  <a:gd name="T24" fmla="*/ 290 w 290"/>
                  <a:gd name="T25" fmla="*/ 204 h 204"/>
                  <a:gd name="T26" fmla="*/ 290 w 290"/>
                  <a:gd name="T27" fmla="*/ 204 h 204"/>
                  <a:gd name="T28" fmla="*/ 278 w 290"/>
                  <a:gd name="T29" fmla="*/ 202 h 204"/>
                  <a:gd name="T30" fmla="*/ 250 w 290"/>
                  <a:gd name="T31" fmla="*/ 200 h 204"/>
                  <a:gd name="T32" fmla="*/ 208 w 290"/>
                  <a:gd name="T33" fmla="*/ 192 h 204"/>
                  <a:gd name="T34" fmla="*/ 186 w 290"/>
                  <a:gd name="T35" fmla="*/ 186 h 204"/>
                  <a:gd name="T36" fmla="*/ 160 w 290"/>
                  <a:gd name="T37" fmla="*/ 178 h 204"/>
                  <a:gd name="T38" fmla="*/ 136 w 290"/>
                  <a:gd name="T39" fmla="*/ 166 h 204"/>
                  <a:gd name="T40" fmla="*/ 110 w 290"/>
                  <a:gd name="T41" fmla="*/ 154 h 204"/>
                  <a:gd name="T42" fmla="*/ 86 w 290"/>
                  <a:gd name="T43" fmla="*/ 136 h 204"/>
                  <a:gd name="T44" fmla="*/ 64 w 290"/>
                  <a:gd name="T45" fmla="*/ 118 h 204"/>
                  <a:gd name="T46" fmla="*/ 42 w 290"/>
                  <a:gd name="T47" fmla="*/ 94 h 204"/>
                  <a:gd name="T48" fmla="*/ 34 w 290"/>
                  <a:gd name="T49" fmla="*/ 80 h 204"/>
                  <a:gd name="T50" fmla="*/ 24 w 290"/>
                  <a:gd name="T51" fmla="*/ 66 h 204"/>
                  <a:gd name="T52" fmla="*/ 18 w 290"/>
                  <a:gd name="T53" fmla="*/ 52 h 204"/>
                  <a:gd name="T54" fmla="*/ 10 w 290"/>
                  <a:gd name="T55" fmla="*/ 36 h 204"/>
                  <a:gd name="T56" fmla="*/ 4 w 290"/>
                  <a:gd name="T57" fmla="*/ 18 h 204"/>
                  <a:gd name="T58" fmla="*/ 0 w 290"/>
                  <a:gd name="T59" fmla="*/ 0 h 204"/>
                  <a:gd name="T60" fmla="*/ 0 w 290"/>
                  <a:gd name="T6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0" h="204">
                    <a:moveTo>
                      <a:pt x="0" y="0"/>
                    </a:moveTo>
                    <a:lnTo>
                      <a:pt x="0" y="0"/>
                    </a:lnTo>
                    <a:lnTo>
                      <a:pt x="24" y="28"/>
                    </a:lnTo>
                    <a:lnTo>
                      <a:pt x="52" y="58"/>
                    </a:lnTo>
                    <a:lnTo>
                      <a:pt x="88" y="94"/>
                    </a:lnTo>
                    <a:lnTo>
                      <a:pt x="110" y="112"/>
                    </a:lnTo>
                    <a:lnTo>
                      <a:pt x="132" y="128"/>
                    </a:lnTo>
                    <a:lnTo>
                      <a:pt x="156" y="146"/>
                    </a:lnTo>
                    <a:lnTo>
                      <a:pt x="180" y="162"/>
                    </a:lnTo>
                    <a:lnTo>
                      <a:pt x="206" y="176"/>
                    </a:lnTo>
                    <a:lnTo>
                      <a:pt x="234" y="188"/>
                    </a:lnTo>
                    <a:lnTo>
                      <a:pt x="262" y="198"/>
                    </a:lnTo>
                    <a:lnTo>
                      <a:pt x="290" y="204"/>
                    </a:lnTo>
                    <a:lnTo>
                      <a:pt x="290" y="204"/>
                    </a:lnTo>
                    <a:lnTo>
                      <a:pt x="278" y="202"/>
                    </a:lnTo>
                    <a:lnTo>
                      <a:pt x="250" y="200"/>
                    </a:lnTo>
                    <a:lnTo>
                      <a:pt x="208" y="192"/>
                    </a:lnTo>
                    <a:lnTo>
                      <a:pt x="186" y="186"/>
                    </a:lnTo>
                    <a:lnTo>
                      <a:pt x="160" y="178"/>
                    </a:lnTo>
                    <a:lnTo>
                      <a:pt x="136" y="166"/>
                    </a:lnTo>
                    <a:lnTo>
                      <a:pt x="110" y="154"/>
                    </a:lnTo>
                    <a:lnTo>
                      <a:pt x="86" y="136"/>
                    </a:lnTo>
                    <a:lnTo>
                      <a:pt x="64" y="118"/>
                    </a:lnTo>
                    <a:lnTo>
                      <a:pt x="42" y="94"/>
                    </a:lnTo>
                    <a:lnTo>
                      <a:pt x="34" y="80"/>
                    </a:lnTo>
                    <a:lnTo>
                      <a:pt x="24" y="66"/>
                    </a:lnTo>
                    <a:lnTo>
                      <a:pt x="18" y="52"/>
                    </a:lnTo>
                    <a:lnTo>
                      <a:pt x="10" y="36"/>
                    </a:lnTo>
                    <a:lnTo>
                      <a:pt x="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11" name="Picture 52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" y="2958"/>
                <a:ext cx="10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" name="Freeform 53"/>
              <p:cNvSpPr>
                <a:spLocks/>
              </p:cNvSpPr>
              <p:nvPr/>
            </p:nvSpPr>
            <p:spPr bwMode="auto">
              <a:xfrm>
                <a:off x="2140" y="2976"/>
                <a:ext cx="42" cy="222"/>
              </a:xfrm>
              <a:custGeom>
                <a:avLst/>
                <a:gdLst>
                  <a:gd name="T0" fmla="*/ 12 w 42"/>
                  <a:gd name="T1" fmla="*/ 222 h 222"/>
                  <a:gd name="T2" fmla="*/ 12 w 42"/>
                  <a:gd name="T3" fmla="*/ 222 h 222"/>
                  <a:gd name="T4" fmla="*/ 8 w 42"/>
                  <a:gd name="T5" fmla="*/ 116 h 222"/>
                  <a:gd name="T6" fmla="*/ 4 w 42"/>
                  <a:gd name="T7" fmla="*/ 40 h 222"/>
                  <a:gd name="T8" fmla="*/ 0 w 42"/>
                  <a:gd name="T9" fmla="*/ 0 h 222"/>
                  <a:gd name="T10" fmla="*/ 0 w 42"/>
                  <a:gd name="T11" fmla="*/ 0 h 222"/>
                  <a:gd name="T12" fmla="*/ 12 w 42"/>
                  <a:gd name="T13" fmla="*/ 22 h 222"/>
                  <a:gd name="T14" fmla="*/ 24 w 42"/>
                  <a:gd name="T15" fmla="*/ 46 h 222"/>
                  <a:gd name="T16" fmla="*/ 34 w 42"/>
                  <a:gd name="T17" fmla="*/ 76 h 222"/>
                  <a:gd name="T18" fmla="*/ 38 w 42"/>
                  <a:gd name="T19" fmla="*/ 94 h 222"/>
                  <a:gd name="T20" fmla="*/ 42 w 42"/>
                  <a:gd name="T21" fmla="*/ 112 h 222"/>
                  <a:gd name="T22" fmla="*/ 42 w 42"/>
                  <a:gd name="T23" fmla="*/ 130 h 222"/>
                  <a:gd name="T24" fmla="*/ 42 w 42"/>
                  <a:gd name="T25" fmla="*/ 150 h 222"/>
                  <a:gd name="T26" fmla="*/ 40 w 42"/>
                  <a:gd name="T27" fmla="*/ 168 h 222"/>
                  <a:gd name="T28" fmla="*/ 34 w 42"/>
                  <a:gd name="T29" fmla="*/ 186 h 222"/>
                  <a:gd name="T30" fmla="*/ 24 w 42"/>
                  <a:gd name="T31" fmla="*/ 204 h 222"/>
                  <a:gd name="T32" fmla="*/ 12 w 42"/>
                  <a:gd name="T33" fmla="*/ 222 h 222"/>
                  <a:gd name="T34" fmla="*/ 12 w 42"/>
                  <a:gd name="T3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222">
                    <a:moveTo>
                      <a:pt x="12" y="222"/>
                    </a:moveTo>
                    <a:lnTo>
                      <a:pt x="12" y="222"/>
                    </a:lnTo>
                    <a:lnTo>
                      <a:pt x="8" y="116"/>
                    </a:lnTo>
                    <a:lnTo>
                      <a:pt x="4" y="4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22"/>
                    </a:lnTo>
                    <a:lnTo>
                      <a:pt x="24" y="46"/>
                    </a:lnTo>
                    <a:lnTo>
                      <a:pt x="34" y="76"/>
                    </a:lnTo>
                    <a:lnTo>
                      <a:pt x="38" y="94"/>
                    </a:lnTo>
                    <a:lnTo>
                      <a:pt x="42" y="112"/>
                    </a:lnTo>
                    <a:lnTo>
                      <a:pt x="42" y="130"/>
                    </a:lnTo>
                    <a:lnTo>
                      <a:pt x="42" y="150"/>
                    </a:lnTo>
                    <a:lnTo>
                      <a:pt x="40" y="168"/>
                    </a:lnTo>
                    <a:lnTo>
                      <a:pt x="34" y="186"/>
                    </a:lnTo>
                    <a:lnTo>
                      <a:pt x="24" y="204"/>
                    </a:lnTo>
                    <a:lnTo>
                      <a:pt x="12" y="222"/>
                    </a:lnTo>
                    <a:lnTo>
                      <a:pt x="12" y="222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54"/>
              <p:cNvSpPr>
                <a:spLocks/>
              </p:cNvSpPr>
              <p:nvPr/>
            </p:nvSpPr>
            <p:spPr bwMode="auto">
              <a:xfrm>
                <a:off x="1634" y="3050"/>
                <a:ext cx="2" cy="10"/>
              </a:xfrm>
              <a:custGeom>
                <a:avLst/>
                <a:gdLst>
                  <a:gd name="T0" fmla="*/ 2 w 2"/>
                  <a:gd name="T1" fmla="*/ 6 h 10"/>
                  <a:gd name="T2" fmla="*/ 2 w 2"/>
                  <a:gd name="T3" fmla="*/ 6 h 10"/>
                  <a:gd name="T4" fmla="*/ 2 w 2"/>
                  <a:gd name="T5" fmla="*/ 10 h 10"/>
                  <a:gd name="T6" fmla="*/ 2 w 2"/>
                  <a:gd name="T7" fmla="*/ 10 h 10"/>
                  <a:gd name="T8" fmla="*/ 2 w 2"/>
                  <a:gd name="T9" fmla="*/ 10 h 10"/>
                  <a:gd name="T10" fmla="*/ 0 w 2"/>
                  <a:gd name="T11" fmla="*/ 6 h 10"/>
                  <a:gd name="T12" fmla="*/ 0 w 2"/>
                  <a:gd name="T13" fmla="*/ 4 h 10"/>
                  <a:gd name="T14" fmla="*/ 0 w 2"/>
                  <a:gd name="T15" fmla="*/ 4 h 10"/>
                  <a:gd name="T16" fmla="*/ 2 w 2"/>
                  <a:gd name="T17" fmla="*/ 0 h 10"/>
                  <a:gd name="T18" fmla="*/ 2 w 2"/>
                  <a:gd name="T19" fmla="*/ 0 h 10"/>
                  <a:gd name="T20" fmla="*/ 2 w 2"/>
                  <a:gd name="T21" fmla="*/ 0 h 10"/>
                  <a:gd name="T22" fmla="*/ 2 w 2"/>
                  <a:gd name="T23" fmla="*/ 4 h 10"/>
                  <a:gd name="T24" fmla="*/ 2 w 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0">
                    <a:moveTo>
                      <a:pt x="2" y="6"/>
                    </a:moveTo>
                    <a:lnTo>
                      <a:pt x="2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55"/>
              <p:cNvSpPr>
                <a:spLocks/>
              </p:cNvSpPr>
              <p:nvPr/>
            </p:nvSpPr>
            <p:spPr bwMode="auto">
              <a:xfrm>
                <a:off x="1652" y="3008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Oval 56"/>
              <p:cNvSpPr>
                <a:spLocks noChangeArrowheads="1"/>
              </p:cNvSpPr>
              <p:nvPr/>
            </p:nvSpPr>
            <p:spPr bwMode="auto">
              <a:xfrm>
                <a:off x="1602" y="2978"/>
                <a:ext cx="2" cy="8"/>
              </a:xfrm>
              <a:prstGeom prst="ellipse">
                <a:avLst/>
              </a:pr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57"/>
              <p:cNvSpPr>
                <a:spLocks/>
              </p:cNvSpPr>
              <p:nvPr/>
            </p:nvSpPr>
            <p:spPr bwMode="auto">
              <a:xfrm>
                <a:off x="1942" y="2982"/>
                <a:ext cx="2" cy="8"/>
              </a:xfrm>
              <a:custGeom>
                <a:avLst/>
                <a:gdLst>
                  <a:gd name="T0" fmla="*/ 2 w 2"/>
                  <a:gd name="T1" fmla="*/ 6 h 8"/>
                  <a:gd name="T2" fmla="*/ 2 w 2"/>
                  <a:gd name="T3" fmla="*/ 6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6 h 8"/>
                  <a:gd name="T12" fmla="*/ 0 w 2"/>
                  <a:gd name="T13" fmla="*/ 4 h 8"/>
                  <a:gd name="T14" fmla="*/ 0 w 2"/>
                  <a:gd name="T15" fmla="*/ 4 h 8"/>
                  <a:gd name="T16" fmla="*/ 0 w 2"/>
                  <a:gd name="T17" fmla="*/ 0 h 8"/>
                  <a:gd name="T18" fmla="*/ 0 w 2"/>
                  <a:gd name="T19" fmla="*/ 0 h 8"/>
                  <a:gd name="T20" fmla="*/ 0 w 2"/>
                  <a:gd name="T21" fmla="*/ 0 h 8"/>
                  <a:gd name="T22" fmla="*/ 2 w 2"/>
                  <a:gd name="T23" fmla="*/ 4 h 8"/>
                  <a:gd name="T24" fmla="*/ 2 w 2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17" name="Picture 58"/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4" y="2964"/>
                <a:ext cx="138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8" name="Freeform 59"/>
              <p:cNvSpPr>
                <a:spLocks/>
              </p:cNvSpPr>
              <p:nvPr/>
            </p:nvSpPr>
            <p:spPr bwMode="auto">
              <a:xfrm>
                <a:off x="1508" y="2980"/>
                <a:ext cx="62" cy="276"/>
              </a:xfrm>
              <a:custGeom>
                <a:avLst/>
                <a:gdLst>
                  <a:gd name="T0" fmla="*/ 36 w 62"/>
                  <a:gd name="T1" fmla="*/ 0 h 276"/>
                  <a:gd name="T2" fmla="*/ 36 w 62"/>
                  <a:gd name="T3" fmla="*/ 0 h 276"/>
                  <a:gd name="T4" fmla="*/ 42 w 62"/>
                  <a:gd name="T5" fmla="*/ 40 h 276"/>
                  <a:gd name="T6" fmla="*/ 50 w 62"/>
                  <a:gd name="T7" fmla="*/ 84 h 276"/>
                  <a:gd name="T8" fmla="*/ 56 w 62"/>
                  <a:gd name="T9" fmla="*/ 134 h 276"/>
                  <a:gd name="T10" fmla="*/ 60 w 62"/>
                  <a:gd name="T11" fmla="*/ 182 h 276"/>
                  <a:gd name="T12" fmla="*/ 62 w 62"/>
                  <a:gd name="T13" fmla="*/ 228 h 276"/>
                  <a:gd name="T14" fmla="*/ 60 w 62"/>
                  <a:gd name="T15" fmla="*/ 246 h 276"/>
                  <a:gd name="T16" fmla="*/ 58 w 62"/>
                  <a:gd name="T17" fmla="*/ 260 h 276"/>
                  <a:gd name="T18" fmla="*/ 54 w 62"/>
                  <a:gd name="T19" fmla="*/ 270 h 276"/>
                  <a:gd name="T20" fmla="*/ 52 w 62"/>
                  <a:gd name="T21" fmla="*/ 274 h 276"/>
                  <a:gd name="T22" fmla="*/ 48 w 62"/>
                  <a:gd name="T23" fmla="*/ 276 h 276"/>
                  <a:gd name="T24" fmla="*/ 48 w 62"/>
                  <a:gd name="T25" fmla="*/ 276 h 276"/>
                  <a:gd name="T26" fmla="*/ 42 w 62"/>
                  <a:gd name="T27" fmla="*/ 276 h 276"/>
                  <a:gd name="T28" fmla="*/ 34 w 62"/>
                  <a:gd name="T29" fmla="*/ 272 h 276"/>
                  <a:gd name="T30" fmla="*/ 28 w 62"/>
                  <a:gd name="T31" fmla="*/ 266 h 276"/>
                  <a:gd name="T32" fmla="*/ 22 w 62"/>
                  <a:gd name="T33" fmla="*/ 256 h 276"/>
                  <a:gd name="T34" fmla="*/ 16 w 62"/>
                  <a:gd name="T35" fmla="*/ 244 h 276"/>
                  <a:gd name="T36" fmla="*/ 10 w 62"/>
                  <a:gd name="T37" fmla="*/ 228 h 276"/>
                  <a:gd name="T38" fmla="*/ 6 w 62"/>
                  <a:gd name="T39" fmla="*/ 212 h 276"/>
                  <a:gd name="T40" fmla="*/ 2 w 62"/>
                  <a:gd name="T41" fmla="*/ 192 h 276"/>
                  <a:gd name="T42" fmla="*/ 0 w 62"/>
                  <a:gd name="T43" fmla="*/ 172 h 276"/>
                  <a:gd name="T44" fmla="*/ 0 w 62"/>
                  <a:gd name="T45" fmla="*/ 150 h 276"/>
                  <a:gd name="T46" fmla="*/ 0 w 62"/>
                  <a:gd name="T47" fmla="*/ 126 h 276"/>
                  <a:gd name="T48" fmla="*/ 4 w 62"/>
                  <a:gd name="T49" fmla="*/ 102 h 276"/>
                  <a:gd name="T50" fmla="*/ 8 w 62"/>
                  <a:gd name="T51" fmla="*/ 76 h 276"/>
                  <a:gd name="T52" fmla="*/ 14 w 62"/>
                  <a:gd name="T53" fmla="*/ 52 h 276"/>
                  <a:gd name="T54" fmla="*/ 24 w 62"/>
                  <a:gd name="T55" fmla="*/ 26 h 276"/>
                  <a:gd name="T56" fmla="*/ 36 w 62"/>
                  <a:gd name="T57" fmla="*/ 0 h 276"/>
                  <a:gd name="T58" fmla="*/ 36 w 62"/>
                  <a:gd name="T5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276">
                    <a:moveTo>
                      <a:pt x="36" y="0"/>
                    </a:moveTo>
                    <a:lnTo>
                      <a:pt x="36" y="0"/>
                    </a:lnTo>
                    <a:lnTo>
                      <a:pt x="42" y="40"/>
                    </a:lnTo>
                    <a:lnTo>
                      <a:pt x="50" y="84"/>
                    </a:lnTo>
                    <a:lnTo>
                      <a:pt x="56" y="134"/>
                    </a:lnTo>
                    <a:lnTo>
                      <a:pt x="60" y="182"/>
                    </a:lnTo>
                    <a:lnTo>
                      <a:pt x="62" y="228"/>
                    </a:lnTo>
                    <a:lnTo>
                      <a:pt x="60" y="246"/>
                    </a:lnTo>
                    <a:lnTo>
                      <a:pt x="58" y="260"/>
                    </a:lnTo>
                    <a:lnTo>
                      <a:pt x="54" y="270"/>
                    </a:lnTo>
                    <a:lnTo>
                      <a:pt x="52" y="274"/>
                    </a:lnTo>
                    <a:lnTo>
                      <a:pt x="48" y="276"/>
                    </a:lnTo>
                    <a:lnTo>
                      <a:pt x="48" y="276"/>
                    </a:lnTo>
                    <a:lnTo>
                      <a:pt x="42" y="276"/>
                    </a:lnTo>
                    <a:lnTo>
                      <a:pt x="34" y="272"/>
                    </a:lnTo>
                    <a:lnTo>
                      <a:pt x="28" y="266"/>
                    </a:lnTo>
                    <a:lnTo>
                      <a:pt x="22" y="256"/>
                    </a:lnTo>
                    <a:lnTo>
                      <a:pt x="16" y="244"/>
                    </a:lnTo>
                    <a:lnTo>
                      <a:pt x="10" y="228"/>
                    </a:lnTo>
                    <a:lnTo>
                      <a:pt x="6" y="212"/>
                    </a:lnTo>
                    <a:lnTo>
                      <a:pt x="2" y="192"/>
                    </a:lnTo>
                    <a:lnTo>
                      <a:pt x="0" y="172"/>
                    </a:lnTo>
                    <a:lnTo>
                      <a:pt x="0" y="150"/>
                    </a:lnTo>
                    <a:lnTo>
                      <a:pt x="0" y="126"/>
                    </a:lnTo>
                    <a:lnTo>
                      <a:pt x="4" y="102"/>
                    </a:lnTo>
                    <a:lnTo>
                      <a:pt x="8" y="76"/>
                    </a:lnTo>
                    <a:lnTo>
                      <a:pt x="14" y="52"/>
                    </a:lnTo>
                    <a:lnTo>
                      <a:pt x="24" y="2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60"/>
              <p:cNvSpPr>
                <a:spLocks/>
              </p:cNvSpPr>
              <p:nvPr/>
            </p:nvSpPr>
            <p:spPr bwMode="auto">
              <a:xfrm>
                <a:off x="1514" y="2780"/>
                <a:ext cx="662" cy="680"/>
              </a:xfrm>
              <a:custGeom>
                <a:avLst/>
                <a:gdLst>
                  <a:gd name="T0" fmla="*/ 178 w 662"/>
                  <a:gd name="T1" fmla="*/ 12 h 680"/>
                  <a:gd name="T2" fmla="*/ 202 w 662"/>
                  <a:gd name="T3" fmla="*/ 6 h 680"/>
                  <a:gd name="T4" fmla="*/ 214 w 662"/>
                  <a:gd name="T5" fmla="*/ 4 h 680"/>
                  <a:gd name="T6" fmla="*/ 248 w 662"/>
                  <a:gd name="T7" fmla="*/ 6 h 680"/>
                  <a:gd name="T8" fmla="*/ 292 w 662"/>
                  <a:gd name="T9" fmla="*/ 16 h 680"/>
                  <a:gd name="T10" fmla="*/ 336 w 662"/>
                  <a:gd name="T11" fmla="*/ 0 h 680"/>
                  <a:gd name="T12" fmla="*/ 374 w 662"/>
                  <a:gd name="T13" fmla="*/ 6 h 680"/>
                  <a:gd name="T14" fmla="*/ 396 w 662"/>
                  <a:gd name="T15" fmla="*/ 26 h 680"/>
                  <a:gd name="T16" fmla="*/ 430 w 662"/>
                  <a:gd name="T17" fmla="*/ 6 h 680"/>
                  <a:gd name="T18" fmla="*/ 440 w 662"/>
                  <a:gd name="T19" fmla="*/ 12 h 680"/>
                  <a:gd name="T20" fmla="*/ 464 w 662"/>
                  <a:gd name="T21" fmla="*/ 26 h 680"/>
                  <a:gd name="T22" fmla="*/ 522 w 662"/>
                  <a:gd name="T23" fmla="*/ 20 h 680"/>
                  <a:gd name="T24" fmla="*/ 534 w 662"/>
                  <a:gd name="T25" fmla="*/ 26 h 680"/>
                  <a:gd name="T26" fmla="*/ 566 w 662"/>
                  <a:gd name="T27" fmla="*/ 60 h 680"/>
                  <a:gd name="T28" fmla="*/ 580 w 662"/>
                  <a:gd name="T29" fmla="*/ 84 h 680"/>
                  <a:gd name="T30" fmla="*/ 606 w 662"/>
                  <a:gd name="T31" fmla="*/ 124 h 680"/>
                  <a:gd name="T32" fmla="*/ 612 w 662"/>
                  <a:gd name="T33" fmla="*/ 134 h 680"/>
                  <a:gd name="T34" fmla="*/ 626 w 662"/>
                  <a:gd name="T35" fmla="*/ 162 h 680"/>
                  <a:gd name="T36" fmla="*/ 640 w 662"/>
                  <a:gd name="T37" fmla="*/ 202 h 680"/>
                  <a:gd name="T38" fmla="*/ 646 w 662"/>
                  <a:gd name="T39" fmla="*/ 258 h 680"/>
                  <a:gd name="T40" fmla="*/ 654 w 662"/>
                  <a:gd name="T41" fmla="*/ 286 h 680"/>
                  <a:gd name="T42" fmla="*/ 640 w 662"/>
                  <a:gd name="T43" fmla="*/ 374 h 680"/>
                  <a:gd name="T44" fmla="*/ 660 w 662"/>
                  <a:gd name="T45" fmla="*/ 412 h 680"/>
                  <a:gd name="T46" fmla="*/ 654 w 662"/>
                  <a:gd name="T47" fmla="*/ 462 h 680"/>
                  <a:gd name="T48" fmla="*/ 600 w 662"/>
                  <a:gd name="T49" fmla="*/ 570 h 680"/>
                  <a:gd name="T50" fmla="*/ 548 w 662"/>
                  <a:gd name="T51" fmla="*/ 630 h 680"/>
                  <a:gd name="T52" fmla="*/ 520 w 662"/>
                  <a:gd name="T53" fmla="*/ 646 h 680"/>
                  <a:gd name="T54" fmla="*/ 444 w 662"/>
                  <a:gd name="T55" fmla="*/ 660 h 680"/>
                  <a:gd name="T56" fmla="*/ 366 w 662"/>
                  <a:gd name="T57" fmla="*/ 678 h 680"/>
                  <a:gd name="T58" fmla="*/ 342 w 662"/>
                  <a:gd name="T59" fmla="*/ 680 h 680"/>
                  <a:gd name="T60" fmla="*/ 298 w 662"/>
                  <a:gd name="T61" fmla="*/ 658 h 680"/>
                  <a:gd name="T62" fmla="*/ 250 w 662"/>
                  <a:gd name="T63" fmla="*/ 650 h 680"/>
                  <a:gd name="T64" fmla="*/ 198 w 662"/>
                  <a:gd name="T65" fmla="*/ 624 h 680"/>
                  <a:gd name="T66" fmla="*/ 148 w 662"/>
                  <a:gd name="T67" fmla="*/ 606 h 680"/>
                  <a:gd name="T68" fmla="*/ 142 w 662"/>
                  <a:gd name="T69" fmla="*/ 588 h 680"/>
                  <a:gd name="T70" fmla="*/ 102 w 662"/>
                  <a:gd name="T71" fmla="*/ 556 h 680"/>
                  <a:gd name="T72" fmla="*/ 88 w 662"/>
                  <a:gd name="T73" fmla="*/ 532 h 680"/>
                  <a:gd name="T74" fmla="*/ 60 w 662"/>
                  <a:gd name="T75" fmla="*/ 516 h 680"/>
                  <a:gd name="T76" fmla="*/ 42 w 662"/>
                  <a:gd name="T77" fmla="*/ 486 h 680"/>
                  <a:gd name="T78" fmla="*/ 38 w 662"/>
                  <a:gd name="T79" fmla="*/ 450 h 680"/>
                  <a:gd name="T80" fmla="*/ 46 w 662"/>
                  <a:gd name="T81" fmla="*/ 430 h 680"/>
                  <a:gd name="T82" fmla="*/ 30 w 662"/>
                  <a:gd name="T83" fmla="*/ 386 h 680"/>
                  <a:gd name="T84" fmla="*/ 8 w 662"/>
                  <a:gd name="T85" fmla="*/ 362 h 680"/>
                  <a:gd name="T86" fmla="*/ 4 w 662"/>
                  <a:gd name="T87" fmla="*/ 322 h 680"/>
                  <a:gd name="T88" fmla="*/ 20 w 662"/>
                  <a:gd name="T89" fmla="*/ 308 h 680"/>
                  <a:gd name="T90" fmla="*/ 10 w 662"/>
                  <a:gd name="T91" fmla="*/ 272 h 680"/>
                  <a:gd name="T92" fmla="*/ 28 w 662"/>
                  <a:gd name="T93" fmla="*/ 226 h 680"/>
                  <a:gd name="T94" fmla="*/ 42 w 662"/>
                  <a:gd name="T95" fmla="*/ 148 h 680"/>
                  <a:gd name="T96" fmla="*/ 60 w 662"/>
                  <a:gd name="T97" fmla="*/ 144 h 680"/>
                  <a:gd name="T98" fmla="*/ 100 w 662"/>
                  <a:gd name="T99" fmla="*/ 90 h 680"/>
                  <a:gd name="T100" fmla="*/ 124 w 662"/>
                  <a:gd name="T101" fmla="*/ 72 h 680"/>
                  <a:gd name="T102" fmla="*/ 158 w 662"/>
                  <a:gd name="T103" fmla="*/ 26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2" h="680">
                    <a:moveTo>
                      <a:pt x="158" y="26"/>
                    </a:moveTo>
                    <a:lnTo>
                      <a:pt x="158" y="26"/>
                    </a:lnTo>
                    <a:lnTo>
                      <a:pt x="164" y="20"/>
                    </a:lnTo>
                    <a:lnTo>
                      <a:pt x="178" y="12"/>
                    </a:lnTo>
                    <a:lnTo>
                      <a:pt x="186" y="8"/>
                    </a:lnTo>
                    <a:lnTo>
                      <a:pt x="194" y="6"/>
                    </a:lnTo>
                    <a:lnTo>
                      <a:pt x="200" y="6"/>
                    </a:lnTo>
                    <a:lnTo>
                      <a:pt x="202" y="6"/>
                    </a:lnTo>
                    <a:lnTo>
                      <a:pt x="204" y="10"/>
                    </a:lnTo>
                    <a:lnTo>
                      <a:pt x="204" y="10"/>
                    </a:lnTo>
                    <a:lnTo>
                      <a:pt x="208" y="6"/>
                    </a:lnTo>
                    <a:lnTo>
                      <a:pt x="214" y="4"/>
                    </a:lnTo>
                    <a:lnTo>
                      <a:pt x="220" y="0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8" y="6"/>
                    </a:lnTo>
                    <a:lnTo>
                      <a:pt x="260" y="16"/>
                    </a:lnTo>
                    <a:lnTo>
                      <a:pt x="260" y="16"/>
                    </a:lnTo>
                    <a:lnTo>
                      <a:pt x="270" y="16"/>
                    </a:lnTo>
                    <a:lnTo>
                      <a:pt x="292" y="16"/>
                    </a:lnTo>
                    <a:lnTo>
                      <a:pt x="306" y="14"/>
                    </a:lnTo>
                    <a:lnTo>
                      <a:pt x="318" y="12"/>
                    </a:lnTo>
                    <a:lnTo>
                      <a:pt x="328" y="8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0"/>
                    </a:lnTo>
                    <a:lnTo>
                      <a:pt x="364" y="4"/>
                    </a:lnTo>
                    <a:lnTo>
                      <a:pt x="374" y="6"/>
                    </a:lnTo>
                    <a:lnTo>
                      <a:pt x="384" y="12"/>
                    </a:lnTo>
                    <a:lnTo>
                      <a:pt x="392" y="18"/>
                    </a:lnTo>
                    <a:lnTo>
                      <a:pt x="396" y="26"/>
                    </a:lnTo>
                    <a:lnTo>
                      <a:pt x="396" y="26"/>
                    </a:lnTo>
                    <a:lnTo>
                      <a:pt x="402" y="20"/>
                    </a:lnTo>
                    <a:lnTo>
                      <a:pt x="416" y="12"/>
                    </a:lnTo>
                    <a:lnTo>
                      <a:pt x="424" y="8"/>
                    </a:lnTo>
                    <a:lnTo>
                      <a:pt x="430" y="6"/>
                    </a:lnTo>
                    <a:lnTo>
                      <a:pt x="436" y="8"/>
                    </a:lnTo>
                    <a:lnTo>
                      <a:pt x="438" y="10"/>
                    </a:lnTo>
                    <a:lnTo>
                      <a:pt x="440" y="12"/>
                    </a:lnTo>
                    <a:lnTo>
                      <a:pt x="440" y="12"/>
                    </a:lnTo>
                    <a:lnTo>
                      <a:pt x="450" y="16"/>
                    </a:lnTo>
                    <a:lnTo>
                      <a:pt x="458" y="20"/>
                    </a:lnTo>
                    <a:lnTo>
                      <a:pt x="464" y="26"/>
                    </a:lnTo>
                    <a:lnTo>
                      <a:pt x="464" y="26"/>
                    </a:lnTo>
                    <a:lnTo>
                      <a:pt x="476" y="24"/>
                    </a:lnTo>
                    <a:lnTo>
                      <a:pt x="498" y="20"/>
                    </a:lnTo>
                    <a:lnTo>
                      <a:pt x="512" y="18"/>
                    </a:lnTo>
                    <a:lnTo>
                      <a:pt x="522" y="20"/>
                    </a:lnTo>
                    <a:lnTo>
                      <a:pt x="530" y="22"/>
                    </a:lnTo>
                    <a:lnTo>
                      <a:pt x="534" y="22"/>
                    </a:lnTo>
                    <a:lnTo>
                      <a:pt x="534" y="26"/>
                    </a:lnTo>
                    <a:lnTo>
                      <a:pt x="534" y="26"/>
                    </a:lnTo>
                    <a:lnTo>
                      <a:pt x="540" y="30"/>
                    </a:lnTo>
                    <a:lnTo>
                      <a:pt x="554" y="42"/>
                    </a:lnTo>
                    <a:lnTo>
                      <a:pt x="560" y="50"/>
                    </a:lnTo>
                    <a:lnTo>
                      <a:pt x="566" y="60"/>
                    </a:lnTo>
                    <a:lnTo>
                      <a:pt x="572" y="68"/>
                    </a:lnTo>
                    <a:lnTo>
                      <a:pt x="574" y="80"/>
                    </a:lnTo>
                    <a:lnTo>
                      <a:pt x="574" y="80"/>
                    </a:lnTo>
                    <a:lnTo>
                      <a:pt x="580" y="84"/>
                    </a:lnTo>
                    <a:lnTo>
                      <a:pt x="590" y="94"/>
                    </a:lnTo>
                    <a:lnTo>
                      <a:pt x="596" y="102"/>
                    </a:lnTo>
                    <a:lnTo>
                      <a:pt x="602" y="114"/>
                    </a:lnTo>
                    <a:lnTo>
                      <a:pt x="606" y="124"/>
                    </a:lnTo>
                    <a:lnTo>
                      <a:pt x="606" y="138"/>
                    </a:lnTo>
                    <a:lnTo>
                      <a:pt x="606" y="138"/>
                    </a:lnTo>
                    <a:lnTo>
                      <a:pt x="610" y="136"/>
                    </a:lnTo>
                    <a:lnTo>
                      <a:pt x="612" y="134"/>
                    </a:lnTo>
                    <a:lnTo>
                      <a:pt x="616" y="136"/>
                    </a:lnTo>
                    <a:lnTo>
                      <a:pt x="620" y="140"/>
                    </a:lnTo>
                    <a:lnTo>
                      <a:pt x="624" y="148"/>
                    </a:lnTo>
                    <a:lnTo>
                      <a:pt x="626" y="162"/>
                    </a:lnTo>
                    <a:lnTo>
                      <a:pt x="628" y="182"/>
                    </a:lnTo>
                    <a:lnTo>
                      <a:pt x="628" y="182"/>
                    </a:lnTo>
                    <a:lnTo>
                      <a:pt x="632" y="186"/>
                    </a:lnTo>
                    <a:lnTo>
                      <a:pt x="640" y="202"/>
                    </a:lnTo>
                    <a:lnTo>
                      <a:pt x="644" y="212"/>
                    </a:lnTo>
                    <a:lnTo>
                      <a:pt x="648" y="224"/>
                    </a:lnTo>
                    <a:lnTo>
                      <a:pt x="648" y="240"/>
                    </a:lnTo>
                    <a:lnTo>
                      <a:pt x="646" y="258"/>
                    </a:lnTo>
                    <a:lnTo>
                      <a:pt x="646" y="258"/>
                    </a:lnTo>
                    <a:lnTo>
                      <a:pt x="650" y="264"/>
                    </a:lnTo>
                    <a:lnTo>
                      <a:pt x="652" y="272"/>
                    </a:lnTo>
                    <a:lnTo>
                      <a:pt x="654" y="286"/>
                    </a:lnTo>
                    <a:lnTo>
                      <a:pt x="654" y="302"/>
                    </a:lnTo>
                    <a:lnTo>
                      <a:pt x="652" y="322"/>
                    </a:lnTo>
                    <a:lnTo>
                      <a:pt x="648" y="346"/>
                    </a:lnTo>
                    <a:lnTo>
                      <a:pt x="640" y="374"/>
                    </a:lnTo>
                    <a:lnTo>
                      <a:pt x="640" y="374"/>
                    </a:lnTo>
                    <a:lnTo>
                      <a:pt x="648" y="384"/>
                    </a:lnTo>
                    <a:lnTo>
                      <a:pt x="654" y="396"/>
                    </a:lnTo>
                    <a:lnTo>
                      <a:pt x="660" y="412"/>
                    </a:lnTo>
                    <a:lnTo>
                      <a:pt x="662" y="432"/>
                    </a:lnTo>
                    <a:lnTo>
                      <a:pt x="660" y="442"/>
                    </a:lnTo>
                    <a:lnTo>
                      <a:pt x="658" y="452"/>
                    </a:lnTo>
                    <a:lnTo>
                      <a:pt x="654" y="462"/>
                    </a:lnTo>
                    <a:lnTo>
                      <a:pt x="648" y="472"/>
                    </a:lnTo>
                    <a:lnTo>
                      <a:pt x="640" y="484"/>
                    </a:lnTo>
                    <a:lnTo>
                      <a:pt x="628" y="494"/>
                    </a:lnTo>
                    <a:lnTo>
                      <a:pt x="600" y="570"/>
                    </a:lnTo>
                    <a:lnTo>
                      <a:pt x="588" y="586"/>
                    </a:lnTo>
                    <a:lnTo>
                      <a:pt x="588" y="586"/>
                    </a:lnTo>
                    <a:lnTo>
                      <a:pt x="566" y="612"/>
                    </a:lnTo>
                    <a:lnTo>
                      <a:pt x="548" y="630"/>
                    </a:lnTo>
                    <a:lnTo>
                      <a:pt x="540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20" y="646"/>
                    </a:lnTo>
                    <a:lnTo>
                      <a:pt x="492" y="654"/>
                    </a:lnTo>
                    <a:lnTo>
                      <a:pt x="474" y="658"/>
                    </a:lnTo>
                    <a:lnTo>
                      <a:pt x="458" y="660"/>
                    </a:lnTo>
                    <a:lnTo>
                      <a:pt x="444" y="660"/>
                    </a:lnTo>
                    <a:lnTo>
                      <a:pt x="432" y="658"/>
                    </a:lnTo>
                    <a:lnTo>
                      <a:pt x="432" y="658"/>
                    </a:lnTo>
                    <a:lnTo>
                      <a:pt x="394" y="670"/>
                    </a:lnTo>
                    <a:lnTo>
                      <a:pt x="366" y="678"/>
                    </a:lnTo>
                    <a:lnTo>
                      <a:pt x="354" y="680"/>
                    </a:lnTo>
                    <a:lnTo>
                      <a:pt x="348" y="680"/>
                    </a:lnTo>
                    <a:lnTo>
                      <a:pt x="348" y="680"/>
                    </a:lnTo>
                    <a:lnTo>
                      <a:pt x="342" y="680"/>
                    </a:lnTo>
                    <a:lnTo>
                      <a:pt x="328" y="676"/>
                    </a:lnTo>
                    <a:lnTo>
                      <a:pt x="312" y="668"/>
                    </a:lnTo>
                    <a:lnTo>
                      <a:pt x="304" y="664"/>
                    </a:lnTo>
                    <a:lnTo>
                      <a:pt x="298" y="658"/>
                    </a:lnTo>
                    <a:lnTo>
                      <a:pt x="298" y="658"/>
                    </a:lnTo>
                    <a:lnTo>
                      <a:pt x="290" y="656"/>
                    </a:lnTo>
                    <a:lnTo>
                      <a:pt x="266" y="654"/>
                    </a:lnTo>
                    <a:lnTo>
                      <a:pt x="250" y="650"/>
                    </a:lnTo>
                    <a:lnTo>
                      <a:pt x="234" y="642"/>
                    </a:lnTo>
                    <a:lnTo>
                      <a:pt x="216" y="634"/>
                    </a:lnTo>
                    <a:lnTo>
                      <a:pt x="198" y="624"/>
                    </a:lnTo>
                    <a:lnTo>
                      <a:pt x="198" y="624"/>
                    </a:lnTo>
                    <a:lnTo>
                      <a:pt x="188" y="622"/>
                    </a:lnTo>
                    <a:lnTo>
                      <a:pt x="168" y="616"/>
                    </a:lnTo>
                    <a:lnTo>
                      <a:pt x="158" y="612"/>
                    </a:lnTo>
                    <a:lnTo>
                      <a:pt x="148" y="606"/>
                    </a:lnTo>
                    <a:lnTo>
                      <a:pt x="142" y="598"/>
                    </a:lnTo>
                    <a:lnTo>
                      <a:pt x="142" y="592"/>
                    </a:lnTo>
                    <a:lnTo>
                      <a:pt x="142" y="588"/>
                    </a:lnTo>
                    <a:lnTo>
                      <a:pt x="142" y="588"/>
                    </a:lnTo>
                    <a:lnTo>
                      <a:pt x="134" y="584"/>
                    </a:lnTo>
                    <a:lnTo>
                      <a:pt x="120" y="574"/>
                    </a:lnTo>
                    <a:lnTo>
                      <a:pt x="106" y="562"/>
                    </a:lnTo>
                    <a:lnTo>
                      <a:pt x="102" y="556"/>
                    </a:lnTo>
                    <a:lnTo>
                      <a:pt x="100" y="550"/>
                    </a:lnTo>
                    <a:lnTo>
                      <a:pt x="100" y="550"/>
                    </a:lnTo>
                    <a:lnTo>
                      <a:pt x="96" y="544"/>
                    </a:lnTo>
                    <a:lnTo>
                      <a:pt x="88" y="532"/>
                    </a:lnTo>
                    <a:lnTo>
                      <a:pt x="82" y="526"/>
                    </a:lnTo>
                    <a:lnTo>
                      <a:pt x="74" y="520"/>
                    </a:lnTo>
                    <a:lnTo>
                      <a:pt x="68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54" y="508"/>
                    </a:lnTo>
                    <a:lnTo>
                      <a:pt x="48" y="498"/>
                    </a:lnTo>
                    <a:lnTo>
                      <a:pt x="42" y="486"/>
                    </a:lnTo>
                    <a:lnTo>
                      <a:pt x="36" y="474"/>
                    </a:lnTo>
                    <a:lnTo>
                      <a:pt x="34" y="462"/>
                    </a:lnTo>
                    <a:lnTo>
                      <a:pt x="36" y="456"/>
                    </a:lnTo>
                    <a:lnTo>
                      <a:pt x="38" y="450"/>
                    </a:lnTo>
                    <a:lnTo>
                      <a:pt x="40" y="444"/>
                    </a:lnTo>
                    <a:lnTo>
                      <a:pt x="46" y="438"/>
                    </a:lnTo>
                    <a:lnTo>
                      <a:pt x="46" y="438"/>
                    </a:lnTo>
                    <a:lnTo>
                      <a:pt x="46" y="430"/>
                    </a:lnTo>
                    <a:lnTo>
                      <a:pt x="46" y="414"/>
                    </a:lnTo>
                    <a:lnTo>
                      <a:pt x="42" y="404"/>
                    </a:lnTo>
                    <a:lnTo>
                      <a:pt x="38" y="394"/>
                    </a:lnTo>
                    <a:lnTo>
                      <a:pt x="30" y="386"/>
                    </a:lnTo>
                    <a:lnTo>
                      <a:pt x="20" y="380"/>
                    </a:lnTo>
                    <a:lnTo>
                      <a:pt x="20" y="380"/>
                    </a:lnTo>
                    <a:lnTo>
                      <a:pt x="14" y="372"/>
                    </a:lnTo>
                    <a:lnTo>
                      <a:pt x="8" y="362"/>
                    </a:lnTo>
                    <a:lnTo>
                      <a:pt x="4" y="352"/>
                    </a:lnTo>
                    <a:lnTo>
                      <a:pt x="0" y="340"/>
                    </a:lnTo>
                    <a:lnTo>
                      <a:pt x="2" y="328"/>
                    </a:lnTo>
                    <a:lnTo>
                      <a:pt x="4" y="322"/>
                    </a:lnTo>
                    <a:lnTo>
                      <a:pt x="8" y="318"/>
                    </a:lnTo>
                    <a:lnTo>
                      <a:pt x="12" y="312"/>
                    </a:lnTo>
                    <a:lnTo>
                      <a:pt x="20" y="308"/>
                    </a:lnTo>
                    <a:lnTo>
                      <a:pt x="20" y="308"/>
                    </a:lnTo>
                    <a:lnTo>
                      <a:pt x="16" y="302"/>
                    </a:lnTo>
                    <a:lnTo>
                      <a:pt x="12" y="294"/>
                    </a:lnTo>
                    <a:lnTo>
                      <a:pt x="10" y="284"/>
                    </a:lnTo>
                    <a:lnTo>
                      <a:pt x="10" y="272"/>
                    </a:lnTo>
                    <a:lnTo>
                      <a:pt x="12" y="258"/>
                    </a:lnTo>
                    <a:lnTo>
                      <a:pt x="18" y="244"/>
                    </a:lnTo>
                    <a:lnTo>
                      <a:pt x="28" y="226"/>
                    </a:lnTo>
                    <a:lnTo>
                      <a:pt x="28" y="226"/>
                    </a:lnTo>
                    <a:lnTo>
                      <a:pt x="30" y="210"/>
                    </a:lnTo>
                    <a:lnTo>
                      <a:pt x="32" y="176"/>
                    </a:lnTo>
                    <a:lnTo>
                      <a:pt x="36" y="160"/>
                    </a:lnTo>
                    <a:lnTo>
                      <a:pt x="42" y="148"/>
                    </a:lnTo>
                    <a:lnTo>
                      <a:pt x="44" y="144"/>
                    </a:lnTo>
                    <a:lnTo>
                      <a:pt x="48" y="142"/>
                    </a:lnTo>
                    <a:lnTo>
                      <a:pt x="54" y="142"/>
                    </a:lnTo>
                    <a:lnTo>
                      <a:pt x="60" y="144"/>
                    </a:lnTo>
                    <a:lnTo>
                      <a:pt x="60" y="144"/>
                    </a:lnTo>
                    <a:lnTo>
                      <a:pt x="78" y="118"/>
                    </a:lnTo>
                    <a:lnTo>
                      <a:pt x="92" y="100"/>
                    </a:lnTo>
                    <a:lnTo>
                      <a:pt x="100" y="90"/>
                    </a:lnTo>
                    <a:lnTo>
                      <a:pt x="100" y="90"/>
                    </a:lnTo>
                    <a:lnTo>
                      <a:pt x="106" y="88"/>
                    </a:lnTo>
                    <a:lnTo>
                      <a:pt x="118" y="80"/>
                    </a:lnTo>
                    <a:lnTo>
                      <a:pt x="124" y="72"/>
                    </a:lnTo>
                    <a:lnTo>
                      <a:pt x="130" y="62"/>
                    </a:lnTo>
                    <a:lnTo>
                      <a:pt x="134" y="50"/>
                    </a:lnTo>
                    <a:lnTo>
                      <a:pt x="136" y="36"/>
                    </a:lnTo>
                    <a:lnTo>
                      <a:pt x="158" y="26"/>
                    </a:lnTo>
                    <a:close/>
                  </a:path>
                </a:pathLst>
              </a:custGeom>
              <a:noFill/>
              <a:ln w="12700">
                <a:solidFill>
                  <a:srgbClr val="B8BF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20" name="Picture 61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2762"/>
                <a:ext cx="720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1" name="Picture 62"/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4" y="2894"/>
                <a:ext cx="432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2" name="Picture 63"/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2956"/>
                <a:ext cx="9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3" name="Picture 64"/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0" y="2970"/>
                <a:ext cx="4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4" name="Picture 65"/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0" y="3136"/>
                <a:ext cx="26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5" name="Picture 66"/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6" y="3178"/>
                <a:ext cx="66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6" name="Picture 67"/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4" y="3200"/>
                <a:ext cx="36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" name="Freeform 68"/>
              <p:cNvSpPr>
                <a:spLocks/>
              </p:cNvSpPr>
              <p:nvPr/>
            </p:nvSpPr>
            <p:spPr bwMode="auto">
              <a:xfrm>
                <a:off x="1842" y="2970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8" name="Freeform 69"/>
              <p:cNvSpPr>
                <a:spLocks/>
              </p:cNvSpPr>
              <p:nvPr/>
            </p:nvSpPr>
            <p:spPr bwMode="auto">
              <a:xfrm>
                <a:off x="1768" y="3116"/>
                <a:ext cx="0" cy="8"/>
              </a:xfrm>
              <a:custGeom>
                <a:avLst/>
                <a:gdLst>
                  <a:gd name="T0" fmla="*/ 4 h 8"/>
                  <a:gd name="T1" fmla="*/ 4 h 8"/>
                  <a:gd name="T2" fmla="*/ 8 h 8"/>
                  <a:gd name="T3" fmla="*/ 8 h 8"/>
                  <a:gd name="T4" fmla="*/ 8 h 8"/>
                  <a:gd name="T5" fmla="*/ 4 h 8"/>
                  <a:gd name="T6" fmla="*/ 2 h 8"/>
                  <a:gd name="T7" fmla="*/ 2 h 8"/>
                  <a:gd name="T8" fmla="*/ 0 h 8"/>
                  <a:gd name="T9" fmla="*/ 0 h 8"/>
                  <a:gd name="T10" fmla="*/ 0 h 8"/>
                  <a:gd name="T11" fmla="*/ 2 h 8"/>
                  <a:gd name="T12" fmla="*/ 4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9" name="Freeform 70"/>
              <p:cNvSpPr>
                <a:spLocks/>
              </p:cNvSpPr>
              <p:nvPr/>
            </p:nvSpPr>
            <p:spPr bwMode="auto">
              <a:xfrm>
                <a:off x="1908" y="2946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71"/>
              <p:cNvSpPr>
                <a:spLocks/>
              </p:cNvSpPr>
              <p:nvPr/>
            </p:nvSpPr>
            <p:spPr bwMode="auto">
              <a:xfrm>
                <a:off x="1926" y="3058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1" name="Oval 72"/>
              <p:cNvSpPr>
                <a:spLocks noChangeArrowheads="1"/>
              </p:cNvSpPr>
              <p:nvPr/>
            </p:nvSpPr>
            <p:spPr bwMode="auto">
              <a:xfrm>
                <a:off x="1232" y="1056"/>
                <a:ext cx="1" cy="6"/>
              </a:xfrm>
              <a:prstGeom prst="ellipse">
                <a:avLst/>
              </a:pr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Oval 73"/>
              <p:cNvSpPr>
                <a:spLocks noChangeArrowheads="1"/>
              </p:cNvSpPr>
              <p:nvPr/>
            </p:nvSpPr>
            <p:spPr bwMode="auto">
              <a:xfrm>
                <a:off x="1156" y="1138"/>
                <a:ext cx="2" cy="6"/>
              </a:xfrm>
              <a:prstGeom prst="ellipse">
                <a:avLst/>
              </a:pr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74"/>
              <p:cNvSpPr>
                <a:spLocks/>
              </p:cNvSpPr>
              <p:nvPr/>
            </p:nvSpPr>
            <p:spPr bwMode="auto">
              <a:xfrm>
                <a:off x="1234" y="1118"/>
                <a:ext cx="0" cy="6"/>
              </a:xfrm>
              <a:custGeom>
                <a:avLst/>
                <a:gdLst>
                  <a:gd name="T0" fmla="*/ 4 h 6"/>
                  <a:gd name="T1" fmla="*/ 4 h 6"/>
                  <a:gd name="T2" fmla="*/ 6 h 6"/>
                  <a:gd name="T3" fmla="*/ 6 h 6"/>
                  <a:gd name="T4" fmla="*/ 6 h 6"/>
                  <a:gd name="T5" fmla="*/ 4 h 6"/>
                  <a:gd name="T6" fmla="*/ 2 h 6"/>
                  <a:gd name="T7" fmla="*/ 2 h 6"/>
                  <a:gd name="T8" fmla="*/ 0 h 6"/>
                  <a:gd name="T9" fmla="*/ 0 h 6"/>
                  <a:gd name="T10" fmla="*/ 0 h 6"/>
                  <a:gd name="T11" fmla="*/ 2 h 6"/>
                  <a:gd name="T12" fmla="*/ 4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34" name="Picture 75"/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8" y="868"/>
                <a:ext cx="19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" name="Picture 76"/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0" y="874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77"/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" y="882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" name="Picture 78"/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" y="940"/>
                <a:ext cx="19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" name="Picture 79"/>
              <p:cNvPicPr>
                <a:picLocks noChangeAspect="1" noChangeArrowheads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" y="948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9" name="Picture 80"/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" y="954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0" name="Picture 81"/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912"/>
                <a:ext cx="19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1" name="Picture 82"/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6" y="918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" name="Picture 83"/>
              <p:cNvPicPr>
                <a:picLocks noChangeAspect="1" noChangeArrowheads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8" y="926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3" name="Freeform 84"/>
              <p:cNvSpPr>
                <a:spLocks/>
              </p:cNvSpPr>
              <p:nvPr/>
            </p:nvSpPr>
            <p:spPr bwMode="auto">
              <a:xfrm>
                <a:off x="1620" y="890"/>
                <a:ext cx="2" cy="8"/>
              </a:xfrm>
              <a:custGeom>
                <a:avLst/>
                <a:gdLst>
                  <a:gd name="T0" fmla="*/ 2 w 2"/>
                  <a:gd name="T1" fmla="*/ 4 h 8"/>
                  <a:gd name="T2" fmla="*/ 2 w 2"/>
                  <a:gd name="T3" fmla="*/ 4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4 h 8"/>
                  <a:gd name="T12" fmla="*/ 0 w 2"/>
                  <a:gd name="T13" fmla="*/ 2 h 8"/>
                  <a:gd name="T14" fmla="*/ 0 w 2"/>
                  <a:gd name="T15" fmla="*/ 2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4 h 8"/>
                  <a:gd name="T24" fmla="*/ 2 w 2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4"/>
                    </a:move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Freeform 85"/>
              <p:cNvSpPr>
                <a:spLocks/>
              </p:cNvSpPr>
              <p:nvPr/>
            </p:nvSpPr>
            <p:spPr bwMode="auto">
              <a:xfrm>
                <a:off x="1594" y="908"/>
                <a:ext cx="2" cy="6"/>
              </a:xfrm>
              <a:custGeom>
                <a:avLst/>
                <a:gdLst>
                  <a:gd name="T0" fmla="*/ 0 w 2"/>
                  <a:gd name="T1" fmla="*/ 4 h 6"/>
                  <a:gd name="T2" fmla="*/ 0 w 2"/>
                  <a:gd name="T3" fmla="*/ 4 h 6"/>
                  <a:gd name="T4" fmla="*/ 0 w 2"/>
                  <a:gd name="T5" fmla="*/ 6 h 6"/>
                  <a:gd name="T6" fmla="*/ 0 w 2"/>
                  <a:gd name="T7" fmla="*/ 6 h 6"/>
                  <a:gd name="T8" fmla="*/ 0 w 2"/>
                  <a:gd name="T9" fmla="*/ 6 h 6"/>
                  <a:gd name="T10" fmla="*/ 0 w 2"/>
                  <a:gd name="T11" fmla="*/ 4 h 6"/>
                  <a:gd name="T12" fmla="*/ 0 w 2"/>
                  <a:gd name="T13" fmla="*/ 2 h 6"/>
                  <a:gd name="T14" fmla="*/ 0 w 2"/>
                  <a:gd name="T15" fmla="*/ 2 h 6"/>
                  <a:gd name="T16" fmla="*/ 2 w 2"/>
                  <a:gd name="T17" fmla="*/ 0 h 6"/>
                  <a:gd name="T18" fmla="*/ 2 w 2"/>
                  <a:gd name="T19" fmla="*/ 0 h 6"/>
                  <a:gd name="T20" fmla="*/ 2 w 2"/>
                  <a:gd name="T21" fmla="*/ 0 h 6"/>
                  <a:gd name="T22" fmla="*/ 0 w 2"/>
                  <a:gd name="T23" fmla="*/ 2 h 6"/>
                  <a:gd name="T24" fmla="*/ 0 w 2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86"/>
              <p:cNvSpPr>
                <a:spLocks/>
              </p:cNvSpPr>
              <p:nvPr/>
            </p:nvSpPr>
            <p:spPr bwMode="auto">
              <a:xfrm>
                <a:off x="1602" y="1050"/>
                <a:ext cx="2" cy="6"/>
              </a:xfrm>
              <a:custGeom>
                <a:avLst/>
                <a:gdLst>
                  <a:gd name="T0" fmla="*/ 0 w 2"/>
                  <a:gd name="T1" fmla="*/ 4 h 6"/>
                  <a:gd name="T2" fmla="*/ 0 w 2"/>
                  <a:gd name="T3" fmla="*/ 4 h 6"/>
                  <a:gd name="T4" fmla="*/ 0 w 2"/>
                  <a:gd name="T5" fmla="*/ 6 h 6"/>
                  <a:gd name="T6" fmla="*/ 0 w 2"/>
                  <a:gd name="T7" fmla="*/ 6 h 6"/>
                  <a:gd name="T8" fmla="*/ 0 w 2"/>
                  <a:gd name="T9" fmla="*/ 6 h 6"/>
                  <a:gd name="T10" fmla="*/ 0 w 2"/>
                  <a:gd name="T11" fmla="*/ 4 h 6"/>
                  <a:gd name="T12" fmla="*/ 0 w 2"/>
                  <a:gd name="T13" fmla="*/ 2 h 6"/>
                  <a:gd name="T14" fmla="*/ 0 w 2"/>
                  <a:gd name="T15" fmla="*/ 2 h 6"/>
                  <a:gd name="T16" fmla="*/ 2 w 2"/>
                  <a:gd name="T17" fmla="*/ 0 h 6"/>
                  <a:gd name="T18" fmla="*/ 2 w 2"/>
                  <a:gd name="T19" fmla="*/ 0 h 6"/>
                  <a:gd name="T20" fmla="*/ 2 w 2"/>
                  <a:gd name="T21" fmla="*/ 0 h 6"/>
                  <a:gd name="T22" fmla="*/ 2 w 2"/>
                  <a:gd name="T23" fmla="*/ 2 h 6"/>
                  <a:gd name="T24" fmla="*/ 0 w 2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87"/>
              <p:cNvSpPr>
                <a:spLocks/>
              </p:cNvSpPr>
              <p:nvPr/>
            </p:nvSpPr>
            <p:spPr bwMode="auto">
              <a:xfrm>
                <a:off x="1554" y="1034"/>
                <a:ext cx="2" cy="8"/>
              </a:xfrm>
              <a:custGeom>
                <a:avLst/>
                <a:gdLst>
                  <a:gd name="T0" fmla="*/ 2 w 2"/>
                  <a:gd name="T1" fmla="*/ 6 h 8"/>
                  <a:gd name="T2" fmla="*/ 2 w 2"/>
                  <a:gd name="T3" fmla="*/ 6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2 w 2"/>
                  <a:gd name="T11" fmla="*/ 4 h 8"/>
                  <a:gd name="T12" fmla="*/ 2 w 2"/>
                  <a:gd name="T13" fmla="*/ 4 h 8"/>
                  <a:gd name="T14" fmla="*/ 2 w 2"/>
                  <a:gd name="T15" fmla="*/ 4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4 h 8"/>
                  <a:gd name="T24" fmla="*/ 2 w 2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88"/>
              <p:cNvSpPr>
                <a:spLocks/>
              </p:cNvSpPr>
              <p:nvPr/>
            </p:nvSpPr>
            <p:spPr bwMode="auto">
              <a:xfrm>
                <a:off x="1542" y="1020"/>
                <a:ext cx="2" cy="8"/>
              </a:xfrm>
              <a:custGeom>
                <a:avLst/>
                <a:gdLst>
                  <a:gd name="T0" fmla="*/ 2 w 2"/>
                  <a:gd name="T1" fmla="*/ 6 h 8"/>
                  <a:gd name="T2" fmla="*/ 2 w 2"/>
                  <a:gd name="T3" fmla="*/ 6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4 h 8"/>
                  <a:gd name="T12" fmla="*/ 0 w 2"/>
                  <a:gd name="T13" fmla="*/ 4 h 8"/>
                  <a:gd name="T14" fmla="*/ 0 w 2"/>
                  <a:gd name="T15" fmla="*/ 4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4 h 8"/>
                  <a:gd name="T24" fmla="*/ 2 w 2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89"/>
              <p:cNvSpPr>
                <a:spLocks/>
              </p:cNvSpPr>
              <p:nvPr/>
            </p:nvSpPr>
            <p:spPr bwMode="auto">
              <a:xfrm>
                <a:off x="1674" y="1030"/>
                <a:ext cx="4" cy="8"/>
              </a:xfrm>
              <a:custGeom>
                <a:avLst/>
                <a:gdLst>
                  <a:gd name="T0" fmla="*/ 2 w 4"/>
                  <a:gd name="T1" fmla="*/ 6 h 8"/>
                  <a:gd name="T2" fmla="*/ 2 w 4"/>
                  <a:gd name="T3" fmla="*/ 6 h 8"/>
                  <a:gd name="T4" fmla="*/ 0 w 4"/>
                  <a:gd name="T5" fmla="*/ 8 h 8"/>
                  <a:gd name="T6" fmla="*/ 0 w 4"/>
                  <a:gd name="T7" fmla="*/ 8 h 8"/>
                  <a:gd name="T8" fmla="*/ 0 w 4"/>
                  <a:gd name="T9" fmla="*/ 8 h 8"/>
                  <a:gd name="T10" fmla="*/ 2 w 4"/>
                  <a:gd name="T11" fmla="*/ 6 h 8"/>
                  <a:gd name="T12" fmla="*/ 2 w 4"/>
                  <a:gd name="T13" fmla="*/ 4 h 8"/>
                  <a:gd name="T14" fmla="*/ 2 w 4"/>
                  <a:gd name="T15" fmla="*/ 4 h 8"/>
                  <a:gd name="T16" fmla="*/ 4 w 4"/>
                  <a:gd name="T17" fmla="*/ 0 h 8"/>
                  <a:gd name="T18" fmla="*/ 4 w 4"/>
                  <a:gd name="T19" fmla="*/ 0 h 8"/>
                  <a:gd name="T20" fmla="*/ 4 w 4"/>
                  <a:gd name="T21" fmla="*/ 0 h 8"/>
                  <a:gd name="T22" fmla="*/ 2 w 4"/>
                  <a:gd name="T23" fmla="*/ 4 h 8"/>
                  <a:gd name="T24" fmla="*/ 2 w 4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49" name="Picture 90"/>
              <p:cNvPicPr>
                <a:picLocks noChangeAspect="1" noChangeArrowheads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" y="866"/>
                <a:ext cx="23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0" name="Freeform 91"/>
              <p:cNvSpPr>
                <a:spLocks/>
              </p:cNvSpPr>
              <p:nvPr/>
            </p:nvSpPr>
            <p:spPr bwMode="auto">
              <a:xfrm>
                <a:off x="2840" y="884"/>
                <a:ext cx="196" cy="262"/>
              </a:xfrm>
              <a:custGeom>
                <a:avLst/>
                <a:gdLst>
                  <a:gd name="T0" fmla="*/ 2 w 196"/>
                  <a:gd name="T1" fmla="*/ 0 h 262"/>
                  <a:gd name="T2" fmla="*/ 2 w 196"/>
                  <a:gd name="T3" fmla="*/ 0 h 262"/>
                  <a:gd name="T4" fmla="*/ 14 w 196"/>
                  <a:gd name="T5" fmla="*/ 32 h 262"/>
                  <a:gd name="T6" fmla="*/ 30 w 196"/>
                  <a:gd name="T7" fmla="*/ 66 h 262"/>
                  <a:gd name="T8" fmla="*/ 52 w 196"/>
                  <a:gd name="T9" fmla="*/ 108 h 262"/>
                  <a:gd name="T10" fmla="*/ 80 w 196"/>
                  <a:gd name="T11" fmla="*/ 152 h 262"/>
                  <a:gd name="T12" fmla="*/ 96 w 196"/>
                  <a:gd name="T13" fmla="*/ 174 h 262"/>
                  <a:gd name="T14" fmla="*/ 112 w 196"/>
                  <a:gd name="T15" fmla="*/ 194 h 262"/>
                  <a:gd name="T16" fmla="*/ 132 w 196"/>
                  <a:gd name="T17" fmla="*/ 214 h 262"/>
                  <a:gd name="T18" fmla="*/ 152 w 196"/>
                  <a:gd name="T19" fmla="*/ 232 h 262"/>
                  <a:gd name="T20" fmla="*/ 172 w 196"/>
                  <a:gd name="T21" fmla="*/ 248 h 262"/>
                  <a:gd name="T22" fmla="*/ 196 w 196"/>
                  <a:gd name="T23" fmla="*/ 262 h 262"/>
                  <a:gd name="T24" fmla="*/ 196 w 196"/>
                  <a:gd name="T25" fmla="*/ 262 h 262"/>
                  <a:gd name="T26" fmla="*/ 186 w 196"/>
                  <a:gd name="T27" fmla="*/ 258 h 262"/>
                  <a:gd name="T28" fmla="*/ 162 w 196"/>
                  <a:gd name="T29" fmla="*/ 248 h 262"/>
                  <a:gd name="T30" fmla="*/ 128 w 196"/>
                  <a:gd name="T31" fmla="*/ 230 h 262"/>
                  <a:gd name="T32" fmla="*/ 110 w 196"/>
                  <a:gd name="T33" fmla="*/ 218 h 262"/>
                  <a:gd name="T34" fmla="*/ 90 w 196"/>
                  <a:gd name="T35" fmla="*/ 202 h 262"/>
                  <a:gd name="T36" fmla="*/ 72 w 196"/>
                  <a:gd name="T37" fmla="*/ 186 h 262"/>
                  <a:gd name="T38" fmla="*/ 54 w 196"/>
                  <a:gd name="T39" fmla="*/ 168 h 262"/>
                  <a:gd name="T40" fmla="*/ 38 w 196"/>
                  <a:gd name="T41" fmla="*/ 146 h 262"/>
                  <a:gd name="T42" fmla="*/ 24 w 196"/>
                  <a:gd name="T43" fmla="*/ 122 h 262"/>
                  <a:gd name="T44" fmla="*/ 12 w 196"/>
                  <a:gd name="T45" fmla="*/ 96 h 262"/>
                  <a:gd name="T46" fmla="*/ 4 w 196"/>
                  <a:gd name="T47" fmla="*/ 66 h 262"/>
                  <a:gd name="T48" fmla="*/ 2 w 196"/>
                  <a:gd name="T49" fmla="*/ 50 h 262"/>
                  <a:gd name="T50" fmla="*/ 0 w 196"/>
                  <a:gd name="T51" fmla="*/ 34 h 262"/>
                  <a:gd name="T52" fmla="*/ 0 w 196"/>
                  <a:gd name="T53" fmla="*/ 18 h 262"/>
                  <a:gd name="T54" fmla="*/ 2 w 196"/>
                  <a:gd name="T55" fmla="*/ 0 h 262"/>
                  <a:gd name="T56" fmla="*/ 2 w 196"/>
                  <a:gd name="T57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6" h="262">
                    <a:moveTo>
                      <a:pt x="2" y="0"/>
                    </a:moveTo>
                    <a:lnTo>
                      <a:pt x="2" y="0"/>
                    </a:lnTo>
                    <a:lnTo>
                      <a:pt x="14" y="32"/>
                    </a:lnTo>
                    <a:lnTo>
                      <a:pt x="30" y="66"/>
                    </a:lnTo>
                    <a:lnTo>
                      <a:pt x="52" y="108"/>
                    </a:lnTo>
                    <a:lnTo>
                      <a:pt x="80" y="152"/>
                    </a:lnTo>
                    <a:lnTo>
                      <a:pt x="96" y="174"/>
                    </a:lnTo>
                    <a:lnTo>
                      <a:pt x="112" y="194"/>
                    </a:lnTo>
                    <a:lnTo>
                      <a:pt x="132" y="214"/>
                    </a:lnTo>
                    <a:lnTo>
                      <a:pt x="152" y="232"/>
                    </a:lnTo>
                    <a:lnTo>
                      <a:pt x="172" y="248"/>
                    </a:lnTo>
                    <a:lnTo>
                      <a:pt x="196" y="262"/>
                    </a:lnTo>
                    <a:lnTo>
                      <a:pt x="196" y="262"/>
                    </a:lnTo>
                    <a:lnTo>
                      <a:pt x="186" y="258"/>
                    </a:lnTo>
                    <a:lnTo>
                      <a:pt x="162" y="248"/>
                    </a:lnTo>
                    <a:lnTo>
                      <a:pt x="128" y="230"/>
                    </a:lnTo>
                    <a:lnTo>
                      <a:pt x="110" y="218"/>
                    </a:lnTo>
                    <a:lnTo>
                      <a:pt x="90" y="202"/>
                    </a:lnTo>
                    <a:lnTo>
                      <a:pt x="72" y="186"/>
                    </a:lnTo>
                    <a:lnTo>
                      <a:pt x="54" y="168"/>
                    </a:lnTo>
                    <a:lnTo>
                      <a:pt x="38" y="146"/>
                    </a:lnTo>
                    <a:lnTo>
                      <a:pt x="24" y="122"/>
                    </a:lnTo>
                    <a:lnTo>
                      <a:pt x="12" y="96"/>
                    </a:lnTo>
                    <a:lnTo>
                      <a:pt x="4" y="66"/>
                    </a:lnTo>
                    <a:lnTo>
                      <a:pt x="2" y="50"/>
                    </a:lnTo>
                    <a:lnTo>
                      <a:pt x="0" y="34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51" name="Picture 92"/>
              <p:cNvPicPr>
                <a:picLocks noChangeAspect="1" noChangeArrowheads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" y="1018"/>
                <a:ext cx="17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2" name="Freeform 93"/>
              <p:cNvSpPr>
                <a:spLocks/>
              </p:cNvSpPr>
              <p:nvPr/>
            </p:nvSpPr>
            <p:spPr bwMode="auto">
              <a:xfrm>
                <a:off x="3236" y="1036"/>
                <a:ext cx="148" cy="130"/>
              </a:xfrm>
              <a:custGeom>
                <a:avLst/>
                <a:gdLst>
                  <a:gd name="T0" fmla="*/ 0 w 148"/>
                  <a:gd name="T1" fmla="*/ 126 h 130"/>
                  <a:gd name="T2" fmla="*/ 0 w 148"/>
                  <a:gd name="T3" fmla="*/ 126 h 130"/>
                  <a:gd name="T4" fmla="*/ 72 w 148"/>
                  <a:gd name="T5" fmla="*/ 68 h 130"/>
                  <a:gd name="T6" fmla="*/ 122 w 148"/>
                  <a:gd name="T7" fmla="*/ 24 h 130"/>
                  <a:gd name="T8" fmla="*/ 148 w 148"/>
                  <a:gd name="T9" fmla="*/ 0 h 130"/>
                  <a:gd name="T10" fmla="*/ 148 w 148"/>
                  <a:gd name="T11" fmla="*/ 0 h 130"/>
                  <a:gd name="T12" fmla="*/ 138 w 148"/>
                  <a:gd name="T13" fmla="*/ 24 h 130"/>
                  <a:gd name="T14" fmla="*/ 126 w 148"/>
                  <a:gd name="T15" fmla="*/ 48 h 130"/>
                  <a:gd name="T16" fmla="*/ 110 w 148"/>
                  <a:gd name="T17" fmla="*/ 74 h 130"/>
                  <a:gd name="T18" fmla="*/ 98 w 148"/>
                  <a:gd name="T19" fmla="*/ 86 h 130"/>
                  <a:gd name="T20" fmla="*/ 88 w 148"/>
                  <a:gd name="T21" fmla="*/ 98 h 130"/>
                  <a:gd name="T22" fmla="*/ 76 w 148"/>
                  <a:gd name="T23" fmla="*/ 108 h 130"/>
                  <a:gd name="T24" fmla="*/ 62 w 148"/>
                  <a:gd name="T25" fmla="*/ 118 h 130"/>
                  <a:gd name="T26" fmla="*/ 48 w 148"/>
                  <a:gd name="T27" fmla="*/ 124 h 130"/>
                  <a:gd name="T28" fmla="*/ 34 w 148"/>
                  <a:gd name="T29" fmla="*/ 128 h 130"/>
                  <a:gd name="T30" fmla="*/ 18 w 148"/>
                  <a:gd name="T31" fmla="*/ 130 h 130"/>
                  <a:gd name="T32" fmla="*/ 0 w 148"/>
                  <a:gd name="T33" fmla="*/ 126 h 130"/>
                  <a:gd name="T34" fmla="*/ 0 w 148"/>
                  <a:gd name="T3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30">
                    <a:moveTo>
                      <a:pt x="0" y="126"/>
                    </a:moveTo>
                    <a:lnTo>
                      <a:pt x="0" y="126"/>
                    </a:lnTo>
                    <a:lnTo>
                      <a:pt x="72" y="68"/>
                    </a:lnTo>
                    <a:lnTo>
                      <a:pt x="122" y="24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38" y="24"/>
                    </a:lnTo>
                    <a:lnTo>
                      <a:pt x="126" y="48"/>
                    </a:lnTo>
                    <a:lnTo>
                      <a:pt x="110" y="74"/>
                    </a:lnTo>
                    <a:lnTo>
                      <a:pt x="98" y="86"/>
                    </a:lnTo>
                    <a:lnTo>
                      <a:pt x="88" y="98"/>
                    </a:lnTo>
                    <a:lnTo>
                      <a:pt x="76" y="108"/>
                    </a:lnTo>
                    <a:lnTo>
                      <a:pt x="62" y="118"/>
                    </a:lnTo>
                    <a:lnTo>
                      <a:pt x="48" y="124"/>
                    </a:lnTo>
                    <a:lnTo>
                      <a:pt x="34" y="128"/>
                    </a:lnTo>
                    <a:lnTo>
                      <a:pt x="18" y="130"/>
                    </a:lnTo>
                    <a:lnTo>
                      <a:pt x="0" y="126"/>
                    </a:lnTo>
                    <a:lnTo>
                      <a:pt x="0" y="126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53" name="Picture 94"/>
              <p:cNvPicPr>
                <a:picLocks noChangeAspect="1" noChangeArrowheads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6" y="508"/>
                <a:ext cx="17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4" name="Freeform 95"/>
              <p:cNvSpPr>
                <a:spLocks/>
              </p:cNvSpPr>
              <p:nvPr/>
            </p:nvSpPr>
            <p:spPr bwMode="auto">
              <a:xfrm>
                <a:off x="2918" y="520"/>
                <a:ext cx="130" cy="110"/>
              </a:xfrm>
              <a:custGeom>
                <a:avLst/>
                <a:gdLst>
                  <a:gd name="T0" fmla="*/ 130 w 130"/>
                  <a:gd name="T1" fmla="*/ 0 h 110"/>
                  <a:gd name="T2" fmla="*/ 130 w 130"/>
                  <a:gd name="T3" fmla="*/ 0 h 110"/>
                  <a:gd name="T4" fmla="*/ 112 w 130"/>
                  <a:gd name="T5" fmla="*/ 10 h 110"/>
                  <a:gd name="T6" fmla="*/ 70 w 130"/>
                  <a:gd name="T7" fmla="*/ 34 h 110"/>
                  <a:gd name="T8" fmla="*/ 48 w 130"/>
                  <a:gd name="T9" fmla="*/ 50 h 110"/>
                  <a:gd name="T10" fmla="*/ 26 w 130"/>
                  <a:gd name="T11" fmla="*/ 66 h 110"/>
                  <a:gd name="T12" fmla="*/ 10 w 130"/>
                  <a:gd name="T13" fmla="*/ 82 h 110"/>
                  <a:gd name="T14" fmla="*/ 4 w 130"/>
                  <a:gd name="T15" fmla="*/ 90 h 110"/>
                  <a:gd name="T16" fmla="*/ 2 w 130"/>
                  <a:gd name="T17" fmla="*/ 98 h 110"/>
                  <a:gd name="T18" fmla="*/ 2 w 130"/>
                  <a:gd name="T19" fmla="*/ 98 h 110"/>
                  <a:gd name="T20" fmla="*/ 0 w 130"/>
                  <a:gd name="T21" fmla="*/ 104 h 110"/>
                  <a:gd name="T22" fmla="*/ 4 w 130"/>
                  <a:gd name="T23" fmla="*/ 108 h 110"/>
                  <a:gd name="T24" fmla="*/ 10 w 130"/>
                  <a:gd name="T25" fmla="*/ 110 h 110"/>
                  <a:gd name="T26" fmla="*/ 18 w 130"/>
                  <a:gd name="T27" fmla="*/ 110 h 110"/>
                  <a:gd name="T28" fmla="*/ 28 w 130"/>
                  <a:gd name="T29" fmla="*/ 106 h 110"/>
                  <a:gd name="T30" fmla="*/ 40 w 130"/>
                  <a:gd name="T31" fmla="*/ 102 h 110"/>
                  <a:gd name="T32" fmla="*/ 66 w 130"/>
                  <a:gd name="T33" fmla="*/ 88 h 110"/>
                  <a:gd name="T34" fmla="*/ 92 w 130"/>
                  <a:gd name="T35" fmla="*/ 70 h 110"/>
                  <a:gd name="T36" fmla="*/ 104 w 130"/>
                  <a:gd name="T37" fmla="*/ 60 h 110"/>
                  <a:gd name="T38" fmla="*/ 114 w 130"/>
                  <a:gd name="T39" fmla="*/ 48 h 110"/>
                  <a:gd name="T40" fmla="*/ 122 w 130"/>
                  <a:gd name="T41" fmla="*/ 36 h 110"/>
                  <a:gd name="T42" fmla="*/ 128 w 130"/>
                  <a:gd name="T43" fmla="*/ 24 h 110"/>
                  <a:gd name="T44" fmla="*/ 130 w 130"/>
                  <a:gd name="T45" fmla="*/ 12 h 110"/>
                  <a:gd name="T46" fmla="*/ 130 w 130"/>
                  <a:gd name="T47" fmla="*/ 0 h 110"/>
                  <a:gd name="T48" fmla="*/ 130 w 130"/>
                  <a:gd name="T4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0" h="110">
                    <a:moveTo>
                      <a:pt x="130" y="0"/>
                    </a:moveTo>
                    <a:lnTo>
                      <a:pt x="130" y="0"/>
                    </a:lnTo>
                    <a:lnTo>
                      <a:pt x="112" y="10"/>
                    </a:lnTo>
                    <a:lnTo>
                      <a:pt x="70" y="34"/>
                    </a:lnTo>
                    <a:lnTo>
                      <a:pt x="48" y="50"/>
                    </a:lnTo>
                    <a:lnTo>
                      <a:pt x="26" y="66"/>
                    </a:lnTo>
                    <a:lnTo>
                      <a:pt x="10" y="82"/>
                    </a:lnTo>
                    <a:lnTo>
                      <a:pt x="4" y="90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0" y="104"/>
                    </a:lnTo>
                    <a:lnTo>
                      <a:pt x="4" y="108"/>
                    </a:lnTo>
                    <a:lnTo>
                      <a:pt x="10" y="110"/>
                    </a:lnTo>
                    <a:lnTo>
                      <a:pt x="18" y="110"/>
                    </a:lnTo>
                    <a:lnTo>
                      <a:pt x="28" y="106"/>
                    </a:lnTo>
                    <a:lnTo>
                      <a:pt x="40" y="102"/>
                    </a:lnTo>
                    <a:lnTo>
                      <a:pt x="66" y="88"/>
                    </a:lnTo>
                    <a:lnTo>
                      <a:pt x="92" y="70"/>
                    </a:lnTo>
                    <a:lnTo>
                      <a:pt x="104" y="60"/>
                    </a:lnTo>
                    <a:lnTo>
                      <a:pt x="114" y="48"/>
                    </a:lnTo>
                    <a:lnTo>
                      <a:pt x="122" y="36"/>
                    </a:lnTo>
                    <a:lnTo>
                      <a:pt x="128" y="24"/>
                    </a:lnTo>
                    <a:lnTo>
                      <a:pt x="130" y="12"/>
                    </a:lnTo>
                    <a:lnTo>
                      <a:pt x="130" y="0"/>
                    </a:lnTo>
                    <a:lnTo>
                      <a:pt x="130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55" name="Picture 96"/>
              <p:cNvPicPr>
                <a:picLocks noChangeAspect="1" noChangeArrowheads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2" y="506"/>
                <a:ext cx="636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6" name="Picture 97"/>
              <p:cNvPicPr>
                <a:picLocks noChangeAspect="1" noChangeArrowheads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" y="716"/>
                <a:ext cx="420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7" name="Picture 98"/>
              <p:cNvPicPr>
                <a:picLocks noChangeAspect="1" noChangeArrowheads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4" y="742"/>
                <a:ext cx="8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" name="Picture 99"/>
              <p:cNvPicPr>
                <a:picLocks noChangeAspect="1" noChangeArrowheads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" y="758"/>
                <a:ext cx="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" name="Freeform 100"/>
              <p:cNvSpPr>
                <a:spLocks/>
              </p:cNvSpPr>
              <p:nvPr/>
            </p:nvSpPr>
            <p:spPr bwMode="auto">
              <a:xfrm>
                <a:off x="2842" y="508"/>
                <a:ext cx="604" cy="668"/>
              </a:xfrm>
              <a:custGeom>
                <a:avLst/>
                <a:gdLst>
                  <a:gd name="T0" fmla="*/ 254 w 604"/>
                  <a:gd name="T1" fmla="*/ 2 h 668"/>
                  <a:gd name="T2" fmla="*/ 278 w 604"/>
                  <a:gd name="T3" fmla="*/ 6 h 668"/>
                  <a:gd name="T4" fmla="*/ 294 w 604"/>
                  <a:gd name="T5" fmla="*/ 4 h 668"/>
                  <a:gd name="T6" fmla="*/ 324 w 604"/>
                  <a:gd name="T7" fmla="*/ 28 h 668"/>
                  <a:gd name="T8" fmla="*/ 364 w 604"/>
                  <a:gd name="T9" fmla="*/ 40 h 668"/>
                  <a:gd name="T10" fmla="*/ 394 w 604"/>
                  <a:gd name="T11" fmla="*/ 34 h 668"/>
                  <a:gd name="T12" fmla="*/ 434 w 604"/>
                  <a:gd name="T13" fmla="*/ 58 h 668"/>
                  <a:gd name="T14" fmla="*/ 446 w 604"/>
                  <a:gd name="T15" fmla="*/ 70 h 668"/>
                  <a:gd name="T16" fmla="*/ 480 w 604"/>
                  <a:gd name="T17" fmla="*/ 68 h 668"/>
                  <a:gd name="T18" fmla="*/ 494 w 604"/>
                  <a:gd name="T19" fmla="*/ 84 h 668"/>
                  <a:gd name="T20" fmla="*/ 530 w 604"/>
                  <a:gd name="T21" fmla="*/ 96 h 668"/>
                  <a:gd name="T22" fmla="*/ 560 w 604"/>
                  <a:gd name="T23" fmla="*/ 108 h 668"/>
                  <a:gd name="T24" fmla="*/ 572 w 604"/>
                  <a:gd name="T25" fmla="*/ 130 h 668"/>
                  <a:gd name="T26" fmla="*/ 580 w 604"/>
                  <a:gd name="T27" fmla="*/ 170 h 668"/>
                  <a:gd name="T28" fmla="*/ 594 w 604"/>
                  <a:gd name="T29" fmla="*/ 208 h 668"/>
                  <a:gd name="T30" fmla="*/ 594 w 604"/>
                  <a:gd name="T31" fmla="*/ 230 h 668"/>
                  <a:gd name="T32" fmla="*/ 604 w 604"/>
                  <a:gd name="T33" fmla="*/ 246 h 668"/>
                  <a:gd name="T34" fmla="*/ 600 w 604"/>
                  <a:gd name="T35" fmla="*/ 284 h 668"/>
                  <a:gd name="T36" fmla="*/ 600 w 604"/>
                  <a:gd name="T37" fmla="*/ 336 h 668"/>
                  <a:gd name="T38" fmla="*/ 590 w 604"/>
                  <a:gd name="T39" fmla="*/ 378 h 668"/>
                  <a:gd name="T40" fmla="*/ 554 w 604"/>
                  <a:gd name="T41" fmla="*/ 454 h 668"/>
                  <a:gd name="T42" fmla="*/ 560 w 604"/>
                  <a:gd name="T43" fmla="*/ 494 h 668"/>
                  <a:gd name="T44" fmla="*/ 542 w 604"/>
                  <a:gd name="T45" fmla="*/ 538 h 668"/>
                  <a:gd name="T46" fmla="*/ 464 w 604"/>
                  <a:gd name="T47" fmla="*/ 622 h 668"/>
                  <a:gd name="T48" fmla="*/ 402 w 604"/>
                  <a:gd name="T49" fmla="*/ 662 h 668"/>
                  <a:gd name="T50" fmla="*/ 374 w 604"/>
                  <a:gd name="T51" fmla="*/ 668 h 668"/>
                  <a:gd name="T52" fmla="*/ 302 w 604"/>
                  <a:gd name="T53" fmla="*/ 660 h 668"/>
                  <a:gd name="T54" fmla="*/ 230 w 604"/>
                  <a:gd name="T55" fmla="*/ 656 h 668"/>
                  <a:gd name="T56" fmla="*/ 208 w 604"/>
                  <a:gd name="T57" fmla="*/ 650 h 668"/>
                  <a:gd name="T58" fmla="*/ 176 w 604"/>
                  <a:gd name="T59" fmla="*/ 618 h 668"/>
                  <a:gd name="T60" fmla="*/ 138 w 604"/>
                  <a:gd name="T61" fmla="*/ 598 h 668"/>
                  <a:gd name="T62" fmla="*/ 100 w 604"/>
                  <a:gd name="T63" fmla="*/ 560 h 668"/>
                  <a:gd name="T64" fmla="*/ 60 w 604"/>
                  <a:gd name="T65" fmla="*/ 532 h 668"/>
                  <a:gd name="T66" fmla="*/ 60 w 604"/>
                  <a:gd name="T67" fmla="*/ 512 h 668"/>
                  <a:gd name="T68" fmla="*/ 34 w 604"/>
                  <a:gd name="T69" fmla="*/ 474 h 668"/>
                  <a:gd name="T70" fmla="*/ 28 w 604"/>
                  <a:gd name="T71" fmla="*/ 448 h 668"/>
                  <a:gd name="T72" fmla="*/ 10 w 604"/>
                  <a:gd name="T73" fmla="*/ 426 h 668"/>
                  <a:gd name="T74" fmla="*/ 0 w 604"/>
                  <a:gd name="T75" fmla="*/ 382 h 668"/>
                  <a:gd name="T76" fmla="*/ 14 w 604"/>
                  <a:gd name="T77" fmla="*/ 356 h 668"/>
                  <a:gd name="T78" fmla="*/ 26 w 604"/>
                  <a:gd name="T79" fmla="*/ 330 h 668"/>
                  <a:gd name="T80" fmla="*/ 12 w 604"/>
                  <a:gd name="T81" fmla="*/ 292 h 668"/>
                  <a:gd name="T82" fmla="*/ 6 w 604"/>
                  <a:gd name="T83" fmla="*/ 262 h 668"/>
                  <a:gd name="T84" fmla="*/ 20 w 604"/>
                  <a:gd name="T85" fmla="*/ 232 h 668"/>
                  <a:gd name="T86" fmla="*/ 32 w 604"/>
                  <a:gd name="T87" fmla="*/ 220 h 668"/>
                  <a:gd name="T88" fmla="*/ 40 w 604"/>
                  <a:gd name="T89" fmla="*/ 180 h 668"/>
                  <a:gd name="T90" fmla="*/ 68 w 604"/>
                  <a:gd name="T91" fmla="*/ 142 h 668"/>
                  <a:gd name="T92" fmla="*/ 100 w 604"/>
                  <a:gd name="T93" fmla="*/ 86 h 668"/>
                  <a:gd name="T94" fmla="*/ 114 w 604"/>
                  <a:gd name="T95" fmla="*/ 90 h 668"/>
                  <a:gd name="T96" fmla="*/ 164 w 604"/>
                  <a:gd name="T97" fmla="*/ 52 h 668"/>
                  <a:gd name="T98" fmla="*/ 198 w 604"/>
                  <a:gd name="T99" fmla="*/ 3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04" h="668">
                    <a:moveTo>
                      <a:pt x="234" y="8"/>
                    </a:moveTo>
                    <a:lnTo>
                      <a:pt x="234" y="8"/>
                    </a:lnTo>
                    <a:lnTo>
                      <a:pt x="240" y="6"/>
                    </a:lnTo>
                    <a:lnTo>
                      <a:pt x="254" y="2"/>
                    </a:lnTo>
                    <a:lnTo>
                      <a:pt x="262" y="0"/>
                    </a:lnTo>
                    <a:lnTo>
                      <a:pt x="270" y="0"/>
                    </a:lnTo>
                    <a:lnTo>
                      <a:pt x="276" y="2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82" y="4"/>
                    </a:lnTo>
                    <a:lnTo>
                      <a:pt x="288" y="4"/>
                    </a:lnTo>
                    <a:lnTo>
                      <a:pt x="294" y="4"/>
                    </a:lnTo>
                    <a:lnTo>
                      <a:pt x="300" y="4"/>
                    </a:lnTo>
                    <a:lnTo>
                      <a:pt x="308" y="8"/>
                    </a:lnTo>
                    <a:lnTo>
                      <a:pt x="316" y="16"/>
                    </a:lnTo>
                    <a:lnTo>
                      <a:pt x="324" y="28"/>
                    </a:lnTo>
                    <a:lnTo>
                      <a:pt x="324" y="28"/>
                    </a:lnTo>
                    <a:lnTo>
                      <a:pt x="332" y="30"/>
                    </a:lnTo>
                    <a:lnTo>
                      <a:pt x="352" y="36"/>
                    </a:lnTo>
                    <a:lnTo>
                      <a:pt x="364" y="40"/>
                    </a:lnTo>
                    <a:lnTo>
                      <a:pt x="376" y="40"/>
                    </a:lnTo>
                    <a:lnTo>
                      <a:pt x="386" y="38"/>
                    </a:lnTo>
                    <a:lnTo>
                      <a:pt x="394" y="34"/>
                    </a:lnTo>
                    <a:lnTo>
                      <a:pt x="394" y="34"/>
                    </a:lnTo>
                    <a:lnTo>
                      <a:pt x="402" y="36"/>
                    </a:lnTo>
                    <a:lnTo>
                      <a:pt x="418" y="44"/>
                    </a:lnTo>
                    <a:lnTo>
                      <a:pt x="426" y="50"/>
                    </a:lnTo>
                    <a:lnTo>
                      <a:pt x="434" y="58"/>
                    </a:lnTo>
                    <a:lnTo>
                      <a:pt x="438" y="64"/>
                    </a:lnTo>
                    <a:lnTo>
                      <a:pt x="440" y="74"/>
                    </a:lnTo>
                    <a:lnTo>
                      <a:pt x="440" y="74"/>
                    </a:lnTo>
                    <a:lnTo>
                      <a:pt x="446" y="70"/>
                    </a:lnTo>
                    <a:lnTo>
                      <a:pt x="460" y="66"/>
                    </a:lnTo>
                    <a:lnTo>
                      <a:pt x="468" y="66"/>
                    </a:lnTo>
                    <a:lnTo>
                      <a:pt x="476" y="66"/>
                    </a:lnTo>
                    <a:lnTo>
                      <a:pt x="480" y="68"/>
                    </a:lnTo>
                    <a:lnTo>
                      <a:pt x="482" y="74"/>
                    </a:lnTo>
                    <a:lnTo>
                      <a:pt x="482" y="74"/>
                    </a:lnTo>
                    <a:lnTo>
                      <a:pt x="488" y="78"/>
                    </a:lnTo>
                    <a:lnTo>
                      <a:pt x="494" y="84"/>
                    </a:lnTo>
                    <a:lnTo>
                      <a:pt x="500" y="92"/>
                    </a:lnTo>
                    <a:lnTo>
                      <a:pt x="500" y="92"/>
                    </a:lnTo>
                    <a:lnTo>
                      <a:pt x="510" y="92"/>
                    </a:lnTo>
                    <a:lnTo>
                      <a:pt x="530" y="96"/>
                    </a:lnTo>
                    <a:lnTo>
                      <a:pt x="542" y="98"/>
                    </a:lnTo>
                    <a:lnTo>
                      <a:pt x="552" y="102"/>
                    </a:lnTo>
                    <a:lnTo>
                      <a:pt x="558" y="106"/>
                    </a:lnTo>
                    <a:lnTo>
                      <a:pt x="560" y="108"/>
                    </a:lnTo>
                    <a:lnTo>
                      <a:pt x="560" y="110"/>
                    </a:lnTo>
                    <a:lnTo>
                      <a:pt x="560" y="110"/>
                    </a:lnTo>
                    <a:lnTo>
                      <a:pt x="564" y="116"/>
                    </a:lnTo>
                    <a:lnTo>
                      <a:pt x="572" y="130"/>
                    </a:lnTo>
                    <a:lnTo>
                      <a:pt x="578" y="150"/>
                    </a:lnTo>
                    <a:lnTo>
                      <a:pt x="580" y="160"/>
                    </a:lnTo>
                    <a:lnTo>
                      <a:pt x="580" y="170"/>
                    </a:lnTo>
                    <a:lnTo>
                      <a:pt x="580" y="170"/>
                    </a:lnTo>
                    <a:lnTo>
                      <a:pt x="584" y="176"/>
                    </a:lnTo>
                    <a:lnTo>
                      <a:pt x="590" y="188"/>
                    </a:lnTo>
                    <a:lnTo>
                      <a:pt x="592" y="198"/>
                    </a:lnTo>
                    <a:lnTo>
                      <a:pt x="594" y="208"/>
                    </a:lnTo>
                    <a:lnTo>
                      <a:pt x="594" y="220"/>
                    </a:lnTo>
                    <a:lnTo>
                      <a:pt x="590" y="232"/>
                    </a:lnTo>
                    <a:lnTo>
                      <a:pt x="590" y="232"/>
                    </a:lnTo>
                    <a:lnTo>
                      <a:pt x="594" y="230"/>
                    </a:lnTo>
                    <a:lnTo>
                      <a:pt x="598" y="230"/>
                    </a:lnTo>
                    <a:lnTo>
                      <a:pt x="600" y="232"/>
                    </a:lnTo>
                    <a:lnTo>
                      <a:pt x="602" y="238"/>
                    </a:lnTo>
                    <a:lnTo>
                      <a:pt x="604" y="246"/>
                    </a:lnTo>
                    <a:lnTo>
                      <a:pt x="602" y="258"/>
                    </a:lnTo>
                    <a:lnTo>
                      <a:pt x="596" y="278"/>
                    </a:lnTo>
                    <a:lnTo>
                      <a:pt x="596" y="278"/>
                    </a:lnTo>
                    <a:lnTo>
                      <a:pt x="600" y="284"/>
                    </a:lnTo>
                    <a:lnTo>
                      <a:pt x="604" y="298"/>
                    </a:lnTo>
                    <a:lnTo>
                      <a:pt x="604" y="310"/>
                    </a:lnTo>
                    <a:lnTo>
                      <a:pt x="602" y="322"/>
                    </a:lnTo>
                    <a:lnTo>
                      <a:pt x="600" y="336"/>
                    </a:lnTo>
                    <a:lnTo>
                      <a:pt x="592" y="350"/>
                    </a:lnTo>
                    <a:lnTo>
                      <a:pt x="592" y="350"/>
                    </a:lnTo>
                    <a:lnTo>
                      <a:pt x="594" y="358"/>
                    </a:lnTo>
                    <a:lnTo>
                      <a:pt x="590" y="378"/>
                    </a:lnTo>
                    <a:lnTo>
                      <a:pt x="586" y="392"/>
                    </a:lnTo>
                    <a:lnTo>
                      <a:pt x="580" y="410"/>
                    </a:lnTo>
                    <a:lnTo>
                      <a:pt x="568" y="430"/>
                    </a:lnTo>
                    <a:lnTo>
                      <a:pt x="554" y="454"/>
                    </a:lnTo>
                    <a:lnTo>
                      <a:pt x="554" y="454"/>
                    </a:lnTo>
                    <a:lnTo>
                      <a:pt x="558" y="466"/>
                    </a:lnTo>
                    <a:lnTo>
                      <a:pt x="560" y="480"/>
                    </a:lnTo>
                    <a:lnTo>
                      <a:pt x="560" y="494"/>
                    </a:lnTo>
                    <a:lnTo>
                      <a:pt x="556" y="512"/>
                    </a:lnTo>
                    <a:lnTo>
                      <a:pt x="552" y="522"/>
                    </a:lnTo>
                    <a:lnTo>
                      <a:pt x="548" y="530"/>
                    </a:lnTo>
                    <a:lnTo>
                      <a:pt x="542" y="538"/>
                    </a:lnTo>
                    <a:lnTo>
                      <a:pt x="532" y="546"/>
                    </a:lnTo>
                    <a:lnTo>
                      <a:pt x="522" y="554"/>
                    </a:lnTo>
                    <a:lnTo>
                      <a:pt x="510" y="560"/>
                    </a:lnTo>
                    <a:lnTo>
                      <a:pt x="464" y="622"/>
                    </a:lnTo>
                    <a:lnTo>
                      <a:pt x="448" y="632"/>
                    </a:lnTo>
                    <a:lnTo>
                      <a:pt x="448" y="632"/>
                    </a:lnTo>
                    <a:lnTo>
                      <a:pt x="422" y="650"/>
                    </a:lnTo>
                    <a:lnTo>
                      <a:pt x="402" y="662"/>
                    </a:lnTo>
                    <a:lnTo>
                      <a:pt x="392" y="666"/>
                    </a:lnTo>
                    <a:lnTo>
                      <a:pt x="386" y="668"/>
                    </a:lnTo>
                    <a:lnTo>
                      <a:pt x="386" y="668"/>
                    </a:lnTo>
                    <a:lnTo>
                      <a:pt x="374" y="668"/>
                    </a:lnTo>
                    <a:lnTo>
                      <a:pt x="346" y="668"/>
                    </a:lnTo>
                    <a:lnTo>
                      <a:pt x="330" y="666"/>
                    </a:lnTo>
                    <a:lnTo>
                      <a:pt x="314" y="664"/>
                    </a:lnTo>
                    <a:lnTo>
                      <a:pt x="302" y="660"/>
                    </a:lnTo>
                    <a:lnTo>
                      <a:pt x="294" y="654"/>
                    </a:lnTo>
                    <a:lnTo>
                      <a:pt x="294" y="654"/>
                    </a:lnTo>
                    <a:lnTo>
                      <a:pt x="258" y="656"/>
                    </a:lnTo>
                    <a:lnTo>
                      <a:pt x="230" y="656"/>
                    </a:lnTo>
                    <a:lnTo>
                      <a:pt x="220" y="654"/>
                    </a:lnTo>
                    <a:lnTo>
                      <a:pt x="212" y="652"/>
                    </a:lnTo>
                    <a:lnTo>
                      <a:pt x="212" y="652"/>
                    </a:lnTo>
                    <a:lnTo>
                      <a:pt x="208" y="650"/>
                    </a:lnTo>
                    <a:lnTo>
                      <a:pt x="198" y="642"/>
                    </a:lnTo>
                    <a:lnTo>
                      <a:pt x="186" y="632"/>
                    </a:lnTo>
                    <a:lnTo>
                      <a:pt x="180" y="626"/>
                    </a:lnTo>
                    <a:lnTo>
                      <a:pt x="176" y="618"/>
                    </a:lnTo>
                    <a:lnTo>
                      <a:pt x="176" y="618"/>
                    </a:lnTo>
                    <a:lnTo>
                      <a:pt x="170" y="616"/>
                    </a:lnTo>
                    <a:lnTo>
                      <a:pt x="150" y="606"/>
                    </a:lnTo>
                    <a:lnTo>
                      <a:pt x="138" y="598"/>
                    </a:lnTo>
                    <a:lnTo>
                      <a:pt x="124" y="588"/>
                    </a:lnTo>
                    <a:lnTo>
                      <a:pt x="112" y="576"/>
                    </a:lnTo>
                    <a:lnTo>
                      <a:pt x="100" y="560"/>
                    </a:lnTo>
                    <a:lnTo>
                      <a:pt x="100" y="560"/>
                    </a:lnTo>
                    <a:lnTo>
                      <a:pt x="92" y="556"/>
                    </a:lnTo>
                    <a:lnTo>
                      <a:pt x="74" y="546"/>
                    </a:lnTo>
                    <a:lnTo>
                      <a:pt x="66" y="540"/>
                    </a:lnTo>
                    <a:lnTo>
                      <a:pt x="60" y="532"/>
                    </a:lnTo>
                    <a:lnTo>
                      <a:pt x="58" y="522"/>
                    </a:lnTo>
                    <a:lnTo>
                      <a:pt x="58" y="518"/>
                    </a:lnTo>
                    <a:lnTo>
                      <a:pt x="60" y="512"/>
                    </a:lnTo>
                    <a:lnTo>
                      <a:pt x="60" y="512"/>
                    </a:lnTo>
                    <a:lnTo>
                      <a:pt x="56" y="508"/>
                    </a:lnTo>
                    <a:lnTo>
                      <a:pt x="46" y="496"/>
                    </a:lnTo>
                    <a:lnTo>
                      <a:pt x="36" y="480"/>
                    </a:lnTo>
                    <a:lnTo>
                      <a:pt x="34" y="474"/>
                    </a:lnTo>
                    <a:lnTo>
                      <a:pt x="34" y="468"/>
                    </a:lnTo>
                    <a:lnTo>
                      <a:pt x="34" y="468"/>
                    </a:lnTo>
                    <a:lnTo>
                      <a:pt x="34" y="462"/>
                    </a:lnTo>
                    <a:lnTo>
                      <a:pt x="28" y="448"/>
                    </a:lnTo>
                    <a:lnTo>
                      <a:pt x="20" y="434"/>
                    </a:lnTo>
                    <a:lnTo>
                      <a:pt x="16" y="428"/>
                    </a:lnTo>
                    <a:lnTo>
                      <a:pt x="10" y="426"/>
                    </a:lnTo>
                    <a:lnTo>
                      <a:pt x="10" y="426"/>
                    </a:lnTo>
                    <a:lnTo>
                      <a:pt x="6" y="416"/>
                    </a:lnTo>
                    <a:lnTo>
                      <a:pt x="4" y="406"/>
                    </a:lnTo>
                    <a:lnTo>
                      <a:pt x="2" y="394"/>
                    </a:lnTo>
                    <a:lnTo>
                      <a:pt x="0" y="382"/>
                    </a:lnTo>
                    <a:lnTo>
                      <a:pt x="2" y="370"/>
                    </a:lnTo>
                    <a:lnTo>
                      <a:pt x="6" y="364"/>
                    </a:lnTo>
                    <a:lnTo>
                      <a:pt x="8" y="360"/>
                    </a:lnTo>
                    <a:lnTo>
                      <a:pt x="14" y="356"/>
                    </a:lnTo>
                    <a:lnTo>
                      <a:pt x="20" y="352"/>
                    </a:lnTo>
                    <a:lnTo>
                      <a:pt x="20" y="352"/>
                    </a:lnTo>
                    <a:lnTo>
                      <a:pt x="22" y="346"/>
                    </a:lnTo>
                    <a:lnTo>
                      <a:pt x="26" y="330"/>
                    </a:lnTo>
                    <a:lnTo>
                      <a:pt x="26" y="320"/>
                    </a:lnTo>
                    <a:lnTo>
                      <a:pt x="24" y="310"/>
                    </a:lnTo>
                    <a:lnTo>
                      <a:pt x="20" y="300"/>
                    </a:lnTo>
                    <a:lnTo>
                      <a:pt x="12" y="292"/>
                    </a:lnTo>
                    <a:lnTo>
                      <a:pt x="12" y="292"/>
                    </a:lnTo>
                    <a:lnTo>
                      <a:pt x="10" y="282"/>
                    </a:lnTo>
                    <a:lnTo>
                      <a:pt x="8" y="274"/>
                    </a:lnTo>
                    <a:lnTo>
                      <a:pt x="6" y="262"/>
                    </a:lnTo>
                    <a:lnTo>
                      <a:pt x="8" y="250"/>
                    </a:lnTo>
                    <a:lnTo>
                      <a:pt x="12" y="240"/>
                    </a:lnTo>
                    <a:lnTo>
                      <a:pt x="16" y="236"/>
                    </a:lnTo>
                    <a:lnTo>
                      <a:pt x="20" y="232"/>
                    </a:lnTo>
                    <a:lnTo>
                      <a:pt x="26" y="228"/>
                    </a:lnTo>
                    <a:lnTo>
                      <a:pt x="32" y="226"/>
                    </a:lnTo>
                    <a:lnTo>
                      <a:pt x="32" y="226"/>
                    </a:lnTo>
                    <a:lnTo>
                      <a:pt x="32" y="220"/>
                    </a:lnTo>
                    <a:lnTo>
                      <a:pt x="30" y="212"/>
                    </a:lnTo>
                    <a:lnTo>
                      <a:pt x="30" y="204"/>
                    </a:lnTo>
                    <a:lnTo>
                      <a:pt x="34" y="192"/>
                    </a:lnTo>
                    <a:lnTo>
                      <a:pt x="40" y="180"/>
                    </a:lnTo>
                    <a:lnTo>
                      <a:pt x="50" y="168"/>
                    </a:lnTo>
                    <a:lnTo>
                      <a:pt x="64" y="156"/>
                    </a:lnTo>
                    <a:lnTo>
                      <a:pt x="64" y="156"/>
                    </a:lnTo>
                    <a:lnTo>
                      <a:pt x="68" y="142"/>
                    </a:lnTo>
                    <a:lnTo>
                      <a:pt x="80" y="112"/>
                    </a:lnTo>
                    <a:lnTo>
                      <a:pt x="88" y="98"/>
                    </a:lnTo>
                    <a:lnTo>
                      <a:pt x="96" y="88"/>
                    </a:lnTo>
                    <a:lnTo>
                      <a:pt x="100" y="86"/>
                    </a:lnTo>
                    <a:lnTo>
                      <a:pt x="106" y="84"/>
                    </a:lnTo>
                    <a:lnTo>
                      <a:pt x="110" y="86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38" y="70"/>
                    </a:lnTo>
                    <a:lnTo>
                      <a:pt x="154" y="58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70" y="52"/>
                    </a:lnTo>
                    <a:lnTo>
                      <a:pt x="182" y="46"/>
                    </a:lnTo>
                    <a:lnTo>
                      <a:pt x="190" y="42"/>
                    </a:lnTo>
                    <a:lnTo>
                      <a:pt x="198" y="34"/>
                    </a:lnTo>
                    <a:lnTo>
                      <a:pt x="204" y="26"/>
                    </a:lnTo>
                    <a:lnTo>
                      <a:pt x="210" y="14"/>
                    </a:lnTo>
                    <a:lnTo>
                      <a:pt x="234" y="8"/>
                    </a:lnTo>
                    <a:close/>
                  </a:path>
                </a:pathLst>
              </a:custGeom>
              <a:noFill/>
              <a:ln w="12700">
                <a:solidFill>
                  <a:srgbClr val="B8BF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60" name="Picture 101"/>
              <p:cNvPicPr>
                <a:picLocks noChangeAspect="1" noChangeArrowheads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0" y="762"/>
                <a:ext cx="20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1" name="Picture 102"/>
              <p:cNvPicPr>
                <a:picLocks noChangeAspect="1" noChangeArrowheads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" y="774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2" name="Picture 103"/>
              <p:cNvPicPr>
                <a:picLocks noChangeAspect="1" noChangeArrowheads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4" y="782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3" name="Picture 104"/>
              <p:cNvPicPr>
                <a:picLocks noChangeAspect="1" noChangeArrowheads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" y="840"/>
                <a:ext cx="20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4" name="Picture 105"/>
              <p:cNvPicPr>
                <a:picLocks noChangeAspect="1" noChangeArrowheads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2" y="854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5" name="Picture 106"/>
              <p:cNvPicPr>
                <a:picLocks noChangeAspect="1" noChangeArrowheads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860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6" name="Picture 107"/>
              <p:cNvPicPr>
                <a:picLocks noChangeAspect="1" noChangeArrowheads="1"/>
              </p:cNvPicPr>
              <p:nvPr/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6" y="810"/>
                <a:ext cx="20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7" name="Picture 108"/>
              <p:cNvPicPr>
                <a:picLocks noChangeAspect="1" noChangeArrowheads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8" y="822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" name="Picture 109"/>
              <p:cNvPicPr>
                <a:picLocks noChangeAspect="1" noChangeArrowheads="1"/>
              </p:cNvPicPr>
              <p:nvPr/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2" y="828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" name="Freeform 110"/>
              <p:cNvSpPr>
                <a:spLocks/>
              </p:cNvSpPr>
              <p:nvPr/>
            </p:nvSpPr>
            <p:spPr bwMode="auto">
              <a:xfrm>
                <a:off x="3124" y="788"/>
                <a:ext cx="2" cy="8"/>
              </a:xfrm>
              <a:custGeom>
                <a:avLst/>
                <a:gdLst>
                  <a:gd name="T0" fmla="*/ 0 w 2"/>
                  <a:gd name="T1" fmla="*/ 4 h 8"/>
                  <a:gd name="T2" fmla="*/ 0 w 2"/>
                  <a:gd name="T3" fmla="*/ 4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4 h 8"/>
                  <a:gd name="T12" fmla="*/ 0 w 2"/>
                  <a:gd name="T13" fmla="*/ 2 h 8"/>
                  <a:gd name="T14" fmla="*/ 0 w 2"/>
                  <a:gd name="T15" fmla="*/ 2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2 h 8"/>
                  <a:gd name="T24" fmla="*/ 0 w 2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111"/>
              <p:cNvSpPr>
                <a:spLocks/>
              </p:cNvSpPr>
              <p:nvPr/>
            </p:nvSpPr>
            <p:spPr bwMode="auto">
              <a:xfrm>
                <a:off x="3094" y="806"/>
                <a:ext cx="2" cy="8"/>
              </a:xfrm>
              <a:custGeom>
                <a:avLst/>
                <a:gdLst>
                  <a:gd name="T0" fmla="*/ 2 w 2"/>
                  <a:gd name="T1" fmla="*/ 6 h 8"/>
                  <a:gd name="T2" fmla="*/ 2 w 2"/>
                  <a:gd name="T3" fmla="*/ 6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4 h 8"/>
                  <a:gd name="T12" fmla="*/ 2 w 2"/>
                  <a:gd name="T13" fmla="*/ 4 h 8"/>
                  <a:gd name="T14" fmla="*/ 2 w 2"/>
                  <a:gd name="T15" fmla="*/ 4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4 h 8"/>
                  <a:gd name="T24" fmla="*/ 2 w 2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112"/>
              <p:cNvSpPr>
                <a:spLocks/>
              </p:cNvSpPr>
              <p:nvPr/>
            </p:nvSpPr>
            <p:spPr bwMode="auto">
              <a:xfrm>
                <a:off x="3104" y="960"/>
                <a:ext cx="2" cy="8"/>
              </a:xfrm>
              <a:custGeom>
                <a:avLst/>
                <a:gdLst>
                  <a:gd name="T0" fmla="*/ 2 w 2"/>
                  <a:gd name="T1" fmla="*/ 4 h 8"/>
                  <a:gd name="T2" fmla="*/ 2 w 2"/>
                  <a:gd name="T3" fmla="*/ 4 h 8"/>
                  <a:gd name="T4" fmla="*/ 0 w 2"/>
                  <a:gd name="T5" fmla="*/ 8 h 8"/>
                  <a:gd name="T6" fmla="*/ 0 w 2"/>
                  <a:gd name="T7" fmla="*/ 8 h 8"/>
                  <a:gd name="T8" fmla="*/ 0 w 2"/>
                  <a:gd name="T9" fmla="*/ 8 h 8"/>
                  <a:gd name="T10" fmla="*/ 0 w 2"/>
                  <a:gd name="T11" fmla="*/ 4 h 8"/>
                  <a:gd name="T12" fmla="*/ 0 w 2"/>
                  <a:gd name="T13" fmla="*/ 4 h 8"/>
                  <a:gd name="T14" fmla="*/ 0 w 2"/>
                  <a:gd name="T15" fmla="*/ 4 h 8"/>
                  <a:gd name="T16" fmla="*/ 2 w 2"/>
                  <a:gd name="T17" fmla="*/ 0 h 8"/>
                  <a:gd name="T18" fmla="*/ 2 w 2"/>
                  <a:gd name="T19" fmla="*/ 0 h 8"/>
                  <a:gd name="T20" fmla="*/ 2 w 2"/>
                  <a:gd name="T21" fmla="*/ 0 h 8"/>
                  <a:gd name="T22" fmla="*/ 2 w 2"/>
                  <a:gd name="T23" fmla="*/ 4 h 8"/>
                  <a:gd name="T24" fmla="*/ 2 w 2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8">
                    <a:moveTo>
                      <a:pt x="2" y="4"/>
                    </a:move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113"/>
              <p:cNvSpPr>
                <a:spLocks/>
              </p:cNvSpPr>
              <p:nvPr/>
            </p:nvSpPr>
            <p:spPr bwMode="auto">
              <a:xfrm>
                <a:off x="3052" y="944"/>
                <a:ext cx="4" cy="8"/>
              </a:xfrm>
              <a:custGeom>
                <a:avLst/>
                <a:gdLst>
                  <a:gd name="T0" fmla="*/ 2 w 4"/>
                  <a:gd name="T1" fmla="*/ 6 h 8"/>
                  <a:gd name="T2" fmla="*/ 2 w 4"/>
                  <a:gd name="T3" fmla="*/ 6 h 8"/>
                  <a:gd name="T4" fmla="*/ 0 w 4"/>
                  <a:gd name="T5" fmla="*/ 8 h 8"/>
                  <a:gd name="T6" fmla="*/ 0 w 4"/>
                  <a:gd name="T7" fmla="*/ 8 h 8"/>
                  <a:gd name="T8" fmla="*/ 0 w 4"/>
                  <a:gd name="T9" fmla="*/ 8 h 8"/>
                  <a:gd name="T10" fmla="*/ 2 w 4"/>
                  <a:gd name="T11" fmla="*/ 4 h 8"/>
                  <a:gd name="T12" fmla="*/ 2 w 4"/>
                  <a:gd name="T13" fmla="*/ 4 h 8"/>
                  <a:gd name="T14" fmla="*/ 2 w 4"/>
                  <a:gd name="T15" fmla="*/ 4 h 8"/>
                  <a:gd name="T16" fmla="*/ 4 w 4"/>
                  <a:gd name="T17" fmla="*/ 0 h 8"/>
                  <a:gd name="T18" fmla="*/ 4 w 4"/>
                  <a:gd name="T19" fmla="*/ 0 h 8"/>
                  <a:gd name="T20" fmla="*/ 4 w 4"/>
                  <a:gd name="T21" fmla="*/ 0 h 8"/>
                  <a:gd name="T22" fmla="*/ 2 w 4"/>
                  <a:gd name="T23" fmla="*/ 4 h 8"/>
                  <a:gd name="T24" fmla="*/ 2 w 4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114"/>
              <p:cNvSpPr>
                <a:spLocks/>
              </p:cNvSpPr>
              <p:nvPr/>
            </p:nvSpPr>
            <p:spPr bwMode="auto">
              <a:xfrm>
                <a:off x="3038" y="930"/>
                <a:ext cx="4" cy="8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4 h 8"/>
                  <a:gd name="T4" fmla="*/ 0 w 4"/>
                  <a:gd name="T5" fmla="*/ 8 h 8"/>
                  <a:gd name="T6" fmla="*/ 0 w 4"/>
                  <a:gd name="T7" fmla="*/ 8 h 8"/>
                  <a:gd name="T8" fmla="*/ 0 w 4"/>
                  <a:gd name="T9" fmla="*/ 8 h 8"/>
                  <a:gd name="T10" fmla="*/ 2 w 4"/>
                  <a:gd name="T11" fmla="*/ 4 h 8"/>
                  <a:gd name="T12" fmla="*/ 2 w 4"/>
                  <a:gd name="T13" fmla="*/ 2 h 8"/>
                  <a:gd name="T14" fmla="*/ 2 w 4"/>
                  <a:gd name="T15" fmla="*/ 2 h 8"/>
                  <a:gd name="T16" fmla="*/ 4 w 4"/>
                  <a:gd name="T17" fmla="*/ 0 h 8"/>
                  <a:gd name="T18" fmla="*/ 4 w 4"/>
                  <a:gd name="T19" fmla="*/ 0 h 8"/>
                  <a:gd name="T20" fmla="*/ 4 w 4"/>
                  <a:gd name="T21" fmla="*/ 0 h 8"/>
                  <a:gd name="T22" fmla="*/ 2 w 4"/>
                  <a:gd name="T23" fmla="*/ 2 h 8"/>
                  <a:gd name="T24" fmla="*/ 2 w 4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115"/>
              <p:cNvSpPr>
                <a:spLocks/>
              </p:cNvSpPr>
              <p:nvPr/>
            </p:nvSpPr>
            <p:spPr bwMode="auto">
              <a:xfrm>
                <a:off x="3182" y="940"/>
                <a:ext cx="4" cy="8"/>
              </a:xfrm>
              <a:custGeom>
                <a:avLst/>
                <a:gdLst>
                  <a:gd name="T0" fmla="*/ 2 w 4"/>
                  <a:gd name="T1" fmla="*/ 6 h 8"/>
                  <a:gd name="T2" fmla="*/ 2 w 4"/>
                  <a:gd name="T3" fmla="*/ 6 h 8"/>
                  <a:gd name="T4" fmla="*/ 0 w 4"/>
                  <a:gd name="T5" fmla="*/ 8 h 8"/>
                  <a:gd name="T6" fmla="*/ 0 w 4"/>
                  <a:gd name="T7" fmla="*/ 8 h 8"/>
                  <a:gd name="T8" fmla="*/ 0 w 4"/>
                  <a:gd name="T9" fmla="*/ 8 h 8"/>
                  <a:gd name="T10" fmla="*/ 2 w 4"/>
                  <a:gd name="T11" fmla="*/ 4 h 8"/>
                  <a:gd name="T12" fmla="*/ 2 w 4"/>
                  <a:gd name="T13" fmla="*/ 4 h 8"/>
                  <a:gd name="T14" fmla="*/ 2 w 4"/>
                  <a:gd name="T15" fmla="*/ 4 h 8"/>
                  <a:gd name="T16" fmla="*/ 4 w 4"/>
                  <a:gd name="T17" fmla="*/ 0 h 8"/>
                  <a:gd name="T18" fmla="*/ 4 w 4"/>
                  <a:gd name="T19" fmla="*/ 0 h 8"/>
                  <a:gd name="T20" fmla="*/ 4 w 4"/>
                  <a:gd name="T21" fmla="*/ 0 h 8"/>
                  <a:gd name="T22" fmla="*/ 4 w 4"/>
                  <a:gd name="T23" fmla="*/ 4 h 8"/>
                  <a:gd name="T24" fmla="*/ 2 w 4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2" y="6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75" name="Picture 116"/>
              <p:cNvPicPr>
                <a:picLocks noChangeAspect="1" noChangeArrowheads="1"/>
              </p:cNvPicPr>
              <p:nvPr/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6" y="1682"/>
                <a:ext cx="468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6" name="Picture 117"/>
              <p:cNvPicPr>
                <a:picLocks noChangeAspect="1" noChangeArrowheads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916"/>
                <a:ext cx="11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7" name="Picture 118"/>
              <p:cNvPicPr>
                <a:picLocks noChangeAspect="1" noChangeArrowheads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" y="1958"/>
                <a:ext cx="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" name="Picture 119"/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" y="1740"/>
                <a:ext cx="228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" name="Picture 120"/>
              <p:cNvPicPr>
                <a:picLocks noChangeAspect="1" noChangeArrowheads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0" y="1844"/>
                <a:ext cx="6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0" name="Picture 121"/>
              <p:cNvPicPr>
                <a:picLocks noChangeAspect="1" noChangeArrowheads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868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1" name="Picture 122"/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6" y="1832"/>
                <a:ext cx="228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2" name="Picture 123"/>
              <p:cNvPicPr>
                <a:picLocks noChangeAspect="1" noChangeArrowheads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8" y="1934"/>
                <a:ext cx="6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" name="Picture 124"/>
              <p:cNvPicPr>
                <a:picLocks noChangeAspect="1" noChangeArrowheads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0" y="1958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4" name="Picture 125"/>
              <p:cNvPicPr>
                <a:picLocks noChangeAspect="1" noChangeArrowheads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858"/>
                <a:ext cx="228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5" name="Picture 126"/>
              <p:cNvPicPr>
                <a:picLocks noChangeAspect="1" noChangeArrowheads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6" y="1960"/>
                <a:ext cx="6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6" name="Picture 127"/>
              <p:cNvPicPr>
                <a:picLocks noChangeAspect="1" noChangeArrowheads="1"/>
              </p:cNvPicPr>
              <p:nvPr/>
            </p:nvPicPr>
            <p:blipFill>
              <a:blip r:embed="rId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8" y="1984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7" name="Freeform 128"/>
              <p:cNvSpPr>
                <a:spLocks/>
              </p:cNvSpPr>
              <p:nvPr/>
            </p:nvSpPr>
            <p:spPr bwMode="auto">
              <a:xfrm>
                <a:off x="1664" y="1852"/>
                <a:ext cx="4" cy="6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4 h 6"/>
                  <a:gd name="T4" fmla="*/ 4 w 4"/>
                  <a:gd name="T5" fmla="*/ 6 h 6"/>
                  <a:gd name="T6" fmla="*/ 4 w 4"/>
                  <a:gd name="T7" fmla="*/ 6 h 6"/>
                  <a:gd name="T8" fmla="*/ 4 w 4"/>
                  <a:gd name="T9" fmla="*/ 6 h 6"/>
                  <a:gd name="T10" fmla="*/ 2 w 4"/>
                  <a:gd name="T11" fmla="*/ 4 h 6"/>
                  <a:gd name="T12" fmla="*/ 2 w 4"/>
                  <a:gd name="T13" fmla="*/ 4 h 6"/>
                  <a:gd name="T14" fmla="*/ 2 w 4"/>
                  <a:gd name="T15" fmla="*/ 4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  <a:gd name="T22" fmla="*/ 4 w 4"/>
                  <a:gd name="T23" fmla="*/ 2 h 6"/>
                  <a:gd name="T24" fmla="*/ 4 w 4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4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129"/>
              <p:cNvSpPr>
                <a:spLocks/>
              </p:cNvSpPr>
              <p:nvPr/>
            </p:nvSpPr>
            <p:spPr bwMode="auto">
              <a:xfrm>
                <a:off x="1654" y="1888"/>
                <a:ext cx="4" cy="8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4 h 8"/>
                  <a:gd name="T4" fmla="*/ 4 w 4"/>
                  <a:gd name="T5" fmla="*/ 8 h 8"/>
                  <a:gd name="T6" fmla="*/ 4 w 4"/>
                  <a:gd name="T7" fmla="*/ 8 h 8"/>
                  <a:gd name="T8" fmla="*/ 4 w 4"/>
                  <a:gd name="T9" fmla="*/ 8 h 8"/>
                  <a:gd name="T10" fmla="*/ 2 w 4"/>
                  <a:gd name="T11" fmla="*/ 4 h 8"/>
                  <a:gd name="T12" fmla="*/ 0 w 4"/>
                  <a:gd name="T13" fmla="*/ 4 h 8"/>
                  <a:gd name="T14" fmla="*/ 0 w 4"/>
                  <a:gd name="T15" fmla="*/ 4 h 8"/>
                  <a:gd name="T16" fmla="*/ 0 w 4"/>
                  <a:gd name="T17" fmla="*/ 0 h 8"/>
                  <a:gd name="T18" fmla="*/ 0 w 4"/>
                  <a:gd name="T19" fmla="*/ 0 h 8"/>
                  <a:gd name="T20" fmla="*/ 0 w 4"/>
                  <a:gd name="T21" fmla="*/ 0 h 8"/>
                  <a:gd name="T22" fmla="*/ 2 w 4"/>
                  <a:gd name="T23" fmla="*/ 2 h 8"/>
                  <a:gd name="T24" fmla="*/ 2 w 4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lnTo>
                      <a:pt x="2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130"/>
              <p:cNvSpPr>
                <a:spLocks/>
              </p:cNvSpPr>
              <p:nvPr/>
            </p:nvSpPr>
            <p:spPr bwMode="auto">
              <a:xfrm>
                <a:off x="1838" y="1898"/>
                <a:ext cx="4" cy="6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4 h 6"/>
                  <a:gd name="T4" fmla="*/ 4 w 4"/>
                  <a:gd name="T5" fmla="*/ 6 h 6"/>
                  <a:gd name="T6" fmla="*/ 4 w 4"/>
                  <a:gd name="T7" fmla="*/ 6 h 6"/>
                  <a:gd name="T8" fmla="*/ 4 w 4"/>
                  <a:gd name="T9" fmla="*/ 6 h 6"/>
                  <a:gd name="T10" fmla="*/ 2 w 4"/>
                  <a:gd name="T11" fmla="*/ 4 h 6"/>
                  <a:gd name="T12" fmla="*/ 2 w 4"/>
                  <a:gd name="T13" fmla="*/ 4 h 6"/>
                  <a:gd name="T14" fmla="*/ 2 w 4"/>
                  <a:gd name="T15" fmla="*/ 4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  <a:gd name="T22" fmla="*/ 2 w 4"/>
                  <a:gd name="T23" fmla="*/ 2 h 6"/>
                  <a:gd name="T24" fmla="*/ 4 w 4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4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90" name="Picture 131"/>
              <p:cNvPicPr>
                <a:picLocks noChangeAspect="1" noChangeArrowheads="1"/>
              </p:cNvPicPr>
              <p:nvPr/>
            </p:nvPicPr>
            <p:blipFill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" y="574"/>
                <a:ext cx="366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1" name="Freeform 132"/>
              <p:cNvSpPr>
                <a:spLocks/>
              </p:cNvSpPr>
              <p:nvPr/>
            </p:nvSpPr>
            <p:spPr bwMode="auto">
              <a:xfrm>
                <a:off x="1884" y="574"/>
                <a:ext cx="428" cy="664"/>
              </a:xfrm>
              <a:custGeom>
                <a:avLst/>
                <a:gdLst>
                  <a:gd name="T0" fmla="*/ 306 w 428"/>
                  <a:gd name="T1" fmla="*/ 6 h 664"/>
                  <a:gd name="T2" fmla="*/ 336 w 428"/>
                  <a:gd name="T3" fmla="*/ 18 h 664"/>
                  <a:gd name="T4" fmla="*/ 364 w 428"/>
                  <a:gd name="T5" fmla="*/ 34 h 664"/>
                  <a:gd name="T6" fmla="*/ 388 w 428"/>
                  <a:gd name="T7" fmla="*/ 54 h 664"/>
                  <a:gd name="T8" fmla="*/ 406 w 428"/>
                  <a:gd name="T9" fmla="*/ 78 h 664"/>
                  <a:gd name="T10" fmla="*/ 418 w 428"/>
                  <a:gd name="T11" fmla="*/ 104 h 664"/>
                  <a:gd name="T12" fmla="*/ 426 w 428"/>
                  <a:gd name="T13" fmla="*/ 132 h 664"/>
                  <a:gd name="T14" fmla="*/ 428 w 428"/>
                  <a:gd name="T15" fmla="*/ 162 h 664"/>
                  <a:gd name="T16" fmla="*/ 424 w 428"/>
                  <a:gd name="T17" fmla="*/ 190 h 664"/>
                  <a:gd name="T18" fmla="*/ 320 w 428"/>
                  <a:gd name="T19" fmla="*/ 560 h 664"/>
                  <a:gd name="T20" fmla="*/ 308 w 428"/>
                  <a:gd name="T21" fmla="*/ 588 h 664"/>
                  <a:gd name="T22" fmla="*/ 292 w 428"/>
                  <a:gd name="T23" fmla="*/ 612 h 664"/>
                  <a:gd name="T24" fmla="*/ 270 w 428"/>
                  <a:gd name="T25" fmla="*/ 632 h 664"/>
                  <a:gd name="T26" fmla="*/ 246 w 428"/>
                  <a:gd name="T27" fmla="*/ 646 h 664"/>
                  <a:gd name="T28" fmla="*/ 218 w 428"/>
                  <a:gd name="T29" fmla="*/ 658 h 664"/>
                  <a:gd name="T30" fmla="*/ 188 w 428"/>
                  <a:gd name="T31" fmla="*/ 662 h 664"/>
                  <a:gd name="T32" fmla="*/ 156 w 428"/>
                  <a:gd name="T33" fmla="*/ 662 h 664"/>
                  <a:gd name="T34" fmla="*/ 124 w 428"/>
                  <a:gd name="T35" fmla="*/ 656 h 664"/>
                  <a:gd name="T36" fmla="*/ 124 w 428"/>
                  <a:gd name="T37" fmla="*/ 656 h 664"/>
                  <a:gd name="T38" fmla="*/ 92 w 428"/>
                  <a:gd name="T39" fmla="*/ 644 h 664"/>
                  <a:gd name="T40" fmla="*/ 66 w 428"/>
                  <a:gd name="T41" fmla="*/ 628 h 664"/>
                  <a:gd name="T42" fmla="*/ 42 w 428"/>
                  <a:gd name="T43" fmla="*/ 608 h 664"/>
                  <a:gd name="T44" fmla="*/ 24 w 428"/>
                  <a:gd name="T45" fmla="*/ 584 h 664"/>
                  <a:gd name="T46" fmla="*/ 10 w 428"/>
                  <a:gd name="T47" fmla="*/ 558 h 664"/>
                  <a:gd name="T48" fmla="*/ 2 w 428"/>
                  <a:gd name="T49" fmla="*/ 530 h 664"/>
                  <a:gd name="T50" fmla="*/ 0 w 428"/>
                  <a:gd name="T51" fmla="*/ 502 h 664"/>
                  <a:gd name="T52" fmla="*/ 6 w 428"/>
                  <a:gd name="T53" fmla="*/ 472 h 664"/>
                  <a:gd name="T54" fmla="*/ 110 w 428"/>
                  <a:gd name="T55" fmla="*/ 102 h 664"/>
                  <a:gd name="T56" fmla="*/ 120 w 428"/>
                  <a:gd name="T57" fmla="*/ 74 h 664"/>
                  <a:gd name="T58" fmla="*/ 138 w 428"/>
                  <a:gd name="T59" fmla="*/ 52 h 664"/>
                  <a:gd name="T60" fmla="*/ 158 w 428"/>
                  <a:gd name="T61" fmla="*/ 32 h 664"/>
                  <a:gd name="T62" fmla="*/ 184 w 428"/>
                  <a:gd name="T63" fmla="*/ 16 h 664"/>
                  <a:gd name="T64" fmla="*/ 212 w 428"/>
                  <a:gd name="T65" fmla="*/ 6 h 664"/>
                  <a:gd name="T66" fmla="*/ 242 w 428"/>
                  <a:gd name="T67" fmla="*/ 0 h 664"/>
                  <a:gd name="T68" fmla="*/ 274 w 428"/>
                  <a:gd name="T69" fmla="*/ 0 h 664"/>
                  <a:gd name="T70" fmla="*/ 306 w 428"/>
                  <a:gd name="T71" fmla="*/ 6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8" h="664">
                    <a:moveTo>
                      <a:pt x="306" y="6"/>
                    </a:moveTo>
                    <a:lnTo>
                      <a:pt x="306" y="6"/>
                    </a:lnTo>
                    <a:lnTo>
                      <a:pt x="322" y="12"/>
                    </a:lnTo>
                    <a:lnTo>
                      <a:pt x="336" y="18"/>
                    </a:lnTo>
                    <a:lnTo>
                      <a:pt x="352" y="26"/>
                    </a:lnTo>
                    <a:lnTo>
                      <a:pt x="364" y="34"/>
                    </a:lnTo>
                    <a:lnTo>
                      <a:pt x="376" y="44"/>
                    </a:lnTo>
                    <a:lnTo>
                      <a:pt x="388" y="54"/>
                    </a:lnTo>
                    <a:lnTo>
                      <a:pt x="396" y="66"/>
                    </a:lnTo>
                    <a:lnTo>
                      <a:pt x="406" y="78"/>
                    </a:lnTo>
                    <a:lnTo>
                      <a:pt x="412" y="92"/>
                    </a:lnTo>
                    <a:lnTo>
                      <a:pt x="418" y="104"/>
                    </a:lnTo>
                    <a:lnTo>
                      <a:pt x="424" y="118"/>
                    </a:lnTo>
                    <a:lnTo>
                      <a:pt x="426" y="132"/>
                    </a:lnTo>
                    <a:lnTo>
                      <a:pt x="428" y="146"/>
                    </a:lnTo>
                    <a:lnTo>
                      <a:pt x="428" y="162"/>
                    </a:lnTo>
                    <a:lnTo>
                      <a:pt x="426" y="176"/>
                    </a:lnTo>
                    <a:lnTo>
                      <a:pt x="424" y="190"/>
                    </a:lnTo>
                    <a:lnTo>
                      <a:pt x="320" y="560"/>
                    </a:lnTo>
                    <a:lnTo>
                      <a:pt x="320" y="560"/>
                    </a:lnTo>
                    <a:lnTo>
                      <a:pt x="314" y="574"/>
                    </a:lnTo>
                    <a:lnTo>
                      <a:pt x="308" y="588"/>
                    </a:lnTo>
                    <a:lnTo>
                      <a:pt x="300" y="600"/>
                    </a:lnTo>
                    <a:lnTo>
                      <a:pt x="292" y="612"/>
                    </a:lnTo>
                    <a:lnTo>
                      <a:pt x="282" y="622"/>
                    </a:lnTo>
                    <a:lnTo>
                      <a:pt x="270" y="632"/>
                    </a:lnTo>
                    <a:lnTo>
                      <a:pt x="258" y="640"/>
                    </a:lnTo>
                    <a:lnTo>
                      <a:pt x="246" y="646"/>
                    </a:lnTo>
                    <a:lnTo>
                      <a:pt x="232" y="652"/>
                    </a:lnTo>
                    <a:lnTo>
                      <a:pt x="218" y="658"/>
                    </a:lnTo>
                    <a:lnTo>
                      <a:pt x="202" y="660"/>
                    </a:lnTo>
                    <a:lnTo>
                      <a:pt x="188" y="662"/>
                    </a:lnTo>
                    <a:lnTo>
                      <a:pt x="172" y="664"/>
                    </a:lnTo>
                    <a:lnTo>
                      <a:pt x="156" y="662"/>
                    </a:lnTo>
                    <a:lnTo>
                      <a:pt x="140" y="660"/>
                    </a:lnTo>
                    <a:lnTo>
                      <a:pt x="124" y="656"/>
                    </a:lnTo>
                    <a:lnTo>
                      <a:pt x="124" y="656"/>
                    </a:lnTo>
                    <a:lnTo>
                      <a:pt x="124" y="656"/>
                    </a:lnTo>
                    <a:lnTo>
                      <a:pt x="108" y="652"/>
                    </a:lnTo>
                    <a:lnTo>
                      <a:pt x="92" y="644"/>
                    </a:lnTo>
                    <a:lnTo>
                      <a:pt x="78" y="638"/>
                    </a:lnTo>
                    <a:lnTo>
                      <a:pt x="66" y="628"/>
                    </a:lnTo>
                    <a:lnTo>
                      <a:pt x="54" y="618"/>
                    </a:lnTo>
                    <a:lnTo>
                      <a:pt x="42" y="608"/>
                    </a:lnTo>
                    <a:lnTo>
                      <a:pt x="32" y="596"/>
                    </a:lnTo>
                    <a:lnTo>
                      <a:pt x="24" y="584"/>
                    </a:lnTo>
                    <a:lnTo>
                      <a:pt x="16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2" y="530"/>
                    </a:lnTo>
                    <a:lnTo>
                      <a:pt x="0" y="516"/>
                    </a:lnTo>
                    <a:lnTo>
                      <a:pt x="0" y="502"/>
                    </a:lnTo>
                    <a:lnTo>
                      <a:pt x="2" y="486"/>
                    </a:lnTo>
                    <a:lnTo>
                      <a:pt x="6" y="472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14" y="88"/>
                    </a:lnTo>
                    <a:lnTo>
                      <a:pt x="120" y="74"/>
                    </a:lnTo>
                    <a:lnTo>
                      <a:pt x="128" y="62"/>
                    </a:lnTo>
                    <a:lnTo>
                      <a:pt x="138" y="52"/>
                    </a:lnTo>
                    <a:lnTo>
                      <a:pt x="148" y="40"/>
                    </a:lnTo>
                    <a:lnTo>
                      <a:pt x="158" y="32"/>
                    </a:lnTo>
                    <a:lnTo>
                      <a:pt x="170" y="24"/>
                    </a:lnTo>
                    <a:lnTo>
                      <a:pt x="184" y="16"/>
                    </a:lnTo>
                    <a:lnTo>
                      <a:pt x="198" y="10"/>
                    </a:lnTo>
                    <a:lnTo>
                      <a:pt x="212" y="6"/>
                    </a:lnTo>
                    <a:lnTo>
                      <a:pt x="226" y="2"/>
                    </a:lnTo>
                    <a:lnTo>
                      <a:pt x="242" y="0"/>
                    </a:lnTo>
                    <a:lnTo>
                      <a:pt x="258" y="0"/>
                    </a:lnTo>
                    <a:lnTo>
                      <a:pt x="274" y="0"/>
                    </a:lnTo>
                    <a:lnTo>
                      <a:pt x="290" y="2"/>
                    </a:lnTo>
                    <a:lnTo>
                      <a:pt x="306" y="6"/>
                    </a:lnTo>
                    <a:lnTo>
                      <a:pt x="306" y="6"/>
                    </a:lnTo>
                    <a:close/>
                  </a:path>
                </a:pathLst>
              </a:custGeom>
              <a:solidFill>
                <a:srgbClr val="B8B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392" name="Picture 133"/>
              <p:cNvPicPr>
                <a:picLocks noChangeAspect="1" noChangeArrowheads="1"/>
              </p:cNvPicPr>
              <p:nvPr/>
            </p:nvPicPr>
            <p:blipFill>
              <a:blip r:embed="rId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" y="560"/>
                <a:ext cx="444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3" name="Picture 134"/>
              <p:cNvPicPr>
                <a:picLocks noChangeAspect="1" noChangeArrowheads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" y="998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" name="Picture 135"/>
              <p:cNvPicPr>
                <a:picLocks noChangeAspect="1" noChangeArrowheads="1"/>
              </p:cNvPicPr>
              <p:nvPr/>
            </p:nvPicPr>
            <p:blipFill>
              <a:blip r:embed="rId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6" y="984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5" name="Picture 136"/>
              <p:cNvPicPr>
                <a:picLocks noChangeAspect="1" noChangeArrowheads="1"/>
              </p:cNvPicPr>
              <p:nvPr/>
            </p:nvPicPr>
            <p:blipFill>
              <a:blip r:embed="rId8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972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6" name="Picture 137"/>
              <p:cNvPicPr>
                <a:picLocks noChangeAspect="1" noChangeArrowheads="1"/>
              </p:cNvPicPr>
              <p:nvPr/>
            </p:nvPicPr>
            <p:blipFill>
              <a:blip r:embed="rId8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0" y="968"/>
                <a:ext cx="4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7" name="Picture 138"/>
              <p:cNvPicPr>
                <a:picLocks noChangeAspect="1" noChangeArrowheads="1"/>
              </p:cNvPicPr>
              <p:nvPr/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8" y="924"/>
                <a:ext cx="8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8" name="Picture 139"/>
              <p:cNvPicPr>
                <a:picLocks noChangeAspect="1" noChangeArrowheads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" y="942"/>
                <a:ext cx="8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" name="Picture 140"/>
              <p:cNvPicPr>
                <a:picLocks noChangeAspect="1" noChangeArrowheads="1"/>
              </p:cNvPicPr>
              <p:nvPr/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4" y="954"/>
                <a:ext cx="8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0" name="Picture 141"/>
              <p:cNvPicPr>
                <a:picLocks noChangeAspect="1" noChangeArrowheads="1"/>
              </p:cNvPicPr>
              <p:nvPr/>
            </p:nvPicPr>
            <p:blipFill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0" y="828"/>
                <a:ext cx="1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" name="Picture 142"/>
              <p:cNvPicPr>
                <a:picLocks noChangeAspect="1" noChangeArrowheads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" y="856"/>
                <a:ext cx="5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2" name="Picture 143"/>
              <p:cNvPicPr>
                <a:picLocks noChangeAspect="1" noChangeArrowheads="1"/>
              </p:cNvPicPr>
              <p:nvPr/>
            </p:nvPicPr>
            <p:blipFill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" y="864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3" name="Picture 144"/>
              <p:cNvPicPr>
                <a:picLocks noChangeAspect="1" noChangeArrowheads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" y="904"/>
                <a:ext cx="1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4" name="Picture 145"/>
              <p:cNvPicPr>
                <a:picLocks noChangeAspect="1" noChangeArrowheads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4" y="930"/>
                <a:ext cx="5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" name="Picture 146"/>
              <p:cNvPicPr>
                <a:picLocks noChangeAspect="1" noChangeArrowheads="1"/>
              </p:cNvPicPr>
              <p:nvPr/>
            </p:nvPicPr>
            <p:blipFill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2" y="938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" name="Picture 147"/>
              <p:cNvPicPr>
                <a:picLocks noChangeAspect="1" noChangeArrowheads="1"/>
              </p:cNvPicPr>
              <p:nvPr/>
            </p:nvPicPr>
            <p:blipFill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6" y="892"/>
                <a:ext cx="1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7" name="Picture 148"/>
              <p:cNvPicPr>
                <a:picLocks noChangeAspect="1" noChangeArrowheads="1"/>
              </p:cNvPicPr>
              <p:nvPr/>
            </p:nvPicPr>
            <p:blipFill>
              <a:blip r:embed="rId9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" y="920"/>
                <a:ext cx="5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8" name="Picture 149"/>
              <p:cNvPicPr>
                <a:picLocks noChangeAspect="1" noChangeArrowheads="1"/>
              </p:cNvPicPr>
              <p:nvPr/>
            </p:nvPicPr>
            <p:blipFill>
              <a:blip r:embed="rId9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" y="928"/>
                <a:ext cx="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" name="Picture 150"/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644"/>
                <a:ext cx="276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" name="Freeform 151"/>
              <p:cNvSpPr>
                <a:spLocks/>
              </p:cNvSpPr>
              <p:nvPr/>
            </p:nvSpPr>
            <p:spPr bwMode="auto">
              <a:xfrm>
                <a:off x="3584" y="650"/>
                <a:ext cx="360" cy="498"/>
              </a:xfrm>
              <a:custGeom>
                <a:avLst/>
                <a:gdLst>
                  <a:gd name="T0" fmla="*/ 256 w 360"/>
                  <a:gd name="T1" fmla="*/ 4 h 498"/>
                  <a:gd name="T2" fmla="*/ 256 w 360"/>
                  <a:gd name="T3" fmla="*/ 4 h 498"/>
                  <a:gd name="T4" fmla="*/ 282 w 360"/>
                  <a:gd name="T5" fmla="*/ 14 h 498"/>
                  <a:gd name="T6" fmla="*/ 306 w 360"/>
                  <a:gd name="T7" fmla="*/ 26 h 498"/>
                  <a:gd name="T8" fmla="*/ 324 w 360"/>
                  <a:gd name="T9" fmla="*/ 42 h 498"/>
                  <a:gd name="T10" fmla="*/ 340 w 360"/>
                  <a:gd name="T11" fmla="*/ 60 h 498"/>
                  <a:gd name="T12" fmla="*/ 352 w 360"/>
                  <a:gd name="T13" fmla="*/ 78 h 498"/>
                  <a:gd name="T14" fmla="*/ 356 w 360"/>
                  <a:gd name="T15" fmla="*/ 90 h 498"/>
                  <a:gd name="T16" fmla="*/ 358 w 360"/>
                  <a:gd name="T17" fmla="*/ 100 h 498"/>
                  <a:gd name="T18" fmla="*/ 360 w 360"/>
                  <a:gd name="T19" fmla="*/ 110 h 498"/>
                  <a:gd name="T20" fmla="*/ 360 w 360"/>
                  <a:gd name="T21" fmla="*/ 122 h 498"/>
                  <a:gd name="T22" fmla="*/ 358 w 360"/>
                  <a:gd name="T23" fmla="*/ 132 h 498"/>
                  <a:gd name="T24" fmla="*/ 356 w 360"/>
                  <a:gd name="T25" fmla="*/ 144 h 498"/>
                  <a:gd name="T26" fmla="*/ 268 w 360"/>
                  <a:gd name="T27" fmla="*/ 422 h 498"/>
                  <a:gd name="T28" fmla="*/ 268 w 360"/>
                  <a:gd name="T29" fmla="*/ 422 h 498"/>
                  <a:gd name="T30" fmla="*/ 264 w 360"/>
                  <a:gd name="T31" fmla="*/ 432 h 498"/>
                  <a:gd name="T32" fmla="*/ 258 w 360"/>
                  <a:gd name="T33" fmla="*/ 442 h 498"/>
                  <a:gd name="T34" fmla="*/ 252 w 360"/>
                  <a:gd name="T35" fmla="*/ 452 h 498"/>
                  <a:gd name="T36" fmla="*/ 244 w 360"/>
                  <a:gd name="T37" fmla="*/ 460 h 498"/>
                  <a:gd name="T38" fmla="*/ 226 w 360"/>
                  <a:gd name="T39" fmla="*/ 476 h 498"/>
                  <a:gd name="T40" fmla="*/ 206 w 360"/>
                  <a:gd name="T41" fmla="*/ 486 h 498"/>
                  <a:gd name="T42" fmla="*/ 182 w 360"/>
                  <a:gd name="T43" fmla="*/ 494 h 498"/>
                  <a:gd name="T44" fmla="*/ 156 w 360"/>
                  <a:gd name="T45" fmla="*/ 498 h 498"/>
                  <a:gd name="T46" fmla="*/ 130 w 360"/>
                  <a:gd name="T47" fmla="*/ 498 h 498"/>
                  <a:gd name="T48" fmla="*/ 102 w 360"/>
                  <a:gd name="T49" fmla="*/ 494 h 498"/>
                  <a:gd name="T50" fmla="*/ 102 w 360"/>
                  <a:gd name="T51" fmla="*/ 494 h 498"/>
                  <a:gd name="T52" fmla="*/ 102 w 360"/>
                  <a:gd name="T53" fmla="*/ 494 h 498"/>
                  <a:gd name="T54" fmla="*/ 76 w 360"/>
                  <a:gd name="T55" fmla="*/ 486 h 498"/>
                  <a:gd name="T56" fmla="*/ 54 w 360"/>
                  <a:gd name="T57" fmla="*/ 474 h 498"/>
                  <a:gd name="T58" fmla="*/ 34 w 360"/>
                  <a:gd name="T59" fmla="*/ 458 h 498"/>
                  <a:gd name="T60" fmla="*/ 18 w 360"/>
                  <a:gd name="T61" fmla="*/ 440 h 498"/>
                  <a:gd name="T62" fmla="*/ 8 w 360"/>
                  <a:gd name="T63" fmla="*/ 420 h 498"/>
                  <a:gd name="T64" fmla="*/ 4 w 360"/>
                  <a:gd name="T65" fmla="*/ 410 h 498"/>
                  <a:gd name="T66" fmla="*/ 0 w 360"/>
                  <a:gd name="T67" fmla="*/ 400 h 498"/>
                  <a:gd name="T68" fmla="*/ 0 w 360"/>
                  <a:gd name="T69" fmla="*/ 388 h 498"/>
                  <a:gd name="T70" fmla="*/ 0 w 360"/>
                  <a:gd name="T71" fmla="*/ 378 h 498"/>
                  <a:gd name="T72" fmla="*/ 0 w 360"/>
                  <a:gd name="T73" fmla="*/ 366 h 498"/>
                  <a:gd name="T74" fmla="*/ 4 w 360"/>
                  <a:gd name="T75" fmla="*/ 356 h 498"/>
                  <a:gd name="T76" fmla="*/ 90 w 360"/>
                  <a:gd name="T77" fmla="*/ 76 h 498"/>
                  <a:gd name="T78" fmla="*/ 90 w 360"/>
                  <a:gd name="T79" fmla="*/ 76 h 498"/>
                  <a:gd name="T80" fmla="*/ 94 w 360"/>
                  <a:gd name="T81" fmla="*/ 66 h 498"/>
                  <a:gd name="T82" fmla="*/ 100 w 360"/>
                  <a:gd name="T83" fmla="*/ 56 h 498"/>
                  <a:gd name="T84" fmla="*/ 106 w 360"/>
                  <a:gd name="T85" fmla="*/ 48 h 498"/>
                  <a:gd name="T86" fmla="*/ 114 w 360"/>
                  <a:gd name="T87" fmla="*/ 38 h 498"/>
                  <a:gd name="T88" fmla="*/ 132 w 360"/>
                  <a:gd name="T89" fmla="*/ 24 h 498"/>
                  <a:gd name="T90" fmla="*/ 154 w 360"/>
                  <a:gd name="T91" fmla="*/ 12 h 498"/>
                  <a:gd name="T92" fmla="*/ 176 w 360"/>
                  <a:gd name="T93" fmla="*/ 4 h 498"/>
                  <a:gd name="T94" fmla="*/ 202 w 360"/>
                  <a:gd name="T95" fmla="*/ 0 h 498"/>
                  <a:gd name="T96" fmla="*/ 230 w 360"/>
                  <a:gd name="T97" fmla="*/ 0 h 498"/>
                  <a:gd name="T98" fmla="*/ 256 w 360"/>
                  <a:gd name="T99" fmla="*/ 4 h 498"/>
                  <a:gd name="T100" fmla="*/ 256 w 360"/>
                  <a:gd name="T101" fmla="*/ 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0" h="498">
                    <a:moveTo>
                      <a:pt x="256" y="4"/>
                    </a:moveTo>
                    <a:lnTo>
                      <a:pt x="256" y="4"/>
                    </a:lnTo>
                    <a:lnTo>
                      <a:pt x="282" y="14"/>
                    </a:lnTo>
                    <a:lnTo>
                      <a:pt x="306" y="26"/>
                    </a:lnTo>
                    <a:lnTo>
                      <a:pt x="324" y="42"/>
                    </a:lnTo>
                    <a:lnTo>
                      <a:pt x="340" y="60"/>
                    </a:lnTo>
                    <a:lnTo>
                      <a:pt x="352" y="78"/>
                    </a:lnTo>
                    <a:lnTo>
                      <a:pt x="356" y="90"/>
                    </a:lnTo>
                    <a:lnTo>
                      <a:pt x="358" y="100"/>
                    </a:lnTo>
                    <a:lnTo>
                      <a:pt x="360" y="110"/>
                    </a:lnTo>
                    <a:lnTo>
                      <a:pt x="360" y="122"/>
                    </a:lnTo>
                    <a:lnTo>
                      <a:pt x="358" y="132"/>
                    </a:lnTo>
                    <a:lnTo>
                      <a:pt x="356" y="144"/>
                    </a:lnTo>
                    <a:lnTo>
                      <a:pt x="268" y="422"/>
                    </a:lnTo>
                    <a:lnTo>
                      <a:pt x="268" y="422"/>
                    </a:lnTo>
                    <a:lnTo>
                      <a:pt x="264" y="432"/>
                    </a:lnTo>
                    <a:lnTo>
                      <a:pt x="258" y="442"/>
                    </a:lnTo>
                    <a:lnTo>
                      <a:pt x="252" y="452"/>
                    </a:lnTo>
                    <a:lnTo>
                      <a:pt x="244" y="460"/>
                    </a:lnTo>
                    <a:lnTo>
                      <a:pt x="226" y="476"/>
                    </a:lnTo>
                    <a:lnTo>
                      <a:pt x="206" y="486"/>
                    </a:lnTo>
                    <a:lnTo>
                      <a:pt x="182" y="494"/>
                    </a:lnTo>
                    <a:lnTo>
                      <a:pt x="156" y="498"/>
                    </a:lnTo>
                    <a:lnTo>
                      <a:pt x="130" y="498"/>
                    </a:lnTo>
                    <a:lnTo>
                      <a:pt x="102" y="494"/>
                    </a:lnTo>
                    <a:lnTo>
                      <a:pt x="102" y="494"/>
                    </a:lnTo>
                    <a:lnTo>
                      <a:pt x="102" y="494"/>
                    </a:lnTo>
                    <a:lnTo>
                      <a:pt x="76" y="486"/>
                    </a:lnTo>
                    <a:lnTo>
                      <a:pt x="54" y="474"/>
                    </a:lnTo>
                    <a:lnTo>
                      <a:pt x="34" y="458"/>
                    </a:lnTo>
                    <a:lnTo>
                      <a:pt x="18" y="440"/>
                    </a:lnTo>
                    <a:lnTo>
                      <a:pt x="8" y="420"/>
                    </a:lnTo>
                    <a:lnTo>
                      <a:pt x="4" y="410"/>
                    </a:lnTo>
                    <a:lnTo>
                      <a:pt x="0" y="400"/>
                    </a:lnTo>
                    <a:lnTo>
                      <a:pt x="0" y="388"/>
                    </a:lnTo>
                    <a:lnTo>
                      <a:pt x="0" y="378"/>
                    </a:lnTo>
                    <a:lnTo>
                      <a:pt x="0" y="366"/>
                    </a:lnTo>
                    <a:lnTo>
                      <a:pt x="4" y="356"/>
                    </a:lnTo>
                    <a:lnTo>
                      <a:pt x="90" y="76"/>
                    </a:lnTo>
                    <a:lnTo>
                      <a:pt x="90" y="76"/>
                    </a:lnTo>
                    <a:lnTo>
                      <a:pt x="94" y="66"/>
                    </a:lnTo>
                    <a:lnTo>
                      <a:pt x="100" y="56"/>
                    </a:lnTo>
                    <a:lnTo>
                      <a:pt x="106" y="48"/>
                    </a:lnTo>
                    <a:lnTo>
                      <a:pt x="114" y="38"/>
                    </a:lnTo>
                    <a:lnTo>
                      <a:pt x="132" y="24"/>
                    </a:lnTo>
                    <a:lnTo>
                      <a:pt x="154" y="12"/>
                    </a:lnTo>
                    <a:lnTo>
                      <a:pt x="176" y="4"/>
                    </a:lnTo>
                    <a:lnTo>
                      <a:pt x="202" y="0"/>
                    </a:lnTo>
                    <a:lnTo>
                      <a:pt x="230" y="0"/>
                    </a:lnTo>
                    <a:lnTo>
                      <a:pt x="256" y="4"/>
                    </a:lnTo>
                    <a:lnTo>
                      <a:pt x="256" y="4"/>
                    </a:lnTo>
                    <a:close/>
                  </a:path>
                </a:pathLst>
              </a:custGeom>
              <a:solidFill>
                <a:srgbClr val="B8B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11" name="Picture 152"/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4" y="640"/>
                <a:ext cx="378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" name="Picture 153"/>
              <p:cNvPicPr>
                <a:picLocks noChangeAspect="1" noChangeArrowheads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2" y="966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" name="Picture 154"/>
              <p:cNvPicPr>
                <a:picLocks noChangeAspect="1" noChangeArrowheads="1"/>
              </p:cNvPicPr>
              <p:nvPr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8" y="956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" name="Picture 155"/>
              <p:cNvPicPr>
                <a:picLocks noChangeAspect="1" noChangeArrowheads="1"/>
              </p:cNvPicPr>
              <p:nvPr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8" y="946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" name="Picture 156"/>
              <p:cNvPicPr>
                <a:picLocks noChangeAspect="1" noChangeArrowheads="1"/>
              </p:cNvPicPr>
              <p:nvPr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2" y="942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6" name="Picture 157"/>
              <p:cNvPicPr>
                <a:picLocks noChangeAspect="1" noChangeArrowheads="1"/>
              </p:cNvPicPr>
              <p:nvPr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8" y="912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7" name="Picture 158"/>
              <p:cNvPicPr>
                <a:picLocks noChangeAspect="1" noChangeArrowheads="1"/>
              </p:cNvPicPr>
              <p:nvPr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" y="92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8" name="Picture 159"/>
              <p:cNvPicPr>
                <a:picLocks noChangeAspect="1" noChangeArrowheads="1"/>
              </p:cNvPicPr>
              <p:nvPr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0" y="93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" name="Picture 160"/>
              <p:cNvPicPr>
                <a:picLocks noChangeAspect="1" noChangeArrowheads="1"/>
              </p:cNvPicPr>
              <p:nvPr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2" y="834"/>
                <a:ext cx="162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" name="Picture 161"/>
              <p:cNvPicPr>
                <a:picLocks noChangeAspect="1" noChangeArrowheads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6" y="860"/>
                <a:ext cx="48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1" name="Picture 162"/>
              <p:cNvPicPr>
                <a:picLocks noChangeAspect="1" noChangeArrowheads="1"/>
              </p:cNvPicPr>
              <p:nvPr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" y="864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2" name="Picture 163"/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" y="892"/>
                <a:ext cx="162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3" name="Picture 164"/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8" y="916"/>
                <a:ext cx="48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4" name="Picture 165"/>
              <p:cNvPicPr>
                <a:picLocks noChangeAspect="1" noChangeArrowheads="1"/>
              </p:cNvPicPr>
              <p:nvPr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922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5" name="Picture 166"/>
              <p:cNvPicPr>
                <a:picLocks noChangeAspect="1" noChangeArrowheads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" y="884"/>
                <a:ext cx="162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6" name="Picture 167"/>
              <p:cNvPicPr>
                <a:picLocks noChangeAspect="1" noChangeArrowheads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" y="908"/>
                <a:ext cx="48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7" name="Picture 168"/>
              <p:cNvPicPr>
                <a:picLocks noChangeAspect="1" noChangeArrowheads="1"/>
              </p:cNvPicPr>
              <p:nvPr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" y="914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8" name="Picture 169"/>
              <p:cNvPicPr>
                <a:picLocks noChangeAspect="1" noChangeArrowheads="1"/>
              </p:cNvPicPr>
              <p:nvPr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6" y="2140"/>
                <a:ext cx="378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9" name="Freeform 170"/>
              <p:cNvSpPr>
                <a:spLocks/>
              </p:cNvSpPr>
              <p:nvPr/>
            </p:nvSpPr>
            <p:spPr bwMode="auto">
              <a:xfrm>
                <a:off x="3168" y="2160"/>
                <a:ext cx="358" cy="228"/>
              </a:xfrm>
              <a:custGeom>
                <a:avLst/>
                <a:gdLst>
                  <a:gd name="T0" fmla="*/ 0 w 358"/>
                  <a:gd name="T1" fmla="*/ 0 h 228"/>
                  <a:gd name="T2" fmla="*/ 0 w 358"/>
                  <a:gd name="T3" fmla="*/ 0 h 228"/>
                  <a:gd name="T4" fmla="*/ 30 w 358"/>
                  <a:gd name="T5" fmla="*/ 32 h 228"/>
                  <a:gd name="T6" fmla="*/ 64 w 358"/>
                  <a:gd name="T7" fmla="*/ 64 h 228"/>
                  <a:gd name="T8" fmla="*/ 110 w 358"/>
                  <a:gd name="T9" fmla="*/ 104 h 228"/>
                  <a:gd name="T10" fmla="*/ 136 w 358"/>
                  <a:gd name="T11" fmla="*/ 124 h 228"/>
                  <a:gd name="T12" fmla="*/ 164 w 358"/>
                  <a:gd name="T13" fmla="*/ 144 h 228"/>
                  <a:gd name="T14" fmla="*/ 194 w 358"/>
                  <a:gd name="T15" fmla="*/ 162 h 228"/>
                  <a:gd name="T16" fmla="*/ 224 w 358"/>
                  <a:gd name="T17" fmla="*/ 180 h 228"/>
                  <a:gd name="T18" fmla="*/ 256 w 358"/>
                  <a:gd name="T19" fmla="*/ 196 h 228"/>
                  <a:gd name="T20" fmla="*/ 290 w 358"/>
                  <a:gd name="T21" fmla="*/ 210 h 228"/>
                  <a:gd name="T22" fmla="*/ 324 w 358"/>
                  <a:gd name="T23" fmla="*/ 222 h 228"/>
                  <a:gd name="T24" fmla="*/ 358 w 358"/>
                  <a:gd name="T25" fmla="*/ 228 h 228"/>
                  <a:gd name="T26" fmla="*/ 358 w 358"/>
                  <a:gd name="T27" fmla="*/ 228 h 228"/>
                  <a:gd name="T28" fmla="*/ 344 w 358"/>
                  <a:gd name="T29" fmla="*/ 228 h 228"/>
                  <a:gd name="T30" fmla="*/ 308 w 358"/>
                  <a:gd name="T31" fmla="*/ 226 h 228"/>
                  <a:gd name="T32" fmla="*/ 284 w 358"/>
                  <a:gd name="T33" fmla="*/ 224 h 228"/>
                  <a:gd name="T34" fmla="*/ 258 w 358"/>
                  <a:gd name="T35" fmla="*/ 220 h 228"/>
                  <a:gd name="T36" fmla="*/ 228 w 358"/>
                  <a:gd name="T37" fmla="*/ 214 h 228"/>
                  <a:gd name="T38" fmla="*/ 198 w 358"/>
                  <a:gd name="T39" fmla="*/ 204 h 228"/>
                  <a:gd name="T40" fmla="*/ 166 w 358"/>
                  <a:gd name="T41" fmla="*/ 194 h 228"/>
                  <a:gd name="T42" fmla="*/ 134 w 358"/>
                  <a:gd name="T43" fmla="*/ 178 h 228"/>
                  <a:gd name="T44" fmla="*/ 104 w 358"/>
                  <a:gd name="T45" fmla="*/ 160 h 228"/>
                  <a:gd name="T46" fmla="*/ 90 w 358"/>
                  <a:gd name="T47" fmla="*/ 150 h 228"/>
                  <a:gd name="T48" fmla="*/ 76 w 358"/>
                  <a:gd name="T49" fmla="*/ 138 h 228"/>
                  <a:gd name="T50" fmla="*/ 64 w 358"/>
                  <a:gd name="T51" fmla="*/ 124 h 228"/>
                  <a:gd name="T52" fmla="*/ 52 w 358"/>
                  <a:gd name="T53" fmla="*/ 110 h 228"/>
                  <a:gd name="T54" fmla="*/ 40 w 358"/>
                  <a:gd name="T55" fmla="*/ 96 h 228"/>
                  <a:gd name="T56" fmla="*/ 30 w 358"/>
                  <a:gd name="T57" fmla="*/ 78 h 228"/>
                  <a:gd name="T58" fmla="*/ 20 w 358"/>
                  <a:gd name="T59" fmla="*/ 60 h 228"/>
                  <a:gd name="T60" fmla="*/ 12 w 358"/>
                  <a:gd name="T61" fmla="*/ 42 h 228"/>
                  <a:gd name="T62" fmla="*/ 6 w 358"/>
                  <a:gd name="T63" fmla="*/ 22 h 228"/>
                  <a:gd name="T64" fmla="*/ 0 w 358"/>
                  <a:gd name="T65" fmla="*/ 0 h 228"/>
                  <a:gd name="T66" fmla="*/ 0 w 358"/>
                  <a:gd name="T67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228">
                    <a:moveTo>
                      <a:pt x="0" y="0"/>
                    </a:moveTo>
                    <a:lnTo>
                      <a:pt x="0" y="0"/>
                    </a:lnTo>
                    <a:lnTo>
                      <a:pt x="30" y="32"/>
                    </a:lnTo>
                    <a:lnTo>
                      <a:pt x="64" y="64"/>
                    </a:lnTo>
                    <a:lnTo>
                      <a:pt x="110" y="104"/>
                    </a:lnTo>
                    <a:lnTo>
                      <a:pt x="136" y="124"/>
                    </a:lnTo>
                    <a:lnTo>
                      <a:pt x="164" y="144"/>
                    </a:lnTo>
                    <a:lnTo>
                      <a:pt x="194" y="162"/>
                    </a:lnTo>
                    <a:lnTo>
                      <a:pt x="224" y="180"/>
                    </a:lnTo>
                    <a:lnTo>
                      <a:pt x="256" y="196"/>
                    </a:lnTo>
                    <a:lnTo>
                      <a:pt x="290" y="210"/>
                    </a:lnTo>
                    <a:lnTo>
                      <a:pt x="324" y="222"/>
                    </a:lnTo>
                    <a:lnTo>
                      <a:pt x="358" y="228"/>
                    </a:lnTo>
                    <a:lnTo>
                      <a:pt x="358" y="228"/>
                    </a:lnTo>
                    <a:lnTo>
                      <a:pt x="344" y="228"/>
                    </a:lnTo>
                    <a:lnTo>
                      <a:pt x="308" y="226"/>
                    </a:lnTo>
                    <a:lnTo>
                      <a:pt x="284" y="224"/>
                    </a:lnTo>
                    <a:lnTo>
                      <a:pt x="258" y="220"/>
                    </a:lnTo>
                    <a:lnTo>
                      <a:pt x="228" y="214"/>
                    </a:lnTo>
                    <a:lnTo>
                      <a:pt x="198" y="204"/>
                    </a:lnTo>
                    <a:lnTo>
                      <a:pt x="166" y="194"/>
                    </a:lnTo>
                    <a:lnTo>
                      <a:pt x="134" y="178"/>
                    </a:lnTo>
                    <a:lnTo>
                      <a:pt x="104" y="160"/>
                    </a:lnTo>
                    <a:lnTo>
                      <a:pt x="90" y="150"/>
                    </a:lnTo>
                    <a:lnTo>
                      <a:pt x="76" y="138"/>
                    </a:lnTo>
                    <a:lnTo>
                      <a:pt x="64" y="124"/>
                    </a:lnTo>
                    <a:lnTo>
                      <a:pt x="52" y="110"/>
                    </a:lnTo>
                    <a:lnTo>
                      <a:pt x="40" y="96"/>
                    </a:lnTo>
                    <a:lnTo>
                      <a:pt x="30" y="78"/>
                    </a:lnTo>
                    <a:lnTo>
                      <a:pt x="20" y="60"/>
                    </a:lnTo>
                    <a:lnTo>
                      <a:pt x="12" y="42"/>
                    </a:lnTo>
                    <a:lnTo>
                      <a:pt x="6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30" name="Picture 171"/>
              <p:cNvPicPr>
                <a:picLocks noChangeAspect="1" noChangeArrowheads="1"/>
              </p:cNvPicPr>
              <p:nvPr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4" y="1772"/>
                <a:ext cx="108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1" name="Freeform 172"/>
              <p:cNvSpPr>
                <a:spLocks/>
              </p:cNvSpPr>
              <p:nvPr/>
            </p:nvSpPr>
            <p:spPr bwMode="auto">
              <a:xfrm>
                <a:off x="3878" y="1792"/>
                <a:ext cx="50" cy="266"/>
              </a:xfrm>
              <a:custGeom>
                <a:avLst/>
                <a:gdLst>
                  <a:gd name="T0" fmla="*/ 14 w 50"/>
                  <a:gd name="T1" fmla="*/ 266 h 266"/>
                  <a:gd name="T2" fmla="*/ 14 w 50"/>
                  <a:gd name="T3" fmla="*/ 266 h 266"/>
                  <a:gd name="T4" fmla="*/ 8 w 50"/>
                  <a:gd name="T5" fmla="*/ 140 h 266"/>
                  <a:gd name="T6" fmla="*/ 4 w 50"/>
                  <a:gd name="T7" fmla="*/ 48 h 266"/>
                  <a:gd name="T8" fmla="*/ 0 w 50"/>
                  <a:gd name="T9" fmla="*/ 0 h 266"/>
                  <a:gd name="T10" fmla="*/ 0 w 50"/>
                  <a:gd name="T11" fmla="*/ 0 h 266"/>
                  <a:gd name="T12" fmla="*/ 4 w 50"/>
                  <a:gd name="T13" fmla="*/ 6 h 266"/>
                  <a:gd name="T14" fmla="*/ 14 w 50"/>
                  <a:gd name="T15" fmla="*/ 26 h 266"/>
                  <a:gd name="T16" fmla="*/ 28 w 50"/>
                  <a:gd name="T17" fmla="*/ 56 h 266"/>
                  <a:gd name="T18" fmla="*/ 34 w 50"/>
                  <a:gd name="T19" fmla="*/ 74 h 266"/>
                  <a:gd name="T20" fmla="*/ 40 w 50"/>
                  <a:gd name="T21" fmla="*/ 92 h 266"/>
                  <a:gd name="T22" fmla="*/ 46 w 50"/>
                  <a:gd name="T23" fmla="*/ 114 h 266"/>
                  <a:gd name="T24" fmla="*/ 50 w 50"/>
                  <a:gd name="T25" fmla="*/ 136 h 266"/>
                  <a:gd name="T26" fmla="*/ 50 w 50"/>
                  <a:gd name="T27" fmla="*/ 158 h 266"/>
                  <a:gd name="T28" fmla="*/ 50 w 50"/>
                  <a:gd name="T29" fmla="*/ 180 h 266"/>
                  <a:gd name="T30" fmla="*/ 46 w 50"/>
                  <a:gd name="T31" fmla="*/ 202 h 266"/>
                  <a:gd name="T32" fmla="*/ 40 w 50"/>
                  <a:gd name="T33" fmla="*/ 224 h 266"/>
                  <a:gd name="T34" fmla="*/ 28 w 50"/>
                  <a:gd name="T35" fmla="*/ 246 h 266"/>
                  <a:gd name="T36" fmla="*/ 14 w 50"/>
                  <a:gd name="T37" fmla="*/ 266 h 266"/>
                  <a:gd name="T38" fmla="*/ 14 w 50"/>
                  <a:gd name="T3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6">
                    <a:moveTo>
                      <a:pt x="14" y="266"/>
                    </a:moveTo>
                    <a:lnTo>
                      <a:pt x="14" y="266"/>
                    </a:lnTo>
                    <a:lnTo>
                      <a:pt x="8" y="140"/>
                    </a:lnTo>
                    <a:lnTo>
                      <a:pt x="4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4" y="26"/>
                    </a:lnTo>
                    <a:lnTo>
                      <a:pt x="28" y="56"/>
                    </a:lnTo>
                    <a:lnTo>
                      <a:pt x="34" y="74"/>
                    </a:lnTo>
                    <a:lnTo>
                      <a:pt x="40" y="92"/>
                    </a:lnTo>
                    <a:lnTo>
                      <a:pt x="46" y="114"/>
                    </a:lnTo>
                    <a:lnTo>
                      <a:pt x="50" y="136"/>
                    </a:lnTo>
                    <a:lnTo>
                      <a:pt x="50" y="158"/>
                    </a:lnTo>
                    <a:lnTo>
                      <a:pt x="50" y="180"/>
                    </a:lnTo>
                    <a:lnTo>
                      <a:pt x="46" y="202"/>
                    </a:lnTo>
                    <a:lnTo>
                      <a:pt x="40" y="224"/>
                    </a:lnTo>
                    <a:lnTo>
                      <a:pt x="28" y="246"/>
                    </a:lnTo>
                    <a:lnTo>
                      <a:pt x="14" y="266"/>
                    </a:lnTo>
                    <a:lnTo>
                      <a:pt x="14" y="266"/>
                    </a:lnTo>
                    <a:close/>
                  </a:path>
                </a:pathLst>
              </a:custGeom>
              <a:noFill/>
              <a:ln w="6350">
                <a:solidFill>
                  <a:srgbClr val="8E8C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2" name="Freeform 173"/>
              <p:cNvSpPr>
                <a:spLocks/>
              </p:cNvSpPr>
              <p:nvPr/>
            </p:nvSpPr>
            <p:spPr bwMode="auto">
              <a:xfrm>
                <a:off x="3108" y="1572"/>
                <a:ext cx="796" cy="816"/>
              </a:xfrm>
              <a:custGeom>
                <a:avLst/>
                <a:gdLst>
                  <a:gd name="T0" fmla="*/ 214 w 796"/>
                  <a:gd name="T1" fmla="*/ 14 h 816"/>
                  <a:gd name="T2" fmla="*/ 244 w 796"/>
                  <a:gd name="T3" fmla="*/ 8 h 816"/>
                  <a:gd name="T4" fmla="*/ 256 w 796"/>
                  <a:gd name="T5" fmla="*/ 4 h 816"/>
                  <a:gd name="T6" fmla="*/ 298 w 796"/>
                  <a:gd name="T7" fmla="*/ 8 h 816"/>
                  <a:gd name="T8" fmla="*/ 352 w 796"/>
                  <a:gd name="T9" fmla="*/ 20 h 816"/>
                  <a:gd name="T10" fmla="*/ 400 w 796"/>
                  <a:gd name="T11" fmla="*/ 4 h 816"/>
                  <a:gd name="T12" fmla="*/ 436 w 796"/>
                  <a:gd name="T13" fmla="*/ 4 h 816"/>
                  <a:gd name="T14" fmla="*/ 474 w 796"/>
                  <a:gd name="T15" fmla="*/ 26 h 816"/>
                  <a:gd name="T16" fmla="*/ 500 w 796"/>
                  <a:gd name="T17" fmla="*/ 14 h 816"/>
                  <a:gd name="T18" fmla="*/ 528 w 796"/>
                  <a:gd name="T19" fmla="*/ 12 h 816"/>
                  <a:gd name="T20" fmla="*/ 550 w 796"/>
                  <a:gd name="T21" fmla="*/ 22 h 816"/>
                  <a:gd name="T22" fmla="*/ 600 w 796"/>
                  <a:gd name="T23" fmla="*/ 24 h 816"/>
                  <a:gd name="T24" fmla="*/ 642 w 796"/>
                  <a:gd name="T25" fmla="*/ 28 h 816"/>
                  <a:gd name="T26" fmla="*/ 666 w 796"/>
                  <a:gd name="T27" fmla="*/ 50 h 816"/>
                  <a:gd name="T28" fmla="*/ 690 w 796"/>
                  <a:gd name="T29" fmla="*/ 96 h 816"/>
                  <a:gd name="T30" fmla="*/ 718 w 796"/>
                  <a:gd name="T31" fmla="*/ 124 h 816"/>
                  <a:gd name="T32" fmla="*/ 730 w 796"/>
                  <a:gd name="T33" fmla="*/ 166 h 816"/>
                  <a:gd name="T34" fmla="*/ 746 w 796"/>
                  <a:gd name="T35" fmla="*/ 168 h 816"/>
                  <a:gd name="T36" fmla="*/ 754 w 796"/>
                  <a:gd name="T37" fmla="*/ 218 h 816"/>
                  <a:gd name="T38" fmla="*/ 776 w 796"/>
                  <a:gd name="T39" fmla="*/ 254 h 816"/>
                  <a:gd name="T40" fmla="*/ 778 w 796"/>
                  <a:gd name="T41" fmla="*/ 308 h 816"/>
                  <a:gd name="T42" fmla="*/ 786 w 796"/>
                  <a:gd name="T43" fmla="*/ 362 h 816"/>
                  <a:gd name="T44" fmla="*/ 770 w 796"/>
                  <a:gd name="T45" fmla="*/ 448 h 816"/>
                  <a:gd name="T46" fmla="*/ 796 w 796"/>
                  <a:gd name="T47" fmla="*/ 506 h 816"/>
                  <a:gd name="T48" fmla="*/ 788 w 796"/>
                  <a:gd name="T49" fmla="*/ 554 h 816"/>
                  <a:gd name="T50" fmla="*/ 722 w 796"/>
                  <a:gd name="T51" fmla="*/ 686 h 816"/>
                  <a:gd name="T52" fmla="*/ 660 w 796"/>
                  <a:gd name="T53" fmla="*/ 756 h 816"/>
                  <a:gd name="T54" fmla="*/ 626 w 796"/>
                  <a:gd name="T55" fmla="*/ 774 h 816"/>
                  <a:gd name="T56" fmla="*/ 534 w 796"/>
                  <a:gd name="T57" fmla="*/ 792 h 816"/>
                  <a:gd name="T58" fmla="*/ 474 w 796"/>
                  <a:gd name="T59" fmla="*/ 804 h 816"/>
                  <a:gd name="T60" fmla="*/ 418 w 796"/>
                  <a:gd name="T61" fmla="*/ 816 h 816"/>
                  <a:gd name="T62" fmla="*/ 366 w 796"/>
                  <a:gd name="T63" fmla="*/ 796 h 816"/>
                  <a:gd name="T64" fmla="*/ 320 w 796"/>
                  <a:gd name="T65" fmla="*/ 784 h 816"/>
                  <a:gd name="T66" fmla="*/ 238 w 796"/>
                  <a:gd name="T67" fmla="*/ 748 h 816"/>
                  <a:gd name="T68" fmla="*/ 202 w 796"/>
                  <a:gd name="T69" fmla="*/ 740 h 816"/>
                  <a:gd name="T70" fmla="*/ 170 w 796"/>
                  <a:gd name="T71" fmla="*/ 718 h 816"/>
                  <a:gd name="T72" fmla="*/ 162 w 796"/>
                  <a:gd name="T73" fmla="*/ 700 h 816"/>
                  <a:gd name="T74" fmla="*/ 122 w 796"/>
                  <a:gd name="T75" fmla="*/ 668 h 816"/>
                  <a:gd name="T76" fmla="*/ 104 w 796"/>
                  <a:gd name="T77" fmla="*/ 638 h 816"/>
                  <a:gd name="T78" fmla="*/ 72 w 796"/>
                  <a:gd name="T79" fmla="*/ 618 h 816"/>
                  <a:gd name="T80" fmla="*/ 50 w 796"/>
                  <a:gd name="T81" fmla="*/ 584 h 816"/>
                  <a:gd name="T82" fmla="*/ 44 w 796"/>
                  <a:gd name="T83" fmla="*/ 540 h 816"/>
                  <a:gd name="T84" fmla="*/ 56 w 796"/>
                  <a:gd name="T85" fmla="*/ 518 h 816"/>
                  <a:gd name="T86" fmla="*/ 46 w 796"/>
                  <a:gd name="T87" fmla="*/ 472 h 816"/>
                  <a:gd name="T88" fmla="*/ 22 w 796"/>
                  <a:gd name="T89" fmla="*/ 456 h 816"/>
                  <a:gd name="T90" fmla="*/ 0 w 796"/>
                  <a:gd name="T91" fmla="*/ 408 h 816"/>
                  <a:gd name="T92" fmla="*/ 8 w 796"/>
                  <a:gd name="T93" fmla="*/ 380 h 816"/>
                  <a:gd name="T94" fmla="*/ 18 w 796"/>
                  <a:gd name="T95" fmla="*/ 362 h 816"/>
                  <a:gd name="T96" fmla="*/ 12 w 796"/>
                  <a:gd name="T97" fmla="*/ 310 h 816"/>
                  <a:gd name="T98" fmla="*/ 34 w 796"/>
                  <a:gd name="T99" fmla="*/ 272 h 816"/>
                  <a:gd name="T100" fmla="*/ 42 w 796"/>
                  <a:gd name="T101" fmla="*/ 192 h 816"/>
                  <a:gd name="T102" fmla="*/ 58 w 796"/>
                  <a:gd name="T103" fmla="*/ 170 h 816"/>
                  <a:gd name="T104" fmla="*/ 94 w 796"/>
                  <a:gd name="T105" fmla="*/ 142 h 816"/>
                  <a:gd name="T106" fmla="*/ 120 w 796"/>
                  <a:gd name="T107" fmla="*/ 108 h 816"/>
                  <a:gd name="T108" fmla="*/ 148 w 796"/>
                  <a:gd name="T109" fmla="*/ 86 h 816"/>
                  <a:gd name="T110" fmla="*/ 190 w 796"/>
                  <a:gd name="T111" fmla="*/ 3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96" h="816">
                    <a:moveTo>
                      <a:pt x="190" y="30"/>
                    </a:moveTo>
                    <a:lnTo>
                      <a:pt x="190" y="30"/>
                    </a:lnTo>
                    <a:lnTo>
                      <a:pt x="198" y="24"/>
                    </a:lnTo>
                    <a:lnTo>
                      <a:pt x="214" y="14"/>
                    </a:lnTo>
                    <a:lnTo>
                      <a:pt x="224" y="10"/>
                    </a:lnTo>
                    <a:lnTo>
                      <a:pt x="234" y="6"/>
                    </a:lnTo>
                    <a:lnTo>
                      <a:pt x="240" y="6"/>
                    </a:lnTo>
                    <a:lnTo>
                      <a:pt x="244" y="8"/>
                    </a:lnTo>
                    <a:lnTo>
                      <a:pt x="246" y="10"/>
                    </a:lnTo>
                    <a:lnTo>
                      <a:pt x="246" y="10"/>
                    </a:lnTo>
                    <a:lnTo>
                      <a:pt x="250" y="6"/>
                    </a:lnTo>
                    <a:lnTo>
                      <a:pt x="256" y="4"/>
                    </a:lnTo>
                    <a:lnTo>
                      <a:pt x="264" y="2"/>
                    </a:lnTo>
                    <a:lnTo>
                      <a:pt x="274" y="0"/>
                    </a:lnTo>
                    <a:lnTo>
                      <a:pt x="286" y="2"/>
                    </a:lnTo>
                    <a:lnTo>
                      <a:pt x="298" y="8"/>
                    </a:lnTo>
                    <a:lnTo>
                      <a:pt x="312" y="18"/>
                    </a:lnTo>
                    <a:lnTo>
                      <a:pt x="312" y="18"/>
                    </a:lnTo>
                    <a:lnTo>
                      <a:pt x="324" y="20"/>
                    </a:lnTo>
                    <a:lnTo>
                      <a:pt x="352" y="20"/>
                    </a:lnTo>
                    <a:lnTo>
                      <a:pt x="368" y="18"/>
                    </a:lnTo>
                    <a:lnTo>
                      <a:pt x="382" y="14"/>
                    </a:lnTo>
                    <a:lnTo>
                      <a:pt x="394" y="8"/>
                    </a:lnTo>
                    <a:lnTo>
                      <a:pt x="400" y="4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14" y="0"/>
                    </a:lnTo>
                    <a:lnTo>
                      <a:pt x="436" y="4"/>
                    </a:lnTo>
                    <a:lnTo>
                      <a:pt x="450" y="8"/>
                    </a:lnTo>
                    <a:lnTo>
                      <a:pt x="462" y="14"/>
                    </a:lnTo>
                    <a:lnTo>
                      <a:pt x="470" y="20"/>
                    </a:lnTo>
                    <a:lnTo>
                      <a:pt x="474" y="26"/>
                    </a:lnTo>
                    <a:lnTo>
                      <a:pt x="476" y="30"/>
                    </a:lnTo>
                    <a:lnTo>
                      <a:pt x="476" y="30"/>
                    </a:lnTo>
                    <a:lnTo>
                      <a:pt x="484" y="24"/>
                    </a:lnTo>
                    <a:lnTo>
                      <a:pt x="500" y="14"/>
                    </a:lnTo>
                    <a:lnTo>
                      <a:pt x="510" y="10"/>
                    </a:lnTo>
                    <a:lnTo>
                      <a:pt x="518" y="8"/>
                    </a:lnTo>
                    <a:lnTo>
                      <a:pt x="524" y="10"/>
                    </a:lnTo>
                    <a:lnTo>
                      <a:pt x="528" y="12"/>
                    </a:lnTo>
                    <a:lnTo>
                      <a:pt x="528" y="16"/>
                    </a:lnTo>
                    <a:lnTo>
                      <a:pt x="528" y="16"/>
                    </a:lnTo>
                    <a:lnTo>
                      <a:pt x="540" y="18"/>
                    </a:lnTo>
                    <a:lnTo>
                      <a:pt x="550" y="22"/>
                    </a:lnTo>
                    <a:lnTo>
                      <a:pt x="558" y="30"/>
                    </a:lnTo>
                    <a:lnTo>
                      <a:pt x="558" y="30"/>
                    </a:lnTo>
                    <a:lnTo>
                      <a:pt x="572" y="28"/>
                    </a:lnTo>
                    <a:lnTo>
                      <a:pt x="600" y="24"/>
                    </a:lnTo>
                    <a:lnTo>
                      <a:pt x="616" y="22"/>
                    </a:lnTo>
                    <a:lnTo>
                      <a:pt x="628" y="22"/>
                    </a:lnTo>
                    <a:lnTo>
                      <a:pt x="638" y="26"/>
                    </a:lnTo>
                    <a:lnTo>
                      <a:pt x="642" y="28"/>
                    </a:lnTo>
                    <a:lnTo>
                      <a:pt x="644" y="30"/>
                    </a:lnTo>
                    <a:lnTo>
                      <a:pt x="644" y="30"/>
                    </a:lnTo>
                    <a:lnTo>
                      <a:pt x="650" y="36"/>
                    </a:lnTo>
                    <a:lnTo>
                      <a:pt x="666" y="50"/>
                    </a:lnTo>
                    <a:lnTo>
                      <a:pt x="674" y="60"/>
                    </a:lnTo>
                    <a:lnTo>
                      <a:pt x="682" y="70"/>
                    </a:lnTo>
                    <a:lnTo>
                      <a:pt x="688" y="82"/>
                    </a:lnTo>
                    <a:lnTo>
                      <a:pt x="690" y="96"/>
                    </a:lnTo>
                    <a:lnTo>
                      <a:pt x="690" y="96"/>
                    </a:lnTo>
                    <a:lnTo>
                      <a:pt x="698" y="100"/>
                    </a:lnTo>
                    <a:lnTo>
                      <a:pt x="710" y="114"/>
                    </a:lnTo>
                    <a:lnTo>
                      <a:pt x="718" y="124"/>
                    </a:lnTo>
                    <a:lnTo>
                      <a:pt x="724" y="136"/>
                    </a:lnTo>
                    <a:lnTo>
                      <a:pt x="728" y="150"/>
                    </a:lnTo>
                    <a:lnTo>
                      <a:pt x="730" y="166"/>
                    </a:lnTo>
                    <a:lnTo>
                      <a:pt x="730" y="166"/>
                    </a:lnTo>
                    <a:lnTo>
                      <a:pt x="732" y="162"/>
                    </a:lnTo>
                    <a:lnTo>
                      <a:pt x="736" y="162"/>
                    </a:lnTo>
                    <a:lnTo>
                      <a:pt x="742" y="162"/>
                    </a:lnTo>
                    <a:lnTo>
                      <a:pt x="746" y="168"/>
                    </a:lnTo>
                    <a:lnTo>
                      <a:pt x="750" y="178"/>
                    </a:lnTo>
                    <a:lnTo>
                      <a:pt x="754" y="194"/>
                    </a:lnTo>
                    <a:lnTo>
                      <a:pt x="754" y="218"/>
                    </a:lnTo>
                    <a:lnTo>
                      <a:pt x="754" y="218"/>
                    </a:lnTo>
                    <a:lnTo>
                      <a:pt x="760" y="224"/>
                    </a:lnTo>
                    <a:lnTo>
                      <a:pt x="766" y="232"/>
                    </a:lnTo>
                    <a:lnTo>
                      <a:pt x="770" y="242"/>
                    </a:lnTo>
                    <a:lnTo>
                      <a:pt x="776" y="254"/>
                    </a:lnTo>
                    <a:lnTo>
                      <a:pt x="780" y="270"/>
                    </a:lnTo>
                    <a:lnTo>
                      <a:pt x="780" y="288"/>
                    </a:lnTo>
                    <a:lnTo>
                      <a:pt x="778" y="308"/>
                    </a:lnTo>
                    <a:lnTo>
                      <a:pt x="778" y="308"/>
                    </a:lnTo>
                    <a:lnTo>
                      <a:pt x="782" y="316"/>
                    </a:lnTo>
                    <a:lnTo>
                      <a:pt x="784" y="328"/>
                    </a:lnTo>
                    <a:lnTo>
                      <a:pt x="786" y="342"/>
                    </a:lnTo>
                    <a:lnTo>
                      <a:pt x="786" y="362"/>
                    </a:lnTo>
                    <a:lnTo>
                      <a:pt x="784" y="386"/>
                    </a:lnTo>
                    <a:lnTo>
                      <a:pt x="780" y="414"/>
                    </a:lnTo>
                    <a:lnTo>
                      <a:pt x="770" y="448"/>
                    </a:lnTo>
                    <a:lnTo>
                      <a:pt x="770" y="448"/>
                    </a:lnTo>
                    <a:lnTo>
                      <a:pt x="780" y="462"/>
                    </a:lnTo>
                    <a:lnTo>
                      <a:pt x="786" y="476"/>
                    </a:lnTo>
                    <a:lnTo>
                      <a:pt x="794" y="496"/>
                    </a:lnTo>
                    <a:lnTo>
                      <a:pt x="796" y="506"/>
                    </a:lnTo>
                    <a:lnTo>
                      <a:pt x="796" y="518"/>
                    </a:lnTo>
                    <a:lnTo>
                      <a:pt x="794" y="530"/>
                    </a:lnTo>
                    <a:lnTo>
                      <a:pt x="792" y="542"/>
                    </a:lnTo>
                    <a:lnTo>
                      <a:pt x="788" y="554"/>
                    </a:lnTo>
                    <a:lnTo>
                      <a:pt x="780" y="568"/>
                    </a:lnTo>
                    <a:lnTo>
                      <a:pt x="770" y="580"/>
                    </a:lnTo>
                    <a:lnTo>
                      <a:pt x="756" y="592"/>
                    </a:lnTo>
                    <a:lnTo>
                      <a:pt x="722" y="686"/>
                    </a:lnTo>
                    <a:lnTo>
                      <a:pt x="706" y="702"/>
                    </a:lnTo>
                    <a:lnTo>
                      <a:pt x="706" y="702"/>
                    </a:lnTo>
                    <a:lnTo>
                      <a:pt x="680" y="734"/>
                    </a:lnTo>
                    <a:lnTo>
                      <a:pt x="660" y="756"/>
                    </a:lnTo>
                    <a:lnTo>
                      <a:pt x="650" y="764"/>
                    </a:lnTo>
                    <a:lnTo>
                      <a:pt x="642" y="770"/>
                    </a:lnTo>
                    <a:lnTo>
                      <a:pt x="642" y="770"/>
                    </a:lnTo>
                    <a:lnTo>
                      <a:pt x="626" y="774"/>
                    </a:lnTo>
                    <a:lnTo>
                      <a:pt x="590" y="784"/>
                    </a:lnTo>
                    <a:lnTo>
                      <a:pt x="570" y="788"/>
                    </a:lnTo>
                    <a:lnTo>
                      <a:pt x="550" y="792"/>
                    </a:lnTo>
                    <a:lnTo>
                      <a:pt x="534" y="792"/>
                    </a:lnTo>
                    <a:lnTo>
                      <a:pt x="526" y="790"/>
                    </a:lnTo>
                    <a:lnTo>
                      <a:pt x="520" y="788"/>
                    </a:lnTo>
                    <a:lnTo>
                      <a:pt x="520" y="788"/>
                    </a:lnTo>
                    <a:lnTo>
                      <a:pt x="474" y="804"/>
                    </a:lnTo>
                    <a:lnTo>
                      <a:pt x="440" y="814"/>
                    </a:lnTo>
                    <a:lnTo>
                      <a:pt x="426" y="816"/>
                    </a:lnTo>
                    <a:lnTo>
                      <a:pt x="418" y="816"/>
                    </a:lnTo>
                    <a:lnTo>
                      <a:pt x="418" y="816"/>
                    </a:lnTo>
                    <a:lnTo>
                      <a:pt x="410" y="816"/>
                    </a:lnTo>
                    <a:lnTo>
                      <a:pt x="394" y="810"/>
                    </a:lnTo>
                    <a:lnTo>
                      <a:pt x="376" y="802"/>
                    </a:lnTo>
                    <a:lnTo>
                      <a:pt x="366" y="796"/>
                    </a:lnTo>
                    <a:lnTo>
                      <a:pt x="358" y="788"/>
                    </a:lnTo>
                    <a:lnTo>
                      <a:pt x="358" y="788"/>
                    </a:lnTo>
                    <a:lnTo>
                      <a:pt x="348" y="788"/>
                    </a:lnTo>
                    <a:lnTo>
                      <a:pt x="320" y="784"/>
                    </a:lnTo>
                    <a:lnTo>
                      <a:pt x="300" y="778"/>
                    </a:lnTo>
                    <a:lnTo>
                      <a:pt x="280" y="772"/>
                    </a:lnTo>
                    <a:lnTo>
                      <a:pt x="260" y="762"/>
                    </a:lnTo>
                    <a:lnTo>
                      <a:pt x="238" y="748"/>
                    </a:lnTo>
                    <a:lnTo>
                      <a:pt x="238" y="748"/>
                    </a:lnTo>
                    <a:lnTo>
                      <a:pt x="226" y="746"/>
                    </a:lnTo>
                    <a:lnTo>
                      <a:pt x="214" y="744"/>
                    </a:lnTo>
                    <a:lnTo>
                      <a:pt x="202" y="740"/>
                    </a:lnTo>
                    <a:lnTo>
                      <a:pt x="188" y="734"/>
                    </a:lnTo>
                    <a:lnTo>
                      <a:pt x="178" y="728"/>
                    </a:lnTo>
                    <a:lnTo>
                      <a:pt x="174" y="722"/>
                    </a:lnTo>
                    <a:lnTo>
                      <a:pt x="170" y="718"/>
                    </a:lnTo>
                    <a:lnTo>
                      <a:pt x="170" y="712"/>
                    </a:lnTo>
                    <a:lnTo>
                      <a:pt x="170" y="704"/>
                    </a:lnTo>
                    <a:lnTo>
                      <a:pt x="170" y="704"/>
                    </a:lnTo>
                    <a:lnTo>
                      <a:pt x="162" y="700"/>
                    </a:lnTo>
                    <a:lnTo>
                      <a:pt x="144" y="690"/>
                    </a:lnTo>
                    <a:lnTo>
                      <a:pt x="136" y="682"/>
                    </a:lnTo>
                    <a:lnTo>
                      <a:pt x="128" y="674"/>
                    </a:lnTo>
                    <a:lnTo>
                      <a:pt x="122" y="668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16" y="652"/>
                    </a:lnTo>
                    <a:lnTo>
                      <a:pt x="104" y="638"/>
                    </a:lnTo>
                    <a:lnTo>
                      <a:pt x="96" y="630"/>
                    </a:lnTo>
                    <a:lnTo>
                      <a:pt x="88" y="624"/>
                    </a:lnTo>
                    <a:lnTo>
                      <a:pt x="80" y="620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64" y="608"/>
                    </a:lnTo>
                    <a:lnTo>
                      <a:pt x="56" y="598"/>
                    </a:lnTo>
                    <a:lnTo>
                      <a:pt x="50" y="584"/>
                    </a:lnTo>
                    <a:lnTo>
                      <a:pt x="44" y="570"/>
                    </a:lnTo>
                    <a:lnTo>
                      <a:pt x="42" y="554"/>
                    </a:lnTo>
                    <a:lnTo>
                      <a:pt x="42" y="546"/>
                    </a:lnTo>
                    <a:lnTo>
                      <a:pt x="44" y="540"/>
                    </a:lnTo>
                    <a:lnTo>
                      <a:pt x="48" y="532"/>
                    </a:lnTo>
                    <a:lnTo>
                      <a:pt x="54" y="526"/>
                    </a:lnTo>
                    <a:lnTo>
                      <a:pt x="54" y="526"/>
                    </a:lnTo>
                    <a:lnTo>
                      <a:pt x="56" y="518"/>
                    </a:lnTo>
                    <a:lnTo>
                      <a:pt x="56" y="508"/>
                    </a:lnTo>
                    <a:lnTo>
                      <a:pt x="54" y="496"/>
                    </a:lnTo>
                    <a:lnTo>
                      <a:pt x="52" y="484"/>
                    </a:lnTo>
                    <a:lnTo>
                      <a:pt x="46" y="472"/>
                    </a:lnTo>
                    <a:lnTo>
                      <a:pt x="36" y="462"/>
                    </a:lnTo>
                    <a:lnTo>
                      <a:pt x="30" y="458"/>
                    </a:lnTo>
                    <a:lnTo>
                      <a:pt x="22" y="456"/>
                    </a:lnTo>
                    <a:lnTo>
                      <a:pt x="22" y="456"/>
                    </a:lnTo>
                    <a:lnTo>
                      <a:pt x="16" y="446"/>
                    </a:lnTo>
                    <a:lnTo>
                      <a:pt x="10" y="436"/>
                    </a:lnTo>
                    <a:lnTo>
                      <a:pt x="4" y="422"/>
                    </a:lnTo>
                    <a:lnTo>
                      <a:pt x="0" y="408"/>
                    </a:lnTo>
                    <a:lnTo>
                      <a:pt x="0" y="400"/>
                    </a:lnTo>
                    <a:lnTo>
                      <a:pt x="2" y="394"/>
                    </a:lnTo>
                    <a:lnTo>
                      <a:pt x="4" y="386"/>
                    </a:lnTo>
                    <a:lnTo>
                      <a:pt x="8" y="380"/>
                    </a:lnTo>
                    <a:lnTo>
                      <a:pt x="14" y="374"/>
                    </a:lnTo>
                    <a:lnTo>
                      <a:pt x="22" y="370"/>
                    </a:lnTo>
                    <a:lnTo>
                      <a:pt x="22" y="370"/>
                    </a:lnTo>
                    <a:lnTo>
                      <a:pt x="18" y="362"/>
                    </a:lnTo>
                    <a:lnTo>
                      <a:pt x="14" y="354"/>
                    </a:lnTo>
                    <a:lnTo>
                      <a:pt x="12" y="342"/>
                    </a:lnTo>
                    <a:lnTo>
                      <a:pt x="10" y="328"/>
                    </a:lnTo>
                    <a:lnTo>
                      <a:pt x="12" y="310"/>
                    </a:lnTo>
                    <a:lnTo>
                      <a:pt x="20" y="292"/>
                    </a:lnTo>
                    <a:lnTo>
                      <a:pt x="26" y="282"/>
                    </a:lnTo>
                    <a:lnTo>
                      <a:pt x="34" y="272"/>
                    </a:lnTo>
                    <a:lnTo>
                      <a:pt x="34" y="272"/>
                    </a:lnTo>
                    <a:lnTo>
                      <a:pt x="34" y="252"/>
                    </a:lnTo>
                    <a:lnTo>
                      <a:pt x="36" y="234"/>
                    </a:lnTo>
                    <a:lnTo>
                      <a:pt x="38" y="212"/>
                    </a:lnTo>
                    <a:lnTo>
                      <a:pt x="42" y="192"/>
                    </a:lnTo>
                    <a:lnTo>
                      <a:pt x="46" y="184"/>
                    </a:lnTo>
                    <a:lnTo>
                      <a:pt x="48" y="178"/>
                    </a:lnTo>
                    <a:lnTo>
                      <a:pt x="52" y="172"/>
                    </a:lnTo>
                    <a:lnTo>
                      <a:pt x="58" y="170"/>
                    </a:lnTo>
                    <a:lnTo>
                      <a:pt x="64" y="170"/>
                    </a:lnTo>
                    <a:lnTo>
                      <a:pt x="70" y="174"/>
                    </a:lnTo>
                    <a:lnTo>
                      <a:pt x="70" y="174"/>
                    </a:lnTo>
                    <a:lnTo>
                      <a:pt x="94" y="142"/>
                    </a:lnTo>
                    <a:lnTo>
                      <a:pt x="110" y="118"/>
                    </a:lnTo>
                    <a:lnTo>
                      <a:pt x="116" y="112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28" y="106"/>
                    </a:lnTo>
                    <a:lnTo>
                      <a:pt x="134" y="102"/>
                    </a:lnTo>
                    <a:lnTo>
                      <a:pt x="142" y="94"/>
                    </a:lnTo>
                    <a:lnTo>
                      <a:pt x="148" y="86"/>
                    </a:lnTo>
                    <a:lnTo>
                      <a:pt x="154" y="74"/>
                    </a:lnTo>
                    <a:lnTo>
                      <a:pt x="160" y="60"/>
                    </a:lnTo>
                    <a:lnTo>
                      <a:pt x="162" y="44"/>
                    </a:lnTo>
                    <a:lnTo>
                      <a:pt x="190" y="30"/>
                    </a:lnTo>
                    <a:close/>
                  </a:path>
                </a:pathLst>
              </a:custGeom>
              <a:noFill/>
              <a:ln w="12700">
                <a:solidFill>
                  <a:srgbClr val="B8BF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33" name="Picture 174"/>
              <p:cNvPicPr>
                <a:picLocks noChangeAspect="1" noChangeArrowheads="1"/>
              </p:cNvPicPr>
              <p:nvPr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" y="1556"/>
                <a:ext cx="864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4" name="Freeform 175"/>
              <p:cNvSpPr>
                <a:spLocks/>
              </p:cNvSpPr>
              <p:nvPr/>
            </p:nvSpPr>
            <p:spPr bwMode="auto">
              <a:xfrm>
                <a:off x="3360" y="2094"/>
                <a:ext cx="2" cy="10"/>
              </a:xfrm>
              <a:custGeom>
                <a:avLst/>
                <a:gdLst>
                  <a:gd name="T0" fmla="*/ 2 w 2"/>
                  <a:gd name="T1" fmla="*/ 6 h 10"/>
                  <a:gd name="T2" fmla="*/ 2 w 2"/>
                  <a:gd name="T3" fmla="*/ 6 h 10"/>
                  <a:gd name="T4" fmla="*/ 2 w 2"/>
                  <a:gd name="T5" fmla="*/ 10 h 10"/>
                  <a:gd name="T6" fmla="*/ 2 w 2"/>
                  <a:gd name="T7" fmla="*/ 10 h 10"/>
                  <a:gd name="T8" fmla="*/ 2 w 2"/>
                  <a:gd name="T9" fmla="*/ 10 h 10"/>
                  <a:gd name="T10" fmla="*/ 0 w 2"/>
                  <a:gd name="T11" fmla="*/ 6 h 10"/>
                  <a:gd name="T12" fmla="*/ 0 w 2"/>
                  <a:gd name="T13" fmla="*/ 4 h 10"/>
                  <a:gd name="T14" fmla="*/ 0 w 2"/>
                  <a:gd name="T15" fmla="*/ 4 h 10"/>
                  <a:gd name="T16" fmla="*/ 2 w 2"/>
                  <a:gd name="T17" fmla="*/ 0 h 10"/>
                  <a:gd name="T18" fmla="*/ 2 w 2"/>
                  <a:gd name="T19" fmla="*/ 0 h 10"/>
                  <a:gd name="T20" fmla="*/ 2 w 2"/>
                  <a:gd name="T21" fmla="*/ 0 h 10"/>
                  <a:gd name="T22" fmla="*/ 2 w 2"/>
                  <a:gd name="T23" fmla="*/ 4 h 10"/>
                  <a:gd name="T24" fmla="*/ 2 w 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0">
                    <a:moveTo>
                      <a:pt x="2" y="6"/>
                    </a:moveTo>
                    <a:lnTo>
                      <a:pt x="2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5" name="Freeform 176"/>
              <p:cNvSpPr>
                <a:spLocks/>
              </p:cNvSpPr>
              <p:nvPr/>
            </p:nvSpPr>
            <p:spPr bwMode="auto">
              <a:xfrm>
                <a:off x="3308" y="2094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6" name="Freeform 177"/>
              <p:cNvSpPr>
                <a:spLocks/>
              </p:cNvSpPr>
              <p:nvPr/>
            </p:nvSpPr>
            <p:spPr bwMode="auto">
              <a:xfrm>
                <a:off x="3560" y="1770"/>
                <a:ext cx="0" cy="10"/>
              </a:xfrm>
              <a:custGeom>
                <a:avLst/>
                <a:gdLst>
                  <a:gd name="T0" fmla="*/ 6 h 10"/>
                  <a:gd name="T1" fmla="*/ 6 h 10"/>
                  <a:gd name="T2" fmla="*/ 10 h 10"/>
                  <a:gd name="T3" fmla="*/ 10 h 10"/>
                  <a:gd name="T4" fmla="*/ 10 h 10"/>
                  <a:gd name="T5" fmla="*/ 6 h 10"/>
                  <a:gd name="T6" fmla="*/ 4 h 10"/>
                  <a:gd name="T7" fmla="*/ 4 h 10"/>
                  <a:gd name="T8" fmla="*/ 0 h 10"/>
                  <a:gd name="T9" fmla="*/ 0 h 10"/>
                  <a:gd name="T10" fmla="*/ 0 h 10"/>
                  <a:gd name="T11" fmla="*/ 4 h 10"/>
                  <a:gd name="T12" fmla="*/ 6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</a:cxnLst>
                <a:rect l="0" t="0" r="r" b="b"/>
                <a:pathLst>
                  <a:path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7" name="Freeform 178"/>
              <p:cNvSpPr>
                <a:spLocks/>
              </p:cNvSpPr>
              <p:nvPr/>
            </p:nvSpPr>
            <p:spPr bwMode="auto">
              <a:xfrm>
                <a:off x="3614" y="1842"/>
                <a:ext cx="2" cy="12"/>
              </a:xfrm>
              <a:custGeom>
                <a:avLst/>
                <a:gdLst>
                  <a:gd name="T0" fmla="*/ 2 w 2"/>
                  <a:gd name="T1" fmla="*/ 8 h 12"/>
                  <a:gd name="T2" fmla="*/ 2 w 2"/>
                  <a:gd name="T3" fmla="*/ 8 h 12"/>
                  <a:gd name="T4" fmla="*/ 0 w 2"/>
                  <a:gd name="T5" fmla="*/ 12 h 12"/>
                  <a:gd name="T6" fmla="*/ 0 w 2"/>
                  <a:gd name="T7" fmla="*/ 12 h 12"/>
                  <a:gd name="T8" fmla="*/ 0 w 2"/>
                  <a:gd name="T9" fmla="*/ 12 h 12"/>
                  <a:gd name="T10" fmla="*/ 0 w 2"/>
                  <a:gd name="T11" fmla="*/ 8 h 12"/>
                  <a:gd name="T12" fmla="*/ 0 w 2"/>
                  <a:gd name="T13" fmla="*/ 6 h 12"/>
                  <a:gd name="T14" fmla="*/ 0 w 2"/>
                  <a:gd name="T15" fmla="*/ 6 h 12"/>
                  <a:gd name="T16" fmla="*/ 0 w 2"/>
                  <a:gd name="T17" fmla="*/ 0 h 12"/>
                  <a:gd name="T18" fmla="*/ 0 w 2"/>
                  <a:gd name="T19" fmla="*/ 0 h 12"/>
                  <a:gd name="T20" fmla="*/ 0 w 2"/>
                  <a:gd name="T21" fmla="*/ 0 h 12"/>
                  <a:gd name="T22" fmla="*/ 2 w 2"/>
                  <a:gd name="T23" fmla="*/ 6 h 12"/>
                  <a:gd name="T24" fmla="*/ 2 w 2"/>
                  <a:gd name="T25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2">
                    <a:moveTo>
                      <a:pt x="2" y="8"/>
                    </a:move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38" name="Picture 179"/>
              <p:cNvPicPr>
                <a:picLocks noChangeAspect="1" noChangeArrowheads="1"/>
              </p:cNvPicPr>
              <p:nvPr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" y="1844"/>
                <a:ext cx="36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9" name="Picture 180"/>
              <p:cNvPicPr>
                <a:picLocks noChangeAspect="1" noChangeArrowheads="1"/>
              </p:cNvPicPr>
              <p:nvPr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" y="2022"/>
                <a:ext cx="90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" name="Picture 181"/>
              <p:cNvPicPr>
                <a:picLocks noChangeAspect="1" noChangeArrowheads="1"/>
              </p:cNvPicPr>
              <p:nvPr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4" y="2052"/>
                <a:ext cx="48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1" name="Picture 182"/>
              <p:cNvPicPr>
                <a:picLocks noChangeAspect="1" noChangeArrowheads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" y="1878"/>
                <a:ext cx="18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2" name="Picture 183"/>
              <p:cNvPicPr>
                <a:picLocks noChangeAspect="1" noChangeArrowheads="1"/>
              </p:cNvPicPr>
              <p:nvPr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" y="1966"/>
                <a:ext cx="54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3" name="Picture 184"/>
              <p:cNvPicPr>
                <a:picLocks noChangeAspect="1" noChangeArrowheads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2" y="1986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4" name="Picture 185"/>
              <p:cNvPicPr>
                <a:picLocks noChangeAspect="1" noChangeArrowheads="1"/>
              </p:cNvPicPr>
              <p:nvPr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" y="1946"/>
                <a:ext cx="18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5" name="Picture 186"/>
              <p:cNvPicPr>
                <a:picLocks noChangeAspect="1" noChangeArrowheads="1"/>
              </p:cNvPicPr>
              <p:nvPr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4" y="2036"/>
                <a:ext cx="54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6" name="Picture 187"/>
              <p:cNvPicPr>
                <a:picLocks noChangeAspect="1" noChangeArrowheads="1"/>
              </p:cNvPicPr>
              <p:nvPr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6" y="2056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7" name="Picture 188"/>
              <p:cNvPicPr>
                <a:picLocks noChangeAspect="1" noChangeArrowheads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4" y="1966"/>
                <a:ext cx="18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8" name="Picture 189"/>
              <p:cNvPicPr>
                <a:picLocks noChangeAspect="1" noChangeArrowheads="1"/>
              </p:cNvPicPr>
              <p:nvPr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" y="2056"/>
                <a:ext cx="54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9" name="Picture 190"/>
              <p:cNvPicPr>
                <a:picLocks noChangeAspect="1" noChangeArrowheads="1"/>
              </p:cNvPicPr>
              <p:nvPr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0" y="2074"/>
                <a:ext cx="36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" name="Freeform 191"/>
              <p:cNvSpPr>
                <a:spLocks/>
              </p:cNvSpPr>
              <p:nvPr/>
            </p:nvSpPr>
            <p:spPr bwMode="auto">
              <a:xfrm>
                <a:off x="3320" y="1976"/>
                <a:ext cx="4" cy="6"/>
              </a:xfrm>
              <a:custGeom>
                <a:avLst/>
                <a:gdLst>
                  <a:gd name="T0" fmla="*/ 2 w 4"/>
                  <a:gd name="T1" fmla="*/ 4 h 6"/>
                  <a:gd name="T2" fmla="*/ 2 w 4"/>
                  <a:gd name="T3" fmla="*/ 4 h 6"/>
                  <a:gd name="T4" fmla="*/ 4 w 4"/>
                  <a:gd name="T5" fmla="*/ 6 h 6"/>
                  <a:gd name="T6" fmla="*/ 4 w 4"/>
                  <a:gd name="T7" fmla="*/ 6 h 6"/>
                  <a:gd name="T8" fmla="*/ 4 w 4"/>
                  <a:gd name="T9" fmla="*/ 6 h 6"/>
                  <a:gd name="T10" fmla="*/ 2 w 4"/>
                  <a:gd name="T11" fmla="*/ 4 h 6"/>
                  <a:gd name="T12" fmla="*/ 2 w 4"/>
                  <a:gd name="T13" fmla="*/ 4 h 6"/>
                  <a:gd name="T14" fmla="*/ 2 w 4"/>
                  <a:gd name="T15" fmla="*/ 4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  <a:gd name="T22" fmla="*/ 2 w 4"/>
                  <a:gd name="T23" fmla="*/ 2 h 6"/>
                  <a:gd name="T24" fmla="*/ 2 w 4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1" name="Freeform 192"/>
              <p:cNvSpPr>
                <a:spLocks/>
              </p:cNvSpPr>
              <p:nvPr/>
            </p:nvSpPr>
            <p:spPr bwMode="auto">
              <a:xfrm>
                <a:off x="3312" y="2004"/>
                <a:ext cx="4" cy="6"/>
              </a:xfrm>
              <a:custGeom>
                <a:avLst/>
                <a:gdLst>
                  <a:gd name="T0" fmla="*/ 2 w 4"/>
                  <a:gd name="T1" fmla="*/ 4 h 6"/>
                  <a:gd name="T2" fmla="*/ 2 w 4"/>
                  <a:gd name="T3" fmla="*/ 4 h 6"/>
                  <a:gd name="T4" fmla="*/ 4 w 4"/>
                  <a:gd name="T5" fmla="*/ 6 h 6"/>
                  <a:gd name="T6" fmla="*/ 4 w 4"/>
                  <a:gd name="T7" fmla="*/ 6 h 6"/>
                  <a:gd name="T8" fmla="*/ 4 w 4"/>
                  <a:gd name="T9" fmla="*/ 6 h 6"/>
                  <a:gd name="T10" fmla="*/ 2 w 4"/>
                  <a:gd name="T11" fmla="*/ 4 h 6"/>
                  <a:gd name="T12" fmla="*/ 0 w 4"/>
                  <a:gd name="T13" fmla="*/ 2 h 6"/>
                  <a:gd name="T14" fmla="*/ 0 w 4"/>
                  <a:gd name="T15" fmla="*/ 2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  <a:gd name="T22" fmla="*/ 2 w 4"/>
                  <a:gd name="T23" fmla="*/ 2 h 6"/>
                  <a:gd name="T24" fmla="*/ 2 w 4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2" name="Freeform 193"/>
              <p:cNvSpPr>
                <a:spLocks/>
              </p:cNvSpPr>
              <p:nvPr/>
            </p:nvSpPr>
            <p:spPr bwMode="auto">
              <a:xfrm>
                <a:off x="3524" y="1892"/>
                <a:ext cx="4" cy="8"/>
              </a:xfrm>
              <a:custGeom>
                <a:avLst/>
                <a:gdLst>
                  <a:gd name="T0" fmla="*/ 4 w 4"/>
                  <a:gd name="T1" fmla="*/ 4 h 8"/>
                  <a:gd name="T2" fmla="*/ 4 w 4"/>
                  <a:gd name="T3" fmla="*/ 4 h 8"/>
                  <a:gd name="T4" fmla="*/ 4 w 4"/>
                  <a:gd name="T5" fmla="*/ 8 h 8"/>
                  <a:gd name="T6" fmla="*/ 4 w 4"/>
                  <a:gd name="T7" fmla="*/ 8 h 8"/>
                  <a:gd name="T8" fmla="*/ 4 w 4"/>
                  <a:gd name="T9" fmla="*/ 8 h 8"/>
                  <a:gd name="T10" fmla="*/ 2 w 4"/>
                  <a:gd name="T11" fmla="*/ 4 h 8"/>
                  <a:gd name="T12" fmla="*/ 2 w 4"/>
                  <a:gd name="T13" fmla="*/ 4 h 8"/>
                  <a:gd name="T14" fmla="*/ 2 w 4"/>
                  <a:gd name="T15" fmla="*/ 4 h 8"/>
                  <a:gd name="T16" fmla="*/ 0 w 4"/>
                  <a:gd name="T17" fmla="*/ 0 h 8"/>
                  <a:gd name="T18" fmla="*/ 0 w 4"/>
                  <a:gd name="T19" fmla="*/ 0 h 8"/>
                  <a:gd name="T20" fmla="*/ 0 w 4"/>
                  <a:gd name="T21" fmla="*/ 0 h 8"/>
                  <a:gd name="T22" fmla="*/ 2 w 4"/>
                  <a:gd name="T23" fmla="*/ 2 h 8"/>
                  <a:gd name="T24" fmla="*/ 4 w 4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8">
                    <a:moveTo>
                      <a:pt x="4" y="4"/>
                    </a:move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9A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53" name="Picture 194"/>
              <p:cNvPicPr>
                <a:picLocks noChangeAspect="1" noChangeArrowheads="1"/>
              </p:cNvPicPr>
              <p:nvPr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4" y="1782"/>
                <a:ext cx="204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4" name="Freeform 195"/>
              <p:cNvSpPr>
                <a:spLocks/>
              </p:cNvSpPr>
              <p:nvPr/>
            </p:nvSpPr>
            <p:spPr bwMode="auto">
              <a:xfrm>
                <a:off x="3512" y="1796"/>
                <a:ext cx="284" cy="512"/>
              </a:xfrm>
              <a:custGeom>
                <a:avLst/>
                <a:gdLst>
                  <a:gd name="T0" fmla="*/ 152 w 284"/>
                  <a:gd name="T1" fmla="*/ 0 h 512"/>
                  <a:gd name="T2" fmla="*/ 152 w 284"/>
                  <a:gd name="T3" fmla="*/ 0 h 512"/>
                  <a:gd name="T4" fmla="*/ 178 w 284"/>
                  <a:gd name="T5" fmla="*/ 2 h 512"/>
                  <a:gd name="T6" fmla="*/ 204 w 284"/>
                  <a:gd name="T7" fmla="*/ 8 h 512"/>
                  <a:gd name="T8" fmla="*/ 226 w 284"/>
                  <a:gd name="T9" fmla="*/ 16 h 512"/>
                  <a:gd name="T10" fmla="*/ 246 w 284"/>
                  <a:gd name="T11" fmla="*/ 30 h 512"/>
                  <a:gd name="T12" fmla="*/ 262 w 284"/>
                  <a:gd name="T13" fmla="*/ 46 h 512"/>
                  <a:gd name="T14" fmla="*/ 268 w 284"/>
                  <a:gd name="T15" fmla="*/ 54 h 512"/>
                  <a:gd name="T16" fmla="*/ 274 w 284"/>
                  <a:gd name="T17" fmla="*/ 64 h 512"/>
                  <a:gd name="T18" fmla="*/ 278 w 284"/>
                  <a:gd name="T19" fmla="*/ 74 h 512"/>
                  <a:gd name="T20" fmla="*/ 282 w 284"/>
                  <a:gd name="T21" fmla="*/ 86 h 512"/>
                  <a:gd name="T22" fmla="*/ 284 w 284"/>
                  <a:gd name="T23" fmla="*/ 96 h 512"/>
                  <a:gd name="T24" fmla="*/ 284 w 284"/>
                  <a:gd name="T25" fmla="*/ 108 h 512"/>
                  <a:gd name="T26" fmla="*/ 272 w 284"/>
                  <a:gd name="T27" fmla="*/ 400 h 512"/>
                  <a:gd name="T28" fmla="*/ 272 w 284"/>
                  <a:gd name="T29" fmla="*/ 400 h 512"/>
                  <a:gd name="T30" fmla="*/ 272 w 284"/>
                  <a:gd name="T31" fmla="*/ 410 h 512"/>
                  <a:gd name="T32" fmla="*/ 270 w 284"/>
                  <a:gd name="T33" fmla="*/ 422 h 512"/>
                  <a:gd name="T34" fmla="*/ 266 w 284"/>
                  <a:gd name="T35" fmla="*/ 432 h 512"/>
                  <a:gd name="T36" fmla="*/ 260 w 284"/>
                  <a:gd name="T37" fmla="*/ 442 h 512"/>
                  <a:gd name="T38" fmla="*/ 248 w 284"/>
                  <a:gd name="T39" fmla="*/ 462 h 512"/>
                  <a:gd name="T40" fmla="*/ 230 w 284"/>
                  <a:gd name="T41" fmla="*/ 478 h 512"/>
                  <a:gd name="T42" fmla="*/ 210 w 284"/>
                  <a:gd name="T43" fmla="*/ 492 h 512"/>
                  <a:gd name="T44" fmla="*/ 186 w 284"/>
                  <a:gd name="T45" fmla="*/ 502 h 512"/>
                  <a:gd name="T46" fmla="*/ 160 w 284"/>
                  <a:gd name="T47" fmla="*/ 510 h 512"/>
                  <a:gd name="T48" fmla="*/ 132 w 284"/>
                  <a:gd name="T49" fmla="*/ 512 h 512"/>
                  <a:gd name="T50" fmla="*/ 132 w 284"/>
                  <a:gd name="T51" fmla="*/ 512 h 512"/>
                  <a:gd name="T52" fmla="*/ 132 w 284"/>
                  <a:gd name="T53" fmla="*/ 512 h 512"/>
                  <a:gd name="T54" fmla="*/ 104 w 284"/>
                  <a:gd name="T55" fmla="*/ 512 h 512"/>
                  <a:gd name="T56" fmla="*/ 80 w 284"/>
                  <a:gd name="T57" fmla="*/ 506 h 512"/>
                  <a:gd name="T58" fmla="*/ 56 w 284"/>
                  <a:gd name="T59" fmla="*/ 496 h 512"/>
                  <a:gd name="T60" fmla="*/ 38 w 284"/>
                  <a:gd name="T61" fmla="*/ 482 h 512"/>
                  <a:gd name="T62" fmla="*/ 22 w 284"/>
                  <a:gd name="T63" fmla="*/ 466 h 512"/>
                  <a:gd name="T64" fmla="*/ 14 w 284"/>
                  <a:gd name="T65" fmla="*/ 458 h 512"/>
                  <a:gd name="T66" fmla="*/ 10 w 284"/>
                  <a:gd name="T67" fmla="*/ 448 h 512"/>
                  <a:gd name="T68" fmla="*/ 4 w 284"/>
                  <a:gd name="T69" fmla="*/ 438 h 512"/>
                  <a:gd name="T70" fmla="*/ 2 w 284"/>
                  <a:gd name="T71" fmla="*/ 428 h 512"/>
                  <a:gd name="T72" fmla="*/ 0 w 284"/>
                  <a:gd name="T73" fmla="*/ 416 h 512"/>
                  <a:gd name="T74" fmla="*/ 0 w 284"/>
                  <a:gd name="T75" fmla="*/ 406 h 512"/>
                  <a:gd name="T76" fmla="*/ 10 w 284"/>
                  <a:gd name="T77" fmla="*/ 114 h 512"/>
                  <a:gd name="T78" fmla="*/ 10 w 284"/>
                  <a:gd name="T79" fmla="*/ 114 h 512"/>
                  <a:gd name="T80" fmla="*/ 12 w 284"/>
                  <a:gd name="T81" fmla="*/ 102 h 512"/>
                  <a:gd name="T82" fmla="*/ 14 w 284"/>
                  <a:gd name="T83" fmla="*/ 92 h 512"/>
                  <a:gd name="T84" fmla="*/ 18 w 284"/>
                  <a:gd name="T85" fmla="*/ 80 h 512"/>
                  <a:gd name="T86" fmla="*/ 22 w 284"/>
                  <a:gd name="T87" fmla="*/ 70 h 512"/>
                  <a:gd name="T88" fmla="*/ 36 w 284"/>
                  <a:gd name="T89" fmla="*/ 52 h 512"/>
                  <a:gd name="T90" fmla="*/ 54 w 284"/>
                  <a:gd name="T91" fmla="*/ 34 h 512"/>
                  <a:gd name="T92" fmla="*/ 74 w 284"/>
                  <a:gd name="T93" fmla="*/ 20 h 512"/>
                  <a:gd name="T94" fmla="*/ 98 w 284"/>
                  <a:gd name="T95" fmla="*/ 10 h 512"/>
                  <a:gd name="T96" fmla="*/ 124 w 284"/>
                  <a:gd name="T97" fmla="*/ 2 h 512"/>
                  <a:gd name="T98" fmla="*/ 152 w 284"/>
                  <a:gd name="T99" fmla="*/ 0 h 512"/>
                  <a:gd name="T100" fmla="*/ 152 w 284"/>
                  <a:gd name="T101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512">
                    <a:moveTo>
                      <a:pt x="152" y="0"/>
                    </a:moveTo>
                    <a:lnTo>
                      <a:pt x="152" y="0"/>
                    </a:lnTo>
                    <a:lnTo>
                      <a:pt x="178" y="2"/>
                    </a:lnTo>
                    <a:lnTo>
                      <a:pt x="204" y="8"/>
                    </a:lnTo>
                    <a:lnTo>
                      <a:pt x="226" y="16"/>
                    </a:lnTo>
                    <a:lnTo>
                      <a:pt x="246" y="30"/>
                    </a:lnTo>
                    <a:lnTo>
                      <a:pt x="262" y="46"/>
                    </a:lnTo>
                    <a:lnTo>
                      <a:pt x="268" y="54"/>
                    </a:lnTo>
                    <a:lnTo>
                      <a:pt x="274" y="64"/>
                    </a:lnTo>
                    <a:lnTo>
                      <a:pt x="278" y="74"/>
                    </a:lnTo>
                    <a:lnTo>
                      <a:pt x="282" y="86"/>
                    </a:lnTo>
                    <a:lnTo>
                      <a:pt x="284" y="96"/>
                    </a:lnTo>
                    <a:lnTo>
                      <a:pt x="284" y="108"/>
                    </a:lnTo>
                    <a:lnTo>
                      <a:pt x="272" y="400"/>
                    </a:lnTo>
                    <a:lnTo>
                      <a:pt x="272" y="400"/>
                    </a:lnTo>
                    <a:lnTo>
                      <a:pt x="272" y="410"/>
                    </a:lnTo>
                    <a:lnTo>
                      <a:pt x="270" y="422"/>
                    </a:lnTo>
                    <a:lnTo>
                      <a:pt x="266" y="432"/>
                    </a:lnTo>
                    <a:lnTo>
                      <a:pt x="260" y="442"/>
                    </a:lnTo>
                    <a:lnTo>
                      <a:pt x="248" y="462"/>
                    </a:lnTo>
                    <a:lnTo>
                      <a:pt x="230" y="478"/>
                    </a:lnTo>
                    <a:lnTo>
                      <a:pt x="210" y="492"/>
                    </a:lnTo>
                    <a:lnTo>
                      <a:pt x="186" y="502"/>
                    </a:lnTo>
                    <a:lnTo>
                      <a:pt x="160" y="510"/>
                    </a:lnTo>
                    <a:lnTo>
                      <a:pt x="132" y="512"/>
                    </a:lnTo>
                    <a:lnTo>
                      <a:pt x="132" y="512"/>
                    </a:lnTo>
                    <a:lnTo>
                      <a:pt x="132" y="512"/>
                    </a:lnTo>
                    <a:lnTo>
                      <a:pt x="104" y="512"/>
                    </a:lnTo>
                    <a:lnTo>
                      <a:pt x="80" y="506"/>
                    </a:lnTo>
                    <a:lnTo>
                      <a:pt x="56" y="496"/>
                    </a:lnTo>
                    <a:lnTo>
                      <a:pt x="38" y="482"/>
                    </a:lnTo>
                    <a:lnTo>
                      <a:pt x="22" y="466"/>
                    </a:lnTo>
                    <a:lnTo>
                      <a:pt x="14" y="458"/>
                    </a:lnTo>
                    <a:lnTo>
                      <a:pt x="10" y="448"/>
                    </a:lnTo>
                    <a:lnTo>
                      <a:pt x="4" y="438"/>
                    </a:lnTo>
                    <a:lnTo>
                      <a:pt x="2" y="428"/>
                    </a:lnTo>
                    <a:lnTo>
                      <a:pt x="0" y="416"/>
                    </a:lnTo>
                    <a:lnTo>
                      <a:pt x="0" y="406"/>
                    </a:lnTo>
                    <a:lnTo>
                      <a:pt x="10" y="114"/>
                    </a:lnTo>
                    <a:lnTo>
                      <a:pt x="10" y="114"/>
                    </a:lnTo>
                    <a:lnTo>
                      <a:pt x="12" y="102"/>
                    </a:lnTo>
                    <a:lnTo>
                      <a:pt x="14" y="92"/>
                    </a:lnTo>
                    <a:lnTo>
                      <a:pt x="18" y="80"/>
                    </a:lnTo>
                    <a:lnTo>
                      <a:pt x="22" y="70"/>
                    </a:lnTo>
                    <a:lnTo>
                      <a:pt x="36" y="52"/>
                    </a:lnTo>
                    <a:lnTo>
                      <a:pt x="54" y="34"/>
                    </a:lnTo>
                    <a:lnTo>
                      <a:pt x="74" y="20"/>
                    </a:lnTo>
                    <a:lnTo>
                      <a:pt x="98" y="10"/>
                    </a:lnTo>
                    <a:lnTo>
                      <a:pt x="124" y="2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B8B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55" name="Picture 196"/>
              <p:cNvPicPr>
                <a:picLocks noChangeAspect="1" noChangeArrowheads="1"/>
              </p:cNvPicPr>
              <p:nvPr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" y="1796"/>
                <a:ext cx="282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6" name="Picture 197"/>
              <p:cNvPicPr>
                <a:picLocks noChangeAspect="1" noChangeArrowheads="1"/>
              </p:cNvPicPr>
              <p:nvPr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6" y="2128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7" name="Picture 198"/>
              <p:cNvPicPr>
                <a:picLocks noChangeAspect="1" noChangeArrowheads="1"/>
              </p:cNvPicPr>
              <p:nvPr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8" y="2114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8" name="Picture 199"/>
              <p:cNvPicPr>
                <a:picLocks noChangeAspect="1" noChangeArrowheads="1"/>
              </p:cNvPicPr>
              <p:nvPr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" y="2102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9" name="Picture 200"/>
              <p:cNvPicPr>
                <a:picLocks noChangeAspect="1" noChangeArrowheads="1"/>
              </p:cNvPicPr>
              <p:nvPr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0" y="2102"/>
                <a:ext cx="42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" name="Picture 201"/>
              <p:cNvPicPr>
                <a:picLocks noChangeAspect="1" noChangeArrowheads="1"/>
              </p:cNvPicPr>
              <p:nvPr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8" y="2088"/>
                <a:ext cx="8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" name="Picture 202"/>
              <p:cNvPicPr>
                <a:picLocks noChangeAspect="1" noChangeArrowheads="1"/>
              </p:cNvPicPr>
              <p:nvPr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" y="2094"/>
                <a:ext cx="8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2" name="Picture 203"/>
              <p:cNvPicPr>
                <a:picLocks noChangeAspect="1" noChangeArrowheads="1"/>
              </p:cNvPicPr>
              <p:nvPr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2102"/>
                <a:ext cx="8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3" name="Picture 204"/>
              <p:cNvPicPr>
                <a:picLocks noChangeAspect="1" noChangeArrowheads="1"/>
              </p:cNvPicPr>
              <p:nvPr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2" y="1974"/>
                <a:ext cx="15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4" name="Picture 205"/>
              <p:cNvPicPr>
                <a:picLocks noChangeAspect="1" noChangeArrowheads="1"/>
              </p:cNvPicPr>
              <p:nvPr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2" y="2016"/>
                <a:ext cx="54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5" name="Picture 207"/>
            <p:cNvPicPr>
              <a:picLocks noChangeAspect="1" noChangeArrowheads="1"/>
            </p:cNvPicPr>
            <p:nvPr/>
          </p:nvPicPr>
          <p:blipFill>
            <a:blip r:embed="rId1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175" y="3219450"/>
              <a:ext cx="57150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208"/>
            <p:cNvPicPr>
              <a:picLocks noChangeAspect="1" noChangeArrowheads="1"/>
            </p:cNvPicPr>
            <p:nvPr/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228975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209"/>
            <p:cNvPicPr>
              <a:picLocks noChangeAspect="1" noChangeArrowheads="1"/>
            </p:cNvPicPr>
            <p:nvPr/>
          </p:nvPicPr>
          <p:blipFill>
            <a:blip r:embed="rId1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295650"/>
              <a:ext cx="857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210"/>
            <p:cNvPicPr>
              <a:picLocks noChangeAspect="1" noChangeArrowheads="1"/>
            </p:cNvPicPr>
            <p:nvPr/>
          </p:nvPicPr>
          <p:blipFill>
            <a:blip r:embed="rId1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314700"/>
              <a:ext cx="57150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211"/>
            <p:cNvPicPr>
              <a:picLocks noChangeAspect="1" noChangeArrowheads="1"/>
            </p:cNvPicPr>
            <p:nvPr/>
          </p:nvPicPr>
          <p:blipFill>
            <a:blip r:embed="rId1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150" y="3235325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12"/>
            <p:cNvPicPr>
              <a:picLocks noChangeAspect="1" noChangeArrowheads="1"/>
            </p:cNvPicPr>
            <p:nvPr/>
          </p:nvPicPr>
          <p:blipFill>
            <a:blip r:embed="rId1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302000"/>
              <a:ext cx="857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213"/>
            <p:cNvPicPr>
              <a:picLocks noChangeAspect="1" noChangeArrowheads="1"/>
            </p:cNvPicPr>
            <p:nvPr/>
          </p:nvPicPr>
          <p:blipFill>
            <a:blip r:embed="rId1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150" y="3317875"/>
              <a:ext cx="57150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214"/>
            <p:cNvPicPr>
              <a:picLocks noChangeAspect="1" noChangeArrowheads="1"/>
            </p:cNvPicPr>
            <p:nvPr/>
          </p:nvPicPr>
          <p:blipFill>
            <a:blip r:embed="rId1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200" y="5203825"/>
              <a:ext cx="4953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" name="Freeform 215"/>
            <p:cNvSpPr>
              <a:spLocks/>
            </p:cNvSpPr>
            <p:nvPr/>
          </p:nvSpPr>
          <p:spPr bwMode="auto">
            <a:xfrm>
              <a:off x="5175250" y="5232400"/>
              <a:ext cx="460375" cy="323850"/>
            </a:xfrm>
            <a:custGeom>
              <a:avLst/>
              <a:gdLst>
                <a:gd name="T0" fmla="*/ 0 w 290"/>
                <a:gd name="T1" fmla="*/ 0 h 204"/>
                <a:gd name="T2" fmla="*/ 0 w 290"/>
                <a:gd name="T3" fmla="*/ 0 h 204"/>
                <a:gd name="T4" fmla="*/ 24 w 290"/>
                <a:gd name="T5" fmla="*/ 28 h 204"/>
                <a:gd name="T6" fmla="*/ 52 w 290"/>
                <a:gd name="T7" fmla="*/ 58 h 204"/>
                <a:gd name="T8" fmla="*/ 88 w 290"/>
                <a:gd name="T9" fmla="*/ 92 h 204"/>
                <a:gd name="T10" fmla="*/ 110 w 290"/>
                <a:gd name="T11" fmla="*/ 110 h 204"/>
                <a:gd name="T12" fmla="*/ 132 w 290"/>
                <a:gd name="T13" fmla="*/ 128 h 204"/>
                <a:gd name="T14" fmla="*/ 156 w 290"/>
                <a:gd name="T15" fmla="*/ 146 h 204"/>
                <a:gd name="T16" fmla="*/ 180 w 290"/>
                <a:gd name="T17" fmla="*/ 162 h 204"/>
                <a:gd name="T18" fmla="*/ 206 w 290"/>
                <a:gd name="T19" fmla="*/ 176 h 204"/>
                <a:gd name="T20" fmla="*/ 234 w 290"/>
                <a:gd name="T21" fmla="*/ 188 h 204"/>
                <a:gd name="T22" fmla="*/ 262 w 290"/>
                <a:gd name="T23" fmla="*/ 198 h 204"/>
                <a:gd name="T24" fmla="*/ 290 w 290"/>
                <a:gd name="T25" fmla="*/ 204 h 204"/>
                <a:gd name="T26" fmla="*/ 290 w 290"/>
                <a:gd name="T27" fmla="*/ 204 h 204"/>
                <a:gd name="T28" fmla="*/ 278 w 290"/>
                <a:gd name="T29" fmla="*/ 202 h 204"/>
                <a:gd name="T30" fmla="*/ 250 w 290"/>
                <a:gd name="T31" fmla="*/ 200 h 204"/>
                <a:gd name="T32" fmla="*/ 208 w 290"/>
                <a:gd name="T33" fmla="*/ 192 h 204"/>
                <a:gd name="T34" fmla="*/ 186 w 290"/>
                <a:gd name="T35" fmla="*/ 186 h 204"/>
                <a:gd name="T36" fmla="*/ 160 w 290"/>
                <a:gd name="T37" fmla="*/ 178 h 204"/>
                <a:gd name="T38" fmla="*/ 136 w 290"/>
                <a:gd name="T39" fmla="*/ 166 h 204"/>
                <a:gd name="T40" fmla="*/ 110 w 290"/>
                <a:gd name="T41" fmla="*/ 152 h 204"/>
                <a:gd name="T42" fmla="*/ 86 w 290"/>
                <a:gd name="T43" fmla="*/ 136 h 204"/>
                <a:gd name="T44" fmla="*/ 64 w 290"/>
                <a:gd name="T45" fmla="*/ 116 h 204"/>
                <a:gd name="T46" fmla="*/ 42 w 290"/>
                <a:gd name="T47" fmla="*/ 94 h 204"/>
                <a:gd name="T48" fmla="*/ 34 w 290"/>
                <a:gd name="T49" fmla="*/ 80 h 204"/>
                <a:gd name="T50" fmla="*/ 24 w 290"/>
                <a:gd name="T51" fmla="*/ 66 h 204"/>
                <a:gd name="T52" fmla="*/ 18 w 290"/>
                <a:gd name="T53" fmla="*/ 52 h 204"/>
                <a:gd name="T54" fmla="*/ 10 w 290"/>
                <a:gd name="T55" fmla="*/ 36 h 204"/>
                <a:gd name="T56" fmla="*/ 6 w 290"/>
                <a:gd name="T57" fmla="*/ 18 h 204"/>
                <a:gd name="T58" fmla="*/ 0 w 290"/>
                <a:gd name="T59" fmla="*/ 0 h 204"/>
                <a:gd name="T60" fmla="*/ 0 w 290"/>
                <a:gd name="T6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0" h="204">
                  <a:moveTo>
                    <a:pt x="0" y="0"/>
                  </a:moveTo>
                  <a:lnTo>
                    <a:pt x="0" y="0"/>
                  </a:lnTo>
                  <a:lnTo>
                    <a:pt x="24" y="28"/>
                  </a:lnTo>
                  <a:lnTo>
                    <a:pt x="52" y="58"/>
                  </a:lnTo>
                  <a:lnTo>
                    <a:pt x="88" y="92"/>
                  </a:lnTo>
                  <a:lnTo>
                    <a:pt x="110" y="110"/>
                  </a:lnTo>
                  <a:lnTo>
                    <a:pt x="132" y="128"/>
                  </a:lnTo>
                  <a:lnTo>
                    <a:pt x="156" y="146"/>
                  </a:lnTo>
                  <a:lnTo>
                    <a:pt x="180" y="162"/>
                  </a:lnTo>
                  <a:lnTo>
                    <a:pt x="206" y="176"/>
                  </a:lnTo>
                  <a:lnTo>
                    <a:pt x="234" y="188"/>
                  </a:lnTo>
                  <a:lnTo>
                    <a:pt x="262" y="198"/>
                  </a:lnTo>
                  <a:lnTo>
                    <a:pt x="290" y="204"/>
                  </a:lnTo>
                  <a:lnTo>
                    <a:pt x="290" y="204"/>
                  </a:lnTo>
                  <a:lnTo>
                    <a:pt x="278" y="202"/>
                  </a:lnTo>
                  <a:lnTo>
                    <a:pt x="250" y="200"/>
                  </a:lnTo>
                  <a:lnTo>
                    <a:pt x="208" y="192"/>
                  </a:lnTo>
                  <a:lnTo>
                    <a:pt x="186" y="186"/>
                  </a:lnTo>
                  <a:lnTo>
                    <a:pt x="160" y="178"/>
                  </a:lnTo>
                  <a:lnTo>
                    <a:pt x="136" y="166"/>
                  </a:lnTo>
                  <a:lnTo>
                    <a:pt x="110" y="152"/>
                  </a:lnTo>
                  <a:lnTo>
                    <a:pt x="86" y="136"/>
                  </a:lnTo>
                  <a:lnTo>
                    <a:pt x="64" y="116"/>
                  </a:lnTo>
                  <a:lnTo>
                    <a:pt x="42" y="94"/>
                  </a:lnTo>
                  <a:lnTo>
                    <a:pt x="34" y="80"/>
                  </a:lnTo>
                  <a:lnTo>
                    <a:pt x="24" y="66"/>
                  </a:lnTo>
                  <a:lnTo>
                    <a:pt x="18" y="52"/>
                  </a:lnTo>
                  <a:lnTo>
                    <a:pt x="10" y="36"/>
                  </a:lnTo>
                  <a:lnTo>
                    <a:pt x="6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rgbClr val="8E8CB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0" name="Picture 216"/>
            <p:cNvPicPr>
              <a:picLocks noChangeAspect="1" noChangeArrowheads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4740275"/>
              <a:ext cx="171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" name="Freeform 217"/>
            <p:cNvSpPr>
              <a:spLocks/>
            </p:cNvSpPr>
            <p:nvPr/>
          </p:nvSpPr>
          <p:spPr bwMode="auto">
            <a:xfrm>
              <a:off x="6067425" y="4768850"/>
              <a:ext cx="66675" cy="352425"/>
            </a:xfrm>
            <a:custGeom>
              <a:avLst/>
              <a:gdLst>
                <a:gd name="T0" fmla="*/ 12 w 42"/>
                <a:gd name="T1" fmla="*/ 222 h 222"/>
                <a:gd name="T2" fmla="*/ 12 w 42"/>
                <a:gd name="T3" fmla="*/ 222 h 222"/>
                <a:gd name="T4" fmla="*/ 8 w 42"/>
                <a:gd name="T5" fmla="*/ 116 h 222"/>
                <a:gd name="T6" fmla="*/ 4 w 42"/>
                <a:gd name="T7" fmla="*/ 40 h 222"/>
                <a:gd name="T8" fmla="*/ 0 w 42"/>
                <a:gd name="T9" fmla="*/ 0 h 222"/>
                <a:gd name="T10" fmla="*/ 0 w 42"/>
                <a:gd name="T11" fmla="*/ 0 h 222"/>
                <a:gd name="T12" fmla="*/ 14 w 42"/>
                <a:gd name="T13" fmla="*/ 22 h 222"/>
                <a:gd name="T14" fmla="*/ 24 w 42"/>
                <a:gd name="T15" fmla="*/ 46 h 222"/>
                <a:gd name="T16" fmla="*/ 34 w 42"/>
                <a:gd name="T17" fmla="*/ 76 h 222"/>
                <a:gd name="T18" fmla="*/ 38 w 42"/>
                <a:gd name="T19" fmla="*/ 94 h 222"/>
                <a:gd name="T20" fmla="*/ 42 w 42"/>
                <a:gd name="T21" fmla="*/ 112 h 222"/>
                <a:gd name="T22" fmla="*/ 42 w 42"/>
                <a:gd name="T23" fmla="*/ 130 h 222"/>
                <a:gd name="T24" fmla="*/ 42 w 42"/>
                <a:gd name="T25" fmla="*/ 148 h 222"/>
                <a:gd name="T26" fmla="*/ 40 w 42"/>
                <a:gd name="T27" fmla="*/ 168 h 222"/>
                <a:gd name="T28" fmla="*/ 34 w 42"/>
                <a:gd name="T29" fmla="*/ 186 h 222"/>
                <a:gd name="T30" fmla="*/ 24 w 42"/>
                <a:gd name="T31" fmla="*/ 204 h 222"/>
                <a:gd name="T32" fmla="*/ 12 w 42"/>
                <a:gd name="T33" fmla="*/ 222 h 222"/>
                <a:gd name="T34" fmla="*/ 12 w 42"/>
                <a:gd name="T3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222">
                  <a:moveTo>
                    <a:pt x="12" y="222"/>
                  </a:moveTo>
                  <a:lnTo>
                    <a:pt x="12" y="222"/>
                  </a:lnTo>
                  <a:lnTo>
                    <a:pt x="8" y="116"/>
                  </a:lnTo>
                  <a:lnTo>
                    <a:pt x="4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22"/>
                  </a:lnTo>
                  <a:lnTo>
                    <a:pt x="24" y="46"/>
                  </a:lnTo>
                  <a:lnTo>
                    <a:pt x="34" y="76"/>
                  </a:lnTo>
                  <a:lnTo>
                    <a:pt x="38" y="94"/>
                  </a:lnTo>
                  <a:lnTo>
                    <a:pt x="42" y="112"/>
                  </a:lnTo>
                  <a:lnTo>
                    <a:pt x="42" y="130"/>
                  </a:lnTo>
                  <a:lnTo>
                    <a:pt x="42" y="148"/>
                  </a:lnTo>
                  <a:lnTo>
                    <a:pt x="40" y="168"/>
                  </a:lnTo>
                  <a:lnTo>
                    <a:pt x="34" y="186"/>
                  </a:lnTo>
                  <a:lnTo>
                    <a:pt x="24" y="204"/>
                  </a:lnTo>
                  <a:lnTo>
                    <a:pt x="12" y="222"/>
                  </a:lnTo>
                  <a:lnTo>
                    <a:pt x="12" y="222"/>
                  </a:lnTo>
                  <a:close/>
                </a:path>
              </a:pathLst>
            </a:custGeom>
            <a:noFill/>
            <a:ln w="6350">
              <a:solidFill>
                <a:srgbClr val="8E8CB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218"/>
            <p:cNvSpPr>
              <a:spLocks/>
            </p:cNvSpPr>
            <p:nvPr/>
          </p:nvSpPr>
          <p:spPr bwMode="auto">
            <a:xfrm>
              <a:off x="5264150" y="4886325"/>
              <a:ext cx="3175" cy="15875"/>
            </a:xfrm>
            <a:custGeom>
              <a:avLst/>
              <a:gdLst>
                <a:gd name="T0" fmla="*/ 2 w 2"/>
                <a:gd name="T1" fmla="*/ 6 h 10"/>
                <a:gd name="T2" fmla="*/ 2 w 2"/>
                <a:gd name="T3" fmla="*/ 6 h 10"/>
                <a:gd name="T4" fmla="*/ 2 w 2"/>
                <a:gd name="T5" fmla="*/ 10 h 10"/>
                <a:gd name="T6" fmla="*/ 2 w 2"/>
                <a:gd name="T7" fmla="*/ 10 h 10"/>
                <a:gd name="T8" fmla="*/ 2 w 2"/>
                <a:gd name="T9" fmla="*/ 10 h 10"/>
                <a:gd name="T10" fmla="*/ 0 w 2"/>
                <a:gd name="T11" fmla="*/ 6 h 10"/>
                <a:gd name="T12" fmla="*/ 0 w 2"/>
                <a:gd name="T13" fmla="*/ 4 h 10"/>
                <a:gd name="T14" fmla="*/ 0 w 2"/>
                <a:gd name="T15" fmla="*/ 4 h 10"/>
                <a:gd name="T16" fmla="*/ 2 w 2"/>
                <a:gd name="T17" fmla="*/ 0 h 10"/>
                <a:gd name="T18" fmla="*/ 2 w 2"/>
                <a:gd name="T19" fmla="*/ 0 h 10"/>
                <a:gd name="T20" fmla="*/ 2 w 2"/>
                <a:gd name="T21" fmla="*/ 0 h 10"/>
                <a:gd name="T22" fmla="*/ 2 w 2"/>
                <a:gd name="T23" fmla="*/ 4 h 10"/>
                <a:gd name="T24" fmla="*/ 2 w 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2" y="6"/>
                  </a:moveTo>
                  <a:lnTo>
                    <a:pt x="2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219"/>
            <p:cNvSpPr>
              <a:spLocks/>
            </p:cNvSpPr>
            <p:nvPr/>
          </p:nvSpPr>
          <p:spPr bwMode="auto">
            <a:xfrm>
              <a:off x="5292725" y="4819650"/>
              <a:ext cx="0" cy="12700"/>
            </a:xfrm>
            <a:custGeom>
              <a:avLst/>
              <a:gdLst>
                <a:gd name="T0" fmla="*/ 6 h 8"/>
                <a:gd name="T1" fmla="*/ 6 h 8"/>
                <a:gd name="T2" fmla="*/ 8 h 8"/>
                <a:gd name="T3" fmla="*/ 8 h 8"/>
                <a:gd name="T4" fmla="*/ 8 h 8"/>
                <a:gd name="T5" fmla="*/ 6 h 8"/>
                <a:gd name="T6" fmla="*/ 4 h 8"/>
                <a:gd name="T7" fmla="*/ 4 h 8"/>
                <a:gd name="T8" fmla="*/ 0 h 8"/>
                <a:gd name="T9" fmla="*/ 0 h 8"/>
                <a:gd name="T10" fmla="*/ 0 h 8"/>
                <a:gd name="T11" fmla="*/ 4 h 8"/>
                <a:gd name="T12" fmla="*/ 6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</a:cxnLst>
              <a:rect l="0" t="0" r="r" b="b"/>
              <a:pathLst>
                <a:path h="8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220"/>
            <p:cNvSpPr>
              <a:spLocks/>
            </p:cNvSpPr>
            <p:nvPr/>
          </p:nvSpPr>
          <p:spPr bwMode="auto">
            <a:xfrm>
              <a:off x="5213350" y="4772025"/>
              <a:ext cx="3175" cy="12700"/>
            </a:xfrm>
            <a:custGeom>
              <a:avLst/>
              <a:gdLst>
                <a:gd name="T0" fmla="*/ 2 w 2"/>
                <a:gd name="T1" fmla="*/ 4 h 8"/>
                <a:gd name="T2" fmla="*/ 2 w 2"/>
                <a:gd name="T3" fmla="*/ 4 h 8"/>
                <a:gd name="T4" fmla="*/ 0 w 2"/>
                <a:gd name="T5" fmla="*/ 8 h 8"/>
                <a:gd name="T6" fmla="*/ 0 w 2"/>
                <a:gd name="T7" fmla="*/ 8 h 8"/>
                <a:gd name="T8" fmla="*/ 0 w 2"/>
                <a:gd name="T9" fmla="*/ 8 h 8"/>
                <a:gd name="T10" fmla="*/ 0 w 2"/>
                <a:gd name="T11" fmla="*/ 4 h 8"/>
                <a:gd name="T12" fmla="*/ 0 w 2"/>
                <a:gd name="T13" fmla="*/ 2 h 8"/>
                <a:gd name="T14" fmla="*/ 0 w 2"/>
                <a:gd name="T15" fmla="*/ 2 h 8"/>
                <a:gd name="T16" fmla="*/ 0 w 2"/>
                <a:gd name="T17" fmla="*/ 0 h 8"/>
                <a:gd name="T18" fmla="*/ 0 w 2"/>
                <a:gd name="T19" fmla="*/ 0 h 8"/>
                <a:gd name="T20" fmla="*/ 0 w 2"/>
                <a:gd name="T21" fmla="*/ 0 h 8"/>
                <a:gd name="T22" fmla="*/ 2 w 2"/>
                <a:gd name="T23" fmla="*/ 2 h 8"/>
                <a:gd name="T24" fmla="*/ 2 w 2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Oval 221"/>
            <p:cNvSpPr>
              <a:spLocks noChangeArrowheads="1"/>
            </p:cNvSpPr>
            <p:nvPr/>
          </p:nvSpPr>
          <p:spPr bwMode="auto">
            <a:xfrm>
              <a:off x="5753100" y="4778375"/>
              <a:ext cx="3175" cy="12700"/>
            </a:xfrm>
            <a:prstGeom prst="ellipse">
              <a:avLst/>
            </a:pr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6" name="Picture 222"/>
            <p:cNvPicPr>
              <a:picLocks noChangeAspect="1" noChangeArrowheads="1"/>
            </p:cNvPicPr>
            <p:nvPr/>
          </p:nvPicPr>
          <p:blipFill>
            <a:blip r:embed="rId1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275" y="4746625"/>
              <a:ext cx="2190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" name="Freeform 223"/>
            <p:cNvSpPr>
              <a:spLocks/>
            </p:cNvSpPr>
            <p:nvPr/>
          </p:nvSpPr>
          <p:spPr bwMode="auto">
            <a:xfrm>
              <a:off x="5064125" y="4775200"/>
              <a:ext cx="98425" cy="438150"/>
            </a:xfrm>
            <a:custGeom>
              <a:avLst/>
              <a:gdLst>
                <a:gd name="T0" fmla="*/ 36 w 62"/>
                <a:gd name="T1" fmla="*/ 0 h 276"/>
                <a:gd name="T2" fmla="*/ 36 w 62"/>
                <a:gd name="T3" fmla="*/ 0 h 276"/>
                <a:gd name="T4" fmla="*/ 42 w 62"/>
                <a:gd name="T5" fmla="*/ 40 h 276"/>
                <a:gd name="T6" fmla="*/ 50 w 62"/>
                <a:gd name="T7" fmla="*/ 84 h 276"/>
                <a:gd name="T8" fmla="*/ 56 w 62"/>
                <a:gd name="T9" fmla="*/ 132 h 276"/>
                <a:gd name="T10" fmla="*/ 60 w 62"/>
                <a:gd name="T11" fmla="*/ 182 h 276"/>
                <a:gd name="T12" fmla="*/ 62 w 62"/>
                <a:gd name="T13" fmla="*/ 228 h 276"/>
                <a:gd name="T14" fmla="*/ 60 w 62"/>
                <a:gd name="T15" fmla="*/ 246 h 276"/>
                <a:gd name="T16" fmla="*/ 58 w 62"/>
                <a:gd name="T17" fmla="*/ 260 h 276"/>
                <a:gd name="T18" fmla="*/ 54 w 62"/>
                <a:gd name="T19" fmla="*/ 270 h 276"/>
                <a:gd name="T20" fmla="*/ 52 w 62"/>
                <a:gd name="T21" fmla="*/ 274 h 276"/>
                <a:gd name="T22" fmla="*/ 48 w 62"/>
                <a:gd name="T23" fmla="*/ 274 h 276"/>
                <a:gd name="T24" fmla="*/ 48 w 62"/>
                <a:gd name="T25" fmla="*/ 274 h 276"/>
                <a:gd name="T26" fmla="*/ 42 w 62"/>
                <a:gd name="T27" fmla="*/ 276 h 276"/>
                <a:gd name="T28" fmla="*/ 34 w 62"/>
                <a:gd name="T29" fmla="*/ 272 h 276"/>
                <a:gd name="T30" fmla="*/ 28 w 62"/>
                <a:gd name="T31" fmla="*/ 266 h 276"/>
                <a:gd name="T32" fmla="*/ 22 w 62"/>
                <a:gd name="T33" fmla="*/ 256 h 276"/>
                <a:gd name="T34" fmla="*/ 16 w 62"/>
                <a:gd name="T35" fmla="*/ 244 h 276"/>
                <a:gd name="T36" fmla="*/ 10 w 62"/>
                <a:gd name="T37" fmla="*/ 228 h 276"/>
                <a:gd name="T38" fmla="*/ 6 w 62"/>
                <a:gd name="T39" fmla="*/ 212 h 276"/>
                <a:gd name="T40" fmla="*/ 2 w 62"/>
                <a:gd name="T41" fmla="*/ 192 h 276"/>
                <a:gd name="T42" fmla="*/ 0 w 62"/>
                <a:gd name="T43" fmla="*/ 172 h 276"/>
                <a:gd name="T44" fmla="*/ 0 w 62"/>
                <a:gd name="T45" fmla="*/ 150 h 276"/>
                <a:gd name="T46" fmla="*/ 0 w 62"/>
                <a:gd name="T47" fmla="*/ 126 h 276"/>
                <a:gd name="T48" fmla="*/ 4 w 62"/>
                <a:gd name="T49" fmla="*/ 102 h 276"/>
                <a:gd name="T50" fmla="*/ 8 w 62"/>
                <a:gd name="T51" fmla="*/ 76 h 276"/>
                <a:gd name="T52" fmla="*/ 14 w 62"/>
                <a:gd name="T53" fmla="*/ 50 h 276"/>
                <a:gd name="T54" fmla="*/ 24 w 62"/>
                <a:gd name="T55" fmla="*/ 24 h 276"/>
                <a:gd name="T56" fmla="*/ 36 w 62"/>
                <a:gd name="T57" fmla="*/ 0 h 276"/>
                <a:gd name="T58" fmla="*/ 36 w 62"/>
                <a:gd name="T5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276">
                  <a:moveTo>
                    <a:pt x="36" y="0"/>
                  </a:moveTo>
                  <a:lnTo>
                    <a:pt x="36" y="0"/>
                  </a:lnTo>
                  <a:lnTo>
                    <a:pt x="42" y="40"/>
                  </a:lnTo>
                  <a:lnTo>
                    <a:pt x="50" y="84"/>
                  </a:lnTo>
                  <a:lnTo>
                    <a:pt x="56" y="132"/>
                  </a:lnTo>
                  <a:lnTo>
                    <a:pt x="60" y="182"/>
                  </a:lnTo>
                  <a:lnTo>
                    <a:pt x="62" y="228"/>
                  </a:lnTo>
                  <a:lnTo>
                    <a:pt x="60" y="246"/>
                  </a:lnTo>
                  <a:lnTo>
                    <a:pt x="58" y="260"/>
                  </a:lnTo>
                  <a:lnTo>
                    <a:pt x="54" y="270"/>
                  </a:lnTo>
                  <a:lnTo>
                    <a:pt x="52" y="274"/>
                  </a:lnTo>
                  <a:lnTo>
                    <a:pt x="48" y="274"/>
                  </a:lnTo>
                  <a:lnTo>
                    <a:pt x="48" y="274"/>
                  </a:lnTo>
                  <a:lnTo>
                    <a:pt x="42" y="276"/>
                  </a:lnTo>
                  <a:lnTo>
                    <a:pt x="34" y="272"/>
                  </a:lnTo>
                  <a:lnTo>
                    <a:pt x="28" y="266"/>
                  </a:lnTo>
                  <a:lnTo>
                    <a:pt x="22" y="256"/>
                  </a:lnTo>
                  <a:lnTo>
                    <a:pt x="16" y="244"/>
                  </a:lnTo>
                  <a:lnTo>
                    <a:pt x="10" y="228"/>
                  </a:lnTo>
                  <a:lnTo>
                    <a:pt x="6" y="212"/>
                  </a:lnTo>
                  <a:lnTo>
                    <a:pt x="2" y="192"/>
                  </a:lnTo>
                  <a:lnTo>
                    <a:pt x="0" y="172"/>
                  </a:lnTo>
                  <a:lnTo>
                    <a:pt x="0" y="150"/>
                  </a:lnTo>
                  <a:lnTo>
                    <a:pt x="0" y="126"/>
                  </a:lnTo>
                  <a:lnTo>
                    <a:pt x="4" y="102"/>
                  </a:lnTo>
                  <a:lnTo>
                    <a:pt x="8" y="76"/>
                  </a:lnTo>
                  <a:lnTo>
                    <a:pt x="14" y="50"/>
                  </a:lnTo>
                  <a:lnTo>
                    <a:pt x="24" y="24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noFill/>
            <a:ln w="6350">
              <a:solidFill>
                <a:srgbClr val="8E8CB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4"/>
            <p:cNvSpPr>
              <a:spLocks/>
            </p:cNvSpPr>
            <p:nvPr/>
          </p:nvSpPr>
          <p:spPr bwMode="auto">
            <a:xfrm>
              <a:off x="5076825" y="4457700"/>
              <a:ext cx="1047750" cy="1079500"/>
            </a:xfrm>
            <a:custGeom>
              <a:avLst/>
              <a:gdLst>
                <a:gd name="T0" fmla="*/ 178 w 660"/>
                <a:gd name="T1" fmla="*/ 12 h 680"/>
                <a:gd name="T2" fmla="*/ 200 w 660"/>
                <a:gd name="T3" fmla="*/ 6 h 680"/>
                <a:gd name="T4" fmla="*/ 212 w 660"/>
                <a:gd name="T5" fmla="*/ 2 h 680"/>
                <a:gd name="T6" fmla="*/ 246 w 660"/>
                <a:gd name="T7" fmla="*/ 6 h 680"/>
                <a:gd name="T8" fmla="*/ 290 w 660"/>
                <a:gd name="T9" fmla="*/ 16 h 680"/>
                <a:gd name="T10" fmla="*/ 334 w 660"/>
                <a:gd name="T11" fmla="*/ 0 h 680"/>
                <a:gd name="T12" fmla="*/ 372 w 660"/>
                <a:gd name="T13" fmla="*/ 6 h 680"/>
                <a:gd name="T14" fmla="*/ 394 w 660"/>
                <a:gd name="T15" fmla="*/ 26 h 680"/>
                <a:gd name="T16" fmla="*/ 428 w 660"/>
                <a:gd name="T17" fmla="*/ 6 h 680"/>
                <a:gd name="T18" fmla="*/ 438 w 660"/>
                <a:gd name="T19" fmla="*/ 12 h 680"/>
                <a:gd name="T20" fmla="*/ 462 w 660"/>
                <a:gd name="T21" fmla="*/ 26 h 680"/>
                <a:gd name="T22" fmla="*/ 520 w 660"/>
                <a:gd name="T23" fmla="*/ 18 h 680"/>
                <a:gd name="T24" fmla="*/ 532 w 660"/>
                <a:gd name="T25" fmla="*/ 26 h 680"/>
                <a:gd name="T26" fmla="*/ 564 w 660"/>
                <a:gd name="T27" fmla="*/ 58 h 680"/>
                <a:gd name="T28" fmla="*/ 578 w 660"/>
                <a:gd name="T29" fmla="*/ 82 h 680"/>
                <a:gd name="T30" fmla="*/ 604 w 660"/>
                <a:gd name="T31" fmla="*/ 124 h 680"/>
                <a:gd name="T32" fmla="*/ 610 w 660"/>
                <a:gd name="T33" fmla="*/ 134 h 680"/>
                <a:gd name="T34" fmla="*/ 624 w 660"/>
                <a:gd name="T35" fmla="*/ 162 h 680"/>
                <a:gd name="T36" fmla="*/ 638 w 660"/>
                <a:gd name="T37" fmla="*/ 202 h 680"/>
                <a:gd name="T38" fmla="*/ 646 w 660"/>
                <a:gd name="T39" fmla="*/ 258 h 680"/>
                <a:gd name="T40" fmla="*/ 652 w 660"/>
                <a:gd name="T41" fmla="*/ 286 h 680"/>
                <a:gd name="T42" fmla="*/ 638 w 660"/>
                <a:gd name="T43" fmla="*/ 372 h 680"/>
                <a:gd name="T44" fmla="*/ 658 w 660"/>
                <a:gd name="T45" fmla="*/ 412 h 680"/>
                <a:gd name="T46" fmla="*/ 652 w 660"/>
                <a:gd name="T47" fmla="*/ 462 h 680"/>
                <a:gd name="T48" fmla="*/ 598 w 660"/>
                <a:gd name="T49" fmla="*/ 570 h 680"/>
                <a:gd name="T50" fmla="*/ 546 w 660"/>
                <a:gd name="T51" fmla="*/ 630 h 680"/>
                <a:gd name="T52" fmla="*/ 518 w 660"/>
                <a:gd name="T53" fmla="*/ 646 h 680"/>
                <a:gd name="T54" fmla="*/ 442 w 660"/>
                <a:gd name="T55" fmla="*/ 660 h 680"/>
                <a:gd name="T56" fmla="*/ 364 w 660"/>
                <a:gd name="T57" fmla="*/ 678 h 680"/>
                <a:gd name="T58" fmla="*/ 340 w 660"/>
                <a:gd name="T59" fmla="*/ 678 h 680"/>
                <a:gd name="T60" fmla="*/ 296 w 660"/>
                <a:gd name="T61" fmla="*/ 658 h 680"/>
                <a:gd name="T62" fmla="*/ 248 w 660"/>
                <a:gd name="T63" fmla="*/ 648 h 680"/>
                <a:gd name="T64" fmla="*/ 196 w 660"/>
                <a:gd name="T65" fmla="*/ 622 h 680"/>
                <a:gd name="T66" fmla="*/ 146 w 660"/>
                <a:gd name="T67" fmla="*/ 606 h 680"/>
                <a:gd name="T68" fmla="*/ 140 w 660"/>
                <a:gd name="T69" fmla="*/ 586 h 680"/>
                <a:gd name="T70" fmla="*/ 100 w 660"/>
                <a:gd name="T71" fmla="*/ 556 h 680"/>
                <a:gd name="T72" fmla="*/ 86 w 660"/>
                <a:gd name="T73" fmla="*/ 532 h 680"/>
                <a:gd name="T74" fmla="*/ 58 w 660"/>
                <a:gd name="T75" fmla="*/ 516 h 680"/>
                <a:gd name="T76" fmla="*/ 40 w 660"/>
                <a:gd name="T77" fmla="*/ 486 h 680"/>
                <a:gd name="T78" fmla="*/ 36 w 660"/>
                <a:gd name="T79" fmla="*/ 450 h 680"/>
                <a:gd name="T80" fmla="*/ 44 w 660"/>
                <a:gd name="T81" fmla="*/ 430 h 680"/>
                <a:gd name="T82" fmla="*/ 28 w 660"/>
                <a:gd name="T83" fmla="*/ 386 h 680"/>
                <a:gd name="T84" fmla="*/ 6 w 660"/>
                <a:gd name="T85" fmla="*/ 362 h 680"/>
                <a:gd name="T86" fmla="*/ 2 w 660"/>
                <a:gd name="T87" fmla="*/ 322 h 680"/>
                <a:gd name="T88" fmla="*/ 18 w 660"/>
                <a:gd name="T89" fmla="*/ 308 h 680"/>
                <a:gd name="T90" fmla="*/ 8 w 660"/>
                <a:gd name="T91" fmla="*/ 272 h 680"/>
                <a:gd name="T92" fmla="*/ 26 w 660"/>
                <a:gd name="T93" fmla="*/ 226 h 680"/>
                <a:gd name="T94" fmla="*/ 40 w 660"/>
                <a:gd name="T95" fmla="*/ 148 h 680"/>
                <a:gd name="T96" fmla="*/ 58 w 660"/>
                <a:gd name="T97" fmla="*/ 144 h 680"/>
                <a:gd name="T98" fmla="*/ 98 w 660"/>
                <a:gd name="T99" fmla="*/ 90 h 680"/>
                <a:gd name="T100" fmla="*/ 122 w 660"/>
                <a:gd name="T101" fmla="*/ 72 h 680"/>
                <a:gd name="T102" fmla="*/ 156 w 660"/>
                <a:gd name="T103" fmla="*/ 26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0" h="680">
                  <a:moveTo>
                    <a:pt x="156" y="26"/>
                  </a:moveTo>
                  <a:lnTo>
                    <a:pt x="156" y="26"/>
                  </a:lnTo>
                  <a:lnTo>
                    <a:pt x="162" y="20"/>
                  </a:lnTo>
                  <a:lnTo>
                    <a:pt x="178" y="12"/>
                  </a:lnTo>
                  <a:lnTo>
                    <a:pt x="186" y="8"/>
                  </a:lnTo>
                  <a:lnTo>
                    <a:pt x="192" y="6"/>
                  </a:lnTo>
                  <a:lnTo>
                    <a:pt x="198" y="6"/>
                  </a:lnTo>
                  <a:lnTo>
                    <a:pt x="200" y="6"/>
                  </a:lnTo>
                  <a:lnTo>
                    <a:pt x="202" y="8"/>
                  </a:lnTo>
                  <a:lnTo>
                    <a:pt x="202" y="8"/>
                  </a:lnTo>
                  <a:lnTo>
                    <a:pt x="206" y="6"/>
                  </a:lnTo>
                  <a:lnTo>
                    <a:pt x="212" y="2"/>
                  </a:lnTo>
                  <a:lnTo>
                    <a:pt x="218" y="0"/>
                  </a:lnTo>
                  <a:lnTo>
                    <a:pt x="226" y="0"/>
                  </a:lnTo>
                  <a:lnTo>
                    <a:pt x="236" y="2"/>
                  </a:lnTo>
                  <a:lnTo>
                    <a:pt x="246" y="6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68" y="16"/>
                  </a:lnTo>
                  <a:lnTo>
                    <a:pt x="290" y="16"/>
                  </a:lnTo>
                  <a:lnTo>
                    <a:pt x="304" y="14"/>
                  </a:lnTo>
                  <a:lnTo>
                    <a:pt x="316" y="12"/>
                  </a:lnTo>
                  <a:lnTo>
                    <a:pt x="326" y="6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42" y="0"/>
                  </a:lnTo>
                  <a:lnTo>
                    <a:pt x="362" y="4"/>
                  </a:lnTo>
                  <a:lnTo>
                    <a:pt x="372" y="6"/>
                  </a:lnTo>
                  <a:lnTo>
                    <a:pt x="382" y="10"/>
                  </a:lnTo>
                  <a:lnTo>
                    <a:pt x="390" y="18"/>
                  </a:lnTo>
                  <a:lnTo>
                    <a:pt x="394" y="26"/>
                  </a:lnTo>
                  <a:lnTo>
                    <a:pt x="394" y="26"/>
                  </a:lnTo>
                  <a:lnTo>
                    <a:pt x="400" y="20"/>
                  </a:lnTo>
                  <a:lnTo>
                    <a:pt x="414" y="12"/>
                  </a:lnTo>
                  <a:lnTo>
                    <a:pt x="422" y="8"/>
                  </a:lnTo>
                  <a:lnTo>
                    <a:pt x="428" y="6"/>
                  </a:lnTo>
                  <a:lnTo>
                    <a:pt x="434" y="8"/>
                  </a:lnTo>
                  <a:lnTo>
                    <a:pt x="436" y="10"/>
                  </a:lnTo>
                  <a:lnTo>
                    <a:pt x="438" y="12"/>
                  </a:lnTo>
                  <a:lnTo>
                    <a:pt x="438" y="12"/>
                  </a:lnTo>
                  <a:lnTo>
                    <a:pt x="448" y="16"/>
                  </a:lnTo>
                  <a:lnTo>
                    <a:pt x="456" y="20"/>
                  </a:lnTo>
                  <a:lnTo>
                    <a:pt x="462" y="26"/>
                  </a:lnTo>
                  <a:lnTo>
                    <a:pt x="462" y="26"/>
                  </a:lnTo>
                  <a:lnTo>
                    <a:pt x="474" y="24"/>
                  </a:lnTo>
                  <a:lnTo>
                    <a:pt x="496" y="20"/>
                  </a:lnTo>
                  <a:lnTo>
                    <a:pt x="510" y="18"/>
                  </a:lnTo>
                  <a:lnTo>
                    <a:pt x="520" y="18"/>
                  </a:lnTo>
                  <a:lnTo>
                    <a:pt x="530" y="20"/>
                  </a:lnTo>
                  <a:lnTo>
                    <a:pt x="532" y="22"/>
                  </a:lnTo>
                  <a:lnTo>
                    <a:pt x="532" y="26"/>
                  </a:lnTo>
                  <a:lnTo>
                    <a:pt x="532" y="26"/>
                  </a:lnTo>
                  <a:lnTo>
                    <a:pt x="538" y="30"/>
                  </a:lnTo>
                  <a:lnTo>
                    <a:pt x="552" y="42"/>
                  </a:lnTo>
                  <a:lnTo>
                    <a:pt x="558" y="50"/>
                  </a:lnTo>
                  <a:lnTo>
                    <a:pt x="564" y="58"/>
                  </a:lnTo>
                  <a:lnTo>
                    <a:pt x="570" y="68"/>
                  </a:lnTo>
                  <a:lnTo>
                    <a:pt x="572" y="80"/>
                  </a:lnTo>
                  <a:lnTo>
                    <a:pt x="572" y="80"/>
                  </a:lnTo>
                  <a:lnTo>
                    <a:pt x="578" y="82"/>
                  </a:lnTo>
                  <a:lnTo>
                    <a:pt x="588" y="94"/>
                  </a:lnTo>
                  <a:lnTo>
                    <a:pt x="594" y="102"/>
                  </a:lnTo>
                  <a:lnTo>
                    <a:pt x="600" y="112"/>
                  </a:lnTo>
                  <a:lnTo>
                    <a:pt x="604" y="124"/>
                  </a:lnTo>
                  <a:lnTo>
                    <a:pt x="604" y="138"/>
                  </a:lnTo>
                  <a:lnTo>
                    <a:pt x="604" y="138"/>
                  </a:lnTo>
                  <a:lnTo>
                    <a:pt x="608" y="136"/>
                  </a:lnTo>
                  <a:lnTo>
                    <a:pt x="610" y="134"/>
                  </a:lnTo>
                  <a:lnTo>
                    <a:pt x="614" y="136"/>
                  </a:lnTo>
                  <a:lnTo>
                    <a:pt x="618" y="140"/>
                  </a:lnTo>
                  <a:lnTo>
                    <a:pt x="622" y="148"/>
                  </a:lnTo>
                  <a:lnTo>
                    <a:pt x="624" y="162"/>
                  </a:lnTo>
                  <a:lnTo>
                    <a:pt x="626" y="182"/>
                  </a:lnTo>
                  <a:lnTo>
                    <a:pt x="626" y="182"/>
                  </a:lnTo>
                  <a:lnTo>
                    <a:pt x="630" y="186"/>
                  </a:lnTo>
                  <a:lnTo>
                    <a:pt x="638" y="202"/>
                  </a:lnTo>
                  <a:lnTo>
                    <a:pt x="642" y="212"/>
                  </a:lnTo>
                  <a:lnTo>
                    <a:pt x="646" y="224"/>
                  </a:lnTo>
                  <a:lnTo>
                    <a:pt x="646" y="240"/>
                  </a:lnTo>
                  <a:lnTo>
                    <a:pt x="646" y="258"/>
                  </a:lnTo>
                  <a:lnTo>
                    <a:pt x="646" y="258"/>
                  </a:lnTo>
                  <a:lnTo>
                    <a:pt x="648" y="264"/>
                  </a:lnTo>
                  <a:lnTo>
                    <a:pt x="650" y="272"/>
                  </a:lnTo>
                  <a:lnTo>
                    <a:pt x="652" y="286"/>
                  </a:lnTo>
                  <a:lnTo>
                    <a:pt x="652" y="302"/>
                  </a:lnTo>
                  <a:lnTo>
                    <a:pt x="650" y="322"/>
                  </a:lnTo>
                  <a:lnTo>
                    <a:pt x="646" y="346"/>
                  </a:lnTo>
                  <a:lnTo>
                    <a:pt x="638" y="372"/>
                  </a:lnTo>
                  <a:lnTo>
                    <a:pt x="638" y="372"/>
                  </a:lnTo>
                  <a:lnTo>
                    <a:pt x="646" y="384"/>
                  </a:lnTo>
                  <a:lnTo>
                    <a:pt x="652" y="396"/>
                  </a:lnTo>
                  <a:lnTo>
                    <a:pt x="658" y="412"/>
                  </a:lnTo>
                  <a:lnTo>
                    <a:pt x="660" y="432"/>
                  </a:lnTo>
                  <a:lnTo>
                    <a:pt x="658" y="442"/>
                  </a:lnTo>
                  <a:lnTo>
                    <a:pt x="656" y="452"/>
                  </a:lnTo>
                  <a:lnTo>
                    <a:pt x="652" y="462"/>
                  </a:lnTo>
                  <a:lnTo>
                    <a:pt x="646" y="472"/>
                  </a:lnTo>
                  <a:lnTo>
                    <a:pt x="638" y="484"/>
                  </a:lnTo>
                  <a:lnTo>
                    <a:pt x="626" y="494"/>
                  </a:lnTo>
                  <a:lnTo>
                    <a:pt x="598" y="570"/>
                  </a:lnTo>
                  <a:lnTo>
                    <a:pt x="586" y="586"/>
                  </a:lnTo>
                  <a:lnTo>
                    <a:pt x="586" y="586"/>
                  </a:lnTo>
                  <a:lnTo>
                    <a:pt x="564" y="612"/>
                  </a:lnTo>
                  <a:lnTo>
                    <a:pt x="546" y="630"/>
                  </a:lnTo>
                  <a:lnTo>
                    <a:pt x="538" y="638"/>
                  </a:lnTo>
                  <a:lnTo>
                    <a:pt x="532" y="640"/>
                  </a:lnTo>
                  <a:lnTo>
                    <a:pt x="532" y="640"/>
                  </a:lnTo>
                  <a:lnTo>
                    <a:pt x="518" y="646"/>
                  </a:lnTo>
                  <a:lnTo>
                    <a:pt x="490" y="654"/>
                  </a:lnTo>
                  <a:lnTo>
                    <a:pt x="472" y="658"/>
                  </a:lnTo>
                  <a:lnTo>
                    <a:pt x="456" y="660"/>
                  </a:lnTo>
                  <a:lnTo>
                    <a:pt x="442" y="660"/>
                  </a:lnTo>
                  <a:lnTo>
                    <a:pt x="432" y="658"/>
                  </a:lnTo>
                  <a:lnTo>
                    <a:pt x="432" y="658"/>
                  </a:lnTo>
                  <a:lnTo>
                    <a:pt x="394" y="670"/>
                  </a:lnTo>
                  <a:lnTo>
                    <a:pt x="364" y="678"/>
                  </a:lnTo>
                  <a:lnTo>
                    <a:pt x="352" y="680"/>
                  </a:lnTo>
                  <a:lnTo>
                    <a:pt x="346" y="680"/>
                  </a:lnTo>
                  <a:lnTo>
                    <a:pt x="346" y="680"/>
                  </a:lnTo>
                  <a:lnTo>
                    <a:pt x="340" y="678"/>
                  </a:lnTo>
                  <a:lnTo>
                    <a:pt x="326" y="676"/>
                  </a:lnTo>
                  <a:lnTo>
                    <a:pt x="310" y="668"/>
                  </a:lnTo>
                  <a:lnTo>
                    <a:pt x="302" y="664"/>
                  </a:lnTo>
                  <a:lnTo>
                    <a:pt x="296" y="658"/>
                  </a:lnTo>
                  <a:lnTo>
                    <a:pt x="296" y="658"/>
                  </a:lnTo>
                  <a:lnTo>
                    <a:pt x="288" y="656"/>
                  </a:lnTo>
                  <a:lnTo>
                    <a:pt x="264" y="652"/>
                  </a:lnTo>
                  <a:lnTo>
                    <a:pt x="248" y="648"/>
                  </a:lnTo>
                  <a:lnTo>
                    <a:pt x="232" y="642"/>
                  </a:lnTo>
                  <a:lnTo>
                    <a:pt x="214" y="634"/>
                  </a:lnTo>
                  <a:lnTo>
                    <a:pt x="196" y="622"/>
                  </a:lnTo>
                  <a:lnTo>
                    <a:pt x="196" y="622"/>
                  </a:lnTo>
                  <a:lnTo>
                    <a:pt x="186" y="622"/>
                  </a:lnTo>
                  <a:lnTo>
                    <a:pt x="166" y="616"/>
                  </a:lnTo>
                  <a:lnTo>
                    <a:pt x="156" y="612"/>
                  </a:lnTo>
                  <a:lnTo>
                    <a:pt x="146" y="606"/>
                  </a:lnTo>
                  <a:lnTo>
                    <a:pt x="140" y="598"/>
                  </a:lnTo>
                  <a:lnTo>
                    <a:pt x="140" y="592"/>
                  </a:lnTo>
                  <a:lnTo>
                    <a:pt x="140" y="586"/>
                  </a:lnTo>
                  <a:lnTo>
                    <a:pt x="140" y="586"/>
                  </a:lnTo>
                  <a:lnTo>
                    <a:pt x="132" y="584"/>
                  </a:lnTo>
                  <a:lnTo>
                    <a:pt x="118" y="574"/>
                  </a:lnTo>
                  <a:lnTo>
                    <a:pt x="104" y="562"/>
                  </a:lnTo>
                  <a:lnTo>
                    <a:pt x="100" y="556"/>
                  </a:lnTo>
                  <a:lnTo>
                    <a:pt x="98" y="550"/>
                  </a:lnTo>
                  <a:lnTo>
                    <a:pt x="98" y="550"/>
                  </a:lnTo>
                  <a:lnTo>
                    <a:pt x="94" y="544"/>
                  </a:lnTo>
                  <a:lnTo>
                    <a:pt x="86" y="532"/>
                  </a:lnTo>
                  <a:lnTo>
                    <a:pt x="80" y="526"/>
                  </a:lnTo>
                  <a:lnTo>
                    <a:pt x="72" y="520"/>
                  </a:lnTo>
                  <a:lnTo>
                    <a:pt x="66" y="516"/>
                  </a:lnTo>
                  <a:lnTo>
                    <a:pt x="58" y="516"/>
                  </a:lnTo>
                  <a:lnTo>
                    <a:pt x="58" y="516"/>
                  </a:lnTo>
                  <a:lnTo>
                    <a:pt x="52" y="506"/>
                  </a:lnTo>
                  <a:lnTo>
                    <a:pt x="46" y="498"/>
                  </a:lnTo>
                  <a:lnTo>
                    <a:pt x="40" y="486"/>
                  </a:lnTo>
                  <a:lnTo>
                    <a:pt x="34" y="474"/>
                  </a:lnTo>
                  <a:lnTo>
                    <a:pt x="32" y="462"/>
                  </a:lnTo>
                  <a:lnTo>
                    <a:pt x="34" y="456"/>
                  </a:lnTo>
                  <a:lnTo>
                    <a:pt x="36" y="450"/>
                  </a:lnTo>
                  <a:lnTo>
                    <a:pt x="40" y="444"/>
                  </a:lnTo>
                  <a:lnTo>
                    <a:pt x="44" y="438"/>
                  </a:lnTo>
                  <a:lnTo>
                    <a:pt x="44" y="438"/>
                  </a:lnTo>
                  <a:lnTo>
                    <a:pt x="44" y="430"/>
                  </a:lnTo>
                  <a:lnTo>
                    <a:pt x="44" y="414"/>
                  </a:lnTo>
                  <a:lnTo>
                    <a:pt x="42" y="404"/>
                  </a:lnTo>
                  <a:lnTo>
                    <a:pt x="36" y="394"/>
                  </a:lnTo>
                  <a:lnTo>
                    <a:pt x="28" y="386"/>
                  </a:lnTo>
                  <a:lnTo>
                    <a:pt x="18" y="380"/>
                  </a:lnTo>
                  <a:lnTo>
                    <a:pt x="18" y="380"/>
                  </a:lnTo>
                  <a:lnTo>
                    <a:pt x="12" y="372"/>
                  </a:lnTo>
                  <a:lnTo>
                    <a:pt x="6" y="362"/>
                  </a:lnTo>
                  <a:lnTo>
                    <a:pt x="2" y="352"/>
                  </a:lnTo>
                  <a:lnTo>
                    <a:pt x="0" y="340"/>
                  </a:lnTo>
                  <a:lnTo>
                    <a:pt x="0" y="328"/>
                  </a:lnTo>
                  <a:lnTo>
                    <a:pt x="2" y="322"/>
                  </a:lnTo>
                  <a:lnTo>
                    <a:pt x="6" y="316"/>
                  </a:lnTo>
                  <a:lnTo>
                    <a:pt x="10" y="312"/>
                  </a:lnTo>
                  <a:lnTo>
                    <a:pt x="18" y="308"/>
                  </a:lnTo>
                  <a:lnTo>
                    <a:pt x="18" y="308"/>
                  </a:lnTo>
                  <a:lnTo>
                    <a:pt x="14" y="302"/>
                  </a:lnTo>
                  <a:lnTo>
                    <a:pt x="10" y="294"/>
                  </a:lnTo>
                  <a:lnTo>
                    <a:pt x="8" y="284"/>
                  </a:lnTo>
                  <a:lnTo>
                    <a:pt x="8" y="272"/>
                  </a:lnTo>
                  <a:lnTo>
                    <a:pt x="10" y="258"/>
                  </a:lnTo>
                  <a:lnTo>
                    <a:pt x="16" y="244"/>
                  </a:lnTo>
                  <a:lnTo>
                    <a:pt x="26" y="226"/>
                  </a:lnTo>
                  <a:lnTo>
                    <a:pt x="26" y="226"/>
                  </a:lnTo>
                  <a:lnTo>
                    <a:pt x="28" y="210"/>
                  </a:lnTo>
                  <a:lnTo>
                    <a:pt x="30" y="176"/>
                  </a:lnTo>
                  <a:lnTo>
                    <a:pt x="34" y="160"/>
                  </a:lnTo>
                  <a:lnTo>
                    <a:pt x="40" y="148"/>
                  </a:lnTo>
                  <a:lnTo>
                    <a:pt x="42" y="144"/>
                  </a:lnTo>
                  <a:lnTo>
                    <a:pt x="46" y="142"/>
                  </a:lnTo>
                  <a:lnTo>
                    <a:pt x="52" y="142"/>
                  </a:lnTo>
                  <a:lnTo>
                    <a:pt x="58" y="144"/>
                  </a:lnTo>
                  <a:lnTo>
                    <a:pt x="58" y="144"/>
                  </a:lnTo>
                  <a:lnTo>
                    <a:pt x="76" y="118"/>
                  </a:lnTo>
                  <a:lnTo>
                    <a:pt x="90" y="98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104" y="88"/>
                  </a:lnTo>
                  <a:lnTo>
                    <a:pt x="116" y="78"/>
                  </a:lnTo>
                  <a:lnTo>
                    <a:pt x="122" y="72"/>
                  </a:lnTo>
                  <a:lnTo>
                    <a:pt x="128" y="62"/>
                  </a:lnTo>
                  <a:lnTo>
                    <a:pt x="132" y="50"/>
                  </a:lnTo>
                  <a:lnTo>
                    <a:pt x="134" y="36"/>
                  </a:lnTo>
                  <a:lnTo>
                    <a:pt x="156" y="26"/>
                  </a:lnTo>
                  <a:close/>
                </a:path>
              </a:pathLst>
            </a:custGeom>
            <a:noFill/>
            <a:ln w="12700">
              <a:solidFill>
                <a:srgbClr val="B8BF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79" name="Picture 225"/>
            <p:cNvPicPr>
              <a:picLocks noChangeAspect="1" noChangeArrowheads="1"/>
            </p:cNvPicPr>
            <p:nvPr/>
          </p:nvPicPr>
          <p:blipFill>
            <a:blip r:embed="rId1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75" y="4429125"/>
              <a:ext cx="11430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26"/>
            <p:cNvPicPr>
              <a:picLocks noChangeAspect="1" noChangeArrowheads="1"/>
            </p:cNvPicPr>
            <p:nvPr/>
          </p:nvPicPr>
          <p:blipFill>
            <a:blip r:embed="rId1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400" y="4635500"/>
              <a:ext cx="49530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27"/>
            <p:cNvPicPr>
              <a:picLocks noChangeAspect="1" noChangeArrowheads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925" y="4721225"/>
              <a:ext cx="12382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28"/>
            <p:cNvPicPr>
              <a:picLocks noChangeAspect="1" noChangeArrowheads="1"/>
            </p:cNvPicPr>
            <p:nvPr/>
          </p:nvPicPr>
          <p:blipFill>
            <a:blip r:embed="rId1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0" y="4749800"/>
              <a:ext cx="5715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29"/>
            <p:cNvPicPr>
              <a:picLocks noChangeAspect="1" noChangeArrowheads="1"/>
            </p:cNvPicPr>
            <p:nvPr/>
          </p:nvPicPr>
          <p:blipFill>
            <a:blip r:embed="rId1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4972050"/>
              <a:ext cx="37147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230"/>
            <p:cNvPicPr>
              <a:picLocks noChangeAspect="1" noChangeArrowheads="1"/>
            </p:cNvPicPr>
            <p:nvPr/>
          </p:nvPicPr>
          <p:blipFill>
            <a:blip r:embed="rId1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5029200"/>
              <a:ext cx="104775" cy="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231"/>
            <p:cNvPicPr>
              <a:picLocks noChangeAspect="1" noChangeArrowheads="1"/>
            </p:cNvPicPr>
            <p:nvPr/>
          </p:nvPicPr>
          <p:blipFill>
            <a:blip r:embed="rId1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5060950"/>
              <a:ext cx="5715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232"/>
            <p:cNvPicPr>
              <a:picLocks noChangeAspect="1" noChangeArrowheads="1"/>
            </p:cNvPicPr>
            <p:nvPr/>
          </p:nvPicPr>
          <p:blipFill>
            <a:blip r:embed="rId1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75" y="4756150"/>
              <a:ext cx="2286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" name="Freeform 233"/>
            <p:cNvSpPr>
              <a:spLocks/>
            </p:cNvSpPr>
            <p:nvPr/>
          </p:nvSpPr>
          <p:spPr bwMode="auto">
            <a:xfrm>
              <a:off x="5683250" y="4775200"/>
              <a:ext cx="304800" cy="552450"/>
            </a:xfrm>
            <a:custGeom>
              <a:avLst/>
              <a:gdLst>
                <a:gd name="T0" fmla="*/ 104 w 192"/>
                <a:gd name="T1" fmla="*/ 0 h 348"/>
                <a:gd name="T2" fmla="*/ 104 w 192"/>
                <a:gd name="T3" fmla="*/ 0 h 348"/>
                <a:gd name="T4" fmla="*/ 122 w 192"/>
                <a:gd name="T5" fmla="*/ 0 h 348"/>
                <a:gd name="T6" fmla="*/ 138 w 192"/>
                <a:gd name="T7" fmla="*/ 4 h 348"/>
                <a:gd name="T8" fmla="*/ 154 w 192"/>
                <a:gd name="T9" fmla="*/ 12 h 348"/>
                <a:gd name="T10" fmla="*/ 168 w 192"/>
                <a:gd name="T11" fmla="*/ 20 h 348"/>
                <a:gd name="T12" fmla="*/ 178 w 192"/>
                <a:gd name="T13" fmla="*/ 30 h 348"/>
                <a:gd name="T14" fmla="*/ 186 w 192"/>
                <a:gd name="T15" fmla="*/ 44 h 348"/>
                <a:gd name="T16" fmla="*/ 192 w 192"/>
                <a:gd name="T17" fmla="*/ 58 h 348"/>
                <a:gd name="T18" fmla="*/ 192 w 192"/>
                <a:gd name="T19" fmla="*/ 72 h 348"/>
                <a:gd name="T20" fmla="*/ 186 w 192"/>
                <a:gd name="T21" fmla="*/ 270 h 348"/>
                <a:gd name="T22" fmla="*/ 186 w 192"/>
                <a:gd name="T23" fmla="*/ 270 h 348"/>
                <a:gd name="T24" fmla="*/ 184 w 192"/>
                <a:gd name="T25" fmla="*/ 286 h 348"/>
                <a:gd name="T26" fmla="*/ 178 w 192"/>
                <a:gd name="T27" fmla="*/ 300 h 348"/>
                <a:gd name="T28" fmla="*/ 168 w 192"/>
                <a:gd name="T29" fmla="*/ 312 h 348"/>
                <a:gd name="T30" fmla="*/ 156 w 192"/>
                <a:gd name="T31" fmla="*/ 324 h 348"/>
                <a:gd name="T32" fmla="*/ 142 w 192"/>
                <a:gd name="T33" fmla="*/ 334 h 348"/>
                <a:gd name="T34" fmla="*/ 126 w 192"/>
                <a:gd name="T35" fmla="*/ 340 h 348"/>
                <a:gd name="T36" fmla="*/ 110 w 192"/>
                <a:gd name="T37" fmla="*/ 346 h 348"/>
                <a:gd name="T38" fmla="*/ 90 w 192"/>
                <a:gd name="T39" fmla="*/ 348 h 348"/>
                <a:gd name="T40" fmla="*/ 90 w 192"/>
                <a:gd name="T41" fmla="*/ 348 h 348"/>
                <a:gd name="T42" fmla="*/ 90 w 192"/>
                <a:gd name="T43" fmla="*/ 348 h 348"/>
                <a:gd name="T44" fmla="*/ 72 w 192"/>
                <a:gd name="T45" fmla="*/ 346 h 348"/>
                <a:gd name="T46" fmla="*/ 54 w 192"/>
                <a:gd name="T47" fmla="*/ 342 h 348"/>
                <a:gd name="T48" fmla="*/ 40 w 192"/>
                <a:gd name="T49" fmla="*/ 336 h 348"/>
                <a:gd name="T50" fmla="*/ 26 w 192"/>
                <a:gd name="T51" fmla="*/ 326 h 348"/>
                <a:gd name="T52" fmla="*/ 14 w 192"/>
                <a:gd name="T53" fmla="*/ 316 h 348"/>
                <a:gd name="T54" fmla="*/ 6 w 192"/>
                <a:gd name="T55" fmla="*/ 304 h 348"/>
                <a:gd name="T56" fmla="*/ 2 w 192"/>
                <a:gd name="T57" fmla="*/ 290 h 348"/>
                <a:gd name="T58" fmla="*/ 0 w 192"/>
                <a:gd name="T59" fmla="*/ 274 h 348"/>
                <a:gd name="T60" fmla="*/ 8 w 192"/>
                <a:gd name="T61" fmla="*/ 76 h 348"/>
                <a:gd name="T62" fmla="*/ 8 w 192"/>
                <a:gd name="T63" fmla="*/ 76 h 348"/>
                <a:gd name="T64" fmla="*/ 10 w 192"/>
                <a:gd name="T65" fmla="*/ 62 h 348"/>
                <a:gd name="T66" fmla="*/ 16 w 192"/>
                <a:gd name="T67" fmla="*/ 48 h 348"/>
                <a:gd name="T68" fmla="*/ 26 w 192"/>
                <a:gd name="T69" fmla="*/ 34 h 348"/>
                <a:gd name="T70" fmla="*/ 36 w 192"/>
                <a:gd name="T71" fmla="*/ 22 h 348"/>
                <a:gd name="T72" fmla="*/ 50 w 192"/>
                <a:gd name="T73" fmla="*/ 14 h 348"/>
                <a:gd name="T74" fmla="*/ 66 w 192"/>
                <a:gd name="T75" fmla="*/ 6 h 348"/>
                <a:gd name="T76" fmla="*/ 84 w 192"/>
                <a:gd name="T77" fmla="*/ 2 h 348"/>
                <a:gd name="T78" fmla="*/ 104 w 192"/>
                <a:gd name="T79" fmla="*/ 0 h 348"/>
                <a:gd name="T80" fmla="*/ 104 w 192"/>
                <a:gd name="T8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348">
                  <a:moveTo>
                    <a:pt x="104" y="0"/>
                  </a:moveTo>
                  <a:lnTo>
                    <a:pt x="104" y="0"/>
                  </a:lnTo>
                  <a:lnTo>
                    <a:pt x="122" y="0"/>
                  </a:lnTo>
                  <a:lnTo>
                    <a:pt x="138" y="4"/>
                  </a:lnTo>
                  <a:lnTo>
                    <a:pt x="154" y="12"/>
                  </a:lnTo>
                  <a:lnTo>
                    <a:pt x="168" y="20"/>
                  </a:lnTo>
                  <a:lnTo>
                    <a:pt x="178" y="30"/>
                  </a:lnTo>
                  <a:lnTo>
                    <a:pt x="186" y="44"/>
                  </a:lnTo>
                  <a:lnTo>
                    <a:pt x="192" y="58"/>
                  </a:lnTo>
                  <a:lnTo>
                    <a:pt x="192" y="72"/>
                  </a:lnTo>
                  <a:lnTo>
                    <a:pt x="186" y="270"/>
                  </a:lnTo>
                  <a:lnTo>
                    <a:pt x="186" y="270"/>
                  </a:lnTo>
                  <a:lnTo>
                    <a:pt x="184" y="286"/>
                  </a:lnTo>
                  <a:lnTo>
                    <a:pt x="178" y="300"/>
                  </a:lnTo>
                  <a:lnTo>
                    <a:pt x="168" y="312"/>
                  </a:lnTo>
                  <a:lnTo>
                    <a:pt x="156" y="324"/>
                  </a:lnTo>
                  <a:lnTo>
                    <a:pt x="142" y="334"/>
                  </a:lnTo>
                  <a:lnTo>
                    <a:pt x="126" y="340"/>
                  </a:lnTo>
                  <a:lnTo>
                    <a:pt x="110" y="346"/>
                  </a:lnTo>
                  <a:lnTo>
                    <a:pt x="90" y="348"/>
                  </a:lnTo>
                  <a:lnTo>
                    <a:pt x="90" y="348"/>
                  </a:lnTo>
                  <a:lnTo>
                    <a:pt x="90" y="348"/>
                  </a:lnTo>
                  <a:lnTo>
                    <a:pt x="72" y="346"/>
                  </a:lnTo>
                  <a:lnTo>
                    <a:pt x="54" y="342"/>
                  </a:lnTo>
                  <a:lnTo>
                    <a:pt x="40" y="336"/>
                  </a:lnTo>
                  <a:lnTo>
                    <a:pt x="26" y="326"/>
                  </a:lnTo>
                  <a:lnTo>
                    <a:pt x="14" y="316"/>
                  </a:lnTo>
                  <a:lnTo>
                    <a:pt x="6" y="304"/>
                  </a:lnTo>
                  <a:lnTo>
                    <a:pt x="2" y="290"/>
                  </a:lnTo>
                  <a:lnTo>
                    <a:pt x="0" y="274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0" y="62"/>
                  </a:lnTo>
                  <a:lnTo>
                    <a:pt x="16" y="48"/>
                  </a:lnTo>
                  <a:lnTo>
                    <a:pt x="26" y="34"/>
                  </a:lnTo>
                  <a:lnTo>
                    <a:pt x="36" y="22"/>
                  </a:lnTo>
                  <a:lnTo>
                    <a:pt x="50" y="14"/>
                  </a:lnTo>
                  <a:lnTo>
                    <a:pt x="66" y="6"/>
                  </a:lnTo>
                  <a:lnTo>
                    <a:pt x="84" y="2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B8B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8" name="Picture 234"/>
            <p:cNvPicPr>
              <a:picLocks noChangeAspect="1" noChangeArrowheads="1"/>
            </p:cNvPicPr>
            <p:nvPr/>
          </p:nvPicPr>
          <p:blipFill>
            <a:blip r:embed="rId1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075" y="4775200"/>
              <a:ext cx="31432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235"/>
            <p:cNvPicPr>
              <a:picLocks noChangeAspect="1" noChangeArrowheads="1"/>
            </p:cNvPicPr>
            <p:nvPr/>
          </p:nvPicPr>
          <p:blipFill>
            <a:blip r:embed="rId1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4905375"/>
              <a:ext cx="20955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236"/>
            <p:cNvPicPr>
              <a:picLocks noChangeAspect="1" noChangeArrowheads="1"/>
            </p:cNvPicPr>
            <p:nvPr/>
          </p:nvPicPr>
          <p:blipFill>
            <a:blip r:embed="rId1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08952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37"/>
            <p:cNvPicPr>
              <a:picLocks noChangeAspect="1" noChangeArrowheads="1"/>
            </p:cNvPicPr>
            <p:nvPr/>
          </p:nvPicPr>
          <p:blipFill>
            <a:blip r:embed="rId1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175" y="5118100"/>
              <a:ext cx="66675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238"/>
            <p:cNvPicPr>
              <a:picLocks noChangeAspect="1" noChangeArrowheads="1"/>
            </p:cNvPicPr>
            <p:nvPr/>
          </p:nvPicPr>
          <p:blipFill>
            <a:blip r:embed="rId1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925" y="4895850"/>
              <a:ext cx="37147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239"/>
            <p:cNvPicPr>
              <a:picLocks noChangeAspect="1" noChangeArrowheads="1"/>
            </p:cNvPicPr>
            <p:nvPr/>
          </p:nvPicPr>
          <p:blipFill>
            <a:blip r:embed="rId1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4953000"/>
              <a:ext cx="104775" cy="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240"/>
            <p:cNvPicPr>
              <a:picLocks noChangeAspect="1" noChangeArrowheads="1"/>
            </p:cNvPicPr>
            <p:nvPr/>
          </p:nvPicPr>
          <p:blipFill>
            <a:blip r:embed="rId1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100" y="4984750"/>
              <a:ext cx="5715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Freeform 241"/>
            <p:cNvSpPr>
              <a:spLocks/>
            </p:cNvSpPr>
            <p:nvPr/>
          </p:nvSpPr>
          <p:spPr bwMode="auto">
            <a:xfrm>
              <a:off x="5594350" y="4759325"/>
              <a:ext cx="0" cy="15875"/>
            </a:xfrm>
            <a:custGeom>
              <a:avLst/>
              <a:gdLst>
                <a:gd name="T0" fmla="*/ 6 h 10"/>
                <a:gd name="T1" fmla="*/ 6 h 10"/>
                <a:gd name="T2" fmla="*/ 10 h 10"/>
                <a:gd name="T3" fmla="*/ 10 h 10"/>
                <a:gd name="T4" fmla="*/ 10 h 10"/>
                <a:gd name="T5" fmla="*/ 6 h 10"/>
                <a:gd name="T6" fmla="*/ 4 h 10"/>
                <a:gd name="T7" fmla="*/ 4 h 10"/>
                <a:gd name="T8" fmla="*/ 0 h 10"/>
                <a:gd name="T9" fmla="*/ 0 h 10"/>
                <a:gd name="T10" fmla="*/ 0 h 10"/>
                <a:gd name="T11" fmla="*/ 4 h 10"/>
                <a:gd name="T12" fmla="*/ 6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</a:cxnLst>
              <a:rect l="0" t="0" r="r" b="b"/>
              <a:pathLst>
                <a:path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42"/>
            <p:cNvSpPr>
              <a:spLocks/>
            </p:cNvSpPr>
            <p:nvPr/>
          </p:nvSpPr>
          <p:spPr bwMode="auto">
            <a:xfrm>
              <a:off x="5445125" y="4943475"/>
              <a:ext cx="3175" cy="12700"/>
            </a:xfrm>
            <a:custGeom>
              <a:avLst/>
              <a:gdLst>
                <a:gd name="T0" fmla="*/ 2 w 2"/>
                <a:gd name="T1" fmla="*/ 6 h 8"/>
                <a:gd name="T2" fmla="*/ 2 w 2"/>
                <a:gd name="T3" fmla="*/ 6 h 8"/>
                <a:gd name="T4" fmla="*/ 0 w 2"/>
                <a:gd name="T5" fmla="*/ 8 h 8"/>
                <a:gd name="T6" fmla="*/ 0 w 2"/>
                <a:gd name="T7" fmla="*/ 8 h 8"/>
                <a:gd name="T8" fmla="*/ 0 w 2"/>
                <a:gd name="T9" fmla="*/ 8 h 8"/>
                <a:gd name="T10" fmla="*/ 0 w 2"/>
                <a:gd name="T11" fmla="*/ 6 h 8"/>
                <a:gd name="T12" fmla="*/ 0 w 2"/>
                <a:gd name="T13" fmla="*/ 4 h 8"/>
                <a:gd name="T14" fmla="*/ 0 w 2"/>
                <a:gd name="T15" fmla="*/ 4 h 8"/>
                <a:gd name="T16" fmla="*/ 0 w 2"/>
                <a:gd name="T17" fmla="*/ 0 h 8"/>
                <a:gd name="T18" fmla="*/ 0 w 2"/>
                <a:gd name="T19" fmla="*/ 0 h 8"/>
                <a:gd name="T20" fmla="*/ 0 w 2"/>
                <a:gd name="T21" fmla="*/ 0 h 8"/>
                <a:gd name="T22" fmla="*/ 2 w 2"/>
                <a:gd name="T23" fmla="*/ 4 h 8"/>
                <a:gd name="T24" fmla="*/ 2 w 2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8">
                  <a:moveTo>
                    <a:pt x="2" y="6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3"/>
            <p:cNvSpPr>
              <a:spLocks/>
            </p:cNvSpPr>
            <p:nvPr/>
          </p:nvSpPr>
          <p:spPr bwMode="auto">
            <a:xfrm>
              <a:off x="5699125" y="4721225"/>
              <a:ext cx="0" cy="15875"/>
            </a:xfrm>
            <a:custGeom>
              <a:avLst/>
              <a:gdLst>
                <a:gd name="T0" fmla="*/ 6 h 10"/>
                <a:gd name="T1" fmla="*/ 6 h 10"/>
                <a:gd name="T2" fmla="*/ 10 h 10"/>
                <a:gd name="T3" fmla="*/ 10 h 10"/>
                <a:gd name="T4" fmla="*/ 10 h 10"/>
                <a:gd name="T5" fmla="*/ 6 h 10"/>
                <a:gd name="T6" fmla="*/ 4 h 10"/>
                <a:gd name="T7" fmla="*/ 4 h 10"/>
                <a:gd name="T8" fmla="*/ 0 h 10"/>
                <a:gd name="T9" fmla="*/ 0 h 10"/>
                <a:gd name="T10" fmla="*/ 0 h 10"/>
                <a:gd name="T11" fmla="*/ 4 h 10"/>
                <a:gd name="T12" fmla="*/ 6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</a:cxnLst>
              <a:rect l="0" t="0" r="r" b="b"/>
              <a:pathLst>
                <a:path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44"/>
            <p:cNvSpPr>
              <a:spLocks/>
            </p:cNvSpPr>
            <p:nvPr/>
          </p:nvSpPr>
          <p:spPr bwMode="auto">
            <a:xfrm>
              <a:off x="5727700" y="4899025"/>
              <a:ext cx="0" cy="15875"/>
            </a:xfrm>
            <a:custGeom>
              <a:avLst/>
              <a:gdLst>
                <a:gd name="T0" fmla="*/ 6 h 10"/>
                <a:gd name="T1" fmla="*/ 6 h 10"/>
                <a:gd name="T2" fmla="*/ 10 h 10"/>
                <a:gd name="T3" fmla="*/ 10 h 10"/>
                <a:gd name="T4" fmla="*/ 10 h 10"/>
                <a:gd name="T5" fmla="*/ 6 h 10"/>
                <a:gd name="T6" fmla="*/ 4 h 10"/>
                <a:gd name="T7" fmla="*/ 4 h 10"/>
                <a:gd name="T8" fmla="*/ 0 h 10"/>
                <a:gd name="T9" fmla="*/ 0 h 10"/>
                <a:gd name="T10" fmla="*/ 0 h 10"/>
                <a:gd name="T11" fmla="*/ 4 h 10"/>
                <a:gd name="T12" fmla="*/ 6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</a:cxnLst>
              <a:rect l="0" t="0" r="r" b="b"/>
              <a:pathLst>
                <a:path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9A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5"/>
            <p:cNvSpPr>
              <a:spLocks/>
            </p:cNvSpPr>
            <p:nvPr/>
          </p:nvSpPr>
          <p:spPr bwMode="auto">
            <a:xfrm>
              <a:off x="2863850" y="2301875"/>
              <a:ext cx="142875" cy="120650"/>
            </a:xfrm>
            <a:custGeom>
              <a:avLst/>
              <a:gdLst>
                <a:gd name="T0" fmla="*/ 90 w 90"/>
                <a:gd name="T1" fmla="*/ 0 h 76"/>
                <a:gd name="T2" fmla="*/ 46 w 90"/>
                <a:gd name="T3" fmla="*/ 76 h 76"/>
                <a:gd name="T4" fmla="*/ 0 w 90"/>
                <a:gd name="T5" fmla="*/ 0 h 76"/>
                <a:gd name="T6" fmla="*/ 90 w 90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76">
                  <a:moveTo>
                    <a:pt x="90" y="0"/>
                  </a:moveTo>
                  <a:lnTo>
                    <a:pt x="46" y="76"/>
                  </a:lnTo>
                  <a:lnTo>
                    <a:pt x="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Line 246"/>
            <p:cNvSpPr>
              <a:spLocks noChangeShapeType="1"/>
            </p:cNvSpPr>
            <p:nvPr/>
          </p:nvSpPr>
          <p:spPr bwMode="auto">
            <a:xfrm flipV="1">
              <a:off x="2936875" y="1984375"/>
              <a:ext cx="0" cy="39370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7"/>
            <p:cNvSpPr>
              <a:spLocks/>
            </p:cNvSpPr>
            <p:nvPr/>
          </p:nvSpPr>
          <p:spPr bwMode="auto">
            <a:xfrm>
              <a:off x="2863850" y="4251325"/>
              <a:ext cx="142875" cy="120650"/>
            </a:xfrm>
            <a:custGeom>
              <a:avLst/>
              <a:gdLst>
                <a:gd name="T0" fmla="*/ 90 w 90"/>
                <a:gd name="T1" fmla="*/ 0 h 76"/>
                <a:gd name="T2" fmla="*/ 46 w 90"/>
                <a:gd name="T3" fmla="*/ 76 h 76"/>
                <a:gd name="T4" fmla="*/ 0 w 90"/>
                <a:gd name="T5" fmla="*/ 0 h 76"/>
                <a:gd name="T6" fmla="*/ 90 w 90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76">
                  <a:moveTo>
                    <a:pt x="90" y="0"/>
                  </a:moveTo>
                  <a:lnTo>
                    <a:pt x="46" y="76"/>
                  </a:lnTo>
                  <a:lnTo>
                    <a:pt x="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Line 248"/>
            <p:cNvSpPr>
              <a:spLocks noChangeShapeType="1"/>
            </p:cNvSpPr>
            <p:nvPr/>
          </p:nvSpPr>
          <p:spPr bwMode="auto">
            <a:xfrm flipV="1">
              <a:off x="2936875" y="3933825"/>
              <a:ext cx="0" cy="39370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9"/>
            <p:cNvSpPr>
              <a:spLocks/>
            </p:cNvSpPr>
            <p:nvPr/>
          </p:nvSpPr>
          <p:spPr bwMode="auto">
            <a:xfrm>
              <a:off x="5514975" y="4251325"/>
              <a:ext cx="142875" cy="120650"/>
            </a:xfrm>
            <a:custGeom>
              <a:avLst/>
              <a:gdLst>
                <a:gd name="T0" fmla="*/ 90 w 90"/>
                <a:gd name="T1" fmla="*/ 0 h 76"/>
                <a:gd name="T2" fmla="*/ 46 w 90"/>
                <a:gd name="T3" fmla="*/ 76 h 76"/>
                <a:gd name="T4" fmla="*/ 0 w 90"/>
                <a:gd name="T5" fmla="*/ 0 h 76"/>
                <a:gd name="T6" fmla="*/ 90 w 90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76">
                  <a:moveTo>
                    <a:pt x="90" y="0"/>
                  </a:moveTo>
                  <a:lnTo>
                    <a:pt x="46" y="76"/>
                  </a:lnTo>
                  <a:lnTo>
                    <a:pt x="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0"/>
            <p:cNvSpPr>
              <a:spLocks/>
            </p:cNvSpPr>
            <p:nvPr/>
          </p:nvSpPr>
          <p:spPr bwMode="auto">
            <a:xfrm>
              <a:off x="5514975" y="2181225"/>
              <a:ext cx="142875" cy="120650"/>
            </a:xfrm>
            <a:custGeom>
              <a:avLst/>
              <a:gdLst>
                <a:gd name="T0" fmla="*/ 90 w 90"/>
                <a:gd name="T1" fmla="*/ 0 h 76"/>
                <a:gd name="T2" fmla="*/ 46 w 90"/>
                <a:gd name="T3" fmla="*/ 76 h 76"/>
                <a:gd name="T4" fmla="*/ 0 w 90"/>
                <a:gd name="T5" fmla="*/ 0 h 76"/>
                <a:gd name="T6" fmla="*/ 90 w 90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76">
                  <a:moveTo>
                    <a:pt x="90" y="0"/>
                  </a:moveTo>
                  <a:lnTo>
                    <a:pt x="46" y="76"/>
                  </a:lnTo>
                  <a:lnTo>
                    <a:pt x="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Line 251"/>
            <p:cNvSpPr>
              <a:spLocks noChangeShapeType="1"/>
            </p:cNvSpPr>
            <p:nvPr/>
          </p:nvSpPr>
          <p:spPr bwMode="auto">
            <a:xfrm flipV="1">
              <a:off x="5588000" y="3933825"/>
              <a:ext cx="0" cy="393700"/>
            </a:xfrm>
            <a:prstGeom prst="line">
              <a:avLst/>
            </a:pr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2"/>
            <p:cNvSpPr>
              <a:spLocks/>
            </p:cNvSpPr>
            <p:nvPr/>
          </p:nvSpPr>
          <p:spPr bwMode="auto">
            <a:xfrm>
              <a:off x="5378450" y="1866900"/>
              <a:ext cx="196850" cy="361950"/>
            </a:xfrm>
            <a:custGeom>
              <a:avLst/>
              <a:gdLst>
                <a:gd name="T0" fmla="*/ 0 w 124"/>
                <a:gd name="T1" fmla="*/ 0 h 228"/>
                <a:gd name="T2" fmla="*/ 0 w 124"/>
                <a:gd name="T3" fmla="*/ 0 h 228"/>
                <a:gd name="T4" fmla="*/ 6 w 124"/>
                <a:gd name="T5" fmla="*/ 2 h 228"/>
                <a:gd name="T6" fmla="*/ 20 w 124"/>
                <a:gd name="T7" fmla="*/ 8 h 228"/>
                <a:gd name="T8" fmla="*/ 40 w 124"/>
                <a:gd name="T9" fmla="*/ 20 h 228"/>
                <a:gd name="T10" fmla="*/ 50 w 124"/>
                <a:gd name="T11" fmla="*/ 30 h 228"/>
                <a:gd name="T12" fmla="*/ 62 w 124"/>
                <a:gd name="T13" fmla="*/ 42 h 228"/>
                <a:gd name="T14" fmla="*/ 74 w 124"/>
                <a:gd name="T15" fmla="*/ 54 h 228"/>
                <a:gd name="T16" fmla="*/ 86 w 124"/>
                <a:gd name="T17" fmla="*/ 70 h 228"/>
                <a:gd name="T18" fmla="*/ 96 w 124"/>
                <a:gd name="T19" fmla="*/ 90 h 228"/>
                <a:gd name="T20" fmla="*/ 106 w 124"/>
                <a:gd name="T21" fmla="*/ 110 h 228"/>
                <a:gd name="T22" fmla="*/ 114 w 124"/>
                <a:gd name="T23" fmla="*/ 136 h 228"/>
                <a:gd name="T24" fmla="*/ 120 w 124"/>
                <a:gd name="T25" fmla="*/ 162 h 228"/>
                <a:gd name="T26" fmla="*/ 124 w 124"/>
                <a:gd name="T27" fmla="*/ 194 h 228"/>
                <a:gd name="T28" fmla="*/ 124 w 124"/>
                <a:gd name="T29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228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0" y="8"/>
                  </a:lnTo>
                  <a:lnTo>
                    <a:pt x="40" y="20"/>
                  </a:lnTo>
                  <a:lnTo>
                    <a:pt x="50" y="30"/>
                  </a:lnTo>
                  <a:lnTo>
                    <a:pt x="62" y="42"/>
                  </a:lnTo>
                  <a:lnTo>
                    <a:pt x="74" y="54"/>
                  </a:lnTo>
                  <a:lnTo>
                    <a:pt x="86" y="70"/>
                  </a:lnTo>
                  <a:lnTo>
                    <a:pt x="96" y="90"/>
                  </a:lnTo>
                  <a:lnTo>
                    <a:pt x="106" y="110"/>
                  </a:lnTo>
                  <a:lnTo>
                    <a:pt x="114" y="136"/>
                  </a:lnTo>
                  <a:lnTo>
                    <a:pt x="120" y="162"/>
                  </a:lnTo>
                  <a:lnTo>
                    <a:pt x="124" y="194"/>
                  </a:lnTo>
                  <a:lnTo>
                    <a:pt x="124" y="228"/>
                  </a:lnTo>
                </a:path>
              </a:pathLst>
            </a:cu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3"/>
            <p:cNvSpPr>
              <a:spLocks/>
            </p:cNvSpPr>
            <p:nvPr/>
          </p:nvSpPr>
          <p:spPr bwMode="auto">
            <a:xfrm>
              <a:off x="5594350" y="1866900"/>
              <a:ext cx="196850" cy="361950"/>
            </a:xfrm>
            <a:custGeom>
              <a:avLst/>
              <a:gdLst>
                <a:gd name="T0" fmla="*/ 124 w 124"/>
                <a:gd name="T1" fmla="*/ 0 h 228"/>
                <a:gd name="T2" fmla="*/ 124 w 124"/>
                <a:gd name="T3" fmla="*/ 0 h 228"/>
                <a:gd name="T4" fmla="*/ 120 w 124"/>
                <a:gd name="T5" fmla="*/ 2 h 228"/>
                <a:gd name="T6" fmla="*/ 106 w 124"/>
                <a:gd name="T7" fmla="*/ 8 h 228"/>
                <a:gd name="T8" fmla="*/ 86 w 124"/>
                <a:gd name="T9" fmla="*/ 20 h 228"/>
                <a:gd name="T10" fmla="*/ 74 w 124"/>
                <a:gd name="T11" fmla="*/ 30 h 228"/>
                <a:gd name="T12" fmla="*/ 62 w 124"/>
                <a:gd name="T13" fmla="*/ 42 h 228"/>
                <a:gd name="T14" fmla="*/ 50 w 124"/>
                <a:gd name="T15" fmla="*/ 54 h 228"/>
                <a:gd name="T16" fmla="*/ 40 w 124"/>
                <a:gd name="T17" fmla="*/ 70 h 228"/>
                <a:gd name="T18" fmla="*/ 28 w 124"/>
                <a:gd name="T19" fmla="*/ 90 h 228"/>
                <a:gd name="T20" fmla="*/ 20 w 124"/>
                <a:gd name="T21" fmla="*/ 110 h 228"/>
                <a:gd name="T22" fmla="*/ 12 w 124"/>
                <a:gd name="T23" fmla="*/ 136 h 228"/>
                <a:gd name="T24" fmla="*/ 6 w 124"/>
                <a:gd name="T25" fmla="*/ 162 h 228"/>
                <a:gd name="T26" fmla="*/ 2 w 124"/>
                <a:gd name="T27" fmla="*/ 194 h 228"/>
                <a:gd name="T28" fmla="*/ 0 w 124"/>
                <a:gd name="T29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228">
                  <a:moveTo>
                    <a:pt x="124" y="0"/>
                  </a:moveTo>
                  <a:lnTo>
                    <a:pt x="124" y="0"/>
                  </a:lnTo>
                  <a:lnTo>
                    <a:pt x="120" y="2"/>
                  </a:lnTo>
                  <a:lnTo>
                    <a:pt x="106" y="8"/>
                  </a:lnTo>
                  <a:lnTo>
                    <a:pt x="86" y="20"/>
                  </a:lnTo>
                  <a:lnTo>
                    <a:pt x="74" y="30"/>
                  </a:lnTo>
                  <a:lnTo>
                    <a:pt x="62" y="42"/>
                  </a:lnTo>
                  <a:lnTo>
                    <a:pt x="50" y="54"/>
                  </a:lnTo>
                  <a:lnTo>
                    <a:pt x="40" y="70"/>
                  </a:lnTo>
                  <a:lnTo>
                    <a:pt x="28" y="90"/>
                  </a:lnTo>
                  <a:lnTo>
                    <a:pt x="20" y="110"/>
                  </a:lnTo>
                  <a:lnTo>
                    <a:pt x="12" y="136"/>
                  </a:lnTo>
                  <a:lnTo>
                    <a:pt x="6" y="162"/>
                  </a:lnTo>
                  <a:lnTo>
                    <a:pt x="2" y="194"/>
                  </a:lnTo>
                  <a:lnTo>
                    <a:pt x="0" y="228"/>
                  </a:lnTo>
                </a:path>
              </a:pathLst>
            </a:custGeom>
            <a:noFill/>
            <a:ln w="25400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48994" y="6165304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Cell fusion</a:t>
            </a:r>
          </a:p>
          <a:p>
            <a:pPr algn="ctr"/>
            <a:r>
              <a:rPr lang="zh-CN" altLang="en-US" b="1" dirty="0"/>
              <a:t>细胞融合</a:t>
            </a:r>
            <a:endParaRPr lang="en-US" altLang="zh-CN" b="1" dirty="0" smtClean="0"/>
          </a:p>
        </p:txBody>
      </p:sp>
      <p:sp>
        <p:nvSpPr>
          <p:cNvPr id="465" name="TextBox 464"/>
          <p:cNvSpPr txBox="1"/>
          <p:nvPr/>
        </p:nvSpPr>
        <p:spPr>
          <a:xfrm>
            <a:off x="5410809" y="6168511"/>
            <a:ext cx="175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Endosymbiosis</a:t>
            </a:r>
          </a:p>
          <a:p>
            <a:pPr algn="ctr"/>
            <a:r>
              <a:rPr lang="zh-CN" altLang="en-US" b="1" dirty="0"/>
              <a:t>内共生</a:t>
            </a:r>
            <a:endParaRPr lang="en-US" altLang="zh-CN" b="1" dirty="0" smtClean="0"/>
          </a:p>
        </p:txBody>
      </p:sp>
      <p:cxnSp>
        <p:nvCxnSpPr>
          <p:cNvPr id="48" name="直接箭头连接符 47"/>
          <p:cNvCxnSpPr>
            <a:stCxn id="293" idx="23"/>
          </p:cNvCxnSpPr>
          <p:nvPr/>
        </p:nvCxnSpPr>
        <p:spPr>
          <a:xfrm>
            <a:off x="3464843" y="2392362"/>
            <a:ext cx="765175" cy="434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箭头连接符 465"/>
          <p:cNvCxnSpPr/>
          <p:nvPr/>
        </p:nvCxnSpPr>
        <p:spPr>
          <a:xfrm flipH="1">
            <a:off x="4436393" y="2239962"/>
            <a:ext cx="1068387" cy="603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直接箭头连接符 466"/>
          <p:cNvCxnSpPr/>
          <p:nvPr/>
        </p:nvCxnSpPr>
        <p:spPr>
          <a:xfrm>
            <a:off x="4153024" y="2328862"/>
            <a:ext cx="1007269" cy="498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直接箭头连接符 467"/>
          <p:cNvCxnSpPr/>
          <p:nvPr/>
        </p:nvCxnSpPr>
        <p:spPr>
          <a:xfrm flipH="1">
            <a:off x="5433343" y="2195512"/>
            <a:ext cx="100965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635896" y="2782669"/>
            <a:ext cx="122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Archaeal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cell</a:t>
            </a:r>
          </a:p>
        </p:txBody>
      </p:sp>
      <p:sp>
        <p:nvSpPr>
          <p:cNvPr id="469" name="TextBox 468"/>
          <p:cNvSpPr txBox="1"/>
          <p:nvPr/>
        </p:nvSpPr>
        <p:spPr>
          <a:xfrm>
            <a:off x="4788024" y="2710661"/>
            <a:ext cx="122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Bacterial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cell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68699" y="2381547"/>
            <a:ext cx="133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</a:t>
            </a:r>
            <a:endParaRPr lang="zh-CN" alt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0" name="TextBox 469"/>
          <p:cNvSpPr txBox="1"/>
          <p:nvPr/>
        </p:nvSpPr>
        <p:spPr>
          <a:xfrm>
            <a:off x="6623968" y="2364538"/>
            <a:ext cx="199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Engulfment</a:t>
            </a:r>
            <a:endParaRPr lang="zh-CN" alt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8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5" grpId="0"/>
      <p:bldP spid="6" grpId="0"/>
      <p:bldP spid="465" grpId="0"/>
      <p:bldP spid="58" grpId="0"/>
      <p:bldP spid="469" grpId="0"/>
      <p:bldP spid="59" grpId="0"/>
      <p:bldP spid="47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3382" y="1052736"/>
            <a:ext cx="5280706" cy="6062999"/>
            <a:chOff x="1706567" y="693738"/>
            <a:chExt cx="5010690" cy="6003743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1340768"/>
              <a:ext cx="4362450" cy="421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 descr="F:\设计\厦大生科院\PPT2郭老师\郭老师\11.22\7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124744"/>
              <a:ext cx="2066925" cy="158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:\设计\厦大生科院\PPT2郭老师\郭老师\11.22\7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007" y="1196752"/>
              <a:ext cx="2381250" cy="1646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F:\设计\厦大生科院\PPT2郭老师\郭老师\11.22\7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325" y="3021013"/>
              <a:ext cx="1884363" cy="143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F:\设计\厦大生科院\PPT2郭老师\郭老师\11.22\7-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029744"/>
              <a:ext cx="1938337" cy="141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F:\设计\厦大生科院\PPT2郭老师\郭老师\11.22\7-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018" y="4673600"/>
              <a:ext cx="1106488" cy="90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F:\设计\厦大生科院\PPT2郭老师\郭老师\11.22\7-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025" y="4664075"/>
              <a:ext cx="1017588" cy="110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284413" y="836712"/>
              <a:ext cx="1680622" cy="39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Animals,fungi,and protists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  <a:p>
              <a:pPr lvl="0"/>
              <a:r>
                <a:rPr lang="en-US" altLang="zh-CN" sz="1400" dirty="0">
                  <a:solidFill>
                    <a:srgbClr val="002060"/>
                  </a:solidFill>
                </a:rPr>
                <a:t>(contain mitochondria)</a:t>
              </a:r>
              <a:endPara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2293311" y="5822490"/>
              <a:ext cx="1713473" cy="87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228600" marR="0" lvl="0" indent="-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LcParenBoth"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Mitochondria originated</a:t>
              </a:r>
              <a:endParaRPr lang="en-US" altLang="zh-CN" sz="1400" dirty="0">
                <a:solidFill>
                  <a:srgbClr val="171C61"/>
                </a:solidFill>
              </a:endParaRP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zh-CN" sz="1400" dirty="0" smtClean="0">
                  <a:solidFill>
                    <a:srgbClr val="171C61"/>
                  </a:solidFill>
                </a:rPr>
                <a:t>     </a:t>
              </a:r>
              <a:r>
                <a:rPr lang="zh-CN" altLang="zh-CN" sz="1400" dirty="0" smtClean="0">
                  <a:solidFill>
                    <a:srgbClr val="171C61"/>
                  </a:solidFill>
                </a:rPr>
                <a:t>from endosymbiotic</a:t>
              </a:r>
              <a:endParaRPr lang="en-US" altLang="zh-CN" sz="1400" dirty="0" smtClean="0">
                <a:solidFill>
                  <a:srgbClr val="171C61"/>
                </a:solidFill>
              </a:endParaRPr>
            </a:p>
            <a:p>
              <a:pPr lvl="0"/>
              <a:r>
                <a:rPr lang="en-US" altLang="zh-CN" sz="1400" dirty="0" smtClean="0">
                  <a:solidFill>
                    <a:srgbClr val="002060"/>
                  </a:solidFill>
                </a:rPr>
                <a:t>     </a:t>
              </a:r>
              <a:r>
                <a:rPr lang="el-GR" altLang="zh-CN" sz="1400" dirty="0" smtClean="0">
                  <a:solidFill>
                    <a:srgbClr val="002060"/>
                  </a:solidFill>
                </a:rPr>
                <a:t>α-</a:t>
              </a:r>
              <a:r>
                <a:rPr lang="en-US" altLang="zh-CN" sz="1400" dirty="0" err="1" smtClean="0">
                  <a:solidFill>
                    <a:srgbClr val="002060"/>
                  </a:solidFill>
                </a:rPr>
                <a:t>proteobacteria</a:t>
              </a:r>
              <a:r>
                <a:rPr lang="en-US" altLang="zh-CN" sz="1400" dirty="0" smtClean="0">
                  <a:solidFill>
                    <a:srgbClr val="002060"/>
                  </a:solidFill>
                </a:rPr>
                <a:t>.</a:t>
              </a:r>
              <a:endParaRPr lang="zh-CN" altLang="zh-CN" sz="1400" dirty="0">
                <a:solidFill>
                  <a:srgbClr val="002060"/>
                </a:solidFill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LcParenBoth"/>
                <a:tabLst/>
              </a:pP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 rot="16200000">
              <a:off x="850342" y="3304186"/>
              <a:ext cx="1889053" cy="176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Billions of years ago (bya)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5" name="Rectangle 54"/>
            <p:cNvSpPr>
              <a:spLocks noChangeArrowheads="1"/>
            </p:cNvSpPr>
            <p:nvPr/>
          </p:nvSpPr>
          <p:spPr bwMode="auto">
            <a:xfrm>
              <a:off x="4868863" y="5802313"/>
              <a:ext cx="1720043" cy="790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(b) Chloroplasts originated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</a:endParaRPr>
            </a:p>
            <a:p>
              <a:pPr lvl="0"/>
              <a:r>
                <a:rPr kumimoji="0" lang="en-US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     f</a:t>
              </a: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rom endosymbiotic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</a:endParaRPr>
            </a:p>
            <a:p>
              <a:r>
                <a:rPr lang="en-US" altLang="zh-CN" sz="1400" dirty="0" smtClean="0">
                  <a:solidFill>
                    <a:srgbClr val="171C61"/>
                  </a:solidFill>
                </a:rPr>
                <a:t>     </a:t>
              </a:r>
              <a:r>
                <a:rPr lang="zh-CN" altLang="zh-CN" sz="1400" dirty="0" smtClean="0">
                  <a:solidFill>
                    <a:srgbClr val="171C61"/>
                  </a:solidFill>
                </a:rPr>
                <a:t>cyanobacteria.</a:t>
              </a:r>
              <a:endParaRPr lang="zh-CN" altLang="zh-CN" sz="1400" dirty="0" smtClean="0"/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ectangle 57"/>
            <p:cNvSpPr>
              <a:spLocks noChangeArrowheads="1"/>
            </p:cNvSpPr>
            <p:nvPr/>
          </p:nvSpPr>
          <p:spPr bwMode="auto">
            <a:xfrm>
              <a:off x="4424363" y="5008563"/>
              <a:ext cx="986824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Cyanobacteria.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" name="Rectangle 58"/>
            <p:cNvSpPr>
              <a:spLocks noChangeArrowheads="1"/>
            </p:cNvSpPr>
            <p:nvPr/>
          </p:nvSpPr>
          <p:spPr bwMode="auto">
            <a:xfrm>
              <a:off x="5586413" y="2757488"/>
              <a:ext cx="604446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Evolution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8" name="Rectangle 59"/>
            <p:cNvSpPr>
              <a:spLocks noChangeArrowheads="1"/>
            </p:cNvSpPr>
            <p:nvPr/>
          </p:nvSpPr>
          <p:spPr bwMode="auto">
            <a:xfrm>
              <a:off x="2386013" y="2757488"/>
              <a:ext cx="604446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Evolution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60"/>
            <p:cNvSpPr>
              <a:spLocks noChangeArrowheads="1"/>
            </p:cNvSpPr>
            <p:nvPr/>
          </p:nvSpPr>
          <p:spPr bwMode="auto">
            <a:xfrm>
              <a:off x="2062163" y="1341438"/>
              <a:ext cx="81469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" name="Rectangle 61"/>
            <p:cNvSpPr>
              <a:spLocks noChangeArrowheads="1"/>
            </p:cNvSpPr>
            <p:nvPr/>
          </p:nvSpPr>
          <p:spPr bwMode="auto">
            <a:xfrm>
              <a:off x="2062163" y="3379788"/>
              <a:ext cx="81469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62"/>
            <p:cNvSpPr>
              <a:spLocks noChangeArrowheads="1"/>
            </p:cNvSpPr>
            <p:nvPr/>
          </p:nvSpPr>
          <p:spPr bwMode="auto">
            <a:xfrm>
              <a:off x="2062163" y="5392738"/>
              <a:ext cx="81469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2" name="Rectangle 63"/>
            <p:cNvSpPr>
              <a:spLocks noChangeArrowheads="1"/>
            </p:cNvSpPr>
            <p:nvPr/>
          </p:nvSpPr>
          <p:spPr bwMode="auto">
            <a:xfrm>
              <a:off x="3948113" y="2662238"/>
              <a:ext cx="687334" cy="59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</a:rPr>
                <a:t>Primordial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171C61"/>
                </a:solidFill>
                <a:effectLst/>
              </a:endParaRPr>
            </a:p>
            <a:p>
              <a:pPr lvl="0" algn="ctr"/>
              <a:r>
                <a:rPr lang="en-US" altLang="zh-CN" sz="1400" dirty="0">
                  <a:solidFill>
                    <a:srgbClr val="002060"/>
                  </a:solidFill>
                </a:rPr>
                <a:t>eukaryotic</a:t>
              </a:r>
            </a:p>
            <a:p>
              <a:pPr lvl="0"/>
              <a:r>
                <a:rPr lang="en-US" altLang="zh-CN" sz="1400" dirty="0">
                  <a:solidFill>
                    <a:srgbClr val="002060"/>
                  </a:solidFill>
                </a:rPr>
                <a:t>cells</a:t>
              </a:r>
              <a:endPara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23" name="Rectangle 66"/>
            <p:cNvSpPr>
              <a:spLocks noChangeArrowheads="1"/>
            </p:cNvSpPr>
            <p:nvPr/>
          </p:nvSpPr>
          <p:spPr bwMode="auto">
            <a:xfrm>
              <a:off x="4770438" y="693738"/>
              <a:ext cx="1402052" cy="59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</a:rPr>
                <a:t>Plants and algae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  <a:p>
              <a:pPr lvl="0"/>
              <a:r>
                <a:rPr lang="en-US" altLang="zh-CN" sz="1400" dirty="0">
                  <a:solidFill>
                    <a:srgbClr val="002060"/>
                  </a:solidFill>
                </a:rPr>
                <a:t>(contain mitochondria</a:t>
              </a:r>
            </a:p>
            <a:p>
              <a:pPr lvl="0"/>
              <a:r>
                <a:rPr lang="en-US" altLang="zh-CN" sz="1400" dirty="0">
                  <a:solidFill>
                    <a:srgbClr val="002060"/>
                  </a:solidFill>
                </a:rPr>
                <a:t>and chloroplasts)</a:t>
              </a:r>
              <a:endPara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24" name="Freeform 69"/>
            <p:cNvSpPr>
              <a:spLocks/>
            </p:cNvSpPr>
            <p:nvPr/>
          </p:nvSpPr>
          <p:spPr bwMode="auto">
            <a:xfrm>
              <a:off x="3001963" y="2643188"/>
              <a:ext cx="152400" cy="561975"/>
            </a:xfrm>
            <a:custGeom>
              <a:avLst/>
              <a:gdLst>
                <a:gd name="T0" fmla="*/ 48 w 96"/>
                <a:gd name="T1" fmla="*/ 0 h 354"/>
                <a:gd name="T2" fmla="*/ 0 w 96"/>
                <a:gd name="T3" fmla="*/ 84 h 354"/>
                <a:gd name="T4" fmla="*/ 40 w 96"/>
                <a:gd name="T5" fmla="*/ 84 h 354"/>
                <a:gd name="T6" fmla="*/ 40 w 96"/>
                <a:gd name="T7" fmla="*/ 354 h 354"/>
                <a:gd name="T8" fmla="*/ 56 w 96"/>
                <a:gd name="T9" fmla="*/ 354 h 354"/>
                <a:gd name="T10" fmla="*/ 56 w 96"/>
                <a:gd name="T11" fmla="*/ 84 h 354"/>
                <a:gd name="T12" fmla="*/ 96 w 96"/>
                <a:gd name="T13" fmla="*/ 84 h 354"/>
                <a:gd name="T14" fmla="*/ 48 w 96"/>
                <a:gd name="T15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354">
                  <a:moveTo>
                    <a:pt x="48" y="0"/>
                  </a:moveTo>
                  <a:lnTo>
                    <a:pt x="0" y="84"/>
                  </a:lnTo>
                  <a:lnTo>
                    <a:pt x="40" y="84"/>
                  </a:lnTo>
                  <a:lnTo>
                    <a:pt x="40" y="354"/>
                  </a:lnTo>
                  <a:lnTo>
                    <a:pt x="56" y="354"/>
                  </a:lnTo>
                  <a:lnTo>
                    <a:pt x="56" y="84"/>
                  </a:lnTo>
                  <a:lnTo>
                    <a:pt x="96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5" name="Freeform 70"/>
            <p:cNvSpPr>
              <a:spLocks/>
            </p:cNvSpPr>
            <p:nvPr/>
          </p:nvSpPr>
          <p:spPr bwMode="auto">
            <a:xfrm>
              <a:off x="3001963" y="4491038"/>
              <a:ext cx="152400" cy="692150"/>
            </a:xfrm>
            <a:custGeom>
              <a:avLst/>
              <a:gdLst>
                <a:gd name="T0" fmla="*/ 48 w 96"/>
                <a:gd name="T1" fmla="*/ 0 h 436"/>
                <a:gd name="T2" fmla="*/ 0 w 96"/>
                <a:gd name="T3" fmla="*/ 84 h 436"/>
                <a:gd name="T4" fmla="*/ 40 w 96"/>
                <a:gd name="T5" fmla="*/ 84 h 436"/>
                <a:gd name="T6" fmla="*/ 40 w 96"/>
                <a:gd name="T7" fmla="*/ 436 h 436"/>
                <a:gd name="T8" fmla="*/ 56 w 96"/>
                <a:gd name="T9" fmla="*/ 436 h 436"/>
                <a:gd name="T10" fmla="*/ 56 w 96"/>
                <a:gd name="T11" fmla="*/ 84 h 436"/>
                <a:gd name="T12" fmla="*/ 96 w 96"/>
                <a:gd name="T13" fmla="*/ 84 h 436"/>
                <a:gd name="T14" fmla="*/ 48 w 96"/>
                <a:gd name="T15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36">
                  <a:moveTo>
                    <a:pt x="48" y="0"/>
                  </a:moveTo>
                  <a:lnTo>
                    <a:pt x="0" y="84"/>
                  </a:lnTo>
                  <a:lnTo>
                    <a:pt x="40" y="84"/>
                  </a:lnTo>
                  <a:lnTo>
                    <a:pt x="40" y="436"/>
                  </a:lnTo>
                  <a:lnTo>
                    <a:pt x="56" y="436"/>
                  </a:lnTo>
                  <a:lnTo>
                    <a:pt x="56" y="84"/>
                  </a:lnTo>
                  <a:lnTo>
                    <a:pt x="96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6" name="Freeform 71"/>
            <p:cNvSpPr>
              <a:spLocks/>
            </p:cNvSpPr>
            <p:nvPr/>
          </p:nvSpPr>
          <p:spPr bwMode="auto">
            <a:xfrm>
              <a:off x="3071813" y="4322763"/>
              <a:ext cx="1812925" cy="873125"/>
            </a:xfrm>
            <a:custGeom>
              <a:avLst/>
              <a:gdLst>
                <a:gd name="T0" fmla="*/ 1142 w 1142"/>
                <a:gd name="T1" fmla="*/ 8 h 550"/>
                <a:gd name="T2" fmla="*/ 1046 w 1142"/>
                <a:gd name="T3" fmla="*/ 0 h 550"/>
                <a:gd name="T4" fmla="*/ 1064 w 1142"/>
                <a:gd name="T5" fmla="*/ 36 h 550"/>
                <a:gd name="T6" fmla="*/ 0 w 1142"/>
                <a:gd name="T7" fmla="*/ 534 h 550"/>
                <a:gd name="T8" fmla="*/ 8 w 1142"/>
                <a:gd name="T9" fmla="*/ 550 h 550"/>
                <a:gd name="T10" fmla="*/ 1070 w 1142"/>
                <a:gd name="T11" fmla="*/ 50 h 550"/>
                <a:gd name="T12" fmla="*/ 1066 w 1142"/>
                <a:gd name="T13" fmla="*/ 44 h 550"/>
                <a:gd name="T14" fmla="*/ 1088 w 1142"/>
                <a:gd name="T15" fmla="*/ 88 h 550"/>
                <a:gd name="T16" fmla="*/ 1142 w 1142"/>
                <a:gd name="T17" fmla="*/ 8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" h="550">
                  <a:moveTo>
                    <a:pt x="1142" y="8"/>
                  </a:moveTo>
                  <a:lnTo>
                    <a:pt x="1046" y="0"/>
                  </a:lnTo>
                  <a:lnTo>
                    <a:pt x="1064" y="36"/>
                  </a:lnTo>
                  <a:lnTo>
                    <a:pt x="0" y="534"/>
                  </a:lnTo>
                  <a:lnTo>
                    <a:pt x="8" y="550"/>
                  </a:lnTo>
                  <a:lnTo>
                    <a:pt x="1070" y="50"/>
                  </a:lnTo>
                  <a:lnTo>
                    <a:pt x="1066" y="44"/>
                  </a:lnTo>
                  <a:lnTo>
                    <a:pt x="1088" y="88"/>
                  </a:lnTo>
                  <a:lnTo>
                    <a:pt x="1142" y="8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7" name="Freeform 72"/>
            <p:cNvSpPr>
              <a:spLocks/>
            </p:cNvSpPr>
            <p:nvPr/>
          </p:nvSpPr>
          <p:spPr bwMode="auto">
            <a:xfrm>
              <a:off x="5386388" y="2643188"/>
              <a:ext cx="152400" cy="469900"/>
            </a:xfrm>
            <a:custGeom>
              <a:avLst/>
              <a:gdLst>
                <a:gd name="T0" fmla="*/ 48 w 96"/>
                <a:gd name="T1" fmla="*/ 0 h 296"/>
                <a:gd name="T2" fmla="*/ 0 w 96"/>
                <a:gd name="T3" fmla="*/ 84 h 296"/>
                <a:gd name="T4" fmla="*/ 40 w 96"/>
                <a:gd name="T5" fmla="*/ 84 h 296"/>
                <a:gd name="T6" fmla="*/ 40 w 96"/>
                <a:gd name="T7" fmla="*/ 296 h 296"/>
                <a:gd name="T8" fmla="*/ 56 w 96"/>
                <a:gd name="T9" fmla="*/ 296 h 296"/>
                <a:gd name="T10" fmla="*/ 56 w 96"/>
                <a:gd name="T11" fmla="*/ 84 h 296"/>
                <a:gd name="T12" fmla="*/ 96 w 96"/>
                <a:gd name="T13" fmla="*/ 84 h 296"/>
                <a:gd name="T14" fmla="*/ 48 w 96"/>
                <a:gd name="T1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296">
                  <a:moveTo>
                    <a:pt x="48" y="0"/>
                  </a:moveTo>
                  <a:lnTo>
                    <a:pt x="0" y="84"/>
                  </a:lnTo>
                  <a:lnTo>
                    <a:pt x="40" y="84"/>
                  </a:lnTo>
                  <a:lnTo>
                    <a:pt x="40" y="296"/>
                  </a:lnTo>
                  <a:lnTo>
                    <a:pt x="56" y="296"/>
                  </a:lnTo>
                  <a:lnTo>
                    <a:pt x="56" y="84"/>
                  </a:lnTo>
                  <a:lnTo>
                    <a:pt x="96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auto">
            <a:xfrm>
              <a:off x="5386388" y="4459288"/>
              <a:ext cx="152400" cy="790575"/>
            </a:xfrm>
            <a:custGeom>
              <a:avLst/>
              <a:gdLst>
                <a:gd name="T0" fmla="*/ 48 w 96"/>
                <a:gd name="T1" fmla="*/ 0 h 498"/>
                <a:gd name="T2" fmla="*/ 0 w 96"/>
                <a:gd name="T3" fmla="*/ 84 h 498"/>
                <a:gd name="T4" fmla="*/ 40 w 96"/>
                <a:gd name="T5" fmla="*/ 84 h 498"/>
                <a:gd name="T6" fmla="*/ 40 w 96"/>
                <a:gd name="T7" fmla="*/ 498 h 498"/>
                <a:gd name="T8" fmla="*/ 56 w 96"/>
                <a:gd name="T9" fmla="*/ 498 h 498"/>
                <a:gd name="T10" fmla="*/ 56 w 96"/>
                <a:gd name="T11" fmla="*/ 84 h 498"/>
                <a:gd name="T12" fmla="*/ 96 w 96"/>
                <a:gd name="T13" fmla="*/ 84 h 498"/>
                <a:gd name="T14" fmla="*/ 48 w 96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98">
                  <a:moveTo>
                    <a:pt x="48" y="0"/>
                  </a:moveTo>
                  <a:lnTo>
                    <a:pt x="0" y="84"/>
                  </a:lnTo>
                  <a:lnTo>
                    <a:pt x="40" y="84"/>
                  </a:lnTo>
                  <a:lnTo>
                    <a:pt x="40" y="498"/>
                  </a:lnTo>
                  <a:lnTo>
                    <a:pt x="56" y="498"/>
                  </a:lnTo>
                  <a:lnTo>
                    <a:pt x="56" y="84"/>
                  </a:lnTo>
                  <a:lnTo>
                    <a:pt x="96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71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3303588" y="5180797"/>
              <a:ext cx="1193124" cy="19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defRPr>
              </a:lvl9pPr>
            </a:lstStyle>
            <a:p>
              <a:pPr lvl="0"/>
              <a:r>
                <a:rPr lang="el-GR" altLang="zh-CN" sz="1400" dirty="0">
                  <a:solidFill>
                    <a:srgbClr val="171C61"/>
                  </a:solidFill>
                </a:rPr>
                <a:t>α-</a:t>
              </a:r>
              <a:r>
                <a:rPr lang="en-US" altLang="zh-CN" sz="1400" dirty="0" err="1">
                  <a:solidFill>
                    <a:srgbClr val="171C61"/>
                  </a:solidFill>
                </a:rPr>
                <a:t>proteobacterium</a:t>
              </a:r>
              <a:endParaRPr kumimoji="0" lang="zh-CN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30" name="Picture 74" descr="F:\设计\厦大生科院\PPT2郭老师\郭老师\11.22\未标题-3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787" y="3239199"/>
              <a:ext cx="427220" cy="2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4" descr="F:\设计\厦大生科院\PPT2郭老师\郭老师\11.22\未标题-3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27951">
              <a:off x="4356493" y="3239908"/>
              <a:ext cx="624646" cy="33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5455026" y="1454060"/>
            <a:ext cx="33959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smtClean="0"/>
              <a:t>Evidences:</a:t>
            </a:r>
          </a:p>
          <a:p>
            <a:pPr algn="just"/>
            <a:r>
              <a:rPr lang="en-US" altLang="zh-CN" b="1" dirty="0" smtClean="0"/>
              <a:t>1. Like </a:t>
            </a:r>
            <a:r>
              <a:rPr lang="en-US" altLang="zh-CN" b="1" dirty="0"/>
              <a:t>bacteria, most mitochondria </a:t>
            </a:r>
            <a:r>
              <a:rPr lang="en-US" altLang="zh-CN" b="1" dirty="0" smtClean="0"/>
              <a:t>and chloroplasts have </a:t>
            </a:r>
            <a:r>
              <a:rPr lang="en-US" altLang="zh-CN" b="1" dirty="0"/>
              <a:t>a single, circular chromosome and undergo </a:t>
            </a:r>
            <a:r>
              <a:rPr lang="en-US" altLang="zh-CN" b="1" dirty="0">
                <a:solidFill>
                  <a:srgbClr val="FF0000"/>
                </a:solidFill>
              </a:rPr>
              <a:t>binary </a:t>
            </a:r>
            <a:r>
              <a:rPr lang="en-US" altLang="zh-CN" b="1" dirty="0" smtClean="0">
                <a:solidFill>
                  <a:srgbClr val="FF0000"/>
                </a:solidFill>
              </a:rPr>
              <a:t>fission</a:t>
            </a:r>
          </a:p>
          <a:p>
            <a:pPr algn="just"/>
            <a:endParaRPr lang="en-US" altLang="zh-CN" b="1" dirty="0" smtClean="0"/>
          </a:p>
          <a:p>
            <a:pPr algn="just"/>
            <a:r>
              <a:rPr lang="en-US" altLang="zh-CN" b="1" dirty="0" smtClean="0"/>
              <a:t>2. The </a:t>
            </a:r>
            <a:r>
              <a:rPr lang="en-US" altLang="zh-CN" b="1" dirty="0" smtClean="0">
                <a:solidFill>
                  <a:srgbClr val="FF0000"/>
                </a:solidFill>
              </a:rPr>
              <a:t>size</a:t>
            </a:r>
            <a:r>
              <a:rPr lang="en-US" altLang="zh-CN" b="1" dirty="0" smtClean="0"/>
              <a:t> of </a:t>
            </a:r>
            <a:r>
              <a:rPr lang="en-US" altLang="zh-CN" b="1" dirty="0"/>
              <a:t>mitochondria and chloroplasts </a:t>
            </a:r>
            <a:r>
              <a:rPr lang="en-US" altLang="zh-CN" b="1" dirty="0" smtClean="0"/>
              <a:t> is similar to a typical bacteria.</a:t>
            </a:r>
          </a:p>
          <a:p>
            <a:pPr marL="342900" indent="-342900" algn="just">
              <a:buAutoNum type="arabicPeriod"/>
            </a:pPr>
            <a:endParaRPr lang="en-US" altLang="zh-CN" b="1" dirty="0" smtClean="0"/>
          </a:p>
          <a:p>
            <a:pPr algn="just"/>
            <a:r>
              <a:rPr lang="en-US" altLang="zh-CN" b="1" dirty="0" smtClean="0"/>
              <a:t>3. Mitochondria </a:t>
            </a:r>
            <a:r>
              <a:rPr lang="en-US" altLang="zh-CN" b="1" dirty="0"/>
              <a:t>and chloroplasts have </a:t>
            </a:r>
            <a:r>
              <a:rPr lang="en-US" altLang="zh-CN" b="1" dirty="0">
                <a:solidFill>
                  <a:srgbClr val="C00000"/>
                </a:solidFill>
              </a:rPr>
              <a:t>70S</a:t>
            </a:r>
            <a:r>
              <a:rPr lang="en-US" altLang="zh-CN" b="1" dirty="0"/>
              <a:t>, not </a:t>
            </a:r>
            <a:r>
              <a:rPr lang="en-US" altLang="zh-CN" b="1" dirty="0" smtClean="0"/>
              <a:t>80S </a:t>
            </a:r>
            <a:r>
              <a:rPr lang="en-US" altLang="zh-CN" b="1" dirty="0"/>
              <a:t>ribosomes</a:t>
            </a:r>
            <a:r>
              <a:rPr lang="en-US" altLang="zh-CN" b="1" dirty="0" smtClean="0"/>
              <a:t>.</a:t>
            </a:r>
          </a:p>
          <a:p>
            <a:pPr algn="just"/>
            <a:endParaRPr lang="en-US" altLang="zh-CN" b="1" dirty="0"/>
          </a:p>
          <a:p>
            <a:pPr algn="just"/>
            <a:r>
              <a:rPr lang="en-US" altLang="zh-CN" b="1" dirty="0" smtClean="0"/>
              <a:t>4. Like microbial cytoplasmic membrane, inner membrane of mitochondria is the only place of electronic transport chain in eukaryotes</a:t>
            </a:r>
          </a:p>
          <a:p>
            <a:pPr marL="342900" indent="-342900" algn="just">
              <a:buAutoNum type="arabicPeriod"/>
            </a:pPr>
            <a:endParaRPr lang="zh-CN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4054" y="-38809"/>
            <a:ext cx="776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Emergency of mitochondria and chloroplast: Endosymbiosis</a:t>
            </a:r>
            <a:r>
              <a:rPr lang="en-US" altLang="zh-CN" sz="3200" dirty="0" smtClean="0"/>
              <a:t> </a:t>
            </a:r>
            <a:r>
              <a:rPr lang="en-US" altLang="zh-CN" sz="3200" b="1" dirty="0">
                <a:solidFill>
                  <a:srgbClr val="FF0000"/>
                </a:solidFill>
              </a:rPr>
              <a:t>theory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(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内共生假说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)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 smtClean="0"/>
              <a:t> </a:t>
            </a:r>
            <a:r>
              <a:rPr lang="en-US" altLang="zh-CN" sz="2800" dirty="0" smtClean="0"/>
              <a:t>Microbe evolves throughout the history of life.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800" dirty="0" smtClean="0"/>
              <a:t> Microbes (e.g.,  </a:t>
            </a:r>
            <a:r>
              <a:rPr lang="en-US" altLang="zh-CN" sz="2800" i="1" dirty="0" smtClean="0"/>
              <a:t>Cyanobacteria</a:t>
            </a:r>
            <a:r>
              <a:rPr lang="en-US" altLang="zh-CN" sz="2800" dirty="0" smtClean="0"/>
              <a:t>) transformed the atmosphere of the earth, which facilitated the evolution of higher organisms.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800" dirty="0"/>
              <a:t>T</a:t>
            </a:r>
            <a:r>
              <a:rPr lang="en-US" altLang="zh-CN" sz="2800" dirty="0" smtClean="0"/>
              <a:t>he supporting evidences for RNA </a:t>
            </a:r>
            <a:r>
              <a:rPr lang="en-US" altLang="zh-CN" sz="2800" dirty="0"/>
              <a:t>world &amp; </a:t>
            </a:r>
            <a:r>
              <a:rPr lang="en-US" altLang="zh-CN" sz="2800" dirty="0" smtClean="0"/>
              <a:t>endosymbiosis </a:t>
            </a:r>
            <a:r>
              <a:rPr lang="en-US" altLang="zh-CN" sz="2800" dirty="0"/>
              <a:t>theory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16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last homework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zh-CN" dirty="0"/>
              <a:t>Some people even do not believe that prokaryotic species are truly exist. What’s your opinion on this? Wish you can give considerations on both sides</a:t>
            </a:r>
            <a:r>
              <a:rPr lang="en-US" altLang="zh-CN" dirty="0" smtClean="0"/>
              <a:t>.</a:t>
            </a:r>
          </a:p>
          <a:p>
            <a:pPr marL="0" indent="0" algn="just">
              <a:buNone/>
            </a:pPr>
            <a:endParaRPr lang="en-US" altLang="zh-CN" dirty="0"/>
          </a:p>
          <a:p>
            <a:pPr marL="0" indent="0" algn="just">
              <a:buNone/>
            </a:pPr>
            <a:r>
              <a:rPr lang="en-US" altLang="zh-CN" dirty="0" smtClean="0"/>
              <a:t>Give your suggestions to improve the cultivability of the uncultured bacteria.</a:t>
            </a:r>
          </a:p>
          <a:p>
            <a:pPr marL="0" indent="0" algn="just">
              <a:buNone/>
            </a:pPr>
            <a:endParaRPr lang="en-US" altLang="zh-CN" dirty="0"/>
          </a:p>
          <a:p>
            <a:pPr marL="0" indent="0" algn="just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39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Discussion (suggest using PPT)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414590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en-US" altLang="zh-CN" sz="2000" dirty="0" smtClean="0"/>
              <a:t>Consider </a:t>
            </a:r>
            <a:r>
              <a:rPr lang="en-US" altLang="zh-CN" sz="2000" dirty="0"/>
              <a:t>the finding that bacteria capable of </a:t>
            </a:r>
            <a:r>
              <a:rPr lang="en-US" altLang="zh-CN" sz="2000" dirty="0" err="1" smtClean="0"/>
              <a:t>anoxygenic</a:t>
            </a:r>
            <a:r>
              <a:rPr lang="en-US" altLang="zh-CN" sz="2000" dirty="0" smtClean="0"/>
              <a:t> photosynthesis </a:t>
            </a:r>
            <a:r>
              <a:rPr lang="en-US" altLang="zh-CN" sz="2000" dirty="0"/>
              <a:t>belong to several different phylogenetic </a:t>
            </a:r>
            <a:r>
              <a:rPr lang="en-US" altLang="zh-CN" sz="2000" dirty="0" smtClean="0"/>
              <a:t>lineages. How </a:t>
            </a:r>
            <a:r>
              <a:rPr lang="en-US" altLang="zh-CN" sz="2000" dirty="0"/>
              <a:t>do you think these bacteria were originally classified, and </a:t>
            </a:r>
            <a:r>
              <a:rPr lang="en-US" altLang="zh-CN" sz="2000" dirty="0" smtClean="0"/>
              <a:t>what types </a:t>
            </a:r>
            <a:r>
              <a:rPr lang="en-US" altLang="zh-CN" sz="2000" dirty="0"/>
              <a:t>of data do you think were key in making the most </a:t>
            </a:r>
            <a:r>
              <a:rPr lang="en-US" altLang="zh-CN" sz="2000" dirty="0" smtClean="0"/>
              <a:t>recent taxonomic </a:t>
            </a:r>
            <a:r>
              <a:rPr lang="en-US" altLang="zh-CN" sz="2000" dirty="0"/>
              <a:t>assignments</a:t>
            </a:r>
            <a:r>
              <a:rPr lang="en-US" altLang="zh-CN" sz="2000" dirty="0" smtClean="0"/>
              <a:t>?</a:t>
            </a:r>
          </a:p>
          <a:p>
            <a:pPr marL="457200" indent="-457200" algn="just">
              <a:buAutoNum type="arabicPeriod"/>
            </a:pPr>
            <a:r>
              <a:rPr lang="en-US" altLang="zh-CN" sz="2000" dirty="0"/>
              <a:t>What is the G + C content of DNA, and how can it be </a:t>
            </a:r>
            <a:r>
              <a:rPr lang="en-US" altLang="zh-CN" sz="2000" dirty="0" smtClean="0"/>
              <a:t>determined? Why </a:t>
            </a:r>
            <a:r>
              <a:rPr lang="en-US" altLang="zh-CN" sz="2000" dirty="0"/>
              <a:t>is it not safe to assume that two microorganisms with the </a:t>
            </a:r>
            <a:r>
              <a:rPr lang="en-US" altLang="zh-CN" sz="2000" dirty="0" smtClean="0"/>
              <a:t>same G </a:t>
            </a:r>
            <a:r>
              <a:rPr lang="en-US" altLang="zh-CN" sz="2000" dirty="0"/>
              <a:t>+ C content belong to the same species? In what ways are G + </a:t>
            </a:r>
            <a:r>
              <a:rPr lang="en-US" altLang="zh-CN" sz="2000" dirty="0" smtClean="0"/>
              <a:t>C content </a:t>
            </a:r>
            <a:r>
              <a:rPr lang="en-US" altLang="zh-CN" sz="2000" dirty="0"/>
              <a:t>data taxonomically valuable</a:t>
            </a:r>
            <a:r>
              <a:rPr lang="en-US" altLang="zh-CN" sz="2000" dirty="0" smtClean="0"/>
              <a:t>?</a:t>
            </a:r>
          </a:p>
          <a:p>
            <a:pPr marL="457200" indent="-457200" algn="just">
              <a:buAutoNum type="arabicPeriod"/>
            </a:pPr>
            <a:r>
              <a:rPr lang="en-US" altLang="zh-CN" sz="2000" dirty="0" smtClean="0"/>
              <a:t>Introducing a so-far uncultivated microorganism with significant function or role in earth ecosystems. </a:t>
            </a:r>
          </a:p>
          <a:p>
            <a:pPr marL="457200" indent="-457200" algn="just">
              <a:buAutoNum type="arabicPeriod"/>
            </a:pPr>
            <a:r>
              <a:rPr lang="en-US" altLang="zh-CN" sz="2000" dirty="0" smtClean="0"/>
              <a:t>Introducing </a:t>
            </a:r>
            <a:r>
              <a:rPr lang="en-US" altLang="zh-CN" sz="2000" dirty="0" err="1" smtClean="0"/>
              <a:t>rRNA</a:t>
            </a:r>
            <a:r>
              <a:rPr lang="en-US" altLang="zh-CN" sz="2000" dirty="0" smtClean="0"/>
              <a:t>-based fluorescence in situ hybridization (FISH) technology to classmates. Why it is so useful in microbial ecology?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endParaRPr lang="en-US" altLang="zh-CN" sz="2000" dirty="0" smtClean="0"/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en-US" altLang="zh-CN" sz="2000" dirty="0" smtClean="0"/>
              <a:t>Introducing the concept of OTU (operational taxonomic unit) to your classmates. Why researchers define OTU as taxon in their studies.</a:t>
            </a:r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en-US" altLang="zh-CN" sz="2000" dirty="0" smtClean="0"/>
              <a:t>For a bacterial isolate, how could you obtain its 16S </a:t>
            </a:r>
            <a:r>
              <a:rPr lang="en-US" altLang="zh-CN" sz="2000" dirty="0" err="1" smtClean="0"/>
              <a:t>rRNA</a:t>
            </a:r>
            <a:r>
              <a:rPr lang="en-US" altLang="zh-CN" sz="2000" dirty="0" smtClean="0"/>
              <a:t> gene sequences and conduct taxonomic identification? Please give details as much as possible.</a:t>
            </a:r>
          </a:p>
          <a:p>
            <a:pPr marL="457200" indent="-457200" algn="just">
              <a:buAutoNum type="arabicPeriod"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109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2536" y="-171400"/>
            <a:ext cx="9577064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err="1"/>
              <a:t>Bergey's</a:t>
            </a:r>
            <a:r>
              <a:rPr lang="en-US" altLang="zh-CN" sz="3600" b="1" dirty="0"/>
              <a:t> Manual of </a:t>
            </a:r>
            <a:r>
              <a:rPr lang="en-US" altLang="zh-CN" sz="3600" b="1" dirty="0" smtClean="0"/>
              <a:t>Systematic Bacteriology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635348" y="1384972"/>
            <a:ext cx="26037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/>
              <a:t>The 1</a:t>
            </a:r>
            <a:r>
              <a:rPr lang="en-US" altLang="zh-CN" sz="2000" baseline="30000" dirty="0" smtClean="0"/>
              <a:t>st</a:t>
            </a:r>
            <a:r>
              <a:rPr lang="en-US" altLang="zh-CN" sz="2000" dirty="0" smtClean="0"/>
              <a:t> version was published in 1923 by David </a:t>
            </a:r>
            <a:r>
              <a:rPr lang="en-US" altLang="zh-CN" sz="2000" dirty="0" err="1" smtClean="0"/>
              <a:t>Bergey</a:t>
            </a:r>
            <a:r>
              <a:rPr lang="en-US" altLang="zh-CN" sz="2000" dirty="0" smtClean="0"/>
              <a:t> and four colleagues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755576" y="2988940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From </a:t>
            </a:r>
            <a:r>
              <a:rPr lang="en-US" altLang="zh-CN" sz="2000" b="1" i="1" dirty="0" err="1" smtClean="0">
                <a:solidFill>
                  <a:srgbClr val="FF0000"/>
                </a:solidFill>
              </a:rPr>
              <a:t>Bergey's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</a:rPr>
              <a:t>Manual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of Determinative Bacteriology (1923-1994) </a:t>
            </a:r>
            <a:r>
              <a:rPr lang="en-US" altLang="zh-CN" sz="2000" dirty="0" smtClean="0"/>
              <a:t>to </a:t>
            </a:r>
          </a:p>
          <a:p>
            <a:r>
              <a:rPr lang="en-US" altLang="zh-CN" sz="2000" b="1" i="1" dirty="0" err="1" smtClean="0">
                <a:solidFill>
                  <a:srgbClr val="FF0000"/>
                </a:solidFill>
              </a:rPr>
              <a:t>Bergey's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</a:rPr>
              <a:t>Manual of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Systematic Bacteriology (1984-)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8720"/>
            <a:ext cx="1440160" cy="200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1506536" cy="200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35" y="3787125"/>
            <a:ext cx="1440160" cy="186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「Bergey's Manual of Systematic Bacteriology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9714"/>
            <a:ext cx="1512168" cy="18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87" y="3787125"/>
            <a:ext cx="1450062" cy="187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96" y="3797369"/>
            <a:ext cx="1353344" cy="183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79" y="3787125"/>
            <a:ext cx="1335108" cy="186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标题 1"/>
          <p:cNvSpPr txBox="1">
            <a:spLocks/>
          </p:cNvSpPr>
          <p:nvPr/>
        </p:nvSpPr>
        <p:spPr>
          <a:xfrm>
            <a:off x="421196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/>
              <a:t>From </a:t>
            </a:r>
            <a:r>
              <a:rPr lang="en-US" altLang="zh-CN" sz="2400" b="1" dirty="0" err="1" smtClean="0"/>
              <a:t>phenetic</a:t>
            </a:r>
            <a:r>
              <a:rPr lang="en-US" altLang="zh-CN" sz="2400" dirty="0" smtClean="0"/>
              <a:t> taxonomy(</a:t>
            </a:r>
            <a:r>
              <a:rPr lang="zh-CN" altLang="en-US" sz="2400" dirty="0" smtClean="0"/>
              <a:t>表型分类法</a:t>
            </a:r>
            <a:r>
              <a:rPr lang="en-US" altLang="zh-CN" sz="2400" dirty="0" smtClean="0"/>
              <a:t>)</a:t>
            </a:r>
            <a:br>
              <a:rPr lang="en-US" altLang="zh-CN" sz="2400" dirty="0" smtClean="0"/>
            </a:br>
            <a:r>
              <a:rPr lang="en-US" altLang="zh-CN" sz="2400" dirty="0" smtClean="0"/>
              <a:t>to </a:t>
            </a:r>
            <a:r>
              <a:rPr lang="en-US" altLang="zh-CN" sz="2400" b="1" dirty="0" err="1">
                <a:solidFill>
                  <a:srgbClr val="FF0000"/>
                </a:solidFill>
              </a:rPr>
              <a:t>polyphasic</a:t>
            </a:r>
            <a:r>
              <a:rPr lang="en-US" altLang="zh-CN" sz="2400" b="1" dirty="0">
                <a:solidFill>
                  <a:srgbClr val="FF0000"/>
                </a:solidFill>
              </a:rPr>
              <a:t> taxonomy 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多相分类</a:t>
            </a:r>
            <a:r>
              <a:rPr lang="zh-CN" altLang="en-US" sz="2400" dirty="0"/>
              <a:t>法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516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412776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altLang="zh-CN" dirty="0"/>
              <a:t>Volume 1, The </a:t>
            </a:r>
            <a:r>
              <a:rPr lang="en-US" altLang="zh-CN" b="1" dirty="0" smtClean="0">
                <a:solidFill>
                  <a:srgbClr val="FF0000"/>
                </a:solidFill>
              </a:rPr>
              <a:t>Archaea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and the Deeply Branching </a:t>
            </a:r>
            <a:r>
              <a:rPr lang="en-US" altLang="zh-CN" dirty="0" smtClean="0"/>
              <a:t>and Phototrophic Bacteria</a:t>
            </a:r>
          </a:p>
          <a:p>
            <a:pPr marL="0" indent="0" algn="just">
              <a:buNone/>
            </a:pPr>
            <a:endParaRPr lang="en-US" altLang="zh-CN" dirty="0"/>
          </a:p>
          <a:p>
            <a:pPr algn="just"/>
            <a:r>
              <a:rPr lang="en-US" altLang="zh-CN" dirty="0"/>
              <a:t>Volume 2, The </a:t>
            </a:r>
            <a:r>
              <a:rPr lang="en-US" altLang="zh-CN" b="1" dirty="0" err="1" smtClean="0"/>
              <a:t>Proteobacteria</a:t>
            </a:r>
            <a:r>
              <a:rPr lang="en-US" altLang="zh-CN" b="1" dirty="0" smtClean="0"/>
              <a:t> (</a:t>
            </a:r>
            <a:r>
              <a:rPr lang="zh-CN" altLang="en-US" b="1" dirty="0" smtClean="0"/>
              <a:t>变形菌门</a:t>
            </a:r>
            <a:r>
              <a:rPr lang="en-US" altLang="zh-CN" b="1" dirty="0" smtClean="0"/>
              <a:t>)</a:t>
            </a:r>
          </a:p>
          <a:p>
            <a:pPr marL="0" indent="0" algn="just">
              <a:buNone/>
            </a:pPr>
            <a:endParaRPr lang="en-US" altLang="zh-CN" dirty="0"/>
          </a:p>
          <a:p>
            <a:pPr algn="just"/>
            <a:r>
              <a:rPr lang="en-US" altLang="zh-CN" dirty="0"/>
              <a:t>Volume 3, The </a:t>
            </a:r>
            <a:r>
              <a:rPr lang="en-US" altLang="zh-CN" b="1" dirty="0" err="1" smtClean="0"/>
              <a:t>Firmicutes</a:t>
            </a:r>
            <a:r>
              <a:rPr lang="en-US" altLang="zh-CN" b="1" dirty="0" smtClean="0"/>
              <a:t> (</a:t>
            </a:r>
            <a:r>
              <a:rPr lang="zh-CN" altLang="en-US" b="1" dirty="0" smtClean="0"/>
              <a:t>厚壁菌门</a:t>
            </a:r>
            <a:r>
              <a:rPr lang="en-US" altLang="zh-CN" b="1" dirty="0" smtClean="0"/>
              <a:t>)</a:t>
            </a:r>
          </a:p>
          <a:p>
            <a:pPr algn="just"/>
            <a:endParaRPr lang="en-US" altLang="zh-CN" dirty="0"/>
          </a:p>
          <a:p>
            <a:pPr algn="just"/>
            <a:r>
              <a:rPr lang="en-US" altLang="zh-CN" dirty="0"/>
              <a:t>Volume 4, The </a:t>
            </a:r>
            <a:r>
              <a:rPr lang="en-US" altLang="zh-CN" b="1" dirty="0" err="1" smtClean="0"/>
              <a:t>Bacteroidetes</a:t>
            </a:r>
            <a:r>
              <a:rPr lang="en-US" altLang="zh-CN" b="1" dirty="0" smtClean="0"/>
              <a:t> (</a:t>
            </a:r>
            <a:r>
              <a:rPr lang="zh-CN" altLang="en-US" b="1" dirty="0" smtClean="0"/>
              <a:t>拟杆菌门</a:t>
            </a:r>
            <a:r>
              <a:rPr lang="en-US" altLang="zh-CN" b="1" dirty="0" smtClean="0"/>
              <a:t>)</a:t>
            </a:r>
            <a:r>
              <a:rPr lang="en-US" altLang="zh-CN" dirty="0" smtClean="0"/>
              <a:t>, </a:t>
            </a:r>
            <a:r>
              <a:rPr lang="en-US" altLang="zh-CN" dirty="0" err="1"/>
              <a:t>Spirochaetes</a:t>
            </a:r>
            <a:r>
              <a:rPr lang="en-US" altLang="zh-CN" dirty="0"/>
              <a:t>, </a:t>
            </a:r>
            <a:r>
              <a:rPr lang="en-US" altLang="zh-CN" dirty="0" err="1" smtClean="0"/>
              <a:t>Tenericutes</a:t>
            </a:r>
            <a:r>
              <a:rPr lang="en-US" altLang="zh-CN" dirty="0" smtClean="0"/>
              <a:t>  (</a:t>
            </a:r>
            <a:r>
              <a:rPr lang="en-US" altLang="zh-CN" dirty="0" err="1"/>
              <a:t>Mollicutes</a:t>
            </a:r>
            <a:r>
              <a:rPr lang="en-US" altLang="zh-CN" dirty="0"/>
              <a:t>), </a:t>
            </a:r>
            <a:r>
              <a:rPr lang="en-US" altLang="zh-CN" dirty="0" err="1"/>
              <a:t>Acidobacteria</a:t>
            </a:r>
            <a:r>
              <a:rPr lang="en-US" altLang="zh-CN" dirty="0"/>
              <a:t>, </a:t>
            </a:r>
            <a:r>
              <a:rPr lang="en-US" altLang="zh-CN" dirty="0" err="1" smtClean="0"/>
              <a:t>Fibrobacteres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Fusobacteria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Dictyoglomi</a:t>
            </a:r>
            <a:r>
              <a:rPr lang="en-US" altLang="zh-CN" dirty="0"/>
              <a:t>, </a:t>
            </a:r>
            <a:r>
              <a:rPr lang="en-US" altLang="zh-CN" dirty="0" err="1" smtClean="0"/>
              <a:t>Gemmatimonadetes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Lentisphaerae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Verrucomicrobia</a:t>
            </a:r>
            <a:r>
              <a:rPr lang="en-US" altLang="zh-CN" dirty="0"/>
              <a:t>, </a:t>
            </a:r>
            <a:r>
              <a:rPr lang="en-US" altLang="zh-CN" dirty="0" err="1"/>
              <a:t>Chlamydiae</a:t>
            </a:r>
            <a:r>
              <a:rPr lang="en-US" altLang="zh-CN" dirty="0"/>
              <a:t>, and </a:t>
            </a:r>
            <a:r>
              <a:rPr lang="en-US" altLang="zh-CN" dirty="0" err="1" smtClean="0"/>
              <a:t>Planctomycetes</a:t>
            </a:r>
            <a:r>
              <a:rPr lang="en-US" altLang="zh-CN" dirty="0" smtClean="0"/>
              <a:t> </a:t>
            </a:r>
          </a:p>
          <a:p>
            <a:pPr marL="0" indent="0" algn="just">
              <a:buNone/>
            </a:pPr>
            <a:endParaRPr lang="en-US" altLang="zh-CN" dirty="0" smtClean="0"/>
          </a:p>
          <a:p>
            <a:pPr algn="just"/>
            <a:r>
              <a:rPr lang="en-US" altLang="zh-CN" dirty="0" smtClean="0"/>
              <a:t>Volume </a:t>
            </a:r>
            <a:r>
              <a:rPr lang="en-US" altLang="zh-CN" dirty="0"/>
              <a:t>5, The </a:t>
            </a:r>
            <a:r>
              <a:rPr lang="en-US" altLang="zh-CN" b="1" dirty="0" err="1" smtClean="0"/>
              <a:t>Actinobacteria</a:t>
            </a:r>
            <a:r>
              <a:rPr lang="en-US" altLang="zh-CN" b="1" dirty="0" smtClean="0"/>
              <a:t> (</a:t>
            </a:r>
            <a:r>
              <a:rPr lang="zh-CN" altLang="en-US" b="1" dirty="0" smtClean="0"/>
              <a:t>放线菌门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531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7544" y="692696"/>
            <a:ext cx="840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Development of taxonomy at the highest rank</a:t>
            </a:r>
            <a:endParaRPr lang="zh-CN" alt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47864" y="5373216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i="1" dirty="0" smtClean="0">
                <a:solidFill>
                  <a:srgbClr val="FF0000"/>
                </a:solidFill>
              </a:rPr>
              <a:t>Archaea</a:t>
            </a:r>
            <a:r>
              <a:rPr lang="en-US" altLang="zh-CN" sz="2000" b="1" i="1" dirty="0" smtClean="0"/>
              <a:t> is an independent top taxon only in </a:t>
            </a:r>
            <a:r>
              <a:rPr lang="en-US" altLang="zh-CN" sz="2000" b="1" i="1" dirty="0" err="1" smtClean="0"/>
              <a:t>Woese’s</a:t>
            </a:r>
            <a:r>
              <a:rPr lang="en-US" altLang="zh-CN" sz="2000" b="1" i="1" dirty="0" smtClean="0"/>
              <a:t> system!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i="1" dirty="0" smtClean="0"/>
              <a:t>Combined all eukaryotes into one domain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448210"/>
              </p:ext>
            </p:extLst>
          </p:nvPr>
        </p:nvGraphicFramePr>
        <p:xfrm>
          <a:off x="432048" y="2007583"/>
          <a:ext cx="8136904" cy="278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Linnaeus</a:t>
                      </a:r>
                    </a:p>
                    <a:p>
                      <a:pPr algn="ctr"/>
                      <a:r>
                        <a:rPr lang="en-US" altLang="zh-CN" dirty="0" smtClean="0"/>
                        <a:t>1735</a:t>
                      </a:r>
                    </a:p>
                    <a:p>
                      <a:pPr algn="ctr"/>
                      <a:r>
                        <a:rPr lang="en-US" altLang="zh-CN" dirty="0" smtClean="0"/>
                        <a:t>2</a:t>
                      </a:r>
                      <a:r>
                        <a:rPr lang="en-US" altLang="zh-CN" baseline="0" dirty="0" smtClean="0"/>
                        <a:t> kingdoms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Haeckel</a:t>
                      </a:r>
                    </a:p>
                    <a:p>
                      <a:pPr algn="ctr"/>
                      <a:r>
                        <a:rPr lang="en-US" altLang="zh-CN" dirty="0" smtClean="0"/>
                        <a:t>1866</a:t>
                      </a:r>
                    </a:p>
                    <a:p>
                      <a:pPr algn="ctr"/>
                      <a:r>
                        <a:rPr lang="en-US" altLang="zh-CN" dirty="0" smtClean="0"/>
                        <a:t>3</a:t>
                      </a:r>
                      <a:r>
                        <a:rPr lang="en-US" altLang="zh-CN" baseline="0" dirty="0" smtClean="0"/>
                        <a:t> kingdoms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Whittaker</a:t>
                      </a:r>
                    </a:p>
                    <a:p>
                      <a:pPr algn="ctr"/>
                      <a:r>
                        <a:rPr lang="en-US" altLang="zh-CN" dirty="0" smtClean="0"/>
                        <a:t>1969</a:t>
                      </a:r>
                    </a:p>
                    <a:p>
                      <a:pPr algn="ctr"/>
                      <a:r>
                        <a:rPr lang="en-US" altLang="zh-CN" dirty="0" smtClean="0"/>
                        <a:t>5 kingdoms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Woese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1990</a:t>
                      </a:r>
                    </a:p>
                    <a:p>
                      <a:pPr algn="ctr"/>
                      <a:r>
                        <a:rPr lang="en-US" altLang="zh-CN" dirty="0" smtClean="0"/>
                        <a:t>3</a:t>
                      </a:r>
                      <a:r>
                        <a:rPr lang="en-US" altLang="zh-CN" baseline="0" dirty="0" smtClean="0"/>
                        <a:t> domains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Protista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 smtClean="0"/>
                        <a:t>Monera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Bacteria</a:t>
                      </a:r>
                      <a:endParaRPr lang="zh-CN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8709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Protista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Archaea</a:t>
                      </a:r>
                      <a:endParaRPr lang="zh-CN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Fungi</a:t>
                      </a:r>
                      <a:endParaRPr lang="zh-CN" altLang="en-US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 err="1" smtClean="0"/>
                        <a:t>Eukarya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Vegetabilia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Plantae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Plantae</a:t>
                      </a:r>
                      <a:endParaRPr lang="zh-CN" alt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Animalia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Animalia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Animalia</a:t>
                      </a:r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432327" y="1916832"/>
            <a:ext cx="2316137" cy="2880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4967720" y="3390160"/>
            <a:ext cx="1548496" cy="1983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5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4051" y="116632"/>
            <a:ext cx="7886700" cy="135046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Carl </a:t>
            </a:r>
            <a:r>
              <a:rPr lang="en-US" altLang="zh-CN" dirty="0" err="1" smtClean="0"/>
              <a:t>Woese</a:t>
            </a:r>
            <a:r>
              <a:rPr lang="en-US" altLang="zh-CN" dirty="0" smtClean="0"/>
              <a:t> and The Three Domains</a:t>
            </a:r>
            <a:endParaRPr lang="zh-CN" altLang="en-US" dirty="0"/>
          </a:p>
        </p:txBody>
      </p:sp>
      <p:pic>
        <p:nvPicPr>
          <p:cNvPr id="2050" name="Picture 2" descr="Carl Wo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" y="1940441"/>
            <a:ext cx="2636183" cy="34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b/PhylogeneticTree%2C_Woese_1990.PNG/450px-PhylogeneticTree%2C_Woese_19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08" y="1772816"/>
            <a:ext cx="3103313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www.yelinsky.com/blog/wp-content/uploads/2012/09/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21" y="2012643"/>
            <a:ext cx="3284537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5501" y="548162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/>
              <a:t>“</a:t>
            </a:r>
            <a:r>
              <a:rPr lang="en-US" altLang="zh-CN" sz="2000" b="1" i="1" dirty="0" smtClean="0"/>
              <a:t>Ribosomes of the three domains</a:t>
            </a:r>
            <a:r>
              <a:rPr lang="en-US" altLang="zh-CN" sz="2000" b="1" dirty="0" smtClean="0"/>
              <a:t>” in University of Illinois at  Urbana-Champaign</a:t>
            </a:r>
            <a:endParaRPr lang="zh-CN" alt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562" y="5481628"/>
            <a:ext cx="263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Carl </a:t>
            </a:r>
            <a:r>
              <a:rPr lang="en-US" altLang="zh-CN" b="1" dirty="0" err="1"/>
              <a:t>Woese</a:t>
            </a:r>
            <a:endParaRPr lang="en-US" altLang="zh-CN" b="1" dirty="0" smtClean="0"/>
          </a:p>
          <a:p>
            <a:pPr algn="ctr"/>
            <a:r>
              <a:rPr lang="en-US" altLang="zh-CN" b="1" dirty="0" smtClean="0"/>
              <a:t>1928-2012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71799" y="4835515"/>
            <a:ext cx="2883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/>
              <a:t>Evidence based on </a:t>
            </a:r>
            <a:r>
              <a:rPr lang="en-US" altLang="zh-CN" b="1" dirty="0" smtClean="0">
                <a:solidFill>
                  <a:srgbClr val="FF0000"/>
                </a:solidFill>
              </a:rPr>
              <a:t>16S ribosomal RNA (</a:t>
            </a:r>
            <a:r>
              <a:rPr lang="zh-CN" altLang="en-US" b="1" dirty="0" smtClean="0">
                <a:solidFill>
                  <a:srgbClr val="FF0000"/>
                </a:solidFill>
              </a:rPr>
              <a:t>核糖体</a:t>
            </a:r>
            <a:r>
              <a:rPr lang="en-US" altLang="zh-CN" b="1" dirty="0" smtClean="0">
                <a:solidFill>
                  <a:srgbClr val="FF0000"/>
                </a:solidFill>
              </a:rPr>
              <a:t>RNA) sequences from many organisms (1977)</a:t>
            </a:r>
          </a:p>
        </p:txBody>
      </p:sp>
      <p:sp>
        <p:nvSpPr>
          <p:cNvPr id="9" name="矩形 8"/>
          <p:cNvSpPr/>
          <p:nvPr/>
        </p:nvSpPr>
        <p:spPr>
          <a:xfrm>
            <a:off x="258168" y="6475017"/>
            <a:ext cx="574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http://www.igb.illinois.edu/news/remembering-carl-woese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5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2384</Words>
  <Application>Microsoft Office PowerPoint</Application>
  <PresentationFormat>全屏显示(4:3)</PresentationFormat>
  <Paragraphs>521</Paragraphs>
  <Slides>57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58" baseType="lpstr">
      <vt:lpstr>Office 主题</vt:lpstr>
      <vt:lpstr>MICROBIOLOGY</vt:lpstr>
      <vt:lpstr>Outline</vt:lpstr>
      <vt:lpstr>Introduction of microbial taxonomy and the theory of three domains  </vt:lpstr>
      <vt:lpstr>PowerPoint 演示文稿</vt:lpstr>
      <vt:lpstr>Hierarchical  taxonomic ranks  (层级化的分类阶元)</vt:lpstr>
      <vt:lpstr>Bergey's Manual of Systematic Bacteriology</vt:lpstr>
      <vt:lpstr>PowerPoint 演示文稿</vt:lpstr>
      <vt:lpstr>PowerPoint 演示文稿</vt:lpstr>
      <vt:lpstr>Carl Woese and The Three Domains</vt:lpstr>
      <vt:lpstr>Leeuwenhoek Medal</vt:lpstr>
      <vt:lpstr>rRNA of methanogens (Archaea) lead to the discovery</vt:lpstr>
      <vt:lpstr>PowerPoint 演示文稿</vt:lpstr>
      <vt:lpstr>PowerPoint 演示文稿</vt:lpstr>
      <vt:lpstr>Ribosome (核糖体) of E. coli (70S)</vt:lpstr>
      <vt:lpstr>16S/18S rRNA in the three domains</vt:lpstr>
      <vt:lpstr>PowerPoint 演示文稿</vt:lpstr>
      <vt:lpstr>Align the 16S rRNA sequences from the three domains</vt:lpstr>
      <vt:lpstr>PowerPoint 演示文稿</vt:lpstr>
      <vt:lpstr>PowerPoint 演示文稿</vt:lpstr>
      <vt:lpstr>Summary</vt:lpstr>
      <vt:lpstr>PowerPoint 演示文稿</vt:lpstr>
      <vt:lpstr>PowerPoint 演示文稿</vt:lpstr>
      <vt:lpstr>PowerPoint 演示文稿</vt:lpstr>
      <vt:lpstr>What is a phylogenetic concept of species?</vt:lpstr>
      <vt:lpstr>PowerPoint 演示文稿</vt:lpstr>
      <vt:lpstr>What is a typological concept of species? </vt:lpstr>
      <vt:lpstr>PowerPoint 演示文稿</vt:lpstr>
      <vt:lpstr>PowerPoint 演示文稿</vt:lpstr>
      <vt:lpstr>PowerPoint 演示文稿</vt:lpstr>
      <vt:lpstr>Physiological and biochemical phenotypes based classification</vt:lpstr>
      <vt:lpstr>Genomic data for  Species Classification</vt:lpstr>
      <vt:lpstr>PowerPoint 演示文稿</vt:lpstr>
      <vt:lpstr>Standards for classification of a microbial species (to a type strain) other than DDH</vt:lpstr>
      <vt:lpstr>Summary</vt:lpstr>
      <vt:lpstr>Microbial diversity</vt:lpstr>
      <vt:lpstr>PowerPoint 演示文稿</vt:lpstr>
      <vt:lpstr>PowerPoint 演示文稿</vt:lpstr>
      <vt:lpstr>PowerPoint 演示文稿</vt:lpstr>
      <vt:lpstr>How many microbial species exist?</vt:lpstr>
      <vt:lpstr>“The great plate count anomaly”— The uncultured microorganisms</vt:lpstr>
      <vt:lpstr>The uncultured bacterial phyla</vt:lpstr>
      <vt:lpstr>“Microbial dark matters”</vt:lpstr>
      <vt:lpstr>PowerPoint 演示文稿</vt:lpstr>
      <vt:lpstr>Summary</vt:lpstr>
      <vt:lpstr>Microbial roles in life evolution</vt:lpstr>
      <vt:lpstr>PowerPoint 演示文稿</vt:lpstr>
      <vt:lpstr>The oldest fossil</vt:lpstr>
      <vt:lpstr>PowerPoint 演示文稿</vt:lpstr>
      <vt:lpstr>PowerPoint 演示文稿</vt:lpstr>
      <vt:lpstr>PowerPoint 演示文稿</vt:lpstr>
      <vt:lpstr>The biggest evolutionary question: What is the original life? </vt:lpstr>
      <vt:lpstr>PowerPoint 演示文稿</vt:lpstr>
      <vt:lpstr>The first eukaryotic cell was from?</vt:lpstr>
      <vt:lpstr>PowerPoint 演示文稿</vt:lpstr>
      <vt:lpstr>Summary</vt:lpstr>
      <vt:lpstr>The last homework</vt:lpstr>
      <vt:lpstr>Discussion (suggest using PPT)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MICROBIOLOGY</dc:title>
  <dc:creator>Feng Guo</dc:creator>
  <cp:lastModifiedBy>Feng Guo</cp:lastModifiedBy>
  <cp:revision>103</cp:revision>
  <dcterms:created xsi:type="dcterms:W3CDTF">2016-12-22T06:35:05Z</dcterms:created>
  <dcterms:modified xsi:type="dcterms:W3CDTF">2017-12-21T03:45:53Z</dcterms:modified>
</cp:coreProperties>
</file>